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7"/>
  </p:notesMasterIdLst>
  <p:handoutMasterIdLst>
    <p:handoutMasterId r:id="rId38"/>
  </p:handoutMasterIdLst>
  <p:sldIdLst>
    <p:sldId id="372" r:id="rId3"/>
    <p:sldId id="373" r:id="rId4"/>
    <p:sldId id="374" r:id="rId5"/>
    <p:sldId id="375" r:id="rId6"/>
    <p:sldId id="376" r:id="rId7"/>
    <p:sldId id="377" r:id="rId8"/>
    <p:sldId id="379" r:id="rId9"/>
    <p:sldId id="378" r:id="rId10"/>
    <p:sldId id="360" r:id="rId11"/>
    <p:sldId id="380" r:id="rId12"/>
    <p:sldId id="362" r:id="rId13"/>
    <p:sldId id="359" r:id="rId14"/>
    <p:sldId id="346" r:id="rId15"/>
    <p:sldId id="309" r:id="rId16"/>
    <p:sldId id="322" r:id="rId17"/>
    <p:sldId id="313" r:id="rId18"/>
    <p:sldId id="312" r:id="rId19"/>
    <p:sldId id="318" r:id="rId20"/>
    <p:sldId id="314" r:id="rId21"/>
    <p:sldId id="364" r:id="rId22"/>
    <p:sldId id="315" r:id="rId23"/>
    <p:sldId id="311" r:id="rId24"/>
    <p:sldId id="317" r:id="rId25"/>
    <p:sldId id="365" r:id="rId26"/>
    <p:sldId id="366" r:id="rId27"/>
    <p:sldId id="367" r:id="rId28"/>
    <p:sldId id="368" r:id="rId29"/>
    <p:sldId id="371" r:id="rId30"/>
    <p:sldId id="363" r:id="rId31"/>
    <p:sldId id="384" r:id="rId32"/>
    <p:sldId id="381" r:id="rId33"/>
    <p:sldId id="382" r:id="rId34"/>
    <p:sldId id="383" r:id="rId35"/>
    <p:sldId id="370" r:id="rId36"/>
  </p:sldIdLst>
  <p:sldSz cx="9144000" cy="5143500" type="screen16x9"/>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7" userDrawn="1">
          <p15:clr>
            <a:srgbClr val="A4A3A4"/>
          </p15:clr>
        </p15:guide>
        <p15:guide id="2" pos="2880">
          <p15:clr>
            <a:srgbClr val="A4A3A4"/>
          </p15:clr>
        </p15:guide>
        <p15:guide id="3" orient="horz" pos="3026" userDrawn="1">
          <p15:clr>
            <a:srgbClr val="A4A3A4"/>
          </p15:clr>
        </p15:guide>
        <p15:guide id="4"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7C80"/>
    <a:srgbClr val="0A008D"/>
    <a:srgbClr val="DDDDDD"/>
    <a:srgbClr val="EFF2F2"/>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8654" autoAdjust="0"/>
  </p:normalViewPr>
  <p:slideViewPr>
    <p:cSldViewPr snapToGrid="0" snapToObjects="1">
      <p:cViewPr varScale="1">
        <p:scale>
          <a:sx n="146" d="100"/>
          <a:sy n="146" d="100"/>
        </p:scale>
        <p:origin x="1002" y="108"/>
      </p:cViewPr>
      <p:guideLst>
        <p:guide orient="horz" pos="2867"/>
        <p:guide pos="2880"/>
        <p:guide orient="horz" pos="3026"/>
        <p:guide pos="272"/>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BEFB4803-EFBC-8A4F-9353-7BDBC31DC0AD}" type="datetimeFigureOut">
              <a:t>6/19/2023</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DF508D90-24B3-A347-B8C8-28EFFC89E340}" type="slidenum">
              <a:t>‹#›</a:t>
            </a:fld>
            <a:endParaRPr lang="en-US"/>
          </a:p>
        </p:txBody>
      </p:sp>
    </p:spTree>
    <p:extLst>
      <p:ext uri="{BB962C8B-B14F-4D97-AF65-F5344CB8AC3E}">
        <p14:creationId xmlns:p14="http://schemas.microsoft.com/office/powerpoint/2010/main" val="208021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52881C96-03C7-2C4D-9194-568978B0AE62}" type="datetimeFigureOut">
              <a:t>6/19/2023</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D994F6FF-87B6-F742-8BAB-F5FE59D24AEF}" type="slidenum">
              <a:t>‹#›</a:t>
            </a:fld>
            <a:endParaRPr lang="en-US"/>
          </a:p>
        </p:txBody>
      </p:sp>
    </p:spTree>
    <p:extLst>
      <p:ext uri="{BB962C8B-B14F-4D97-AF65-F5344CB8AC3E}">
        <p14:creationId xmlns:p14="http://schemas.microsoft.com/office/powerpoint/2010/main" val="3123663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139785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Date Placeholder 3"/>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Slide Number Placeholder 5"/>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88270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s-ES_tradnl"/>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Date Placeholder 3"/>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Slide Number Placeholder 5"/>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255748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vert="horz"/>
          <a:lstStyle/>
          <a:p>
            <a:r>
              <a:rPr lang="es-ES_tradnl"/>
              <a:t>Click to edit Master title style</a:t>
            </a:r>
            <a:endParaRPr lang="en-US"/>
          </a:p>
        </p:txBody>
      </p:sp>
      <p:sp>
        <p:nvSpPr>
          <p:cNvPr id="3" name="Slide Number Placeholder 2"/>
          <p:cNvSpPr>
            <a:spLocks noGrp="1"/>
          </p:cNvSpPr>
          <p:nvPr>
            <p:ph type="sldNum" sz="quarter" idx="10"/>
          </p:nvPr>
        </p:nvSpPr>
        <p:spPr/>
        <p:txBody>
          <a:bodyPr/>
          <a:lstStyle/>
          <a:p>
            <a:fld id="{E24C9C3B-3972-914F-B1FD-4C5A260B3137}" type="slidenum">
              <a:rPr lang="es-ES_tradnl" smtClean="0"/>
              <a:pPr/>
              <a:t>‹#›</a:t>
            </a:fld>
            <a:endParaRPr lang="es-ES_tradnl" dirty="0"/>
          </a:p>
        </p:txBody>
      </p:sp>
    </p:spTree>
    <p:extLst>
      <p:ext uri="{BB962C8B-B14F-4D97-AF65-F5344CB8AC3E}">
        <p14:creationId xmlns:p14="http://schemas.microsoft.com/office/powerpoint/2010/main" val="373302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13A0-9D4E-343D-728F-1FD8EA27CBF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23DC2281-3594-EC2F-576B-B816672C16D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48B1F4A-6E6D-54BE-6006-6DD9752227F4}"/>
              </a:ext>
            </a:extLst>
          </p:cNvPr>
          <p:cNvSpPr>
            <a:spLocks noGrp="1"/>
          </p:cNvSpPr>
          <p:nvPr>
            <p:ph type="dt" sz="half" idx="10"/>
          </p:nvPr>
        </p:nvSpPr>
        <p:spPr/>
        <p:txBody>
          <a:bodyPr/>
          <a:lstStyle/>
          <a:p>
            <a:fld id="{258856E1-FD7F-4256-88DF-9D4D2998E473}" type="datetimeFigureOut">
              <a:rPr lang="en-IE" smtClean="0"/>
              <a:t>19/06/2023</a:t>
            </a:fld>
            <a:endParaRPr lang="en-IE"/>
          </a:p>
        </p:txBody>
      </p:sp>
      <p:sp>
        <p:nvSpPr>
          <p:cNvPr id="5" name="Footer Placeholder 4">
            <a:extLst>
              <a:ext uri="{FF2B5EF4-FFF2-40B4-BE49-F238E27FC236}">
                <a16:creationId xmlns:a16="http://schemas.microsoft.com/office/drawing/2014/main" id="{28C9E9CB-106F-AA0D-3915-6122E56190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547C15-BB5D-29B5-D819-BC9D867D8F39}"/>
              </a:ext>
            </a:extLst>
          </p:cNvPr>
          <p:cNvSpPr>
            <a:spLocks noGrp="1"/>
          </p:cNvSpPr>
          <p:nvPr>
            <p:ph type="sldNum" sz="quarter" idx="12"/>
          </p:nvPr>
        </p:nvSpPr>
        <p:spPr/>
        <p:txBody>
          <a:bodyPr/>
          <a:lstStyle/>
          <a:p>
            <a:fld id="{10EDD4D2-426A-41A3-868F-A1D51DA7FC24}" type="slidenum">
              <a:rPr lang="en-IE" smtClean="0"/>
              <a:t>‹#›</a:t>
            </a:fld>
            <a:endParaRPr lang="en-IE"/>
          </a:p>
        </p:txBody>
      </p:sp>
    </p:spTree>
    <p:extLst>
      <p:ext uri="{BB962C8B-B14F-4D97-AF65-F5344CB8AC3E}">
        <p14:creationId xmlns:p14="http://schemas.microsoft.com/office/powerpoint/2010/main" val="36782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FCE2A-8334-6545-B36E-DFE5D39A8011}"/>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91AF36B-EDAA-6445-8F12-C468DE821BBC}"/>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F448298-F318-E34A-AF56-9B3EAF0421AD}"/>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5" name="Marcador de pie de página 4">
            <a:extLst>
              <a:ext uri="{FF2B5EF4-FFF2-40B4-BE49-F238E27FC236}">
                <a16:creationId xmlns:a16="http://schemas.microsoft.com/office/drawing/2014/main" id="{67D51A04-6687-804B-9CAC-32EEE081D813}"/>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C023094-EE0D-E743-ABDD-385251536F62}"/>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426219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8D38C-EEA6-1A41-9C4C-56B387AD70DC}"/>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C24677-9846-924E-B211-98D0BB778E1A}"/>
              </a:ext>
            </a:extLst>
          </p:cNvPr>
          <p:cNvSpPr>
            <a:spLocks noGrp="1"/>
          </p:cNvSpPr>
          <p:nvPr>
            <p:ph idx="1"/>
          </p:nvPr>
        </p:nvSpPr>
        <p:spPr>
          <a:xfrm>
            <a:off x="628650" y="1370013"/>
            <a:ext cx="7886700" cy="3262312"/>
          </a:xfrm>
          <a:prstGeom prst="rect">
            <a:avLst/>
          </a:prstGeom>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6D3DAAD-6A16-C44F-A5D3-930E697D68B9}"/>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5" name="Marcador de pie de página 4">
            <a:extLst>
              <a:ext uri="{FF2B5EF4-FFF2-40B4-BE49-F238E27FC236}">
                <a16:creationId xmlns:a16="http://schemas.microsoft.com/office/drawing/2014/main" id="{07C88C7A-A32E-3741-8A37-9B6D30FE4473}"/>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FAA7AD9-A2AA-AB44-95B0-355F3D4050A9}"/>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29487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0F738-C271-4E4B-89B9-29B79DAC7F2B}"/>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70B29D-CE5C-274C-ABBA-387DC008E678}"/>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D6BF853-BCB6-A243-8FED-372CA566C27F}"/>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5" name="Marcador de pie de página 4">
            <a:extLst>
              <a:ext uri="{FF2B5EF4-FFF2-40B4-BE49-F238E27FC236}">
                <a16:creationId xmlns:a16="http://schemas.microsoft.com/office/drawing/2014/main" id="{C8E943E1-C17D-0749-9A3C-F72C52B34ABF}"/>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72313DF-F76F-A045-9D19-4BF664CDC8E3}"/>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269515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9B77E-97D4-4140-B775-F243B671B5BA}"/>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CDA189D-D34C-C24B-B84A-CF61B6C51349}"/>
              </a:ext>
            </a:extLst>
          </p:cNvPr>
          <p:cNvSpPr>
            <a:spLocks noGrp="1"/>
          </p:cNvSpPr>
          <p:nvPr>
            <p:ph sz="half" idx="1"/>
          </p:nvPr>
        </p:nvSpPr>
        <p:spPr>
          <a:xfrm>
            <a:off x="628650" y="1370013"/>
            <a:ext cx="3867150" cy="3262312"/>
          </a:xfrm>
          <a:prstGeom prst="rect">
            <a:avLst/>
          </a:prstGeo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3B14CDF-6D46-AF40-99BD-E94DA172BC55}"/>
              </a:ext>
            </a:extLst>
          </p:cNvPr>
          <p:cNvSpPr>
            <a:spLocks noGrp="1"/>
          </p:cNvSpPr>
          <p:nvPr>
            <p:ph sz="half" idx="2"/>
          </p:nvPr>
        </p:nvSpPr>
        <p:spPr>
          <a:xfrm>
            <a:off x="4648200" y="1370013"/>
            <a:ext cx="3867150" cy="3262312"/>
          </a:xfrm>
          <a:prstGeom prst="rect">
            <a:avLst/>
          </a:prstGeo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ED4C2F4-6535-7E4D-9B5B-85C7824940D1}"/>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6" name="Marcador de pie de página 5">
            <a:extLst>
              <a:ext uri="{FF2B5EF4-FFF2-40B4-BE49-F238E27FC236}">
                <a16:creationId xmlns:a16="http://schemas.microsoft.com/office/drawing/2014/main" id="{FD5C3996-E831-C34F-93BD-A9EA7F70760B}"/>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0EA3D67-D5AB-764A-942A-032EEB7F1781}"/>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2402947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276AF-F7ED-9641-AAF6-AF87E93D9C1F}"/>
              </a:ext>
            </a:extLst>
          </p:cNvPr>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37100C-EC8A-1543-9D45-D7A954157FEA}"/>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E60498B5-2291-8645-89DF-B0843F852FA6}"/>
              </a:ext>
            </a:extLst>
          </p:cNvPr>
          <p:cNvSpPr>
            <a:spLocks noGrp="1"/>
          </p:cNvSpPr>
          <p:nvPr>
            <p:ph sz="half" idx="2"/>
          </p:nvPr>
        </p:nvSpPr>
        <p:spPr>
          <a:xfrm>
            <a:off x="630238" y="1879600"/>
            <a:ext cx="3868737" cy="2762250"/>
          </a:xfrm>
          <a:prstGeom prst="rect">
            <a:avLst/>
          </a:prstGeo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6CD527E5-0BAD-F04B-8BBD-C155F42C9C8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A2A63118-AAA4-2D43-B4AB-4F97B8ED6D98}"/>
              </a:ext>
            </a:extLst>
          </p:cNvPr>
          <p:cNvSpPr>
            <a:spLocks noGrp="1"/>
          </p:cNvSpPr>
          <p:nvPr>
            <p:ph sz="quarter" idx="4"/>
          </p:nvPr>
        </p:nvSpPr>
        <p:spPr>
          <a:xfrm>
            <a:off x="4629150" y="1879600"/>
            <a:ext cx="3887788" cy="2762250"/>
          </a:xfrm>
          <a:prstGeom prst="rect">
            <a:avLst/>
          </a:prstGeo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10081BB1-056B-1F4B-A388-60A65E41E0BF}"/>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8" name="Marcador de pie de página 7">
            <a:extLst>
              <a:ext uri="{FF2B5EF4-FFF2-40B4-BE49-F238E27FC236}">
                <a16:creationId xmlns:a16="http://schemas.microsoft.com/office/drawing/2014/main" id="{CB342346-7934-3D43-8D10-8D9E54F9750C}"/>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A882E453-B843-1145-AA98-5C534B9FD2CF}"/>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209814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9D4C2-FFB6-B541-A06F-2729A570C99A}"/>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0B56DCF-4C80-3E4D-B91D-F36D1B1E5D4F}"/>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4" name="Marcador de pie de página 3">
            <a:extLst>
              <a:ext uri="{FF2B5EF4-FFF2-40B4-BE49-F238E27FC236}">
                <a16:creationId xmlns:a16="http://schemas.microsoft.com/office/drawing/2014/main" id="{E9A1FC22-2D26-3143-92D9-910383CA292D}"/>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D179DF3-E477-B249-9076-4ED90D701F34}"/>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169175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Date Placeholder 3"/>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Slide Number Placeholder 5"/>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3907487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309FBC6-9300-B642-A45A-55E1AC7215EA}"/>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3" name="Marcador de pie de página 2">
            <a:extLst>
              <a:ext uri="{FF2B5EF4-FFF2-40B4-BE49-F238E27FC236}">
                <a16:creationId xmlns:a16="http://schemas.microsoft.com/office/drawing/2014/main" id="{50C1B098-DE88-1E4D-BAB4-8D8B553FB11E}"/>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64E2FD5-215C-0C41-BB74-5697D6138D07}"/>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39723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5456B-525B-4A45-ADCE-AFE26BD59BF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47E05A-DCC7-6949-AAB6-084D3F61DCA0}"/>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79B25DC7-CD95-494B-A10C-E0DF4275B516}"/>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5D6023AC-0325-C640-ACC7-853D0FA49DDA}"/>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6" name="Marcador de pie de página 5">
            <a:extLst>
              <a:ext uri="{FF2B5EF4-FFF2-40B4-BE49-F238E27FC236}">
                <a16:creationId xmlns:a16="http://schemas.microsoft.com/office/drawing/2014/main" id="{BDC35F5D-AE7C-F441-BA1A-9947DAF25CF4}"/>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ECA210C-3ED7-1F4A-8AD5-CF569DCD480D}"/>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1309939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06EFB-8541-EB45-AAA6-550B7A32B50F}"/>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2AE6A41-CDEE-FC46-95A5-7E24360097B2}"/>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FF8B5BD-BDAD-104B-8A5C-341DA71720E0}"/>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B3001C78-7A72-354B-8F65-8218A602EF19}"/>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6" name="Marcador de pie de página 5">
            <a:extLst>
              <a:ext uri="{FF2B5EF4-FFF2-40B4-BE49-F238E27FC236}">
                <a16:creationId xmlns:a16="http://schemas.microsoft.com/office/drawing/2014/main" id="{2FC16AD2-D3C0-554A-B853-3BFE2759480A}"/>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BDCBC18-955F-8F4D-B947-D31619C9298E}"/>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187029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114FB-AC0A-E248-B574-F6C9B7C1111F}"/>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F2B16D4-8D0F-0D4C-BB0D-DF19D548A568}"/>
              </a:ext>
            </a:extLst>
          </p:cNvPr>
          <p:cNvSpPr>
            <a:spLocks noGrp="1"/>
          </p:cNvSpPr>
          <p:nvPr>
            <p:ph type="body" orient="vert" idx="1"/>
          </p:nvPr>
        </p:nvSpPr>
        <p:spPr>
          <a:xfrm>
            <a:off x="628650" y="1370013"/>
            <a:ext cx="7886700" cy="3262312"/>
          </a:xfrm>
          <a:prstGeom prst="rect">
            <a:avLst/>
          </a:prstGeo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E03D459F-005F-6346-A82E-51A5A42D4CA9}"/>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5" name="Marcador de pie de página 4">
            <a:extLst>
              <a:ext uri="{FF2B5EF4-FFF2-40B4-BE49-F238E27FC236}">
                <a16:creationId xmlns:a16="http://schemas.microsoft.com/office/drawing/2014/main" id="{83FF9BC2-C834-6848-9152-2AE198EE7B04}"/>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36205B-D3FB-1A49-AD50-E20CEDA648B4}"/>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326248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9A7790-498E-DD4D-ACDA-31A22AB62592}"/>
              </a:ext>
            </a:extLst>
          </p:cNvPr>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DDABC-F900-A44B-BD04-E70EDBD63691}"/>
              </a:ext>
            </a:extLst>
          </p:cNvPr>
          <p:cNvSpPr>
            <a:spLocks noGrp="1"/>
          </p:cNvSpPr>
          <p:nvPr>
            <p:ph type="body" orient="vert" idx="1"/>
          </p:nvPr>
        </p:nvSpPr>
        <p:spPr>
          <a:xfrm>
            <a:off x="628650" y="274638"/>
            <a:ext cx="5762625" cy="4357687"/>
          </a:xfrm>
          <a:prstGeom prst="rect">
            <a:avLst/>
          </a:prstGeo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648ADF95-6DC3-A54E-8997-B7D9D3789DC4}"/>
              </a:ext>
            </a:extLst>
          </p:cNvPr>
          <p:cNvSpPr>
            <a:spLocks noGrp="1"/>
          </p:cNvSpPr>
          <p:nvPr>
            <p:ph type="dt" sz="half" idx="10"/>
          </p:nvPr>
        </p:nvSpPr>
        <p:spPr>
          <a:xfrm>
            <a:off x="628650" y="4767263"/>
            <a:ext cx="2057400" cy="274637"/>
          </a:xfrm>
          <a:prstGeom prst="rect">
            <a:avLst/>
          </a:prstGeom>
        </p:spPr>
        <p:txBody>
          <a:bodyPr/>
          <a:lstStyle/>
          <a:p>
            <a:fld id="{E284EAAA-5BAC-7D44-A04C-6BEC6D7645FB}" type="datetimeFigureOut">
              <a:rPr lang="es-ES" smtClean="0"/>
              <a:t>19/06/2023</a:t>
            </a:fld>
            <a:endParaRPr lang="es-ES"/>
          </a:p>
        </p:txBody>
      </p:sp>
      <p:sp>
        <p:nvSpPr>
          <p:cNvPr id="5" name="Marcador de pie de página 4">
            <a:extLst>
              <a:ext uri="{FF2B5EF4-FFF2-40B4-BE49-F238E27FC236}">
                <a16:creationId xmlns:a16="http://schemas.microsoft.com/office/drawing/2014/main" id="{514AA500-CDEC-DE4E-8BF5-4DB122E3A57E}"/>
              </a:ext>
            </a:extLst>
          </p:cNvPr>
          <p:cNvSpPr>
            <a:spLocks noGrp="1"/>
          </p:cNvSpPr>
          <p:nvPr>
            <p:ph type="ftr" sz="quarter" idx="11"/>
          </p:nvPr>
        </p:nvSpPr>
        <p:spPr>
          <a:xfrm>
            <a:off x="3028950" y="4767263"/>
            <a:ext cx="3086100" cy="274637"/>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1811556-EA93-D54E-A176-A2A3F6FD4B4E}"/>
              </a:ext>
            </a:extLst>
          </p:cNvPr>
          <p:cNvSpPr>
            <a:spLocks noGrp="1"/>
          </p:cNvSpPr>
          <p:nvPr>
            <p:ph type="sldNum" sz="quarter" idx="12"/>
          </p:nvPr>
        </p:nvSpPr>
        <p:spPr>
          <a:xfrm>
            <a:off x="6457950" y="4767263"/>
            <a:ext cx="2057400" cy="274637"/>
          </a:xfrm>
          <a:prstGeom prst="rect">
            <a:avLst/>
          </a:prstGeom>
        </p:spPr>
        <p:txBody>
          <a:bodyPr/>
          <a:lstStyle/>
          <a:p>
            <a:fld id="{0269DC46-26FE-F947-812C-322731A8ECC4}" type="slidenum">
              <a:rPr lang="es-ES" smtClean="0"/>
              <a:t>‹#›</a:t>
            </a:fld>
            <a:endParaRPr lang="es-ES"/>
          </a:p>
        </p:txBody>
      </p:sp>
    </p:spTree>
    <p:extLst>
      <p:ext uri="{BB962C8B-B14F-4D97-AF65-F5344CB8AC3E}">
        <p14:creationId xmlns:p14="http://schemas.microsoft.com/office/powerpoint/2010/main" val="17923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Slide Number Placeholder 5"/>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252741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5" name="Date Placeholder 4"/>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Slide Number Placeholder 6"/>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4704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s-ES_tradnl"/>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7" name="Date Placeholder 6"/>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Slide Number Placeholder 8"/>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28106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p>
        </p:txBody>
      </p:sp>
      <p:sp>
        <p:nvSpPr>
          <p:cNvPr id="3" name="Date Placeholder 2"/>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Slide Number Placeholder 4"/>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170713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Slide Number Placeholder 3"/>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10102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Slide Number Placeholder 6"/>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287134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7824547" y="4698983"/>
            <a:ext cx="1034083" cy="273844"/>
          </a:xfrm>
          <a:prstGeom prst="rect">
            <a:avLst/>
          </a:prstGeom>
        </p:spPr>
        <p:txBody>
          <a:bodyPr/>
          <a:lstStyle/>
          <a:p>
            <a:fld id="{C1E8FCAB-E0C7-DF43-8471-591A3485D1A4}" type="datetimeFigureOut">
              <a:rPr lang="en-US" smtClean="0"/>
              <a:t>6/19/2023</a:t>
            </a:fld>
            <a:endParaRPr lang="es-ES_tradnl"/>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Slide Number Placeholder 6"/>
          <p:cNvSpPr>
            <a:spLocks noGrp="1"/>
          </p:cNvSpPr>
          <p:nvPr>
            <p:ph type="sldNum" sz="quarter" idx="12"/>
          </p:nvPr>
        </p:nvSpPr>
        <p:spPr/>
        <p:txBody>
          <a:bodyPr/>
          <a:lstStyle/>
          <a:p>
            <a:fld id="{E24C9C3B-3972-914F-B1FD-4C5A260B3137}" type="slidenum">
              <a:rPr lang="es-ES_tradnl" smtClean="0"/>
              <a:t>‹#›</a:t>
            </a:fld>
            <a:endParaRPr lang="es-ES_tradnl"/>
          </a:p>
        </p:txBody>
      </p:sp>
    </p:spTree>
    <p:extLst>
      <p:ext uri="{BB962C8B-B14F-4D97-AF65-F5344CB8AC3E}">
        <p14:creationId xmlns:p14="http://schemas.microsoft.com/office/powerpoint/2010/main" val="63019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0080" y="4667664"/>
            <a:ext cx="2133600" cy="273844"/>
          </a:xfrm>
          <a:prstGeom prst="rect">
            <a:avLst/>
          </a:prstGeom>
        </p:spPr>
        <p:txBody>
          <a:bodyPr vert="horz" lIns="91440" tIns="45720" rIns="91440" bIns="45720" rtlCol="0" anchor="ctr"/>
          <a:lstStyle>
            <a:lvl1pPr algn="r">
              <a:defRPr sz="1200" b="1">
                <a:solidFill>
                  <a:schemeClr val="tx2"/>
                </a:solidFill>
                <a:latin typeface="+mn-lt"/>
                <a:cs typeface="TT Commons"/>
              </a:defRPr>
            </a:lvl1pPr>
          </a:lstStyle>
          <a:p>
            <a:fld id="{AB595F56-2182-4245-B845-4EA9C733F207}" type="slidenum">
              <a:rPr lang="uk-UA" smtClean="0"/>
              <a:pPr/>
              <a:t>‹#›</a:t>
            </a:fld>
            <a:endParaRPr lang="uk-UA" dirty="0"/>
          </a:p>
        </p:txBody>
      </p:sp>
      <p:sp>
        <p:nvSpPr>
          <p:cNvPr id="9" name="TextBox 8"/>
          <p:cNvSpPr txBox="1"/>
          <p:nvPr userDrawn="1"/>
        </p:nvSpPr>
        <p:spPr>
          <a:xfrm>
            <a:off x="7824547" y="4902799"/>
            <a:ext cx="184666" cy="369332"/>
          </a:xfrm>
          <a:prstGeom prst="rect">
            <a:avLst/>
          </a:prstGeom>
          <a:noFill/>
        </p:spPr>
        <p:txBody>
          <a:bodyPr wrap="none" rtlCol="0">
            <a:spAutoFit/>
          </a:bodyPr>
          <a:lstStyle/>
          <a:p>
            <a:endParaRPr lang="es-ES_tradnl" dirty="0"/>
          </a:p>
        </p:txBody>
      </p:sp>
      <p:pic>
        <p:nvPicPr>
          <p:cNvPr id="10" name="Imagen 9">
            <a:extLst>
              <a:ext uri="{FF2B5EF4-FFF2-40B4-BE49-F238E27FC236}">
                <a16:creationId xmlns:a16="http://schemas.microsoft.com/office/drawing/2014/main" id="{32B6833C-8CDD-F542-A197-4AD3EFFC3ED3}"/>
              </a:ext>
            </a:extLst>
          </p:cNvPr>
          <p:cNvPicPr>
            <a:picLocks noChangeAspect="1"/>
          </p:cNvPicPr>
          <p:nvPr userDrawn="1"/>
        </p:nvPicPr>
        <p:blipFill>
          <a:blip r:embed="rId15"/>
          <a:stretch>
            <a:fillRect/>
          </a:stretch>
        </p:blipFill>
        <p:spPr>
          <a:xfrm>
            <a:off x="401172" y="4621028"/>
            <a:ext cx="849405" cy="367116"/>
          </a:xfrm>
          <a:prstGeom prst="rect">
            <a:avLst/>
          </a:prstGeom>
        </p:spPr>
      </p:pic>
    </p:spTree>
    <p:extLst>
      <p:ext uri="{BB962C8B-B14F-4D97-AF65-F5344CB8AC3E}">
        <p14:creationId xmlns:p14="http://schemas.microsoft.com/office/powerpoint/2010/main" val="173232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3489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png"/><Relationship Id="rId3" Type="http://schemas.openxmlformats.org/officeDocument/2006/relationships/image" Target="../media/image5.emf"/><Relationship Id="rId7" Type="http://schemas.openxmlformats.org/officeDocument/2006/relationships/image" Target="../media/image9.pn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45.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8.emf"/><Relationship Id="rId18" Type="http://schemas.openxmlformats.org/officeDocument/2006/relationships/image" Target="../media/image53.emf"/><Relationship Id="rId3" Type="http://schemas.openxmlformats.org/officeDocument/2006/relationships/image" Target="../media/image5.emf"/><Relationship Id="rId7" Type="http://schemas.openxmlformats.org/officeDocument/2006/relationships/image" Target="../media/image9.png"/><Relationship Id="rId12" Type="http://schemas.openxmlformats.org/officeDocument/2006/relationships/image" Target="../media/image47.png"/><Relationship Id="rId17" Type="http://schemas.openxmlformats.org/officeDocument/2006/relationships/image" Target="../media/image52.emf"/><Relationship Id="rId2" Type="http://schemas.openxmlformats.org/officeDocument/2006/relationships/image" Target="../media/image46.jpeg"/><Relationship Id="rId16"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50.emf"/><Relationship Id="rId10" Type="http://schemas.openxmlformats.org/officeDocument/2006/relationships/image" Target="../media/image12.png"/><Relationship Id="rId19" Type="http://schemas.openxmlformats.org/officeDocument/2006/relationships/image" Target="../media/image54.emf"/><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8.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7.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9.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61.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60.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62.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6.em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65.emf"/><Relationship Id="rId17" Type="http://schemas.openxmlformats.org/officeDocument/2006/relationships/image" Target="../media/image70.emf"/><Relationship Id="rId2" Type="http://schemas.openxmlformats.org/officeDocument/2006/relationships/image" Target="../media/image5.emf"/><Relationship Id="rId16" Type="http://schemas.openxmlformats.org/officeDocument/2006/relationships/image" Target="../media/image69.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64.emf"/><Relationship Id="rId5" Type="http://schemas.openxmlformats.org/officeDocument/2006/relationships/image" Target="../media/image8.png"/><Relationship Id="rId15" Type="http://schemas.openxmlformats.org/officeDocument/2006/relationships/image" Target="../media/image6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7.emf"/></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ucc.ie/en/cardea/"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71.png"/><Relationship Id="rId5" Type="http://schemas.openxmlformats.org/officeDocument/2006/relationships/image" Target="../media/image9.png"/><Relationship Id="rId10" Type="http://schemas.openxmlformats.org/officeDocument/2006/relationships/image" Target="../media/image5.emf"/><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8.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77.png"/><Relationship Id="rId17" Type="http://schemas.openxmlformats.org/officeDocument/2006/relationships/image" Target="../media/image81.png"/><Relationship Id="rId2" Type="http://schemas.openxmlformats.org/officeDocument/2006/relationships/image" Target="../media/image5.emf"/><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6.png"/><Relationship Id="rId5" Type="http://schemas.openxmlformats.org/officeDocument/2006/relationships/image" Target="../media/image8.png"/><Relationship Id="rId15" Type="http://schemas.openxmlformats.org/officeDocument/2006/relationships/image" Target="../media/image75.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84.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3.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8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7.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8.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9.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2.em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91.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90.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93.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9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9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8.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97.emf"/><Relationship Id="rId2" Type="http://schemas.openxmlformats.org/officeDocument/2006/relationships/image" Target="../media/image5.emf"/><Relationship Id="rId1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96.png"/><Relationship Id="rId5" Type="http://schemas.openxmlformats.org/officeDocument/2006/relationships/image" Target="../media/image8.png"/><Relationship Id="rId15" Type="http://schemas.openxmlformats.org/officeDocument/2006/relationships/image" Target="../media/image100.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99.emf"/></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0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4.png"/><Relationship Id="rId7" Type="http://schemas.openxmlformats.org/officeDocument/2006/relationships/image" Target="../media/image22.pn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5.emf"/><Relationship Id="rId21" Type="http://schemas.openxmlformats.org/officeDocument/2006/relationships/image" Target="../media/image28.png"/><Relationship Id="rId7" Type="http://schemas.openxmlformats.org/officeDocument/2006/relationships/image" Target="../media/image9.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18.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2.png"/><Relationship Id="rId19"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7.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6.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BD541B-D594-7D36-385F-E425A62A726B}"/>
              </a:ext>
            </a:extLst>
          </p:cNvPr>
          <p:cNvPicPr>
            <a:picLocks noChangeAspect="1"/>
          </p:cNvPicPr>
          <p:nvPr/>
        </p:nvPicPr>
        <p:blipFill rotWithShape="1">
          <a:blip r:embed="rId2"/>
          <a:srcRect r="-2" b="7920"/>
          <a:stretch/>
        </p:blipFill>
        <p:spPr>
          <a:xfrm>
            <a:off x="3662269" y="7"/>
            <a:ext cx="5481731" cy="252373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2" name="Title 1">
            <a:extLst>
              <a:ext uri="{FF2B5EF4-FFF2-40B4-BE49-F238E27FC236}">
                <a16:creationId xmlns:a16="http://schemas.microsoft.com/office/drawing/2014/main" id="{813033F7-3F07-D05B-DD63-78E97E981EF6}"/>
              </a:ext>
            </a:extLst>
          </p:cNvPr>
          <p:cNvSpPr>
            <a:spLocks noGrp="1"/>
          </p:cNvSpPr>
          <p:nvPr>
            <p:ph type="ctrTitle"/>
          </p:nvPr>
        </p:nvSpPr>
        <p:spPr>
          <a:xfrm>
            <a:off x="212139" y="887462"/>
            <a:ext cx="4352545" cy="2080566"/>
          </a:xfrm>
        </p:spPr>
        <p:txBody>
          <a:bodyPr>
            <a:noAutofit/>
          </a:bodyPr>
          <a:lstStyle/>
          <a:p>
            <a:pPr algn="l"/>
            <a:r>
              <a:rPr lang="en-IE" sz="3200" dirty="0"/>
              <a:t>Career Acknowledgement for Research Managers Delivering for the European Area</a:t>
            </a:r>
          </a:p>
        </p:txBody>
      </p:sp>
      <p:sp>
        <p:nvSpPr>
          <p:cNvPr id="3" name="Subtitle 2">
            <a:extLst>
              <a:ext uri="{FF2B5EF4-FFF2-40B4-BE49-F238E27FC236}">
                <a16:creationId xmlns:a16="http://schemas.microsoft.com/office/drawing/2014/main" id="{B95E5C1F-B56C-607A-AF6E-AF79F01DCEE7}"/>
              </a:ext>
            </a:extLst>
          </p:cNvPr>
          <p:cNvSpPr>
            <a:spLocks noGrp="1"/>
          </p:cNvSpPr>
          <p:nvPr>
            <p:ph type="subTitle" idx="1"/>
          </p:nvPr>
        </p:nvSpPr>
        <p:spPr>
          <a:xfrm>
            <a:off x="263346" y="3399914"/>
            <a:ext cx="3796590" cy="844334"/>
          </a:xfrm>
        </p:spPr>
        <p:txBody>
          <a:bodyPr>
            <a:normAutofit fontScale="92500"/>
          </a:bodyPr>
          <a:lstStyle/>
          <a:p>
            <a:pPr algn="l"/>
            <a:r>
              <a:rPr lang="en-IE" sz="2100" dirty="0"/>
              <a:t>Eduard X. Balbuena, PhD, MBA</a:t>
            </a:r>
          </a:p>
          <a:p>
            <a:pPr algn="l"/>
            <a:r>
              <a:rPr lang="en-IE" sz="2100" b="1" dirty="0"/>
              <a:t>CERCA Institute</a:t>
            </a:r>
          </a:p>
        </p:txBody>
      </p:sp>
      <p:pic>
        <p:nvPicPr>
          <p:cNvPr id="7" name="Picture 6" descr="Logo, company name&#10;&#10;Description automatically generated">
            <a:extLst>
              <a:ext uri="{FF2B5EF4-FFF2-40B4-BE49-F238E27FC236}">
                <a16:creationId xmlns:a16="http://schemas.microsoft.com/office/drawing/2014/main" id="{B75E4701-4EA2-5682-F645-5E2256A27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435" y="213725"/>
            <a:ext cx="3172890" cy="2041278"/>
          </a:xfrm>
          <a:prstGeom prst="rect">
            <a:avLst/>
          </a:prstGeom>
        </p:spPr>
      </p:pic>
      <p:cxnSp>
        <p:nvCxnSpPr>
          <p:cNvPr id="8" name="Connector recte 7"/>
          <p:cNvCxnSpPr/>
          <p:nvPr/>
        </p:nvCxnSpPr>
        <p:spPr>
          <a:xfrm>
            <a:off x="343814" y="3130906"/>
            <a:ext cx="3862426" cy="0"/>
          </a:xfrm>
          <a:prstGeom prst="line">
            <a:avLst/>
          </a:prstGeom>
          <a:ln w="19050"/>
        </p:spPr>
        <p:style>
          <a:lnRef idx="2">
            <a:schemeClr val="dk1"/>
          </a:lnRef>
          <a:fillRef idx="0">
            <a:schemeClr val="dk1"/>
          </a:fillRef>
          <a:effectRef idx="1">
            <a:schemeClr val="dk1"/>
          </a:effectRef>
          <a:fontRef idx="minor">
            <a:schemeClr val="tx1"/>
          </a:fontRef>
        </p:style>
      </p:cxnSp>
      <p:pic>
        <p:nvPicPr>
          <p:cNvPr id="4" name="Picture 3" descr="Blue text on a white background&#10;&#10;Description automatically generated with medium confidence">
            <a:extLst>
              <a:ext uri="{FF2B5EF4-FFF2-40B4-BE49-F238E27FC236}">
                <a16:creationId xmlns:a16="http://schemas.microsoft.com/office/drawing/2014/main" id="{D9333C26-5BF1-0C96-77D8-E3B3075516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460" y="2644264"/>
            <a:ext cx="3599815" cy="755650"/>
          </a:xfrm>
          <a:prstGeom prst="rect">
            <a:avLst/>
          </a:prstGeom>
        </p:spPr>
      </p:pic>
      <p:sp>
        <p:nvSpPr>
          <p:cNvPr id="9" name="CasellaDiTesto 20">
            <a:extLst>
              <a:ext uri="{FF2B5EF4-FFF2-40B4-BE49-F238E27FC236}">
                <a16:creationId xmlns:a16="http://schemas.microsoft.com/office/drawing/2014/main" id="{6B464FCB-D57D-3B20-EB37-554008993FE8}"/>
              </a:ext>
            </a:extLst>
          </p:cNvPr>
          <p:cNvSpPr txBox="1"/>
          <p:nvPr/>
        </p:nvSpPr>
        <p:spPr>
          <a:xfrm>
            <a:off x="5319510" y="3444364"/>
            <a:ext cx="3599815" cy="819150"/>
          </a:xfrm>
          <a:prstGeom prst="rect">
            <a:avLst/>
          </a:prstGeom>
          <a:noFill/>
          <a:ln w="9525">
            <a:solidFill>
              <a:srgbClr val="042979"/>
            </a:solidFill>
          </a:ln>
        </p:spPr>
        <p:txBody>
          <a:bodyPr wrap="square" rtlCol="0">
            <a:noAutofit/>
          </a:bodyPr>
          <a:lstStyle/>
          <a:p>
            <a:pPr>
              <a:lnSpc>
                <a:spcPct val="107000"/>
              </a:lnSpc>
              <a:spcAft>
                <a:spcPts val="800"/>
              </a:spcAft>
            </a:pPr>
            <a:r>
              <a:rPr lang="en-IE" sz="900" b="1" kern="1200">
                <a:solidFill>
                  <a:srgbClr val="042979"/>
                </a:solidFill>
                <a:effectLst/>
                <a:latin typeface="Calibri" panose="020F0502020204030204" pitchFamily="34" charset="0"/>
                <a:ea typeface="Verdana" panose="020B0604030504040204" pitchFamily="34" charset="0"/>
                <a:cs typeface="Times New Roman" panose="02020603050405020304" pitchFamily="18"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0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47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Agrupa 21"/>
          <p:cNvGrpSpPr/>
          <p:nvPr/>
        </p:nvGrpSpPr>
        <p:grpSpPr>
          <a:xfrm>
            <a:off x="445222" y="779274"/>
            <a:ext cx="8296501" cy="2681905"/>
            <a:chOff x="0" y="3198342"/>
            <a:chExt cx="23337982" cy="7662218"/>
          </a:xfrm>
        </p:grpSpPr>
        <p:pic>
          <p:nvPicPr>
            <p:cNvPr id="23" name="Imatge 22"/>
            <p:cNvPicPr>
              <a:picLocks noChangeAspect="1"/>
            </p:cNvPicPr>
            <p:nvPr/>
          </p:nvPicPr>
          <p:blipFill>
            <a:blip r:embed="rId2"/>
            <a:stretch>
              <a:fillRect/>
            </a:stretch>
          </p:blipFill>
          <p:spPr>
            <a:xfrm>
              <a:off x="0" y="3198342"/>
              <a:ext cx="23337982" cy="7662218"/>
            </a:xfrm>
            <a:prstGeom prst="rect">
              <a:avLst/>
            </a:prstGeom>
          </p:spPr>
        </p:pic>
        <p:sp>
          <p:nvSpPr>
            <p:cNvPr id="24" name="Rectangle 23"/>
            <p:cNvSpPr/>
            <p:nvPr/>
          </p:nvSpPr>
          <p:spPr>
            <a:xfrm>
              <a:off x="13695218" y="8395855"/>
              <a:ext cx="9642764" cy="211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cxnSp>
        <p:nvCxnSpPr>
          <p:cNvPr id="9"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0" name="Imatge 9"/>
          <p:cNvPicPr>
            <a:picLocks noChangeAspect="1"/>
          </p:cNvPicPr>
          <p:nvPr/>
        </p:nvPicPr>
        <p:blipFill>
          <a:blip r:embed="rId3"/>
          <a:stretch>
            <a:fillRect/>
          </a:stretch>
        </p:blipFill>
        <p:spPr>
          <a:xfrm>
            <a:off x="412258" y="134516"/>
            <a:ext cx="1694793" cy="864623"/>
          </a:xfrm>
          <a:prstGeom prst="rect">
            <a:avLst/>
          </a:prstGeom>
        </p:spPr>
      </p:pic>
      <p:sp>
        <p:nvSpPr>
          <p:cNvPr id="11"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activities</a:t>
            </a:r>
          </a:p>
        </p:txBody>
      </p:sp>
      <p:cxnSp>
        <p:nvCxnSpPr>
          <p:cNvPr id="12"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3" name="Imatge 12"/>
          <p:cNvPicPr>
            <a:picLocks noChangeAspect="1"/>
          </p:cNvPicPr>
          <p:nvPr/>
        </p:nvPicPr>
        <p:blipFill>
          <a:blip r:embed="rId4"/>
          <a:stretch>
            <a:fillRect/>
          </a:stretch>
        </p:blipFill>
        <p:spPr>
          <a:xfrm>
            <a:off x="436195" y="4573208"/>
            <a:ext cx="973641" cy="465785"/>
          </a:xfrm>
          <a:prstGeom prst="rect">
            <a:avLst/>
          </a:prstGeom>
        </p:spPr>
      </p:pic>
      <p:pic>
        <p:nvPicPr>
          <p:cNvPr id="14" name="Imatge 13"/>
          <p:cNvPicPr>
            <a:picLocks noChangeAspect="1"/>
          </p:cNvPicPr>
          <p:nvPr/>
        </p:nvPicPr>
        <p:blipFill>
          <a:blip r:embed="rId5"/>
          <a:stretch>
            <a:fillRect/>
          </a:stretch>
        </p:blipFill>
        <p:spPr>
          <a:xfrm>
            <a:off x="1620009" y="4564075"/>
            <a:ext cx="974084" cy="426161"/>
          </a:xfrm>
          <a:prstGeom prst="rect">
            <a:avLst/>
          </a:prstGeom>
        </p:spPr>
      </p:pic>
      <p:pic>
        <p:nvPicPr>
          <p:cNvPr id="15" name="Imatge 14"/>
          <p:cNvPicPr>
            <a:picLocks noChangeAspect="1"/>
          </p:cNvPicPr>
          <p:nvPr/>
        </p:nvPicPr>
        <p:blipFill>
          <a:blip r:embed="rId6"/>
          <a:stretch>
            <a:fillRect/>
          </a:stretch>
        </p:blipFill>
        <p:spPr>
          <a:xfrm>
            <a:off x="2773044" y="4573209"/>
            <a:ext cx="1384163" cy="407894"/>
          </a:xfrm>
          <a:prstGeom prst="rect">
            <a:avLst/>
          </a:prstGeom>
        </p:spPr>
      </p:pic>
      <p:pic>
        <p:nvPicPr>
          <p:cNvPr id="16" name="Imatge 15"/>
          <p:cNvPicPr>
            <a:picLocks noChangeAspect="1"/>
          </p:cNvPicPr>
          <p:nvPr/>
        </p:nvPicPr>
        <p:blipFill>
          <a:blip r:embed="rId7"/>
          <a:stretch>
            <a:fillRect/>
          </a:stretch>
        </p:blipFill>
        <p:spPr>
          <a:xfrm>
            <a:off x="4272629" y="4524489"/>
            <a:ext cx="486139" cy="506027"/>
          </a:xfrm>
          <a:prstGeom prst="rect">
            <a:avLst/>
          </a:prstGeom>
        </p:spPr>
      </p:pic>
      <p:pic>
        <p:nvPicPr>
          <p:cNvPr id="17" name="Imatge 16"/>
          <p:cNvPicPr>
            <a:picLocks noChangeAspect="1"/>
          </p:cNvPicPr>
          <p:nvPr/>
        </p:nvPicPr>
        <p:blipFill>
          <a:blip r:embed="rId8"/>
          <a:stretch>
            <a:fillRect/>
          </a:stretch>
        </p:blipFill>
        <p:spPr>
          <a:xfrm>
            <a:off x="4958627" y="4579377"/>
            <a:ext cx="1046805" cy="401726"/>
          </a:xfrm>
          <a:prstGeom prst="rect">
            <a:avLst/>
          </a:prstGeom>
        </p:spPr>
      </p:pic>
      <p:pic>
        <p:nvPicPr>
          <p:cNvPr id="18" name="Imatge 17"/>
          <p:cNvPicPr>
            <a:picLocks noChangeAspect="1"/>
          </p:cNvPicPr>
          <p:nvPr/>
        </p:nvPicPr>
        <p:blipFill>
          <a:blip r:embed="rId9"/>
          <a:stretch>
            <a:fillRect/>
          </a:stretch>
        </p:blipFill>
        <p:spPr>
          <a:xfrm>
            <a:off x="6190577" y="4524490"/>
            <a:ext cx="580367" cy="580367"/>
          </a:xfrm>
          <a:prstGeom prst="rect">
            <a:avLst/>
          </a:prstGeom>
        </p:spPr>
      </p:pic>
      <p:pic>
        <p:nvPicPr>
          <p:cNvPr id="19" name="Imatge 18"/>
          <p:cNvPicPr>
            <a:picLocks noChangeAspect="1"/>
          </p:cNvPicPr>
          <p:nvPr/>
        </p:nvPicPr>
        <p:blipFill>
          <a:blip r:embed="rId10"/>
          <a:stretch>
            <a:fillRect/>
          </a:stretch>
        </p:blipFill>
        <p:spPr>
          <a:xfrm>
            <a:off x="6940340" y="4524489"/>
            <a:ext cx="496902" cy="496902"/>
          </a:xfrm>
          <a:prstGeom prst="rect">
            <a:avLst/>
          </a:prstGeom>
        </p:spPr>
      </p:pic>
      <p:pic>
        <p:nvPicPr>
          <p:cNvPr id="20" name="Imatge 19"/>
          <p:cNvPicPr>
            <a:picLocks noChangeAspect="1"/>
          </p:cNvPicPr>
          <p:nvPr/>
        </p:nvPicPr>
        <p:blipFill>
          <a:blip r:embed="rId11"/>
          <a:stretch>
            <a:fillRect/>
          </a:stretch>
        </p:blipFill>
        <p:spPr>
          <a:xfrm>
            <a:off x="7606637" y="4604068"/>
            <a:ext cx="1180305" cy="417323"/>
          </a:xfrm>
          <a:prstGeom prst="rect">
            <a:avLst/>
          </a:prstGeom>
        </p:spPr>
      </p:pic>
      <p:pic>
        <p:nvPicPr>
          <p:cNvPr id="2" name="Imatge 1"/>
          <p:cNvPicPr>
            <a:picLocks noChangeAspect="1"/>
          </p:cNvPicPr>
          <p:nvPr/>
        </p:nvPicPr>
        <p:blipFill>
          <a:blip r:embed="rId12"/>
          <a:stretch>
            <a:fillRect/>
          </a:stretch>
        </p:blipFill>
        <p:spPr>
          <a:xfrm>
            <a:off x="1259654" y="3439872"/>
            <a:ext cx="1130129" cy="880686"/>
          </a:xfrm>
          <a:prstGeom prst="rect">
            <a:avLst/>
          </a:prstGeom>
        </p:spPr>
      </p:pic>
      <p:pic>
        <p:nvPicPr>
          <p:cNvPr id="3" name="Imatge 2"/>
          <p:cNvPicPr>
            <a:picLocks noChangeAspect="1"/>
          </p:cNvPicPr>
          <p:nvPr/>
        </p:nvPicPr>
        <p:blipFill>
          <a:blip r:embed="rId13"/>
          <a:stretch>
            <a:fillRect/>
          </a:stretch>
        </p:blipFill>
        <p:spPr>
          <a:xfrm>
            <a:off x="3028625" y="3434657"/>
            <a:ext cx="1030860" cy="859379"/>
          </a:xfrm>
          <a:prstGeom prst="rect">
            <a:avLst/>
          </a:prstGeom>
        </p:spPr>
      </p:pic>
      <p:pic>
        <p:nvPicPr>
          <p:cNvPr id="4" name="Imatge 3"/>
          <p:cNvPicPr>
            <a:picLocks noChangeAspect="1"/>
          </p:cNvPicPr>
          <p:nvPr/>
        </p:nvPicPr>
        <p:blipFill>
          <a:blip r:embed="rId14"/>
          <a:stretch>
            <a:fillRect/>
          </a:stretch>
        </p:blipFill>
        <p:spPr>
          <a:xfrm>
            <a:off x="4919692" y="3439870"/>
            <a:ext cx="1270885" cy="848951"/>
          </a:xfrm>
          <a:prstGeom prst="rect">
            <a:avLst/>
          </a:prstGeom>
        </p:spPr>
      </p:pic>
      <p:pic>
        <p:nvPicPr>
          <p:cNvPr id="6" name="Imatge 5"/>
          <p:cNvPicPr>
            <a:picLocks noChangeAspect="1"/>
          </p:cNvPicPr>
          <p:nvPr/>
        </p:nvPicPr>
        <p:blipFill>
          <a:blip r:embed="rId15"/>
          <a:stretch>
            <a:fillRect/>
          </a:stretch>
        </p:blipFill>
        <p:spPr>
          <a:xfrm>
            <a:off x="6803750" y="3461179"/>
            <a:ext cx="1134642" cy="853251"/>
          </a:xfrm>
          <a:prstGeom prst="rect">
            <a:avLst/>
          </a:prstGeom>
        </p:spPr>
      </p:pic>
    </p:spTree>
    <p:extLst>
      <p:ext uri="{BB962C8B-B14F-4D97-AF65-F5344CB8AC3E}">
        <p14:creationId xmlns:p14="http://schemas.microsoft.com/office/powerpoint/2010/main" val="231697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hart, sunburst chart&#10;&#10;Description automatically generated">
            <a:extLst>
              <a:ext uri="{FF2B5EF4-FFF2-40B4-BE49-F238E27FC236}">
                <a16:creationId xmlns:a16="http://schemas.microsoft.com/office/drawing/2014/main" id="{3E753B21-920E-F831-ED55-4388277D53E7}"/>
              </a:ext>
            </a:extLst>
          </p:cNvPr>
          <p:cNvPicPr>
            <a:picLocks noChangeAspect="1"/>
          </p:cNvPicPr>
          <p:nvPr/>
        </p:nvPicPr>
        <p:blipFill rotWithShape="1">
          <a:blip r:embed="rId2">
            <a:extLst>
              <a:ext uri="{28A0092B-C50C-407E-A947-70E740481C1C}">
                <a14:useLocalDpi xmlns:a14="http://schemas.microsoft.com/office/drawing/2010/main" val="0"/>
              </a:ext>
            </a:extLst>
          </a:blip>
          <a:srcRect t="2835" b="3471"/>
          <a:stretch/>
        </p:blipFill>
        <p:spPr>
          <a:xfrm>
            <a:off x="2181994" y="745238"/>
            <a:ext cx="6607290" cy="3482220"/>
          </a:xfrm>
          <a:prstGeom prst="rect">
            <a:avLst/>
          </a:prstGeom>
        </p:spPr>
      </p:pic>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8" name="Imatge 7"/>
          <p:cNvPicPr>
            <a:picLocks noChangeAspect="1"/>
          </p:cNvPicPr>
          <p:nvPr/>
        </p:nvPicPr>
        <p:blipFill>
          <a:blip r:embed="rId3"/>
          <a:stretch>
            <a:fillRect/>
          </a:stretch>
        </p:blipFill>
        <p:spPr>
          <a:xfrm>
            <a:off x="412258" y="134516"/>
            <a:ext cx="1694793" cy="864623"/>
          </a:xfrm>
          <a:prstGeom prst="rect">
            <a:avLst/>
          </a:prstGeom>
        </p:spPr>
      </p:pic>
      <p:sp>
        <p:nvSpPr>
          <p:cNvPr id="9"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activities</a:t>
            </a:r>
          </a:p>
        </p:txBody>
      </p:sp>
      <p:cxnSp>
        <p:nvCxnSpPr>
          <p:cNvPr id="10"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1" name="Imatge 10"/>
          <p:cNvPicPr>
            <a:picLocks noChangeAspect="1"/>
          </p:cNvPicPr>
          <p:nvPr/>
        </p:nvPicPr>
        <p:blipFill>
          <a:blip r:embed="rId4"/>
          <a:stretch>
            <a:fillRect/>
          </a:stretch>
        </p:blipFill>
        <p:spPr>
          <a:xfrm>
            <a:off x="436195" y="4573208"/>
            <a:ext cx="973641" cy="465785"/>
          </a:xfrm>
          <a:prstGeom prst="rect">
            <a:avLst/>
          </a:prstGeom>
        </p:spPr>
      </p:pic>
      <p:pic>
        <p:nvPicPr>
          <p:cNvPr id="12" name="Imatge 11"/>
          <p:cNvPicPr>
            <a:picLocks noChangeAspect="1"/>
          </p:cNvPicPr>
          <p:nvPr/>
        </p:nvPicPr>
        <p:blipFill>
          <a:blip r:embed="rId5"/>
          <a:stretch>
            <a:fillRect/>
          </a:stretch>
        </p:blipFill>
        <p:spPr>
          <a:xfrm>
            <a:off x="1620009" y="4564075"/>
            <a:ext cx="974084" cy="426161"/>
          </a:xfrm>
          <a:prstGeom prst="rect">
            <a:avLst/>
          </a:prstGeom>
        </p:spPr>
      </p:pic>
      <p:pic>
        <p:nvPicPr>
          <p:cNvPr id="13" name="Imatge 12"/>
          <p:cNvPicPr>
            <a:picLocks noChangeAspect="1"/>
          </p:cNvPicPr>
          <p:nvPr/>
        </p:nvPicPr>
        <p:blipFill>
          <a:blip r:embed="rId6"/>
          <a:stretch>
            <a:fillRect/>
          </a:stretch>
        </p:blipFill>
        <p:spPr>
          <a:xfrm>
            <a:off x="2773044" y="4573209"/>
            <a:ext cx="1384163" cy="407894"/>
          </a:xfrm>
          <a:prstGeom prst="rect">
            <a:avLst/>
          </a:prstGeom>
        </p:spPr>
      </p:pic>
      <p:pic>
        <p:nvPicPr>
          <p:cNvPr id="14" name="Imatge 13"/>
          <p:cNvPicPr>
            <a:picLocks noChangeAspect="1"/>
          </p:cNvPicPr>
          <p:nvPr/>
        </p:nvPicPr>
        <p:blipFill>
          <a:blip r:embed="rId7"/>
          <a:stretch>
            <a:fillRect/>
          </a:stretch>
        </p:blipFill>
        <p:spPr>
          <a:xfrm>
            <a:off x="4272629" y="4524489"/>
            <a:ext cx="486139" cy="506027"/>
          </a:xfrm>
          <a:prstGeom prst="rect">
            <a:avLst/>
          </a:prstGeom>
        </p:spPr>
      </p:pic>
      <p:pic>
        <p:nvPicPr>
          <p:cNvPr id="15" name="Imatge 14"/>
          <p:cNvPicPr>
            <a:picLocks noChangeAspect="1"/>
          </p:cNvPicPr>
          <p:nvPr/>
        </p:nvPicPr>
        <p:blipFill>
          <a:blip r:embed="rId8"/>
          <a:stretch>
            <a:fillRect/>
          </a:stretch>
        </p:blipFill>
        <p:spPr>
          <a:xfrm>
            <a:off x="4958627" y="4579377"/>
            <a:ext cx="1046805" cy="401726"/>
          </a:xfrm>
          <a:prstGeom prst="rect">
            <a:avLst/>
          </a:prstGeom>
        </p:spPr>
      </p:pic>
      <p:pic>
        <p:nvPicPr>
          <p:cNvPr id="16" name="Imatge 15"/>
          <p:cNvPicPr>
            <a:picLocks noChangeAspect="1"/>
          </p:cNvPicPr>
          <p:nvPr/>
        </p:nvPicPr>
        <p:blipFill>
          <a:blip r:embed="rId9"/>
          <a:stretch>
            <a:fillRect/>
          </a:stretch>
        </p:blipFill>
        <p:spPr>
          <a:xfrm>
            <a:off x="6190577" y="4524490"/>
            <a:ext cx="580367" cy="580367"/>
          </a:xfrm>
          <a:prstGeom prst="rect">
            <a:avLst/>
          </a:prstGeom>
        </p:spPr>
      </p:pic>
      <p:pic>
        <p:nvPicPr>
          <p:cNvPr id="17" name="Imatge 16"/>
          <p:cNvPicPr>
            <a:picLocks noChangeAspect="1"/>
          </p:cNvPicPr>
          <p:nvPr/>
        </p:nvPicPr>
        <p:blipFill>
          <a:blip r:embed="rId10"/>
          <a:stretch>
            <a:fillRect/>
          </a:stretch>
        </p:blipFill>
        <p:spPr>
          <a:xfrm>
            <a:off x="6940340" y="4524489"/>
            <a:ext cx="496902" cy="496902"/>
          </a:xfrm>
          <a:prstGeom prst="rect">
            <a:avLst/>
          </a:prstGeom>
        </p:spPr>
      </p:pic>
      <p:pic>
        <p:nvPicPr>
          <p:cNvPr id="18" name="Imatge 17"/>
          <p:cNvPicPr>
            <a:picLocks noChangeAspect="1"/>
          </p:cNvPicPr>
          <p:nvPr/>
        </p:nvPicPr>
        <p:blipFill>
          <a:blip r:embed="rId11"/>
          <a:stretch>
            <a:fillRect/>
          </a:stretch>
        </p:blipFill>
        <p:spPr>
          <a:xfrm>
            <a:off x="7606637" y="4604068"/>
            <a:ext cx="1180305" cy="417323"/>
          </a:xfrm>
          <a:prstGeom prst="rect">
            <a:avLst/>
          </a:prstGeom>
        </p:spPr>
      </p:pic>
      <p:sp>
        <p:nvSpPr>
          <p:cNvPr id="2" name="Rectangle 1"/>
          <p:cNvSpPr/>
          <p:nvPr/>
        </p:nvSpPr>
        <p:spPr>
          <a:xfrm>
            <a:off x="2086865" y="758863"/>
            <a:ext cx="1453692" cy="6237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
        <p:nvSpPr>
          <p:cNvPr id="20" name="Rectangle 19"/>
          <p:cNvSpPr/>
          <p:nvPr/>
        </p:nvSpPr>
        <p:spPr>
          <a:xfrm>
            <a:off x="1202471" y="973720"/>
            <a:ext cx="1148101" cy="4634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pic>
        <p:nvPicPr>
          <p:cNvPr id="3" name="Imatge 2"/>
          <p:cNvPicPr>
            <a:picLocks noChangeAspect="1"/>
          </p:cNvPicPr>
          <p:nvPr/>
        </p:nvPicPr>
        <p:blipFill>
          <a:blip r:embed="rId12"/>
          <a:stretch>
            <a:fillRect/>
          </a:stretch>
        </p:blipFill>
        <p:spPr>
          <a:xfrm>
            <a:off x="446155" y="1328583"/>
            <a:ext cx="1565767" cy="773188"/>
          </a:xfrm>
          <a:prstGeom prst="rect">
            <a:avLst/>
          </a:prstGeom>
          <a:ln>
            <a:solidFill>
              <a:schemeClr val="tx2"/>
            </a:solidFill>
          </a:ln>
        </p:spPr>
      </p:pic>
      <p:pic>
        <p:nvPicPr>
          <p:cNvPr id="23" name="Imatge 22"/>
          <p:cNvPicPr>
            <a:picLocks noChangeAspect="1"/>
          </p:cNvPicPr>
          <p:nvPr/>
        </p:nvPicPr>
        <p:blipFill>
          <a:blip r:embed="rId13"/>
          <a:stretch>
            <a:fillRect/>
          </a:stretch>
        </p:blipFill>
        <p:spPr>
          <a:xfrm>
            <a:off x="470773" y="3737638"/>
            <a:ext cx="1527858" cy="281796"/>
          </a:xfrm>
          <a:prstGeom prst="rect">
            <a:avLst/>
          </a:prstGeom>
        </p:spPr>
      </p:pic>
      <p:pic>
        <p:nvPicPr>
          <p:cNvPr id="24" name="Imatge 23"/>
          <p:cNvPicPr>
            <a:picLocks noChangeAspect="1"/>
          </p:cNvPicPr>
          <p:nvPr/>
        </p:nvPicPr>
        <p:blipFill>
          <a:blip r:embed="rId14"/>
          <a:stretch>
            <a:fillRect/>
          </a:stretch>
        </p:blipFill>
        <p:spPr>
          <a:xfrm>
            <a:off x="804431" y="2489459"/>
            <a:ext cx="891356" cy="1163220"/>
          </a:xfrm>
          <a:prstGeom prst="rect">
            <a:avLst/>
          </a:prstGeom>
        </p:spPr>
      </p:pic>
      <p:sp>
        <p:nvSpPr>
          <p:cNvPr id="25" name="Rectangle 24"/>
          <p:cNvSpPr/>
          <p:nvPr/>
        </p:nvSpPr>
        <p:spPr>
          <a:xfrm>
            <a:off x="2290415" y="795208"/>
            <a:ext cx="1938626" cy="830997"/>
          </a:xfrm>
          <a:prstGeom prst="rect">
            <a:avLst/>
          </a:prstGeom>
        </p:spPr>
        <p:txBody>
          <a:bodyPr wrap="square">
            <a:spAutoFit/>
          </a:bodyPr>
          <a:lstStyle/>
          <a:p>
            <a:r>
              <a:rPr lang="en-US" sz="1600" i="1" dirty="0">
                <a:effectLst>
                  <a:outerShdw blurRad="38100" dist="38100" dir="2700000" algn="tl">
                    <a:srgbClr val="000000">
                      <a:alpha val="43137"/>
                    </a:srgbClr>
                  </a:outerShdw>
                </a:effectLst>
              </a:rPr>
              <a:t>Research Manager as a valued career choice</a:t>
            </a:r>
          </a:p>
        </p:txBody>
      </p:sp>
      <p:sp>
        <p:nvSpPr>
          <p:cNvPr id="26" name="Rectangle 25"/>
          <p:cNvSpPr/>
          <p:nvPr/>
        </p:nvSpPr>
        <p:spPr>
          <a:xfrm>
            <a:off x="7145136" y="792057"/>
            <a:ext cx="1634947" cy="1323439"/>
          </a:xfrm>
          <a:prstGeom prst="rect">
            <a:avLst/>
          </a:prstGeom>
        </p:spPr>
        <p:txBody>
          <a:bodyPr wrap="square">
            <a:spAutoFit/>
          </a:bodyPr>
          <a:lstStyle/>
          <a:p>
            <a:pPr lvl="0"/>
            <a:r>
              <a:rPr lang="en-US" sz="1600" i="1" dirty="0">
                <a:effectLst>
                  <a:outerShdw blurRad="38100" dist="38100" dir="2700000" algn="tl">
                    <a:srgbClr val="000000">
                      <a:alpha val="43137"/>
                    </a:srgbClr>
                  </a:outerShdw>
                </a:effectLst>
              </a:rPr>
              <a:t>Classification of Research Manager Roles &amp; framework development</a:t>
            </a:r>
          </a:p>
        </p:txBody>
      </p:sp>
      <p:sp>
        <p:nvSpPr>
          <p:cNvPr id="27" name="Rectangle 26"/>
          <p:cNvSpPr/>
          <p:nvPr/>
        </p:nvSpPr>
        <p:spPr>
          <a:xfrm>
            <a:off x="7018837" y="2791743"/>
            <a:ext cx="1953810" cy="830997"/>
          </a:xfrm>
          <a:prstGeom prst="rect">
            <a:avLst/>
          </a:prstGeom>
        </p:spPr>
        <p:txBody>
          <a:bodyPr wrap="square">
            <a:spAutoFit/>
          </a:bodyPr>
          <a:lstStyle/>
          <a:p>
            <a:pPr lvl="0"/>
            <a:r>
              <a:rPr lang="en-US" sz="1600" i="1" dirty="0">
                <a:effectLst>
                  <a:outerShdw blurRad="38100" dist="38100" dir="2700000" algn="tl">
                    <a:srgbClr val="000000">
                      <a:alpha val="43137"/>
                    </a:srgbClr>
                  </a:outerShdw>
                </a:effectLst>
              </a:rPr>
              <a:t>Knowledge, Skills and Competencies required</a:t>
            </a:r>
          </a:p>
        </p:txBody>
      </p:sp>
      <p:sp>
        <p:nvSpPr>
          <p:cNvPr id="28" name="Rectangle 27"/>
          <p:cNvSpPr/>
          <p:nvPr/>
        </p:nvSpPr>
        <p:spPr>
          <a:xfrm>
            <a:off x="3996524" y="4076832"/>
            <a:ext cx="2579937" cy="338554"/>
          </a:xfrm>
          <a:prstGeom prst="rect">
            <a:avLst/>
          </a:prstGeom>
        </p:spPr>
        <p:txBody>
          <a:bodyPr wrap="none">
            <a:spAutoFit/>
          </a:bodyPr>
          <a:lstStyle/>
          <a:p>
            <a:pPr lvl="0"/>
            <a:r>
              <a:rPr lang="en-US" sz="1600" i="1" dirty="0">
                <a:effectLst>
                  <a:outerShdw blurRad="38100" dist="38100" dir="2700000" algn="tl">
                    <a:srgbClr val="000000">
                      <a:alpha val="43137"/>
                    </a:srgbClr>
                  </a:outerShdw>
                </a:effectLst>
              </a:rPr>
              <a:t>Training and Development</a:t>
            </a:r>
          </a:p>
        </p:txBody>
      </p:sp>
      <p:sp>
        <p:nvSpPr>
          <p:cNvPr id="29" name="Rectangle 28"/>
          <p:cNvSpPr/>
          <p:nvPr/>
        </p:nvSpPr>
        <p:spPr>
          <a:xfrm>
            <a:off x="2393521" y="2030117"/>
            <a:ext cx="1356214" cy="584775"/>
          </a:xfrm>
          <a:prstGeom prst="rect">
            <a:avLst/>
          </a:prstGeom>
        </p:spPr>
        <p:txBody>
          <a:bodyPr wrap="square">
            <a:spAutoFit/>
          </a:bodyPr>
          <a:lstStyle/>
          <a:p>
            <a:pPr lvl="0"/>
            <a:r>
              <a:rPr lang="en-US" sz="1600" i="1" dirty="0">
                <a:effectLst>
                  <a:outerShdw blurRad="38100" dist="38100" dir="2700000" algn="tl">
                    <a:srgbClr val="000000">
                      <a:alpha val="43137"/>
                    </a:srgbClr>
                  </a:outerShdw>
                </a:effectLst>
              </a:rPr>
              <a:t>Knowledge Hub/Website </a:t>
            </a:r>
          </a:p>
        </p:txBody>
      </p:sp>
      <p:sp>
        <p:nvSpPr>
          <p:cNvPr id="30" name="Rectangle 29"/>
          <p:cNvSpPr/>
          <p:nvPr/>
        </p:nvSpPr>
        <p:spPr>
          <a:xfrm>
            <a:off x="2258499" y="3074927"/>
            <a:ext cx="1970541" cy="830997"/>
          </a:xfrm>
          <a:prstGeom prst="rect">
            <a:avLst/>
          </a:prstGeom>
        </p:spPr>
        <p:txBody>
          <a:bodyPr wrap="square">
            <a:spAutoFit/>
          </a:bodyPr>
          <a:lstStyle/>
          <a:p>
            <a:pPr lvl="0"/>
            <a:r>
              <a:rPr lang="en-US" sz="1600" i="1" dirty="0">
                <a:effectLst>
                  <a:outerShdw blurRad="38100" dist="38100" dir="2700000" algn="tl">
                    <a:srgbClr val="000000">
                      <a:alpha val="43137"/>
                    </a:srgbClr>
                  </a:outerShdw>
                </a:effectLst>
              </a:rPr>
              <a:t>Policy, lobbying and engagement with stakeholders</a:t>
            </a:r>
          </a:p>
        </p:txBody>
      </p:sp>
      <p:pic>
        <p:nvPicPr>
          <p:cNvPr id="31" name="Imatge 30"/>
          <p:cNvPicPr>
            <a:picLocks noChangeAspect="1"/>
          </p:cNvPicPr>
          <p:nvPr/>
        </p:nvPicPr>
        <p:blipFill>
          <a:blip r:embed="rId15"/>
          <a:stretch>
            <a:fillRect/>
          </a:stretch>
        </p:blipFill>
        <p:spPr>
          <a:xfrm>
            <a:off x="2290415" y="1607050"/>
            <a:ext cx="1620456" cy="241540"/>
          </a:xfrm>
          <a:prstGeom prst="rect">
            <a:avLst/>
          </a:prstGeom>
        </p:spPr>
      </p:pic>
      <p:pic>
        <p:nvPicPr>
          <p:cNvPr id="32" name="Imatge 31"/>
          <p:cNvPicPr>
            <a:picLocks noChangeAspect="1"/>
          </p:cNvPicPr>
          <p:nvPr/>
        </p:nvPicPr>
        <p:blipFill>
          <a:blip r:embed="rId16"/>
          <a:stretch>
            <a:fillRect/>
          </a:stretch>
        </p:blipFill>
        <p:spPr>
          <a:xfrm>
            <a:off x="2228568" y="2700367"/>
            <a:ext cx="1643605" cy="230038"/>
          </a:xfrm>
          <a:prstGeom prst="rect">
            <a:avLst/>
          </a:prstGeom>
        </p:spPr>
      </p:pic>
      <p:pic>
        <p:nvPicPr>
          <p:cNvPr id="33" name="Imatge 32"/>
          <p:cNvPicPr>
            <a:picLocks noChangeAspect="1"/>
          </p:cNvPicPr>
          <p:nvPr/>
        </p:nvPicPr>
        <p:blipFill>
          <a:blip r:embed="rId17"/>
          <a:stretch>
            <a:fillRect/>
          </a:stretch>
        </p:blipFill>
        <p:spPr>
          <a:xfrm>
            <a:off x="6973867" y="3722897"/>
            <a:ext cx="1412111" cy="218536"/>
          </a:xfrm>
          <a:prstGeom prst="rect">
            <a:avLst/>
          </a:prstGeom>
        </p:spPr>
      </p:pic>
      <p:pic>
        <p:nvPicPr>
          <p:cNvPr id="35" name="Imatge 34"/>
          <p:cNvPicPr>
            <a:picLocks noChangeAspect="1"/>
          </p:cNvPicPr>
          <p:nvPr/>
        </p:nvPicPr>
        <p:blipFill>
          <a:blip r:embed="rId18"/>
          <a:stretch>
            <a:fillRect/>
          </a:stretch>
        </p:blipFill>
        <p:spPr>
          <a:xfrm>
            <a:off x="7372300" y="2157291"/>
            <a:ext cx="1180618" cy="218536"/>
          </a:xfrm>
          <a:prstGeom prst="rect">
            <a:avLst/>
          </a:prstGeom>
        </p:spPr>
      </p:pic>
      <p:pic>
        <p:nvPicPr>
          <p:cNvPr id="36" name="Imatge 35"/>
          <p:cNvPicPr>
            <a:picLocks noChangeAspect="1"/>
          </p:cNvPicPr>
          <p:nvPr/>
        </p:nvPicPr>
        <p:blipFill>
          <a:blip r:embed="rId19"/>
          <a:stretch>
            <a:fillRect/>
          </a:stretch>
        </p:blipFill>
        <p:spPr>
          <a:xfrm>
            <a:off x="7393167" y="2375827"/>
            <a:ext cx="1111170" cy="230038"/>
          </a:xfrm>
          <a:prstGeom prst="rect">
            <a:avLst/>
          </a:prstGeom>
        </p:spPr>
      </p:pic>
    </p:spTree>
    <p:extLst>
      <p:ext uri="{BB962C8B-B14F-4D97-AF65-F5344CB8AC3E}">
        <p14:creationId xmlns:p14="http://schemas.microsoft.com/office/powerpoint/2010/main" val="336708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8" name="Imatge 7"/>
          <p:cNvPicPr>
            <a:picLocks noChangeAspect="1"/>
          </p:cNvPicPr>
          <p:nvPr/>
        </p:nvPicPr>
        <p:blipFill>
          <a:blip r:embed="rId2"/>
          <a:stretch>
            <a:fillRect/>
          </a:stretch>
        </p:blipFill>
        <p:spPr>
          <a:xfrm>
            <a:off x="412258" y="134516"/>
            <a:ext cx="1694793" cy="864623"/>
          </a:xfrm>
          <a:prstGeom prst="rect">
            <a:avLst/>
          </a:prstGeom>
        </p:spPr>
      </p:pic>
      <p:sp>
        <p:nvSpPr>
          <p:cNvPr id="9"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10"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1" name="Imatge 10"/>
          <p:cNvPicPr>
            <a:picLocks noChangeAspect="1"/>
          </p:cNvPicPr>
          <p:nvPr/>
        </p:nvPicPr>
        <p:blipFill>
          <a:blip r:embed="rId3"/>
          <a:stretch>
            <a:fillRect/>
          </a:stretch>
        </p:blipFill>
        <p:spPr>
          <a:xfrm>
            <a:off x="436195" y="4573208"/>
            <a:ext cx="973641" cy="465785"/>
          </a:xfrm>
          <a:prstGeom prst="rect">
            <a:avLst/>
          </a:prstGeom>
        </p:spPr>
      </p:pic>
      <p:pic>
        <p:nvPicPr>
          <p:cNvPr id="12" name="Imatge 11"/>
          <p:cNvPicPr>
            <a:picLocks noChangeAspect="1"/>
          </p:cNvPicPr>
          <p:nvPr/>
        </p:nvPicPr>
        <p:blipFill>
          <a:blip r:embed="rId4"/>
          <a:stretch>
            <a:fillRect/>
          </a:stretch>
        </p:blipFill>
        <p:spPr>
          <a:xfrm>
            <a:off x="1620009" y="4564075"/>
            <a:ext cx="974084" cy="426161"/>
          </a:xfrm>
          <a:prstGeom prst="rect">
            <a:avLst/>
          </a:prstGeom>
        </p:spPr>
      </p:pic>
      <p:pic>
        <p:nvPicPr>
          <p:cNvPr id="13" name="Imatge 12"/>
          <p:cNvPicPr>
            <a:picLocks noChangeAspect="1"/>
          </p:cNvPicPr>
          <p:nvPr/>
        </p:nvPicPr>
        <p:blipFill>
          <a:blip r:embed="rId5"/>
          <a:stretch>
            <a:fillRect/>
          </a:stretch>
        </p:blipFill>
        <p:spPr>
          <a:xfrm>
            <a:off x="2773044" y="4573209"/>
            <a:ext cx="1384163" cy="407894"/>
          </a:xfrm>
          <a:prstGeom prst="rect">
            <a:avLst/>
          </a:prstGeom>
        </p:spPr>
      </p:pic>
      <p:pic>
        <p:nvPicPr>
          <p:cNvPr id="14" name="Imatge 13"/>
          <p:cNvPicPr>
            <a:picLocks noChangeAspect="1"/>
          </p:cNvPicPr>
          <p:nvPr/>
        </p:nvPicPr>
        <p:blipFill>
          <a:blip r:embed="rId6"/>
          <a:stretch>
            <a:fillRect/>
          </a:stretch>
        </p:blipFill>
        <p:spPr>
          <a:xfrm>
            <a:off x="4272629" y="4524489"/>
            <a:ext cx="486139" cy="506027"/>
          </a:xfrm>
          <a:prstGeom prst="rect">
            <a:avLst/>
          </a:prstGeom>
        </p:spPr>
      </p:pic>
      <p:pic>
        <p:nvPicPr>
          <p:cNvPr id="15" name="Imatge 14"/>
          <p:cNvPicPr>
            <a:picLocks noChangeAspect="1"/>
          </p:cNvPicPr>
          <p:nvPr/>
        </p:nvPicPr>
        <p:blipFill>
          <a:blip r:embed="rId7"/>
          <a:stretch>
            <a:fillRect/>
          </a:stretch>
        </p:blipFill>
        <p:spPr>
          <a:xfrm>
            <a:off x="4958627" y="4579377"/>
            <a:ext cx="1046805" cy="401726"/>
          </a:xfrm>
          <a:prstGeom prst="rect">
            <a:avLst/>
          </a:prstGeom>
        </p:spPr>
      </p:pic>
      <p:pic>
        <p:nvPicPr>
          <p:cNvPr id="16" name="Imatge 15"/>
          <p:cNvPicPr>
            <a:picLocks noChangeAspect="1"/>
          </p:cNvPicPr>
          <p:nvPr/>
        </p:nvPicPr>
        <p:blipFill>
          <a:blip r:embed="rId8"/>
          <a:stretch>
            <a:fillRect/>
          </a:stretch>
        </p:blipFill>
        <p:spPr>
          <a:xfrm>
            <a:off x="6190577" y="4524490"/>
            <a:ext cx="580367" cy="580367"/>
          </a:xfrm>
          <a:prstGeom prst="rect">
            <a:avLst/>
          </a:prstGeom>
        </p:spPr>
      </p:pic>
      <p:pic>
        <p:nvPicPr>
          <p:cNvPr id="17" name="Imatge 16"/>
          <p:cNvPicPr>
            <a:picLocks noChangeAspect="1"/>
          </p:cNvPicPr>
          <p:nvPr/>
        </p:nvPicPr>
        <p:blipFill>
          <a:blip r:embed="rId9"/>
          <a:stretch>
            <a:fillRect/>
          </a:stretch>
        </p:blipFill>
        <p:spPr>
          <a:xfrm>
            <a:off x="6940340" y="4524489"/>
            <a:ext cx="496902" cy="496902"/>
          </a:xfrm>
          <a:prstGeom prst="rect">
            <a:avLst/>
          </a:prstGeom>
        </p:spPr>
      </p:pic>
      <p:pic>
        <p:nvPicPr>
          <p:cNvPr id="18" name="Imatge 17"/>
          <p:cNvPicPr>
            <a:picLocks noChangeAspect="1"/>
          </p:cNvPicPr>
          <p:nvPr/>
        </p:nvPicPr>
        <p:blipFill>
          <a:blip r:embed="rId10"/>
          <a:stretch>
            <a:fillRect/>
          </a:stretch>
        </p:blipFill>
        <p:spPr>
          <a:xfrm>
            <a:off x="7606637" y="4604068"/>
            <a:ext cx="1180305" cy="417323"/>
          </a:xfrm>
          <a:prstGeom prst="rect">
            <a:avLst/>
          </a:prstGeom>
        </p:spPr>
      </p:pic>
      <p:pic>
        <p:nvPicPr>
          <p:cNvPr id="19" name="Content Placeholder 5">
            <a:extLst>
              <a:ext uri="{FF2B5EF4-FFF2-40B4-BE49-F238E27FC236}">
                <a16:creationId xmlns:a16="http://schemas.microsoft.com/office/drawing/2014/main" id="{49A411D5-5979-4F72-8975-DBDA944ED1BA}"/>
              </a:ext>
            </a:extLst>
          </p:cNvPr>
          <p:cNvPicPr>
            <a:picLocks noGrp="1" noChangeAspect="1"/>
          </p:cNvPicPr>
          <p:nvPr>
            <p:ph sz="half" idx="4294967295"/>
          </p:nvPr>
        </p:nvPicPr>
        <p:blipFill rotWithShape="1">
          <a:blip r:embed="rId11"/>
          <a:srcRect l="3029"/>
          <a:stretch/>
        </p:blipFill>
        <p:spPr>
          <a:xfrm>
            <a:off x="1155542" y="1142661"/>
            <a:ext cx="3235003" cy="2219987"/>
          </a:xfrm>
          <a:prstGeom prst="rect">
            <a:avLst/>
          </a:prstGeom>
        </p:spPr>
      </p:pic>
      <p:sp>
        <p:nvSpPr>
          <p:cNvPr id="20" name="Rectangle 19"/>
          <p:cNvSpPr/>
          <p:nvPr/>
        </p:nvSpPr>
        <p:spPr>
          <a:xfrm>
            <a:off x="1273306" y="3457209"/>
            <a:ext cx="2999475" cy="769441"/>
          </a:xfrm>
          <a:prstGeom prst="rect">
            <a:avLst/>
          </a:prstGeom>
        </p:spPr>
        <p:txBody>
          <a:bodyPr wrap="none">
            <a:spAutoFit/>
          </a:bodyPr>
          <a:lstStyle/>
          <a:p>
            <a:pPr algn="ctr"/>
            <a:r>
              <a:rPr lang="en-GB" sz="2200" b="1" dirty="0">
                <a:latin typeface="Arial" panose="020B0604020202020204" pitchFamily="34" charset="0"/>
                <a:cs typeface="Arial" panose="020B0604020202020204" pitchFamily="34" charset="0"/>
              </a:rPr>
              <a:t>CARDEA ACTIVITIES</a:t>
            </a:r>
          </a:p>
          <a:p>
            <a:pPr algn="ctr"/>
            <a:r>
              <a:rPr lang="en-GB" sz="2200" b="1" dirty="0">
                <a:latin typeface="Arial" panose="020B0604020202020204" pitchFamily="34" charset="0"/>
                <a:cs typeface="Arial" panose="020B0604020202020204" pitchFamily="34" charset="0"/>
              </a:rPr>
              <a:t>1st year</a:t>
            </a:r>
          </a:p>
        </p:txBody>
      </p:sp>
      <p:pic>
        <p:nvPicPr>
          <p:cNvPr id="21" name="Imatge 20"/>
          <p:cNvPicPr>
            <a:picLocks noChangeAspect="1"/>
          </p:cNvPicPr>
          <p:nvPr/>
        </p:nvPicPr>
        <p:blipFill>
          <a:blip r:embed="rId12"/>
          <a:stretch>
            <a:fillRect/>
          </a:stretch>
        </p:blipFill>
        <p:spPr>
          <a:xfrm>
            <a:off x="5482029" y="851225"/>
            <a:ext cx="2443277" cy="3436981"/>
          </a:xfrm>
          <a:prstGeom prst="rect">
            <a:avLst/>
          </a:prstGeom>
        </p:spPr>
      </p:pic>
    </p:spTree>
    <p:extLst>
      <p:ext uri="{BB962C8B-B14F-4D97-AF65-F5344CB8AC3E}">
        <p14:creationId xmlns:p14="http://schemas.microsoft.com/office/powerpoint/2010/main" val="138463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5" name="Imatge 4"/>
          <p:cNvPicPr>
            <a:picLocks noChangeAspect="1"/>
          </p:cNvPicPr>
          <p:nvPr/>
        </p:nvPicPr>
        <p:blipFill>
          <a:blip r:embed="rId2"/>
          <a:stretch>
            <a:fillRect/>
          </a:stretch>
        </p:blipFill>
        <p:spPr>
          <a:xfrm>
            <a:off x="412258" y="134516"/>
            <a:ext cx="1694793" cy="864623"/>
          </a:xfrm>
          <a:prstGeom prst="rect">
            <a:avLst/>
          </a:prstGeom>
        </p:spPr>
      </p:pic>
      <p:sp>
        <p:nvSpPr>
          <p:cNvPr id="7"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8"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9" name="Imatge 8"/>
          <p:cNvPicPr>
            <a:picLocks noChangeAspect="1"/>
          </p:cNvPicPr>
          <p:nvPr/>
        </p:nvPicPr>
        <p:blipFill>
          <a:blip r:embed="rId3"/>
          <a:stretch>
            <a:fillRect/>
          </a:stretch>
        </p:blipFill>
        <p:spPr>
          <a:xfrm>
            <a:off x="436195" y="4573208"/>
            <a:ext cx="973641" cy="465785"/>
          </a:xfrm>
          <a:prstGeom prst="rect">
            <a:avLst/>
          </a:prstGeom>
        </p:spPr>
      </p:pic>
      <p:pic>
        <p:nvPicPr>
          <p:cNvPr id="10" name="Imatge 9"/>
          <p:cNvPicPr>
            <a:picLocks noChangeAspect="1"/>
          </p:cNvPicPr>
          <p:nvPr/>
        </p:nvPicPr>
        <p:blipFill>
          <a:blip r:embed="rId4"/>
          <a:stretch>
            <a:fillRect/>
          </a:stretch>
        </p:blipFill>
        <p:spPr>
          <a:xfrm>
            <a:off x="1620009" y="4564075"/>
            <a:ext cx="974084" cy="426161"/>
          </a:xfrm>
          <a:prstGeom prst="rect">
            <a:avLst/>
          </a:prstGeom>
        </p:spPr>
      </p:pic>
      <p:pic>
        <p:nvPicPr>
          <p:cNvPr id="11" name="Imatge 10"/>
          <p:cNvPicPr>
            <a:picLocks noChangeAspect="1"/>
          </p:cNvPicPr>
          <p:nvPr/>
        </p:nvPicPr>
        <p:blipFill>
          <a:blip r:embed="rId5"/>
          <a:stretch>
            <a:fillRect/>
          </a:stretch>
        </p:blipFill>
        <p:spPr>
          <a:xfrm>
            <a:off x="2773044" y="4573209"/>
            <a:ext cx="1384163" cy="407894"/>
          </a:xfrm>
          <a:prstGeom prst="rect">
            <a:avLst/>
          </a:prstGeom>
        </p:spPr>
      </p:pic>
      <p:pic>
        <p:nvPicPr>
          <p:cNvPr id="12" name="Imatge 11"/>
          <p:cNvPicPr>
            <a:picLocks noChangeAspect="1"/>
          </p:cNvPicPr>
          <p:nvPr/>
        </p:nvPicPr>
        <p:blipFill>
          <a:blip r:embed="rId6"/>
          <a:stretch>
            <a:fillRect/>
          </a:stretch>
        </p:blipFill>
        <p:spPr>
          <a:xfrm>
            <a:off x="4272629" y="4524489"/>
            <a:ext cx="486139" cy="506027"/>
          </a:xfrm>
          <a:prstGeom prst="rect">
            <a:avLst/>
          </a:prstGeom>
        </p:spPr>
      </p:pic>
      <p:pic>
        <p:nvPicPr>
          <p:cNvPr id="13" name="Imatge 12"/>
          <p:cNvPicPr>
            <a:picLocks noChangeAspect="1"/>
          </p:cNvPicPr>
          <p:nvPr/>
        </p:nvPicPr>
        <p:blipFill>
          <a:blip r:embed="rId7"/>
          <a:stretch>
            <a:fillRect/>
          </a:stretch>
        </p:blipFill>
        <p:spPr>
          <a:xfrm>
            <a:off x="4958627" y="4579377"/>
            <a:ext cx="1046805" cy="401726"/>
          </a:xfrm>
          <a:prstGeom prst="rect">
            <a:avLst/>
          </a:prstGeom>
        </p:spPr>
      </p:pic>
      <p:pic>
        <p:nvPicPr>
          <p:cNvPr id="14" name="Imatge 13"/>
          <p:cNvPicPr>
            <a:picLocks noChangeAspect="1"/>
          </p:cNvPicPr>
          <p:nvPr/>
        </p:nvPicPr>
        <p:blipFill>
          <a:blip r:embed="rId8"/>
          <a:stretch>
            <a:fillRect/>
          </a:stretch>
        </p:blipFill>
        <p:spPr>
          <a:xfrm>
            <a:off x="6190577" y="4524490"/>
            <a:ext cx="580367" cy="580367"/>
          </a:xfrm>
          <a:prstGeom prst="rect">
            <a:avLst/>
          </a:prstGeom>
        </p:spPr>
      </p:pic>
      <p:pic>
        <p:nvPicPr>
          <p:cNvPr id="15" name="Imatge 14"/>
          <p:cNvPicPr>
            <a:picLocks noChangeAspect="1"/>
          </p:cNvPicPr>
          <p:nvPr/>
        </p:nvPicPr>
        <p:blipFill>
          <a:blip r:embed="rId9"/>
          <a:stretch>
            <a:fillRect/>
          </a:stretch>
        </p:blipFill>
        <p:spPr>
          <a:xfrm>
            <a:off x="6940340" y="4524489"/>
            <a:ext cx="496902" cy="496902"/>
          </a:xfrm>
          <a:prstGeom prst="rect">
            <a:avLst/>
          </a:prstGeom>
        </p:spPr>
      </p:pic>
      <p:pic>
        <p:nvPicPr>
          <p:cNvPr id="16" name="Imatge 15"/>
          <p:cNvPicPr>
            <a:picLocks noChangeAspect="1"/>
          </p:cNvPicPr>
          <p:nvPr/>
        </p:nvPicPr>
        <p:blipFill>
          <a:blip r:embed="rId10"/>
          <a:stretch>
            <a:fillRect/>
          </a:stretch>
        </p:blipFill>
        <p:spPr>
          <a:xfrm>
            <a:off x="7606637" y="4604068"/>
            <a:ext cx="1180305" cy="417323"/>
          </a:xfrm>
          <a:prstGeom prst="rect">
            <a:avLst/>
          </a:prstGeom>
        </p:spPr>
      </p:pic>
      <p:pic>
        <p:nvPicPr>
          <p:cNvPr id="3" name="Imatge 2"/>
          <p:cNvPicPr>
            <a:picLocks noChangeAspect="1"/>
          </p:cNvPicPr>
          <p:nvPr/>
        </p:nvPicPr>
        <p:blipFill>
          <a:blip r:embed="rId11"/>
          <a:stretch>
            <a:fillRect/>
          </a:stretch>
        </p:blipFill>
        <p:spPr>
          <a:xfrm>
            <a:off x="594892" y="1166028"/>
            <a:ext cx="1851262" cy="2359898"/>
          </a:xfrm>
          <a:prstGeom prst="rect">
            <a:avLst/>
          </a:prstGeom>
          <a:ln w="28575">
            <a:solidFill>
              <a:schemeClr val="tx2"/>
            </a:solidFill>
          </a:ln>
        </p:spPr>
      </p:pic>
      <p:sp>
        <p:nvSpPr>
          <p:cNvPr id="17" name="QuadreDeText 16"/>
          <p:cNvSpPr txBox="1"/>
          <p:nvPr/>
        </p:nvSpPr>
        <p:spPr>
          <a:xfrm>
            <a:off x="564451" y="3463420"/>
            <a:ext cx="1912143" cy="715581"/>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855 RESEARCH MANAGERS </a:t>
            </a:r>
          </a:p>
          <a:p>
            <a:pPr algn="ctr"/>
            <a:r>
              <a:rPr lang="ca-ES" sz="1350" b="1" dirty="0">
                <a:latin typeface="Arial" panose="020B0604020202020204" pitchFamily="34" charset="0"/>
                <a:cs typeface="Arial" panose="020B0604020202020204" pitchFamily="34" charset="0"/>
              </a:rPr>
              <a:t>43 NATIONALITIES</a:t>
            </a:r>
          </a:p>
        </p:txBody>
      </p:sp>
      <p:pic>
        <p:nvPicPr>
          <p:cNvPr id="18" name="Imatge 17"/>
          <p:cNvPicPr>
            <a:picLocks noChangeAspect="1"/>
          </p:cNvPicPr>
          <p:nvPr/>
        </p:nvPicPr>
        <p:blipFill>
          <a:blip r:embed="rId12"/>
          <a:stretch>
            <a:fillRect/>
          </a:stretch>
        </p:blipFill>
        <p:spPr>
          <a:xfrm>
            <a:off x="2746897" y="999139"/>
            <a:ext cx="5994826" cy="3081919"/>
          </a:xfrm>
          <a:prstGeom prst="rect">
            <a:avLst/>
          </a:prstGeom>
        </p:spPr>
      </p:pic>
    </p:spTree>
    <p:extLst>
      <p:ext uri="{BB962C8B-B14F-4D97-AF65-F5344CB8AC3E}">
        <p14:creationId xmlns:p14="http://schemas.microsoft.com/office/powerpoint/2010/main" val="313540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0" name="Imatge 9"/>
          <p:cNvPicPr>
            <a:picLocks noChangeAspect="1"/>
          </p:cNvPicPr>
          <p:nvPr/>
        </p:nvPicPr>
        <p:blipFill>
          <a:blip r:embed="rId2"/>
          <a:stretch>
            <a:fillRect/>
          </a:stretch>
        </p:blipFill>
        <p:spPr>
          <a:xfrm>
            <a:off x="412258" y="134516"/>
            <a:ext cx="1694793" cy="864623"/>
          </a:xfrm>
          <a:prstGeom prst="rect">
            <a:avLst/>
          </a:prstGeom>
        </p:spPr>
      </p:pic>
      <p:sp>
        <p:nvSpPr>
          <p:cNvPr id="11"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12"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3" name="Imatge 12"/>
          <p:cNvPicPr>
            <a:picLocks noChangeAspect="1"/>
          </p:cNvPicPr>
          <p:nvPr/>
        </p:nvPicPr>
        <p:blipFill>
          <a:blip r:embed="rId3"/>
          <a:stretch>
            <a:fillRect/>
          </a:stretch>
        </p:blipFill>
        <p:spPr>
          <a:xfrm>
            <a:off x="436195" y="4573208"/>
            <a:ext cx="973641" cy="465785"/>
          </a:xfrm>
          <a:prstGeom prst="rect">
            <a:avLst/>
          </a:prstGeom>
        </p:spPr>
      </p:pic>
      <p:pic>
        <p:nvPicPr>
          <p:cNvPr id="14" name="Imatge 13"/>
          <p:cNvPicPr>
            <a:picLocks noChangeAspect="1"/>
          </p:cNvPicPr>
          <p:nvPr/>
        </p:nvPicPr>
        <p:blipFill>
          <a:blip r:embed="rId4"/>
          <a:stretch>
            <a:fillRect/>
          </a:stretch>
        </p:blipFill>
        <p:spPr>
          <a:xfrm>
            <a:off x="1620009" y="4564075"/>
            <a:ext cx="974084" cy="426161"/>
          </a:xfrm>
          <a:prstGeom prst="rect">
            <a:avLst/>
          </a:prstGeom>
        </p:spPr>
      </p:pic>
      <p:pic>
        <p:nvPicPr>
          <p:cNvPr id="15" name="Imatge 14"/>
          <p:cNvPicPr>
            <a:picLocks noChangeAspect="1"/>
          </p:cNvPicPr>
          <p:nvPr/>
        </p:nvPicPr>
        <p:blipFill>
          <a:blip r:embed="rId5"/>
          <a:stretch>
            <a:fillRect/>
          </a:stretch>
        </p:blipFill>
        <p:spPr>
          <a:xfrm>
            <a:off x="2773044" y="4573209"/>
            <a:ext cx="1384163" cy="407894"/>
          </a:xfrm>
          <a:prstGeom prst="rect">
            <a:avLst/>
          </a:prstGeom>
        </p:spPr>
      </p:pic>
      <p:pic>
        <p:nvPicPr>
          <p:cNvPr id="16" name="Imatge 15"/>
          <p:cNvPicPr>
            <a:picLocks noChangeAspect="1"/>
          </p:cNvPicPr>
          <p:nvPr/>
        </p:nvPicPr>
        <p:blipFill>
          <a:blip r:embed="rId6"/>
          <a:stretch>
            <a:fillRect/>
          </a:stretch>
        </p:blipFill>
        <p:spPr>
          <a:xfrm>
            <a:off x="4272629" y="4524489"/>
            <a:ext cx="486139" cy="506027"/>
          </a:xfrm>
          <a:prstGeom prst="rect">
            <a:avLst/>
          </a:prstGeom>
        </p:spPr>
      </p:pic>
      <p:pic>
        <p:nvPicPr>
          <p:cNvPr id="17" name="Imatge 16"/>
          <p:cNvPicPr>
            <a:picLocks noChangeAspect="1"/>
          </p:cNvPicPr>
          <p:nvPr/>
        </p:nvPicPr>
        <p:blipFill>
          <a:blip r:embed="rId7"/>
          <a:stretch>
            <a:fillRect/>
          </a:stretch>
        </p:blipFill>
        <p:spPr>
          <a:xfrm>
            <a:off x="4958627" y="4579377"/>
            <a:ext cx="1046805" cy="401726"/>
          </a:xfrm>
          <a:prstGeom prst="rect">
            <a:avLst/>
          </a:prstGeom>
        </p:spPr>
      </p:pic>
      <p:pic>
        <p:nvPicPr>
          <p:cNvPr id="18" name="Imatge 17"/>
          <p:cNvPicPr>
            <a:picLocks noChangeAspect="1"/>
          </p:cNvPicPr>
          <p:nvPr/>
        </p:nvPicPr>
        <p:blipFill>
          <a:blip r:embed="rId8"/>
          <a:stretch>
            <a:fillRect/>
          </a:stretch>
        </p:blipFill>
        <p:spPr>
          <a:xfrm>
            <a:off x="6190577" y="4524490"/>
            <a:ext cx="580367" cy="580367"/>
          </a:xfrm>
          <a:prstGeom prst="rect">
            <a:avLst/>
          </a:prstGeom>
        </p:spPr>
      </p:pic>
      <p:pic>
        <p:nvPicPr>
          <p:cNvPr id="19" name="Imatge 18"/>
          <p:cNvPicPr>
            <a:picLocks noChangeAspect="1"/>
          </p:cNvPicPr>
          <p:nvPr/>
        </p:nvPicPr>
        <p:blipFill>
          <a:blip r:embed="rId9"/>
          <a:stretch>
            <a:fillRect/>
          </a:stretch>
        </p:blipFill>
        <p:spPr>
          <a:xfrm>
            <a:off x="6940340" y="4524489"/>
            <a:ext cx="496902" cy="496902"/>
          </a:xfrm>
          <a:prstGeom prst="rect">
            <a:avLst/>
          </a:prstGeom>
        </p:spPr>
      </p:pic>
      <p:pic>
        <p:nvPicPr>
          <p:cNvPr id="20" name="Imatge 19"/>
          <p:cNvPicPr>
            <a:picLocks noChangeAspect="1"/>
          </p:cNvPicPr>
          <p:nvPr/>
        </p:nvPicPr>
        <p:blipFill>
          <a:blip r:embed="rId10"/>
          <a:stretch>
            <a:fillRect/>
          </a:stretch>
        </p:blipFill>
        <p:spPr>
          <a:xfrm>
            <a:off x="7606637" y="4604068"/>
            <a:ext cx="1180305" cy="417323"/>
          </a:xfrm>
          <a:prstGeom prst="rect">
            <a:avLst/>
          </a:prstGeom>
        </p:spPr>
      </p:pic>
      <p:pic>
        <p:nvPicPr>
          <p:cNvPr id="21" name="Imatge 20"/>
          <p:cNvPicPr>
            <a:picLocks noChangeAspect="1"/>
          </p:cNvPicPr>
          <p:nvPr/>
        </p:nvPicPr>
        <p:blipFill>
          <a:blip r:embed="rId11"/>
          <a:stretch>
            <a:fillRect/>
          </a:stretch>
        </p:blipFill>
        <p:spPr>
          <a:xfrm>
            <a:off x="1620009" y="1054114"/>
            <a:ext cx="6292162" cy="3333749"/>
          </a:xfrm>
          <a:prstGeom prst="rect">
            <a:avLst/>
          </a:prstGeom>
        </p:spPr>
      </p:pic>
    </p:spTree>
    <p:extLst>
      <p:ext uri="{BB962C8B-B14F-4D97-AF65-F5344CB8AC3E}">
        <p14:creationId xmlns:p14="http://schemas.microsoft.com/office/powerpoint/2010/main" val="373887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9" name="Imatge 18"/>
          <p:cNvPicPr>
            <a:picLocks noChangeAspect="1"/>
          </p:cNvPicPr>
          <p:nvPr/>
        </p:nvPicPr>
        <p:blipFill>
          <a:blip r:embed="rId2"/>
          <a:stretch>
            <a:fillRect/>
          </a:stretch>
        </p:blipFill>
        <p:spPr>
          <a:xfrm>
            <a:off x="412258" y="134516"/>
            <a:ext cx="1694793" cy="864623"/>
          </a:xfrm>
          <a:prstGeom prst="rect">
            <a:avLst/>
          </a:prstGeom>
        </p:spPr>
      </p:pic>
      <p:sp>
        <p:nvSpPr>
          <p:cNvPr id="20"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21"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22" name="Imatge 21"/>
          <p:cNvPicPr>
            <a:picLocks noChangeAspect="1"/>
          </p:cNvPicPr>
          <p:nvPr/>
        </p:nvPicPr>
        <p:blipFill>
          <a:blip r:embed="rId3"/>
          <a:stretch>
            <a:fillRect/>
          </a:stretch>
        </p:blipFill>
        <p:spPr>
          <a:xfrm>
            <a:off x="436195" y="4573208"/>
            <a:ext cx="973641" cy="465785"/>
          </a:xfrm>
          <a:prstGeom prst="rect">
            <a:avLst/>
          </a:prstGeom>
        </p:spPr>
      </p:pic>
      <p:pic>
        <p:nvPicPr>
          <p:cNvPr id="23" name="Imatge 22"/>
          <p:cNvPicPr>
            <a:picLocks noChangeAspect="1"/>
          </p:cNvPicPr>
          <p:nvPr/>
        </p:nvPicPr>
        <p:blipFill>
          <a:blip r:embed="rId4"/>
          <a:stretch>
            <a:fillRect/>
          </a:stretch>
        </p:blipFill>
        <p:spPr>
          <a:xfrm>
            <a:off x="1620009" y="4564075"/>
            <a:ext cx="974084" cy="426161"/>
          </a:xfrm>
          <a:prstGeom prst="rect">
            <a:avLst/>
          </a:prstGeom>
        </p:spPr>
      </p:pic>
      <p:pic>
        <p:nvPicPr>
          <p:cNvPr id="24" name="Imatge 23"/>
          <p:cNvPicPr>
            <a:picLocks noChangeAspect="1"/>
          </p:cNvPicPr>
          <p:nvPr/>
        </p:nvPicPr>
        <p:blipFill>
          <a:blip r:embed="rId5"/>
          <a:stretch>
            <a:fillRect/>
          </a:stretch>
        </p:blipFill>
        <p:spPr>
          <a:xfrm>
            <a:off x="2773044" y="4573209"/>
            <a:ext cx="1384163" cy="407894"/>
          </a:xfrm>
          <a:prstGeom prst="rect">
            <a:avLst/>
          </a:prstGeom>
        </p:spPr>
      </p:pic>
      <p:pic>
        <p:nvPicPr>
          <p:cNvPr id="25" name="Imatge 24"/>
          <p:cNvPicPr>
            <a:picLocks noChangeAspect="1"/>
          </p:cNvPicPr>
          <p:nvPr/>
        </p:nvPicPr>
        <p:blipFill>
          <a:blip r:embed="rId6"/>
          <a:stretch>
            <a:fillRect/>
          </a:stretch>
        </p:blipFill>
        <p:spPr>
          <a:xfrm>
            <a:off x="4272629" y="4524489"/>
            <a:ext cx="486139" cy="506027"/>
          </a:xfrm>
          <a:prstGeom prst="rect">
            <a:avLst/>
          </a:prstGeom>
        </p:spPr>
      </p:pic>
      <p:pic>
        <p:nvPicPr>
          <p:cNvPr id="26" name="Imatge 25"/>
          <p:cNvPicPr>
            <a:picLocks noChangeAspect="1"/>
          </p:cNvPicPr>
          <p:nvPr/>
        </p:nvPicPr>
        <p:blipFill>
          <a:blip r:embed="rId7"/>
          <a:stretch>
            <a:fillRect/>
          </a:stretch>
        </p:blipFill>
        <p:spPr>
          <a:xfrm>
            <a:off x="4958627" y="4579377"/>
            <a:ext cx="1046805" cy="401726"/>
          </a:xfrm>
          <a:prstGeom prst="rect">
            <a:avLst/>
          </a:prstGeom>
        </p:spPr>
      </p:pic>
      <p:pic>
        <p:nvPicPr>
          <p:cNvPr id="27" name="Imatge 26"/>
          <p:cNvPicPr>
            <a:picLocks noChangeAspect="1"/>
          </p:cNvPicPr>
          <p:nvPr/>
        </p:nvPicPr>
        <p:blipFill>
          <a:blip r:embed="rId8"/>
          <a:stretch>
            <a:fillRect/>
          </a:stretch>
        </p:blipFill>
        <p:spPr>
          <a:xfrm>
            <a:off x="6190577" y="4524490"/>
            <a:ext cx="580367" cy="580367"/>
          </a:xfrm>
          <a:prstGeom prst="rect">
            <a:avLst/>
          </a:prstGeom>
        </p:spPr>
      </p:pic>
      <p:pic>
        <p:nvPicPr>
          <p:cNvPr id="28" name="Imatge 27"/>
          <p:cNvPicPr>
            <a:picLocks noChangeAspect="1"/>
          </p:cNvPicPr>
          <p:nvPr/>
        </p:nvPicPr>
        <p:blipFill>
          <a:blip r:embed="rId9"/>
          <a:stretch>
            <a:fillRect/>
          </a:stretch>
        </p:blipFill>
        <p:spPr>
          <a:xfrm>
            <a:off x="6940340" y="4524489"/>
            <a:ext cx="496902" cy="496902"/>
          </a:xfrm>
          <a:prstGeom prst="rect">
            <a:avLst/>
          </a:prstGeom>
        </p:spPr>
      </p:pic>
      <p:pic>
        <p:nvPicPr>
          <p:cNvPr id="29" name="Imatge 28"/>
          <p:cNvPicPr>
            <a:picLocks noChangeAspect="1"/>
          </p:cNvPicPr>
          <p:nvPr/>
        </p:nvPicPr>
        <p:blipFill>
          <a:blip r:embed="rId10"/>
          <a:stretch>
            <a:fillRect/>
          </a:stretch>
        </p:blipFill>
        <p:spPr>
          <a:xfrm>
            <a:off x="7606637" y="4604068"/>
            <a:ext cx="1180305" cy="417323"/>
          </a:xfrm>
          <a:prstGeom prst="rect">
            <a:avLst/>
          </a:prstGeom>
        </p:spPr>
      </p:pic>
      <p:pic>
        <p:nvPicPr>
          <p:cNvPr id="30" name="Imatge 29"/>
          <p:cNvPicPr>
            <a:picLocks noChangeAspect="1"/>
          </p:cNvPicPr>
          <p:nvPr/>
        </p:nvPicPr>
        <p:blipFill>
          <a:blip r:embed="rId11"/>
          <a:stretch>
            <a:fillRect/>
          </a:stretch>
        </p:blipFill>
        <p:spPr>
          <a:xfrm>
            <a:off x="734286" y="1150971"/>
            <a:ext cx="3608175" cy="2791879"/>
          </a:xfrm>
          <a:prstGeom prst="rect">
            <a:avLst/>
          </a:prstGeom>
        </p:spPr>
      </p:pic>
      <p:pic>
        <p:nvPicPr>
          <p:cNvPr id="31" name="Imatge 30"/>
          <p:cNvPicPr>
            <a:picLocks noChangeAspect="1"/>
          </p:cNvPicPr>
          <p:nvPr/>
        </p:nvPicPr>
        <p:blipFill>
          <a:blip r:embed="rId12"/>
          <a:stretch>
            <a:fillRect/>
          </a:stretch>
        </p:blipFill>
        <p:spPr>
          <a:xfrm>
            <a:off x="4611075" y="1094640"/>
            <a:ext cx="3842795" cy="3053751"/>
          </a:xfrm>
          <a:prstGeom prst="rect">
            <a:avLst/>
          </a:prstGeom>
        </p:spPr>
      </p:pic>
    </p:spTree>
    <p:extLst>
      <p:ext uri="{BB962C8B-B14F-4D97-AF65-F5344CB8AC3E}">
        <p14:creationId xmlns:p14="http://schemas.microsoft.com/office/powerpoint/2010/main" val="369381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8" name="Imatge 7"/>
          <p:cNvPicPr>
            <a:picLocks noChangeAspect="1"/>
          </p:cNvPicPr>
          <p:nvPr/>
        </p:nvPicPr>
        <p:blipFill>
          <a:blip r:embed="rId2"/>
          <a:stretch>
            <a:fillRect/>
          </a:stretch>
        </p:blipFill>
        <p:spPr>
          <a:xfrm>
            <a:off x="412258" y="134516"/>
            <a:ext cx="1694793" cy="864623"/>
          </a:xfrm>
          <a:prstGeom prst="rect">
            <a:avLst/>
          </a:prstGeom>
        </p:spPr>
      </p:pic>
      <p:sp>
        <p:nvSpPr>
          <p:cNvPr id="9"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10"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1" name="Imatge 10"/>
          <p:cNvPicPr>
            <a:picLocks noChangeAspect="1"/>
          </p:cNvPicPr>
          <p:nvPr/>
        </p:nvPicPr>
        <p:blipFill>
          <a:blip r:embed="rId3"/>
          <a:stretch>
            <a:fillRect/>
          </a:stretch>
        </p:blipFill>
        <p:spPr>
          <a:xfrm>
            <a:off x="436195" y="4573208"/>
            <a:ext cx="973641" cy="465785"/>
          </a:xfrm>
          <a:prstGeom prst="rect">
            <a:avLst/>
          </a:prstGeom>
        </p:spPr>
      </p:pic>
      <p:pic>
        <p:nvPicPr>
          <p:cNvPr id="12" name="Imatge 11"/>
          <p:cNvPicPr>
            <a:picLocks noChangeAspect="1"/>
          </p:cNvPicPr>
          <p:nvPr/>
        </p:nvPicPr>
        <p:blipFill>
          <a:blip r:embed="rId4"/>
          <a:stretch>
            <a:fillRect/>
          </a:stretch>
        </p:blipFill>
        <p:spPr>
          <a:xfrm>
            <a:off x="1620009" y="4564075"/>
            <a:ext cx="974084" cy="426161"/>
          </a:xfrm>
          <a:prstGeom prst="rect">
            <a:avLst/>
          </a:prstGeom>
        </p:spPr>
      </p:pic>
      <p:pic>
        <p:nvPicPr>
          <p:cNvPr id="13" name="Imatge 12"/>
          <p:cNvPicPr>
            <a:picLocks noChangeAspect="1"/>
          </p:cNvPicPr>
          <p:nvPr/>
        </p:nvPicPr>
        <p:blipFill>
          <a:blip r:embed="rId5"/>
          <a:stretch>
            <a:fillRect/>
          </a:stretch>
        </p:blipFill>
        <p:spPr>
          <a:xfrm>
            <a:off x="2773044" y="4573209"/>
            <a:ext cx="1384163" cy="407894"/>
          </a:xfrm>
          <a:prstGeom prst="rect">
            <a:avLst/>
          </a:prstGeom>
        </p:spPr>
      </p:pic>
      <p:pic>
        <p:nvPicPr>
          <p:cNvPr id="14" name="Imatge 13"/>
          <p:cNvPicPr>
            <a:picLocks noChangeAspect="1"/>
          </p:cNvPicPr>
          <p:nvPr/>
        </p:nvPicPr>
        <p:blipFill>
          <a:blip r:embed="rId6"/>
          <a:stretch>
            <a:fillRect/>
          </a:stretch>
        </p:blipFill>
        <p:spPr>
          <a:xfrm>
            <a:off x="4272629" y="4524489"/>
            <a:ext cx="486139" cy="506027"/>
          </a:xfrm>
          <a:prstGeom prst="rect">
            <a:avLst/>
          </a:prstGeom>
        </p:spPr>
      </p:pic>
      <p:pic>
        <p:nvPicPr>
          <p:cNvPr id="15" name="Imatge 14"/>
          <p:cNvPicPr>
            <a:picLocks noChangeAspect="1"/>
          </p:cNvPicPr>
          <p:nvPr/>
        </p:nvPicPr>
        <p:blipFill>
          <a:blip r:embed="rId7"/>
          <a:stretch>
            <a:fillRect/>
          </a:stretch>
        </p:blipFill>
        <p:spPr>
          <a:xfrm>
            <a:off x="4958627" y="4579377"/>
            <a:ext cx="1046805" cy="401726"/>
          </a:xfrm>
          <a:prstGeom prst="rect">
            <a:avLst/>
          </a:prstGeom>
        </p:spPr>
      </p:pic>
      <p:pic>
        <p:nvPicPr>
          <p:cNvPr id="16" name="Imatge 15"/>
          <p:cNvPicPr>
            <a:picLocks noChangeAspect="1"/>
          </p:cNvPicPr>
          <p:nvPr/>
        </p:nvPicPr>
        <p:blipFill>
          <a:blip r:embed="rId8"/>
          <a:stretch>
            <a:fillRect/>
          </a:stretch>
        </p:blipFill>
        <p:spPr>
          <a:xfrm>
            <a:off x="6190577" y="4524490"/>
            <a:ext cx="580367" cy="580367"/>
          </a:xfrm>
          <a:prstGeom prst="rect">
            <a:avLst/>
          </a:prstGeom>
        </p:spPr>
      </p:pic>
      <p:pic>
        <p:nvPicPr>
          <p:cNvPr id="17" name="Imatge 16"/>
          <p:cNvPicPr>
            <a:picLocks noChangeAspect="1"/>
          </p:cNvPicPr>
          <p:nvPr/>
        </p:nvPicPr>
        <p:blipFill>
          <a:blip r:embed="rId9"/>
          <a:stretch>
            <a:fillRect/>
          </a:stretch>
        </p:blipFill>
        <p:spPr>
          <a:xfrm>
            <a:off x="6940340" y="4524489"/>
            <a:ext cx="496902" cy="496902"/>
          </a:xfrm>
          <a:prstGeom prst="rect">
            <a:avLst/>
          </a:prstGeom>
        </p:spPr>
      </p:pic>
      <p:pic>
        <p:nvPicPr>
          <p:cNvPr id="18" name="Imatge 17"/>
          <p:cNvPicPr>
            <a:picLocks noChangeAspect="1"/>
          </p:cNvPicPr>
          <p:nvPr/>
        </p:nvPicPr>
        <p:blipFill>
          <a:blip r:embed="rId10"/>
          <a:stretch>
            <a:fillRect/>
          </a:stretch>
        </p:blipFill>
        <p:spPr>
          <a:xfrm>
            <a:off x="7606637" y="4604068"/>
            <a:ext cx="1180305" cy="417323"/>
          </a:xfrm>
          <a:prstGeom prst="rect">
            <a:avLst/>
          </a:prstGeom>
        </p:spPr>
      </p:pic>
      <p:pic>
        <p:nvPicPr>
          <p:cNvPr id="19" name="Imatge 18"/>
          <p:cNvPicPr>
            <a:picLocks noChangeAspect="1"/>
          </p:cNvPicPr>
          <p:nvPr/>
        </p:nvPicPr>
        <p:blipFill>
          <a:blip r:embed="rId11"/>
          <a:stretch>
            <a:fillRect/>
          </a:stretch>
        </p:blipFill>
        <p:spPr>
          <a:xfrm>
            <a:off x="1016813" y="1018037"/>
            <a:ext cx="7240844" cy="3368502"/>
          </a:xfrm>
          <a:prstGeom prst="rect">
            <a:avLst/>
          </a:prstGeom>
        </p:spPr>
      </p:pic>
    </p:spTree>
    <p:extLst>
      <p:ext uri="{BB962C8B-B14F-4D97-AF65-F5344CB8AC3E}">
        <p14:creationId xmlns:p14="http://schemas.microsoft.com/office/powerpoint/2010/main" val="35198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1444489" y="821732"/>
            <a:ext cx="6898958" cy="3513227"/>
          </a:xfrm>
          <a:prstGeom prst="rect">
            <a:avLst/>
          </a:prstGeom>
        </p:spPr>
      </p:pic>
      <p:cxnSp>
        <p:nvCxnSpPr>
          <p:cNvPr id="10"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1" name="Imatge 10"/>
          <p:cNvPicPr>
            <a:picLocks noChangeAspect="1"/>
          </p:cNvPicPr>
          <p:nvPr/>
        </p:nvPicPr>
        <p:blipFill>
          <a:blip r:embed="rId3"/>
          <a:stretch>
            <a:fillRect/>
          </a:stretch>
        </p:blipFill>
        <p:spPr>
          <a:xfrm>
            <a:off x="412258" y="134516"/>
            <a:ext cx="1694793" cy="864623"/>
          </a:xfrm>
          <a:prstGeom prst="rect">
            <a:avLst/>
          </a:prstGeom>
        </p:spPr>
      </p:pic>
      <p:sp>
        <p:nvSpPr>
          <p:cNvPr id="12"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13"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4" name="Imatge 13"/>
          <p:cNvPicPr>
            <a:picLocks noChangeAspect="1"/>
          </p:cNvPicPr>
          <p:nvPr/>
        </p:nvPicPr>
        <p:blipFill>
          <a:blip r:embed="rId4"/>
          <a:stretch>
            <a:fillRect/>
          </a:stretch>
        </p:blipFill>
        <p:spPr>
          <a:xfrm>
            <a:off x="436195" y="4573208"/>
            <a:ext cx="973641" cy="465785"/>
          </a:xfrm>
          <a:prstGeom prst="rect">
            <a:avLst/>
          </a:prstGeom>
        </p:spPr>
      </p:pic>
      <p:pic>
        <p:nvPicPr>
          <p:cNvPr id="15" name="Imatge 14"/>
          <p:cNvPicPr>
            <a:picLocks noChangeAspect="1"/>
          </p:cNvPicPr>
          <p:nvPr/>
        </p:nvPicPr>
        <p:blipFill>
          <a:blip r:embed="rId5"/>
          <a:stretch>
            <a:fillRect/>
          </a:stretch>
        </p:blipFill>
        <p:spPr>
          <a:xfrm>
            <a:off x="1620009" y="4564075"/>
            <a:ext cx="974084" cy="426161"/>
          </a:xfrm>
          <a:prstGeom prst="rect">
            <a:avLst/>
          </a:prstGeom>
        </p:spPr>
      </p:pic>
      <p:pic>
        <p:nvPicPr>
          <p:cNvPr id="16" name="Imatge 15"/>
          <p:cNvPicPr>
            <a:picLocks noChangeAspect="1"/>
          </p:cNvPicPr>
          <p:nvPr/>
        </p:nvPicPr>
        <p:blipFill>
          <a:blip r:embed="rId6"/>
          <a:stretch>
            <a:fillRect/>
          </a:stretch>
        </p:blipFill>
        <p:spPr>
          <a:xfrm>
            <a:off x="2773044" y="4573209"/>
            <a:ext cx="1384163" cy="407894"/>
          </a:xfrm>
          <a:prstGeom prst="rect">
            <a:avLst/>
          </a:prstGeom>
        </p:spPr>
      </p:pic>
      <p:pic>
        <p:nvPicPr>
          <p:cNvPr id="17" name="Imatge 16"/>
          <p:cNvPicPr>
            <a:picLocks noChangeAspect="1"/>
          </p:cNvPicPr>
          <p:nvPr/>
        </p:nvPicPr>
        <p:blipFill>
          <a:blip r:embed="rId7"/>
          <a:stretch>
            <a:fillRect/>
          </a:stretch>
        </p:blipFill>
        <p:spPr>
          <a:xfrm>
            <a:off x="4272629" y="4524489"/>
            <a:ext cx="486139" cy="506027"/>
          </a:xfrm>
          <a:prstGeom prst="rect">
            <a:avLst/>
          </a:prstGeom>
        </p:spPr>
      </p:pic>
      <p:pic>
        <p:nvPicPr>
          <p:cNvPr id="18" name="Imatge 17"/>
          <p:cNvPicPr>
            <a:picLocks noChangeAspect="1"/>
          </p:cNvPicPr>
          <p:nvPr/>
        </p:nvPicPr>
        <p:blipFill>
          <a:blip r:embed="rId8"/>
          <a:stretch>
            <a:fillRect/>
          </a:stretch>
        </p:blipFill>
        <p:spPr>
          <a:xfrm>
            <a:off x="4958627" y="4579377"/>
            <a:ext cx="1046805" cy="401726"/>
          </a:xfrm>
          <a:prstGeom prst="rect">
            <a:avLst/>
          </a:prstGeom>
        </p:spPr>
      </p:pic>
      <p:pic>
        <p:nvPicPr>
          <p:cNvPr id="19" name="Imatge 18"/>
          <p:cNvPicPr>
            <a:picLocks noChangeAspect="1"/>
          </p:cNvPicPr>
          <p:nvPr/>
        </p:nvPicPr>
        <p:blipFill>
          <a:blip r:embed="rId9"/>
          <a:stretch>
            <a:fillRect/>
          </a:stretch>
        </p:blipFill>
        <p:spPr>
          <a:xfrm>
            <a:off x="6190577" y="4524490"/>
            <a:ext cx="580367" cy="580367"/>
          </a:xfrm>
          <a:prstGeom prst="rect">
            <a:avLst/>
          </a:prstGeom>
        </p:spPr>
      </p:pic>
      <p:pic>
        <p:nvPicPr>
          <p:cNvPr id="20" name="Imatge 19"/>
          <p:cNvPicPr>
            <a:picLocks noChangeAspect="1"/>
          </p:cNvPicPr>
          <p:nvPr/>
        </p:nvPicPr>
        <p:blipFill>
          <a:blip r:embed="rId10"/>
          <a:stretch>
            <a:fillRect/>
          </a:stretch>
        </p:blipFill>
        <p:spPr>
          <a:xfrm>
            <a:off x="6940340" y="4524489"/>
            <a:ext cx="496902" cy="496902"/>
          </a:xfrm>
          <a:prstGeom prst="rect">
            <a:avLst/>
          </a:prstGeom>
        </p:spPr>
      </p:pic>
      <p:pic>
        <p:nvPicPr>
          <p:cNvPr id="21" name="Imatge 20"/>
          <p:cNvPicPr>
            <a:picLocks noChangeAspect="1"/>
          </p:cNvPicPr>
          <p:nvPr/>
        </p:nvPicPr>
        <p:blipFill>
          <a:blip r:embed="rId11"/>
          <a:stretch>
            <a:fillRect/>
          </a:stretch>
        </p:blipFill>
        <p:spPr>
          <a:xfrm>
            <a:off x="7606637" y="4604068"/>
            <a:ext cx="1180305" cy="417323"/>
          </a:xfrm>
          <a:prstGeom prst="rect">
            <a:avLst/>
          </a:prstGeom>
        </p:spPr>
      </p:pic>
    </p:spTree>
    <p:extLst>
      <p:ext uri="{BB962C8B-B14F-4D97-AF65-F5344CB8AC3E}">
        <p14:creationId xmlns:p14="http://schemas.microsoft.com/office/powerpoint/2010/main" val="254532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7" name="Imatge 6"/>
          <p:cNvPicPr>
            <a:picLocks noChangeAspect="1"/>
          </p:cNvPicPr>
          <p:nvPr/>
        </p:nvPicPr>
        <p:blipFill>
          <a:blip r:embed="rId2"/>
          <a:stretch>
            <a:fillRect/>
          </a:stretch>
        </p:blipFill>
        <p:spPr>
          <a:xfrm>
            <a:off x="412258" y="134516"/>
            <a:ext cx="1694793" cy="864623"/>
          </a:xfrm>
          <a:prstGeom prst="rect">
            <a:avLst/>
          </a:prstGeom>
        </p:spPr>
      </p:pic>
      <p:sp>
        <p:nvSpPr>
          <p:cNvPr id="8"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cxnSp>
        <p:nvCxnSpPr>
          <p:cNvPr id="9"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0" name="Imatge 9"/>
          <p:cNvPicPr>
            <a:picLocks noChangeAspect="1"/>
          </p:cNvPicPr>
          <p:nvPr/>
        </p:nvPicPr>
        <p:blipFill>
          <a:blip r:embed="rId3"/>
          <a:stretch>
            <a:fillRect/>
          </a:stretch>
        </p:blipFill>
        <p:spPr>
          <a:xfrm>
            <a:off x="436195" y="4573208"/>
            <a:ext cx="973641" cy="465785"/>
          </a:xfrm>
          <a:prstGeom prst="rect">
            <a:avLst/>
          </a:prstGeom>
        </p:spPr>
      </p:pic>
      <p:pic>
        <p:nvPicPr>
          <p:cNvPr id="11" name="Imatge 10"/>
          <p:cNvPicPr>
            <a:picLocks noChangeAspect="1"/>
          </p:cNvPicPr>
          <p:nvPr/>
        </p:nvPicPr>
        <p:blipFill>
          <a:blip r:embed="rId4"/>
          <a:stretch>
            <a:fillRect/>
          </a:stretch>
        </p:blipFill>
        <p:spPr>
          <a:xfrm>
            <a:off x="1620009" y="4564075"/>
            <a:ext cx="974084" cy="426161"/>
          </a:xfrm>
          <a:prstGeom prst="rect">
            <a:avLst/>
          </a:prstGeom>
        </p:spPr>
      </p:pic>
      <p:pic>
        <p:nvPicPr>
          <p:cNvPr id="12" name="Imatge 11"/>
          <p:cNvPicPr>
            <a:picLocks noChangeAspect="1"/>
          </p:cNvPicPr>
          <p:nvPr/>
        </p:nvPicPr>
        <p:blipFill>
          <a:blip r:embed="rId5"/>
          <a:stretch>
            <a:fillRect/>
          </a:stretch>
        </p:blipFill>
        <p:spPr>
          <a:xfrm>
            <a:off x="2773044" y="4573209"/>
            <a:ext cx="1384163" cy="407894"/>
          </a:xfrm>
          <a:prstGeom prst="rect">
            <a:avLst/>
          </a:prstGeom>
        </p:spPr>
      </p:pic>
      <p:pic>
        <p:nvPicPr>
          <p:cNvPr id="13" name="Imatge 12"/>
          <p:cNvPicPr>
            <a:picLocks noChangeAspect="1"/>
          </p:cNvPicPr>
          <p:nvPr/>
        </p:nvPicPr>
        <p:blipFill>
          <a:blip r:embed="rId6"/>
          <a:stretch>
            <a:fillRect/>
          </a:stretch>
        </p:blipFill>
        <p:spPr>
          <a:xfrm>
            <a:off x="4272629" y="4524489"/>
            <a:ext cx="486139" cy="506027"/>
          </a:xfrm>
          <a:prstGeom prst="rect">
            <a:avLst/>
          </a:prstGeom>
        </p:spPr>
      </p:pic>
      <p:pic>
        <p:nvPicPr>
          <p:cNvPr id="14" name="Imatge 13"/>
          <p:cNvPicPr>
            <a:picLocks noChangeAspect="1"/>
          </p:cNvPicPr>
          <p:nvPr/>
        </p:nvPicPr>
        <p:blipFill>
          <a:blip r:embed="rId7"/>
          <a:stretch>
            <a:fillRect/>
          </a:stretch>
        </p:blipFill>
        <p:spPr>
          <a:xfrm>
            <a:off x="4958627" y="4579377"/>
            <a:ext cx="1046805" cy="401726"/>
          </a:xfrm>
          <a:prstGeom prst="rect">
            <a:avLst/>
          </a:prstGeom>
        </p:spPr>
      </p:pic>
      <p:pic>
        <p:nvPicPr>
          <p:cNvPr id="15" name="Imatge 14"/>
          <p:cNvPicPr>
            <a:picLocks noChangeAspect="1"/>
          </p:cNvPicPr>
          <p:nvPr/>
        </p:nvPicPr>
        <p:blipFill>
          <a:blip r:embed="rId8"/>
          <a:stretch>
            <a:fillRect/>
          </a:stretch>
        </p:blipFill>
        <p:spPr>
          <a:xfrm>
            <a:off x="6190577" y="4524490"/>
            <a:ext cx="580367" cy="580367"/>
          </a:xfrm>
          <a:prstGeom prst="rect">
            <a:avLst/>
          </a:prstGeom>
        </p:spPr>
      </p:pic>
      <p:pic>
        <p:nvPicPr>
          <p:cNvPr id="16" name="Imatge 15"/>
          <p:cNvPicPr>
            <a:picLocks noChangeAspect="1"/>
          </p:cNvPicPr>
          <p:nvPr/>
        </p:nvPicPr>
        <p:blipFill>
          <a:blip r:embed="rId9"/>
          <a:stretch>
            <a:fillRect/>
          </a:stretch>
        </p:blipFill>
        <p:spPr>
          <a:xfrm>
            <a:off x="6940340" y="4524489"/>
            <a:ext cx="496902" cy="496902"/>
          </a:xfrm>
          <a:prstGeom prst="rect">
            <a:avLst/>
          </a:prstGeom>
        </p:spPr>
      </p:pic>
      <p:pic>
        <p:nvPicPr>
          <p:cNvPr id="17" name="Imatge 16"/>
          <p:cNvPicPr>
            <a:picLocks noChangeAspect="1"/>
          </p:cNvPicPr>
          <p:nvPr/>
        </p:nvPicPr>
        <p:blipFill>
          <a:blip r:embed="rId10"/>
          <a:stretch>
            <a:fillRect/>
          </a:stretch>
        </p:blipFill>
        <p:spPr>
          <a:xfrm>
            <a:off x="7606637" y="4604068"/>
            <a:ext cx="1180305" cy="417323"/>
          </a:xfrm>
          <a:prstGeom prst="rect">
            <a:avLst/>
          </a:prstGeom>
        </p:spPr>
      </p:pic>
      <p:pic>
        <p:nvPicPr>
          <p:cNvPr id="18" name="Imatge 17"/>
          <p:cNvPicPr>
            <a:picLocks noChangeAspect="1"/>
          </p:cNvPicPr>
          <p:nvPr/>
        </p:nvPicPr>
        <p:blipFill>
          <a:blip r:embed="rId11"/>
          <a:stretch>
            <a:fillRect/>
          </a:stretch>
        </p:blipFill>
        <p:spPr>
          <a:xfrm>
            <a:off x="2130297" y="868229"/>
            <a:ext cx="4722471" cy="437072"/>
          </a:xfrm>
          <a:prstGeom prst="rect">
            <a:avLst/>
          </a:prstGeom>
        </p:spPr>
      </p:pic>
      <p:pic>
        <p:nvPicPr>
          <p:cNvPr id="19" name="Imatge 18"/>
          <p:cNvPicPr>
            <a:picLocks noChangeAspect="1"/>
          </p:cNvPicPr>
          <p:nvPr/>
        </p:nvPicPr>
        <p:blipFill>
          <a:blip r:embed="rId12"/>
          <a:stretch>
            <a:fillRect/>
          </a:stretch>
        </p:blipFill>
        <p:spPr>
          <a:xfrm>
            <a:off x="410949" y="1174802"/>
            <a:ext cx="1666754" cy="2380891"/>
          </a:xfrm>
          <a:prstGeom prst="rect">
            <a:avLst/>
          </a:prstGeom>
        </p:spPr>
      </p:pic>
      <p:pic>
        <p:nvPicPr>
          <p:cNvPr id="20" name="Imatge 19"/>
          <p:cNvPicPr>
            <a:picLocks noChangeAspect="1"/>
          </p:cNvPicPr>
          <p:nvPr/>
        </p:nvPicPr>
        <p:blipFill>
          <a:blip r:embed="rId13"/>
          <a:stretch>
            <a:fillRect/>
          </a:stretch>
        </p:blipFill>
        <p:spPr>
          <a:xfrm>
            <a:off x="7316166" y="2696849"/>
            <a:ext cx="1287752" cy="1717688"/>
          </a:xfrm>
          <a:prstGeom prst="rect">
            <a:avLst/>
          </a:prstGeom>
        </p:spPr>
      </p:pic>
      <p:pic>
        <p:nvPicPr>
          <p:cNvPr id="21" name="Imatge 20"/>
          <p:cNvPicPr>
            <a:picLocks noChangeAspect="1"/>
          </p:cNvPicPr>
          <p:nvPr/>
        </p:nvPicPr>
        <p:blipFill>
          <a:blip r:embed="rId14"/>
          <a:stretch>
            <a:fillRect/>
          </a:stretch>
        </p:blipFill>
        <p:spPr>
          <a:xfrm>
            <a:off x="3948333" y="1463786"/>
            <a:ext cx="1428463" cy="2767983"/>
          </a:xfrm>
          <a:prstGeom prst="rect">
            <a:avLst/>
          </a:prstGeom>
        </p:spPr>
      </p:pic>
      <p:pic>
        <p:nvPicPr>
          <p:cNvPr id="22" name="Imatge 21"/>
          <p:cNvPicPr>
            <a:picLocks noChangeAspect="1"/>
          </p:cNvPicPr>
          <p:nvPr/>
        </p:nvPicPr>
        <p:blipFill>
          <a:blip r:embed="rId15"/>
          <a:stretch>
            <a:fillRect/>
          </a:stretch>
        </p:blipFill>
        <p:spPr>
          <a:xfrm>
            <a:off x="5526303" y="1507094"/>
            <a:ext cx="1574511" cy="2379509"/>
          </a:xfrm>
          <a:prstGeom prst="rect">
            <a:avLst/>
          </a:prstGeom>
        </p:spPr>
      </p:pic>
      <p:pic>
        <p:nvPicPr>
          <p:cNvPr id="23" name="Imatge 22"/>
          <p:cNvPicPr>
            <a:picLocks noChangeAspect="1"/>
          </p:cNvPicPr>
          <p:nvPr/>
        </p:nvPicPr>
        <p:blipFill>
          <a:blip r:embed="rId16"/>
          <a:stretch>
            <a:fillRect/>
          </a:stretch>
        </p:blipFill>
        <p:spPr>
          <a:xfrm>
            <a:off x="7246117" y="732228"/>
            <a:ext cx="1427851" cy="1909645"/>
          </a:xfrm>
          <a:prstGeom prst="rect">
            <a:avLst/>
          </a:prstGeom>
        </p:spPr>
      </p:pic>
      <p:pic>
        <p:nvPicPr>
          <p:cNvPr id="24" name="Imatge 23"/>
          <p:cNvPicPr>
            <a:picLocks noChangeAspect="1"/>
          </p:cNvPicPr>
          <p:nvPr/>
        </p:nvPicPr>
        <p:blipFill>
          <a:blip r:embed="rId17"/>
          <a:stretch>
            <a:fillRect/>
          </a:stretch>
        </p:blipFill>
        <p:spPr>
          <a:xfrm>
            <a:off x="2185379" y="1543045"/>
            <a:ext cx="1666754" cy="2271623"/>
          </a:xfrm>
          <a:prstGeom prst="rect">
            <a:avLst/>
          </a:prstGeom>
        </p:spPr>
      </p:pic>
    </p:spTree>
    <p:extLst>
      <p:ext uri="{BB962C8B-B14F-4D97-AF65-F5344CB8AC3E}">
        <p14:creationId xmlns:p14="http://schemas.microsoft.com/office/powerpoint/2010/main" val="3228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7" name="Imatge 6"/>
          <p:cNvPicPr>
            <a:picLocks noChangeAspect="1"/>
          </p:cNvPicPr>
          <p:nvPr/>
        </p:nvPicPr>
        <p:blipFill>
          <a:blip r:embed="rId2"/>
          <a:stretch>
            <a:fillRect/>
          </a:stretch>
        </p:blipFill>
        <p:spPr>
          <a:xfrm>
            <a:off x="436195" y="4573208"/>
            <a:ext cx="973641" cy="465785"/>
          </a:xfrm>
          <a:prstGeom prst="rect">
            <a:avLst/>
          </a:prstGeom>
        </p:spPr>
      </p:pic>
      <p:pic>
        <p:nvPicPr>
          <p:cNvPr id="8" name="Imatge 7"/>
          <p:cNvPicPr>
            <a:picLocks noChangeAspect="1"/>
          </p:cNvPicPr>
          <p:nvPr/>
        </p:nvPicPr>
        <p:blipFill>
          <a:blip r:embed="rId3"/>
          <a:stretch>
            <a:fillRect/>
          </a:stretch>
        </p:blipFill>
        <p:spPr>
          <a:xfrm>
            <a:off x="1620009" y="4564075"/>
            <a:ext cx="974084" cy="426161"/>
          </a:xfrm>
          <a:prstGeom prst="rect">
            <a:avLst/>
          </a:prstGeom>
        </p:spPr>
      </p:pic>
      <p:pic>
        <p:nvPicPr>
          <p:cNvPr id="9" name="Imatge 8"/>
          <p:cNvPicPr>
            <a:picLocks noChangeAspect="1"/>
          </p:cNvPicPr>
          <p:nvPr/>
        </p:nvPicPr>
        <p:blipFill>
          <a:blip r:embed="rId4"/>
          <a:stretch>
            <a:fillRect/>
          </a:stretch>
        </p:blipFill>
        <p:spPr>
          <a:xfrm>
            <a:off x="2773044" y="4573209"/>
            <a:ext cx="1384163" cy="407894"/>
          </a:xfrm>
          <a:prstGeom prst="rect">
            <a:avLst/>
          </a:prstGeom>
        </p:spPr>
      </p:pic>
      <p:pic>
        <p:nvPicPr>
          <p:cNvPr id="10" name="Imatge 9"/>
          <p:cNvPicPr>
            <a:picLocks noChangeAspect="1"/>
          </p:cNvPicPr>
          <p:nvPr/>
        </p:nvPicPr>
        <p:blipFill>
          <a:blip r:embed="rId5"/>
          <a:stretch>
            <a:fillRect/>
          </a:stretch>
        </p:blipFill>
        <p:spPr>
          <a:xfrm>
            <a:off x="4272629" y="4524489"/>
            <a:ext cx="486139" cy="506027"/>
          </a:xfrm>
          <a:prstGeom prst="rect">
            <a:avLst/>
          </a:prstGeom>
        </p:spPr>
      </p:pic>
      <p:pic>
        <p:nvPicPr>
          <p:cNvPr id="11" name="Imatge 10"/>
          <p:cNvPicPr>
            <a:picLocks noChangeAspect="1"/>
          </p:cNvPicPr>
          <p:nvPr/>
        </p:nvPicPr>
        <p:blipFill>
          <a:blip r:embed="rId6"/>
          <a:stretch>
            <a:fillRect/>
          </a:stretch>
        </p:blipFill>
        <p:spPr>
          <a:xfrm>
            <a:off x="4958627" y="4579377"/>
            <a:ext cx="1046805" cy="401726"/>
          </a:xfrm>
          <a:prstGeom prst="rect">
            <a:avLst/>
          </a:prstGeom>
        </p:spPr>
      </p:pic>
      <p:pic>
        <p:nvPicPr>
          <p:cNvPr id="12" name="Imatge 11"/>
          <p:cNvPicPr>
            <a:picLocks noChangeAspect="1"/>
          </p:cNvPicPr>
          <p:nvPr/>
        </p:nvPicPr>
        <p:blipFill>
          <a:blip r:embed="rId7"/>
          <a:stretch>
            <a:fillRect/>
          </a:stretch>
        </p:blipFill>
        <p:spPr>
          <a:xfrm>
            <a:off x="6190577" y="4524490"/>
            <a:ext cx="580367" cy="580367"/>
          </a:xfrm>
          <a:prstGeom prst="rect">
            <a:avLst/>
          </a:prstGeom>
        </p:spPr>
      </p:pic>
      <p:pic>
        <p:nvPicPr>
          <p:cNvPr id="13" name="Imatge 12"/>
          <p:cNvPicPr>
            <a:picLocks noChangeAspect="1"/>
          </p:cNvPicPr>
          <p:nvPr/>
        </p:nvPicPr>
        <p:blipFill>
          <a:blip r:embed="rId8"/>
          <a:stretch>
            <a:fillRect/>
          </a:stretch>
        </p:blipFill>
        <p:spPr>
          <a:xfrm>
            <a:off x="6940340" y="4524489"/>
            <a:ext cx="496902" cy="496902"/>
          </a:xfrm>
          <a:prstGeom prst="rect">
            <a:avLst/>
          </a:prstGeom>
        </p:spPr>
      </p:pic>
      <p:pic>
        <p:nvPicPr>
          <p:cNvPr id="14" name="Imatge 13"/>
          <p:cNvPicPr>
            <a:picLocks noChangeAspect="1"/>
          </p:cNvPicPr>
          <p:nvPr/>
        </p:nvPicPr>
        <p:blipFill>
          <a:blip r:embed="rId9"/>
          <a:stretch>
            <a:fillRect/>
          </a:stretch>
        </p:blipFill>
        <p:spPr>
          <a:xfrm>
            <a:off x="7606637" y="4604068"/>
            <a:ext cx="1180305" cy="417323"/>
          </a:xfrm>
          <a:prstGeom prst="rect">
            <a:avLst/>
          </a:prstGeom>
        </p:spPr>
      </p:pic>
      <p:cxnSp>
        <p:nvCxnSpPr>
          <p:cNvPr id="15"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6" name="Imatge 15"/>
          <p:cNvPicPr>
            <a:picLocks noChangeAspect="1"/>
          </p:cNvPicPr>
          <p:nvPr/>
        </p:nvPicPr>
        <p:blipFill>
          <a:blip r:embed="rId10"/>
          <a:stretch>
            <a:fillRect/>
          </a:stretch>
        </p:blipFill>
        <p:spPr>
          <a:xfrm>
            <a:off x="412258" y="134516"/>
            <a:ext cx="1694793" cy="864623"/>
          </a:xfrm>
          <a:prstGeom prst="rect">
            <a:avLst/>
          </a:prstGeom>
        </p:spPr>
      </p:pic>
      <p:sp>
        <p:nvSpPr>
          <p:cNvPr id="17"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18" name="Imatge 17"/>
          <p:cNvPicPr>
            <a:picLocks noChangeAspect="1"/>
          </p:cNvPicPr>
          <p:nvPr/>
        </p:nvPicPr>
        <p:blipFill>
          <a:blip r:embed="rId11"/>
          <a:stretch>
            <a:fillRect/>
          </a:stretch>
        </p:blipFill>
        <p:spPr>
          <a:xfrm>
            <a:off x="2445312" y="758863"/>
            <a:ext cx="5890394" cy="3342963"/>
          </a:xfrm>
          <a:prstGeom prst="rect">
            <a:avLst/>
          </a:prstGeom>
          <a:ln>
            <a:noFill/>
          </a:ln>
        </p:spPr>
      </p:pic>
      <p:sp>
        <p:nvSpPr>
          <p:cNvPr id="2" name="Rectangle 1"/>
          <p:cNvSpPr/>
          <p:nvPr/>
        </p:nvSpPr>
        <p:spPr>
          <a:xfrm>
            <a:off x="4296492" y="3896392"/>
            <a:ext cx="3185552" cy="369332"/>
          </a:xfrm>
          <a:prstGeom prst="rect">
            <a:avLst/>
          </a:prstGeom>
        </p:spPr>
        <p:txBody>
          <a:bodyPr wrap="none">
            <a:spAutoFit/>
          </a:bodyPr>
          <a:lstStyle/>
          <a:p>
            <a:r>
              <a:rPr lang="ca-ES" dirty="0">
                <a:hlinkClick r:id="rId12"/>
              </a:rPr>
              <a:t>https://www.ucc.ie/en/cardea/</a:t>
            </a:r>
            <a:endParaRPr lang="ca-ES" dirty="0"/>
          </a:p>
        </p:txBody>
      </p:sp>
      <p:pic>
        <p:nvPicPr>
          <p:cNvPr id="3" name="Imatge 2"/>
          <p:cNvPicPr>
            <a:picLocks noChangeAspect="1"/>
          </p:cNvPicPr>
          <p:nvPr/>
        </p:nvPicPr>
        <p:blipFill>
          <a:blip r:embed="rId13"/>
          <a:stretch>
            <a:fillRect/>
          </a:stretch>
        </p:blipFill>
        <p:spPr>
          <a:xfrm>
            <a:off x="533476" y="1183847"/>
            <a:ext cx="1313001" cy="1313001"/>
          </a:xfrm>
          <a:prstGeom prst="rect">
            <a:avLst/>
          </a:prstGeom>
        </p:spPr>
      </p:pic>
      <p:pic>
        <p:nvPicPr>
          <p:cNvPr id="19" name="Imatge 18"/>
          <p:cNvPicPr>
            <a:picLocks noChangeAspect="1"/>
          </p:cNvPicPr>
          <p:nvPr/>
        </p:nvPicPr>
        <p:blipFill>
          <a:blip r:embed="rId14"/>
          <a:stretch>
            <a:fillRect/>
          </a:stretch>
        </p:blipFill>
        <p:spPr>
          <a:xfrm>
            <a:off x="533476" y="2622127"/>
            <a:ext cx="1391376" cy="1737523"/>
          </a:xfrm>
          <a:prstGeom prst="rect">
            <a:avLst/>
          </a:prstGeom>
        </p:spPr>
      </p:pic>
    </p:spTree>
    <p:extLst>
      <p:ext uri="{BB962C8B-B14F-4D97-AF65-F5344CB8AC3E}">
        <p14:creationId xmlns:p14="http://schemas.microsoft.com/office/powerpoint/2010/main" val="117118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2"/>
          <a:stretch>
            <a:fillRect/>
          </a:stretch>
        </p:blipFill>
        <p:spPr>
          <a:xfrm>
            <a:off x="412258" y="134516"/>
            <a:ext cx="1694793" cy="864623"/>
          </a:xfrm>
          <a:prstGeom prst="rect">
            <a:avLst/>
          </a:prstGeom>
        </p:spPr>
      </p:pic>
      <p:sp>
        <p:nvSpPr>
          <p:cNvPr id="4" name="Text Box 6"/>
          <p:cNvSpPr txBox="1">
            <a:spLocks noChangeArrowheads="1"/>
          </p:cNvSpPr>
          <p:nvPr/>
        </p:nvSpPr>
        <p:spPr bwMode="auto">
          <a:xfrm>
            <a:off x="2472538" y="149019"/>
            <a:ext cx="6269185"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EC RESEARCH MANAGER Challenges</a:t>
            </a:r>
          </a:p>
        </p:txBody>
      </p:sp>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6" name="Imatge 5"/>
          <p:cNvPicPr>
            <a:picLocks noChangeAspect="1"/>
          </p:cNvPicPr>
          <p:nvPr/>
        </p:nvPicPr>
        <p:blipFill>
          <a:blip r:embed="rId3"/>
          <a:stretch>
            <a:fillRect/>
          </a:stretch>
        </p:blipFill>
        <p:spPr>
          <a:xfrm>
            <a:off x="430938" y="4580364"/>
            <a:ext cx="905039" cy="432966"/>
          </a:xfrm>
          <a:prstGeom prst="rect">
            <a:avLst/>
          </a:prstGeom>
        </p:spPr>
      </p:pic>
      <p:pic>
        <p:nvPicPr>
          <p:cNvPr id="7" name="Imatge 6"/>
          <p:cNvPicPr>
            <a:picLocks noChangeAspect="1"/>
          </p:cNvPicPr>
          <p:nvPr/>
        </p:nvPicPr>
        <p:blipFill>
          <a:blip r:embed="rId4"/>
          <a:stretch>
            <a:fillRect/>
          </a:stretch>
        </p:blipFill>
        <p:spPr>
          <a:xfrm>
            <a:off x="1620009" y="4564075"/>
            <a:ext cx="974084" cy="426161"/>
          </a:xfrm>
          <a:prstGeom prst="rect">
            <a:avLst/>
          </a:prstGeom>
        </p:spPr>
      </p:pic>
      <p:pic>
        <p:nvPicPr>
          <p:cNvPr id="8" name="Imatge 7"/>
          <p:cNvPicPr>
            <a:picLocks noChangeAspect="1"/>
          </p:cNvPicPr>
          <p:nvPr/>
        </p:nvPicPr>
        <p:blipFill>
          <a:blip r:embed="rId5"/>
          <a:stretch>
            <a:fillRect/>
          </a:stretch>
        </p:blipFill>
        <p:spPr>
          <a:xfrm>
            <a:off x="2773044" y="4573209"/>
            <a:ext cx="1384163" cy="407894"/>
          </a:xfrm>
          <a:prstGeom prst="rect">
            <a:avLst/>
          </a:prstGeom>
        </p:spPr>
      </p:pic>
      <p:pic>
        <p:nvPicPr>
          <p:cNvPr id="9" name="Imatge 8"/>
          <p:cNvPicPr>
            <a:picLocks noChangeAspect="1"/>
          </p:cNvPicPr>
          <p:nvPr/>
        </p:nvPicPr>
        <p:blipFill>
          <a:blip r:embed="rId6"/>
          <a:stretch>
            <a:fillRect/>
          </a:stretch>
        </p:blipFill>
        <p:spPr>
          <a:xfrm>
            <a:off x="4272629" y="4524489"/>
            <a:ext cx="486139" cy="506027"/>
          </a:xfrm>
          <a:prstGeom prst="rect">
            <a:avLst/>
          </a:prstGeom>
        </p:spPr>
      </p:pic>
      <p:pic>
        <p:nvPicPr>
          <p:cNvPr id="10" name="Imatge 9"/>
          <p:cNvPicPr>
            <a:picLocks noChangeAspect="1"/>
          </p:cNvPicPr>
          <p:nvPr/>
        </p:nvPicPr>
        <p:blipFill>
          <a:blip r:embed="rId7"/>
          <a:stretch>
            <a:fillRect/>
          </a:stretch>
        </p:blipFill>
        <p:spPr>
          <a:xfrm>
            <a:off x="4958627" y="4579377"/>
            <a:ext cx="1046805" cy="401726"/>
          </a:xfrm>
          <a:prstGeom prst="rect">
            <a:avLst/>
          </a:prstGeom>
        </p:spPr>
      </p:pic>
      <p:pic>
        <p:nvPicPr>
          <p:cNvPr id="11" name="Imatge 10"/>
          <p:cNvPicPr>
            <a:picLocks noChangeAspect="1"/>
          </p:cNvPicPr>
          <p:nvPr/>
        </p:nvPicPr>
        <p:blipFill>
          <a:blip r:embed="rId8"/>
          <a:stretch>
            <a:fillRect/>
          </a:stretch>
        </p:blipFill>
        <p:spPr>
          <a:xfrm>
            <a:off x="6190577" y="4524490"/>
            <a:ext cx="580367" cy="580367"/>
          </a:xfrm>
          <a:prstGeom prst="rect">
            <a:avLst/>
          </a:prstGeom>
        </p:spPr>
      </p:pic>
      <p:pic>
        <p:nvPicPr>
          <p:cNvPr id="12" name="Imatge 11"/>
          <p:cNvPicPr>
            <a:picLocks noChangeAspect="1"/>
          </p:cNvPicPr>
          <p:nvPr/>
        </p:nvPicPr>
        <p:blipFill>
          <a:blip r:embed="rId9"/>
          <a:stretch>
            <a:fillRect/>
          </a:stretch>
        </p:blipFill>
        <p:spPr>
          <a:xfrm>
            <a:off x="6940340" y="4524489"/>
            <a:ext cx="496902" cy="496902"/>
          </a:xfrm>
          <a:prstGeom prst="rect">
            <a:avLst/>
          </a:prstGeom>
        </p:spPr>
      </p:pic>
      <p:pic>
        <p:nvPicPr>
          <p:cNvPr id="13" name="Imatge 12"/>
          <p:cNvPicPr>
            <a:picLocks noChangeAspect="1"/>
          </p:cNvPicPr>
          <p:nvPr/>
        </p:nvPicPr>
        <p:blipFill>
          <a:blip r:embed="rId10"/>
          <a:stretch>
            <a:fillRect/>
          </a:stretch>
        </p:blipFill>
        <p:spPr>
          <a:xfrm>
            <a:off x="7606637" y="4604068"/>
            <a:ext cx="1180305" cy="417323"/>
          </a:xfrm>
          <a:prstGeom prst="rect">
            <a:avLst/>
          </a:prstGeom>
        </p:spPr>
      </p:pic>
      <p:sp>
        <p:nvSpPr>
          <p:cNvPr id="14" name="QuadreDeText 13"/>
          <p:cNvSpPr txBox="1"/>
          <p:nvPr/>
        </p:nvSpPr>
        <p:spPr>
          <a:xfrm>
            <a:off x="577729" y="1032833"/>
            <a:ext cx="8055750" cy="484748"/>
          </a:xfrm>
          <a:prstGeom prst="rect">
            <a:avLst/>
          </a:prstGeom>
          <a:solidFill>
            <a:schemeClr val="accent6">
              <a:lumMod val="20000"/>
              <a:lumOff val="80000"/>
            </a:schemeClr>
          </a:solidFill>
        </p:spPr>
        <p:txBody>
          <a:bodyPr wrap="square" rtlCol="0">
            <a:spAutoFit/>
          </a:bodyPr>
          <a:lstStyle/>
          <a:p>
            <a:pPr algn="just"/>
            <a:r>
              <a:rPr lang="en-IE" sz="1275" b="1" dirty="0">
                <a:latin typeface="Arial" panose="020B0604020202020204" pitchFamily="34" charset="0"/>
                <a:cs typeface="Arial" panose="020B0604020202020204" pitchFamily="34" charset="0"/>
              </a:rPr>
              <a:t>HORIZON-WIDERA-2021-ERA-01-20:</a:t>
            </a:r>
            <a:r>
              <a:rPr lang="en-IE" sz="1275" dirty="0">
                <a:latin typeface="Arial" panose="020B0604020202020204" pitchFamily="34" charset="0"/>
                <a:cs typeface="Arial" panose="020B0604020202020204" pitchFamily="34" charset="0"/>
              </a:rPr>
              <a:t> </a:t>
            </a:r>
            <a:r>
              <a:rPr lang="en-US" sz="1275" dirty="0">
                <a:latin typeface="Arial" panose="020B0604020202020204" pitchFamily="34" charset="0"/>
                <a:cs typeface="Arial" panose="020B0604020202020204" pitchFamily="34" charset="0"/>
              </a:rPr>
              <a:t>Towards a Europe-wide training and networking scheme for research managers</a:t>
            </a:r>
            <a:r>
              <a:rPr lang="en-IE" sz="1275" dirty="0">
                <a:latin typeface="Arial" panose="020B0604020202020204" pitchFamily="34" charset="0"/>
                <a:cs typeface="Arial" panose="020B0604020202020204" pitchFamily="34" charset="0"/>
              </a:rPr>
              <a:t>. CSA. 3.000.000 € (2 projects). </a:t>
            </a:r>
            <a:r>
              <a:rPr lang="en-IE" sz="1275" b="1" dirty="0">
                <a:latin typeface="Arial" panose="020B0604020202020204" pitchFamily="34" charset="0"/>
                <a:cs typeface="Arial" panose="020B0604020202020204" pitchFamily="34" charset="0"/>
              </a:rPr>
              <a:t>Deadline:</a:t>
            </a:r>
            <a:r>
              <a:rPr lang="en-IE" sz="1275" dirty="0">
                <a:latin typeface="Arial" panose="020B0604020202020204" pitchFamily="34" charset="0"/>
                <a:cs typeface="Arial" panose="020B0604020202020204" pitchFamily="34" charset="0"/>
              </a:rPr>
              <a:t> September 21</a:t>
            </a:r>
            <a:r>
              <a:rPr lang="en-IE" sz="1275" baseline="30000" dirty="0">
                <a:latin typeface="Arial" panose="020B0604020202020204" pitchFamily="34" charset="0"/>
                <a:cs typeface="Arial" panose="020B0604020202020204" pitchFamily="34" charset="0"/>
              </a:rPr>
              <a:t>st</a:t>
            </a:r>
            <a:r>
              <a:rPr lang="en-IE" sz="1275" dirty="0">
                <a:latin typeface="Arial" panose="020B0604020202020204" pitchFamily="34" charset="0"/>
                <a:cs typeface="Arial" panose="020B0604020202020204" pitchFamily="34" charset="0"/>
              </a:rPr>
              <a:t>, 2021.</a:t>
            </a:r>
          </a:p>
        </p:txBody>
      </p:sp>
      <p:pic>
        <p:nvPicPr>
          <p:cNvPr id="16" name="Imatge 15"/>
          <p:cNvPicPr>
            <a:picLocks noChangeAspect="1"/>
          </p:cNvPicPr>
          <p:nvPr/>
        </p:nvPicPr>
        <p:blipFill>
          <a:blip r:embed="rId11"/>
          <a:stretch>
            <a:fillRect/>
          </a:stretch>
        </p:blipFill>
        <p:spPr>
          <a:xfrm>
            <a:off x="590356" y="1678014"/>
            <a:ext cx="1581071" cy="2197455"/>
          </a:xfrm>
          <a:prstGeom prst="rect">
            <a:avLst/>
          </a:prstGeom>
          <a:ln w="38100">
            <a:solidFill>
              <a:schemeClr val="accent5">
                <a:lumMod val="75000"/>
              </a:schemeClr>
            </a:solidFill>
          </a:ln>
        </p:spPr>
      </p:pic>
      <p:sp>
        <p:nvSpPr>
          <p:cNvPr id="17" name="Rectangle 16"/>
          <p:cNvSpPr/>
          <p:nvPr/>
        </p:nvSpPr>
        <p:spPr>
          <a:xfrm>
            <a:off x="2223233" y="1516831"/>
            <a:ext cx="6518490" cy="2844000"/>
          </a:xfrm>
          <a:prstGeom prst="rect">
            <a:avLst/>
          </a:prstGeom>
        </p:spPr>
        <p:txBody>
          <a:bodyPr wrap="square">
            <a:spAutoFit/>
          </a:bodyPr>
          <a:lstStyle/>
          <a:p>
            <a:pPr marL="214313" indent="-214313" algn="just">
              <a:buFont typeface="Wingdings" panose="05000000000000000000" pitchFamily="2" charset="2"/>
              <a:buChar char="v"/>
            </a:pPr>
            <a:r>
              <a:rPr lang="en-GB" sz="1200" dirty="0">
                <a:latin typeface="Arial" panose="020B0604020202020204" pitchFamily="34" charset="0"/>
                <a:cs typeface="Arial" panose="020B0604020202020204" pitchFamily="34" charset="0"/>
              </a:rPr>
              <a:t>Improved </a:t>
            </a:r>
            <a:r>
              <a:rPr lang="en-GB" sz="1200" b="1" dirty="0">
                <a:solidFill>
                  <a:srgbClr val="00B050"/>
                </a:solidFill>
                <a:latin typeface="Arial" panose="020B0604020202020204" pitchFamily="34" charset="0"/>
                <a:cs typeface="Arial" panose="020B0604020202020204" pitchFamily="34" charset="0"/>
              </a:rPr>
              <a:t>knowledge for policy making</a:t>
            </a:r>
            <a:r>
              <a:rPr lang="en-GB" sz="1200" dirty="0">
                <a:latin typeface="Arial" panose="020B0604020202020204" pitchFamily="34" charset="0"/>
                <a:cs typeface="Arial" panose="020B0604020202020204" pitchFamily="34" charset="0"/>
              </a:rPr>
              <a:t> about the training and networking patterns of Research support staff and Research management.</a:t>
            </a:r>
          </a:p>
          <a:p>
            <a:pPr algn="just"/>
            <a:endParaRPr lang="ca-E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v"/>
            </a:pPr>
            <a:r>
              <a:rPr lang="en-GB" sz="1200" dirty="0">
                <a:latin typeface="Arial" panose="020B0604020202020204" pitchFamily="34" charset="0"/>
                <a:cs typeface="Arial" panose="020B0604020202020204" pitchFamily="34" charset="0"/>
              </a:rPr>
              <a:t>Measures to increase </a:t>
            </a:r>
            <a:r>
              <a:rPr lang="en-GB" sz="1200" b="1" dirty="0">
                <a:solidFill>
                  <a:srgbClr val="00B050"/>
                </a:solidFill>
                <a:latin typeface="Arial" panose="020B0604020202020204" pitchFamily="34" charset="0"/>
                <a:cs typeface="Arial" panose="020B0604020202020204" pitchFamily="34" charset="0"/>
              </a:rPr>
              <a:t>awareness amongst Research management staff</a:t>
            </a:r>
            <a:r>
              <a:rPr lang="en-GB" sz="1200" dirty="0">
                <a:solidFill>
                  <a:srgbClr val="00B05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about existing training, networking and mobility opportunities at EU, national and regional levels.</a:t>
            </a:r>
          </a:p>
          <a:p>
            <a:pPr algn="just"/>
            <a:endParaRPr lang="ca-E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v"/>
            </a:pPr>
            <a:r>
              <a:rPr lang="en-US" sz="1200" dirty="0">
                <a:latin typeface="Arial" panose="020B0604020202020204" pitchFamily="34" charset="0"/>
                <a:cs typeface="Arial" panose="020B0604020202020204" pitchFamily="34" charset="0"/>
              </a:rPr>
              <a:t>Ultimately, increased </a:t>
            </a:r>
            <a:r>
              <a:rPr lang="en-US" sz="1200" b="1" dirty="0">
                <a:latin typeface="Arial" panose="020B0604020202020204" pitchFamily="34" charset="0"/>
                <a:cs typeface="Arial" panose="020B0604020202020204" pitchFamily="34" charset="0"/>
              </a:rPr>
              <a:t>capacity and compatibility of cooperation</a:t>
            </a:r>
            <a:r>
              <a:rPr lang="en-US" sz="1200" dirty="0">
                <a:latin typeface="Arial" panose="020B0604020202020204" pitchFamily="34" charset="0"/>
                <a:cs typeface="Arial" panose="020B0604020202020204" pitchFamily="34" charset="0"/>
              </a:rPr>
              <a:t> and funding systems throughout the ERA for research management, and support to scientists.</a:t>
            </a:r>
          </a:p>
          <a:p>
            <a:pPr algn="just"/>
            <a:endParaRPr lang="en-U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v"/>
            </a:pPr>
            <a:r>
              <a:rPr lang="en-US" sz="1200" dirty="0">
                <a:latin typeface="Arial" panose="020B0604020202020204" pitchFamily="34" charset="0"/>
                <a:cs typeface="Arial" panose="020B0604020202020204" pitchFamily="34" charset="0"/>
              </a:rPr>
              <a:t>Improved awareness of the </a:t>
            </a:r>
            <a:r>
              <a:rPr lang="en-US" sz="1200" b="1" dirty="0">
                <a:latin typeface="Arial" panose="020B0604020202020204" pitchFamily="34" charset="0"/>
                <a:cs typeface="Arial" panose="020B0604020202020204" pitchFamily="34" charset="0"/>
              </a:rPr>
              <a:t>EU policy drivers and the EU research peculiarity</a:t>
            </a:r>
            <a:r>
              <a:rPr lang="en-US" sz="1200" dirty="0">
                <a:latin typeface="Arial" panose="020B0604020202020204" pitchFamily="34" charset="0"/>
                <a:cs typeface="Arial" panose="020B0604020202020204" pitchFamily="34" charset="0"/>
              </a:rPr>
              <a:t> in the Higher Education Institutions and Research organizations.</a:t>
            </a:r>
          </a:p>
          <a:p>
            <a:pPr algn="just"/>
            <a:endParaRPr lang="en-U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v"/>
            </a:pPr>
            <a:r>
              <a:rPr lang="en-IE" sz="1200" dirty="0">
                <a:latin typeface="Arial" panose="020B0604020202020204" pitchFamily="34" charset="0"/>
                <a:cs typeface="Arial" panose="020B0604020202020204" pitchFamily="34" charset="0"/>
              </a:rPr>
              <a:t>Preparation of the establishment of a </a:t>
            </a:r>
            <a:r>
              <a:rPr lang="en-IE" sz="1200" b="1" dirty="0">
                <a:solidFill>
                  <a:srgbClr val="00B050"/>
                </a:solidFill>
                <a:latin typeface="Arial" panose="020B0604020202020204" pitchFamily="34" charset="0"/>
                <a:cs typeface="Arial" panose="020B0604020202020204" pitchFamily="34" charset="0"/>
              </a:rPr>
              <a:t>central hub</a:t>
            </a:r>
            <a:r>
              <a:rPr lang="en-IE" sz="1200" dirty="0">
                <a:latin typeface="Arial" panose="020B0604020202020204" pitchFamily="34" charset="0"/>
                <a:cs typeface="Arial" panose="020B0604020202020204" pitchFamily="34" charset="0"/>
              </a:rPr>
              <a:t> to provide the EU research system with the most appropriate skills in EU research management, including widening countries.</a:t>
            </a:r>
          </a:p>
          <a:p>
            <a:pPr marL="214313" indent="-214313" algn="just">
              <a:buFont typeface="Wingdings" panose="05000000000000000000" pitchFamily="2" charset="2"/>
              <a:buChar char="v"/>
            </a:pPr>
            <a:endParaRPr lang="en-IE"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v"/>
            </a:pPr>
            <a:r>
              <a:rPr lang="en-IE" sz="1200" dirty="0">
                <a:latin typeface="Arial" panose="020B0604020202020204" pitchFamily="34" charset="0"/>
                <a:cs typeface="Arial" panose="020B0604020202020204" pitchFamily="34" charset="0"/>
              </a:rPr>
              <a:t>Provide recommendations aiming at facilitating a clear </a:t>
            </a:r>
            <a:r>
              <a:rPr lang="en-IE" sz="1200" b="1" dirty="0">
                <a:solidFill>
                  <a:srgbClr val="00B050"/>
                </a:solidFill>
                <a:latin typeface="Arial" panose="020B0604020202020204" pitchFamily="34" charset="0"/>
                <a:cs typeface="Arial" panose="020B0604020202020204" pitchFamily="34" charset="0"/>
              </a:rPr>
              <a:t>career path for research managers</a:t>
            </a:r>
            <a:r>
              <a:rPr lang="en-IE" sz="1200" dirty="0">
                <a:latin typeface="Arial" panose="020B0604020202020204" pitchFamily="34" charset="0"/>
                <a:cs typeface="Arial" panose="020B0604020202020204" pitchFamily="34" charset="0"/>
              </a:rPr>
              <a:t> ant national and UE level, enhancing their role towards ERA objectives. </a:t>
            </a:r>
          </a:p>
        </p:txBody>
      </p:sp>
      <p:pic>
        <p:nvPicPr>
          <p:cNvPr id="18" name="Imatge 17"/>
          <p:cNvPicPr>
            <a:picLocks noChangeAspect="1"/>
          </p:cNvPicPr>
          <p:nvPr/>
        </p:nvPicPr>
        <p:blipFill>
          <a:blip r:embed="rId12"/>
          <a:stretch>
            <a:fillRect/>
          </a:stretch>
        </p:blipFill>
        <p:spPr>
          <a:xfrm>
            <a:off x="1105280" y="3046128"/>
            <a:ext cx="571220" cy="571220"/>
          </a:xfrm>
          <a:prstGeom prst="rect">
            <a:avLst/>
          </a:prstGeom>
        </p:spPr>
      </p:pic>
      <p:sp>
        <p:nvSpPr>
          <p:cNvPr id="19" name="QuadreDeText 18"/>
          <p:cNvSpPr txBox="1"/>
          <p:nvPr/>
        </p:nvSpPr>
        <p:spPr>
          <a:xfrm>
            <a:off x="695535" y="4008997"/>
            <a:ext cx="1277263" cy="300082"/>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OUTCOMES</a:t>
            </a:r>
          </a:p>
        </p:txBody>
      </p:sp>
    </p:spTree>
    <p:extLst>
      <p:ext uri="{BB962C8B-B14F-4D97-AF65-F5344CB8AC3E}">
        <p14:creationId xmlns:p14="http://schemas.microsoft.com/office/powerpoint/2010/main" val="351734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1669" y="923967"/>
            <a:ext cx="7774198" cy="3517438"/>
          </a:xfrm>
          <a:prstGeom prst="rect">
            <a:avLst/>
          </a:prstGeom>
        </p:spPr>
        <p:txBody>
          <a:bodyPr wrap="square">
            <a:spAutoFit/>
          </a:bodyPr>
          <a:lstStyle/>
          <a:p>
            <a:pPr marL="285750" lvl="0" indent="-285750" algn="just">
              <a:lnSpc>
                <a:spcPct val="107000"/>
              </a:lnSpc>
              <a:spcAft>
                <a:spcPts val="0"/>
              </a:spcAft>
              <a:buFont typeface="Arial" panose="020B0604020202020204" pitchFamily="34" charset="0"/>
              <a:buChar char="•"/>
            </a:pPr>
            <a:r>
              <a:rPr lang="en-US" sz="1600" dirty="0">
                <a:ea typeface="Calibri" panose="020F0502020204030204" pitchFamily="34" charset="0"/>
                <a:cs typeface="Calibri" panose="020F0502020204030204" pitchFamily="34" charset="0"/>
              </a:rPr>
              <a:t>Adrian Curaj (Politehnica University of Bucharest)</a:t>
            </a:r>
            <a:endParaRPr lang="ca-ES" sz="1600" dirty="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en-IE" sz="1600" dirty="0">
                <a:ea typeface="Calibri" panose="020F0502020204030204" pitchFamily="34" charset="0"/>
                <a:cs typeface="Calibri" panose="020F0502020204030204" pitchFamily="34" charset="0"/>
              </a:rPr>
              <a:t>Conor O’Carroll (SciPol Services Ltd)</a:t>
            </a:r>
          </a:p>
          <a:p>
            <a:pPr marL="285750" lvl="0" indent="-285750" algn="just">
              <a:lnSpc>
                <a:spcPct val="107000"/>
              </a:lnSpc>
              <a:spcAft>
                <a:spcPts val="0"/>
              </a:spcAft>
              <a:buFont typeface="Arial" panose="020B0604020202020204" pitchFamily="34" charset="0"/>
              <a:buChar char="•"/>
            </a:pPr>
            <a:r>
              <a:rPr lang="en-IE" sz="1600" dirty="0">
                <a:ea typeface="Calibri" panose="020F0502020204030204" pitchFamily="34" charset="0"/>
                <a:cs typeface="Calibri" panose="020F0502020204030204" pitchFamily="34" charset="0"/>
              </a:rPr>
              <a:t>Dimitris Deniozos (Technical University of Crete)</a:t>
            </a:r>
          </a:p>
          <a:p>
            <a:pPr marL="285750" indent="-285750" algn="just">
              <a:lnSpc>
                <a:spcPct val="107000"/>
              </a:lnSpc>
              <a:buFont typeface="Arial" panose="020B0604020202020204" pitchFamily="34" charset="0"/>
              <a:buChar char="•"/>
            </a:pPr>
            <a:r>
              <a:rPr lang="en-US" sz="1600" dirty="0">
                <a:ea typeface="Calibri" panose="020F0502020204030204" pitchFamily="34" charset="0"/>
                <a:cs typeface="Calibri" panose="020F0502020204030204" pitchFamily="34" charset="0"/>
              </a:rPr>
              <a:t>Doris Alexander </a:t>
            </a:r>
            <a:r>
              <a:rPr lang="ca-ES" sz="1600" dirty="0">
                <a:ea typeface="Calibri" panose="020F0502020204030204" pitchFamily="34" charset="0"/>
                <a:cs typeface="Calibri" panose="020F0502020204030204" pitchFamily="34" charset="0"/>
              </a:rPr>
              <a:t>(</a:t>
            </a:r>
            <a:r>
              <a:rPr lang="en-GB" sz="1600" dirty="0">
                <a:ea typeface="Calibri" panose="020F0502020204030204" pitchFamily="34" charset="0"/>
                <a:cs typeface="Calibri" panose="020F0502020204030204" pitchFamily="34" charset="0"/>
              </a:rPr>
              <a:t>Trinity College Dublin)</a:t>
            </a:r>
          </a:p>
          <a:p>
            <a:pPr marL="285750" indent="-285750" algn="just">
              <a:lnSpc>
                <a:spcPct val="107000"/>
              </a:lnSpc>
              <a:buFont typeface="Arial" panose="020B0604020202020204" pitchFamily="34" charset="0"/>
              <a:buChar char="•"/>
            </a:pPr>
            <a:r>
              <a:rPr lang="en-GB" sz="1600" dirty="0">
                <a:ea typeface="Calibri" panose="020F0502020204030204" pitchFamily="34" charset="0"/>
                <a:cs typeface="Calibri" panose="020F0502020204030204" pitchFamily="34" charset="0"/>
              </a:rPr>
              <a:t>Eoin Sherwin (Eli Lilly)</a:t>
            </a:r>
          </a:p>
          <a:p>
            <a:pPr marL="285750" indent="-285750" algn="just">
              <a:lnSpc>
                <a:spcPct val="107000"/>
              </a:lnSpc>
              <a:buFont typeface="Arial" panose="020B0604020202020204" pitchFamily="34" charset="0"/>
              <a:buChar char="•"/>
            </a:pPr>
            <a:r>
              <a:rPr lang="en-GB" sz="1600" dirty="0">
                <a:ea typeface="Calibri" panose="020F0502020204030204" pitchFamily="34" charset="0"/>
                <a:cs typeface="Calibri" panose="020F0502020204030204" pitchFamily="34" charset="0"/>
              </a:rPr>
              <a:t>Gabi Lombardo (</a:t>
            </a:r>
            <a:r>
              <a:rPr lang="en-US" sz="1600" dirty="0">
                <a:ea typeface="Calibri" panose="020F0502020204030204" pitchFamily="34" charset="0"/>
                <a:cs typeface="Calibri" panose="020F0502020204030204" pitchFamily="34" charset="0"/>
              </a:rPr>
              <a:t>European Alliance for Social Sciences and Humanities)</a:t>
            </a:r>
          </a:p>
          <a:p>
            <a:pPr marL="285750" indent="-285750" algn="just">
              <a:lnSpc>
                <a:spcPct val="107000"/>
              </a:lnSpc>
              <a:buFont typeface="Arial" panose="020B0604020202020204" pitchFamily="34" charset="0"/>
              <a:buChar char="•"/>
            </a:pPr>
            <a:r>
              <a:rPr lang="en-GB" sz="1600" dirty="0">
                <a:ea typeface="Calibri" panose="020F0502020204030204" pitchFamily="34" charset="0"/>
                <a:cs typeface="Calibri" panose="020F0502020204030204" pitchFamily="34" charset="0"/>
              </a:rPr>
              <a:t>George Papamichail (Greek </a:t>
            </a:r>
            <a:r>
              <a:rPr lang="en-US" sz="1600" dirty="0"/>
              <a:t>Foundation for Research and Technology FORTH</a:t>
            </a:r>
            <a:r>
              <a:rPr lang="en-GB" sz="1600" dirty="0">
                <a:ea typeface="Calibri" panose="020F0502020204030204" pitchFamily="34" charset="0"/>
                <a:cs typeface="Calibri" panose="020F0502020204030204" pitchFamily="34" charset="0"/>
              </a:rPr>
              <a:t>)</a:t>
            </a:r>
          </a:p>
          <a:p>
            <a:pPr marL="285750" indent="-285750" algn="just">
              <a:lnSpc>
                <a:spcPct val="107000"/>
              </a:lnSpc>
              <a:buFont typeface="Arial" panose="020B0604020202020204" pitchFamily="34" charset="0"/>
              <a:buChar char="•"/>
            </a:pPr>
            <a:r>
              <a:rPr lang="en-IE" sz="1600" dirty="0">
                <a:ea typeface="Calibri" panose="020F0502020204030204" pitchFamily="34" charset="0"/>
                <a:cs typeface="Calibri" panose="020F0502020204030204" pitchFamily="34" charset="0"/>
              </a:rPr>
              <a:t>Gillian Bruton (MaREI Research Centre UCC)</a:t>
            </a:r>
          </a:p>
          <a:p>
            <a:pPr marL="285750" indent="-285750" algn="just">
              <a:lnSpc>
                <a:spcPct val="107000"/>
              </a:lnSpc>
              <a:buFont typeface="Arial" panose="020B0604020202020204" pitchFamily="34" charset="0"/>
              <a:buChar char="•"/>
            </a:pPr>
            <a:r>
              <a:rPr lang="en-IE" sz="1600" dirty="0">
                <a:ea typeface="Calibri" panose="020F0502020204030204" pitchFamily="34" charset="0"/>
                <a:cs typeface="Calibri" panose="020F0502020204030204" pitchFamily="34" charset="0"/>
              </a:rPr>
              <a:t>Isabelle Halleux (University of Liège)</a:t>
            </a:r>
          </a:p>
          <a:p>
            <a:pPr marL="285750" indent="-285750" algn="just">
              <a:lnSpc>
                <a:spcPct val="107000"/>
              </a:lnSpc>
              <a:buFont typeface="Arial" panose="020B0604020202020204" pitchFamily="34" charset="0"/>
              <a:buChar char="•"/>
            </a:pPr>
            <a:r>
              <a:rPr lang="en-IE" sz="1600" dirty="0">
                <a:ea typeface="Calibri" panose="020F0502020204030204" pitchFamily="34" charset="0"/>
                <a:cs typeface="Calibri" panose="020F0502020204030204" pitchFamily="34" charset="0"/>
              </a:rPr>
              <a:t>Joanne Ui Chrualaoich (UCC)</a:t>
            </a:r>
            <a:endParaRPr lang="ca-ES" sz="1600" dirty="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en-IE" sz="1600" dirty="0">
                <a:ea typeface="Calibri" panose="020F0502020204030204" pitchFamily="34" charset="0"/>
                <a:cs typeface="Calibri" panose="020F0502020204030204" pitchFamily="34" charset="0"/>
              </a:rPr>
              <a:t>Miguel Sierra (INIA Uruguay)</a:t>
            </a:r>
            <a:endParaRPr lang="ca-ES" sz="1600" dirty="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en-GB" sz="1600" dirty="0">
                <a:ea typeface="Calibri" panose="020F0502020204030204" pitchFamily="34" charset="0"/>
                <a:cs typeface="Calibri" panose="020F0502020204030204" pitchFamily="34" charset="0"/>
              </a:rPr>
              <a:t>Loredana Marmora (</a:t>
            </a:r>
            <a:r>
              <a:rPr lang="en-IE" sz="1600" dirty="0">
                <a:ea typeface="Calibri" panose="020F0502020204030204" pitchFamily="34" charset="0"/>
                <a:cs typeface="Calibri" panose="020F0502020204030204" pitchFamily="34" charset="0"/>
              </a:rPr>
              <a:t>ISINNOVA)</a:t>
            </a:r>
            <a:endParaRPr lang="ca-ES" sz="1600" dirty="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en-US" sz="1600" dirty="0">
                <a:ea typeface="Calibri" panose="020F0502020204030204" pitchFamily="34" charset="0"/>
                <a:cs typeface="Calibri" panose="020F0502020204030204" pitchFamily="34" charset="0"/>
              </a:rPr>
              <a:t>Olaf Svenningsen (EARMA)</a:t>
            </a:r>
            <a:endParaRPr lang="ca-ES" sz="1600" dirty="0">
              <a:ea typeface="Calibri" panose="020F0502020204030204" pitchFamily="34" charset="0"/>
              <a:cs typeface="Times New Roman" panose="02020603050405020304" pitchFamily="18" charset="0"/>
            </a:endParaRPr>
          </a:p>
        </p:txBody>
      </p:sp>
      <p:pic>
        <p:nvPicPr>
          <p:cNvPr id="6" name="Imatge 5"/>
          <p:cNvPicPr>
            <a:picLocks noChangeAspect="1"/>
          </p:cNvPicPr>
          <p:nvPr/>
        </p:nvPicPr>
        <p:blipFill>
          <a:blip r:embed="rId2"/>
          <a:stretch>
            <a:fillRect/>
          </a:stretch>
        </p:blipFill>
        <p:spPr>
          <a:xfrm>
            <a:off x="7084063" y="710323"/>
            <a:ext cx="1379623" cy="1379623"/>
          </a:xfrm>
          <a:prstGeom prst="rect">
            <a:avLst/>
          </a:prstGeom>
        </p:spPr>
      </p:pic>
      <p:cxnSp>
        <p:nvCxnSpPr>
          <p:cNvPr id="7"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8" name="Imatge 7"/>
          <p:cNvPicPr>
            <a:picLocks noChangeAspect="1"/>
          </p:cNvPicPr>
          <p:nvPr/>
        </p:nvPicPr>
        <p:blipFill>
          <a:blip r:embed="rId3"/>
          <a:stretch>
            <a:fillRect/>
          </a:stretch>
        </p:blipFill>
        <p:spPr>
          <a:xfrm>
            <a:off x="436195" y="4573208"/>
            <a:ext cx="973641" cy="465785"/>
          </a:xfrm>
          <a:prstGeom prst="rect">
            <a:avLst/>
          </a:prstGeom>
        </p:spPr>
      </p:pic>
      <p:pic>
        <p:nvPicPr>
          <p:cNvPr id="9" name="Imatge 8"/>
          <p:cNvPicPr>
            <a:picLocks noChangeAspect="1"/>
          </p:cNvPicPr>
          <p:nvPr/>
        </p:nvPicPr>
        <p:blipFill>
          <a:blip r:embed="rId4"/>
          <a:stretch>
            <a:fillRect/>
          </a:stretch>
        </p:blipFill>
        <p:spPr>
          <a:xfrm>
            <a:off x="1620009" y="4564075"/>
            <a:ext cx="974084" cy="426161"/>
          </a:xfrm>
          <a:prstGeom prst="rect">
            <a:avLst/>
          </a:prstGeom>
        </p:spPr>
      </p:pic>
      <p:pic>
        <p:nvPicPr>
          <p:cNvPr id="10" name="Imatge 9"/>
          <p:cNvPicPr>
            <a:picLocks noChangeAspect="1"/>
          </p:cNvPicPr>
          <p:nvPr/>
        </p:nvPicPr>
        <p:blipFill>
          <a:blip r:embed="rId5"/>
          <a:stretch>
            <a:fillRect/>
          </a:stretch>
        </p:blipFill>
        <p:spPr>
          <a:xfrm>
            <a:off x="2773044" y="4573209"/>
            <a:ext cx="1384163" cy="407894"/>
          </a:xfrm>
          <a:prstGeom prst="rect">
            <a:avLst/>
          </a:prstGeom>
        </p:spPr>
      </p:pic>
      <p:pic>
        <p:nvPicPr>
          <p:cNvPr id="11" name="Imatge 10"/>
          <p:cNvPicPr>
            <a:picLocks noChangeAspect="1"/>
          </p:cNvPicPr>
          <p:nvPr/>
        </p:nvPicPr>
        <p:blipFill>
          <a:blip r:embed="rId6"/>
          <a:stretch>
            <a:fillRect/>
          </a:stretch>
        </p:blipFill>
        <p:spPr>
          <a:xfrm>
            <a:off x="4272629" y="4524489"/>
            <a:ext cx="486139" cy="506027"/>
          </a:xfrm>
          <a:prstGeom prst="rect">
            <a:avLst/>
          </a:prstGeom>
        </p:spPr>
      </p:pic>
      <p:pic>
        <p:nvPicPr>
          <p:cNvPr id="12" name="Imatge 11"/>
          <p:cNvPicPr>
            <a:picLocks noChangeAspect="1"/>
          </p:cNvPicPr>
          <p:nvPr/>
        </p:nvPicPr>
        <p:blipFill>
          <a:blip r:embed="rId7"/>
          <a:stretch>
            <a:fillRect/>
          </a:stretch>
        </p:blipFill>
        <p:spPr>
          <a:xfrm>
            <a:off x="4958627" y="4579377"/>
            <a:ext cx="1046805" cy="401726"/>
          </a:xfrm>
          <a:prstGeom prst="rect">
            <a:avLst/>
          </a:prstGeom>
        </p:spPr>
      </p:pic>
      <p:pic>
        <p:nvPicPr>
          <p:cNvPr id="13" name="Imatge 12"/>
          <p:cNvPicPr>
            <a:picLocks noChangeAspect="1"/>
          </p:cNvPicPr>
          <p:nvPr/>
        </p:nvPicPr>
        <p:blipFill>
          <a:blip r:embed="rId8"/>
          <a:stretch>
            <a:fillRect/>
          </a:stretch>
        </p:blipFill>
        <p:spPr>
          <a:xfrm>
            <a:off x="6190577" y="4524490"/>
            <a:ext cx="580367" cy="580367"/>
          </a:xfrm>
          <a:prstGeom prst="rect">
            <a:avLst/>
          </a:prstGeom>
        </p:spPr>
      </p:pic>
      <p:pic>
        <p:nvPicPr>
          <p:cNvPr id="14" name="Imatge 13"/>
          <p:cNvPicPr>
            <a:picLocks noChangeAspect="1"/>
          </p:cNvPicPr>
          <p:nvPr/>
        </p:nvPicPr>
        <p:blipFill>
          <a:blip r:embed="rId9"/>
          <a:stretch>
            <a:fillRect/>
          </a:stretch>
        </p:blipFill>
        <p:spPr>
          <a:xfrm>
            <a:off x="6940340" y="4524489"/>
            <a:ext cx="496902" cy="496902"/>
          </a:xfrm>
          <a:prstGeom prst="rect">
            <a:avLst/>
          </a:prstGeom>
        </p:spPr>
      </p:pic>
      <p:pic>
        <p:nvPicPr>
          <p:cNvPr id="15" name="Imatge 14"/>
          <p:cNvPicPr>
            <a:picLocks noChangeAspect="1"/>
          </p:cNvPicPr>
          <p:nvPr/>
        </p:nvPicPr>
        <p:blipFill>
          <a:blip r:embed="rId10"/>
          <a:stretch>
            <a:fillRect/>
          </a:stretch>
        </p:blipFill>
        <p:spPr>
          <a:xfrm>
            <a:off x="7606637" y="4604068"/>
            <a:ext cx="1180305" cy="417323"/>
          </a:xfrm>
          <a:prstGeom prst="rect">
            <a:avLst/>
          </a:prstGeom>
        </p:spPr>
      </p:pic>
      <p:cxnSp>
        <p:nvCxnSpPr>
          <p:cNvPr id="1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7" name="Imatge 16"/>
          <p:cNvPicPr>
            <a:picLocks noChangeAspect="1"/>
          </p:cNvPicPr>
          <p:nvPr/>
        </p:nvPicPr>
        <p:blipFill>
          <a:blip r:embed="rId11"/>
          <a:stretch>
            <a:fillRect/>
          </a:stretch>
        </p:blipFill>
        <p:spPr>
          <a:xfrm>
            <a:off x="412258" y="134516"/>
            <a:ext cx="1694793" cy="864623"/>
          </a:xfrm>
          <a:prstGeom prst="rect">
            <a:avLst/>
          </a:prstGeom>
        </p:spPr>
      </p:pic>
      <p:sp>
        <p:nvSpPr>
          <p:cNvPr id="18"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3" name="Imatge 2"/>
          <p:cNvPicPr>
            <a:picLocks noChangeAspect="1"/>
          </p:cNvPicPr>
          <p:nvPr/>
        </p:nvPicPr>
        <p:blipFill>
          <a:blip r:embed="rId12"/>
          <a:stretch>
            <a:fillRect/>
          </a:stretch>
        </p:blipFill>
        <p:spPr>
          <a:xfrm>
            <a:off x="6964149" y="3769155"/>
            <a:ext cx="1709819" cy="558489"/>
          </a:xfrm>
          <a:prstGeom prst="rect">
            <a:avLst/>
          </a:prstGeom>
        </p:spPr>
      </p:pic>
    </p:spTree>
    <p:extLst>
      <p:ext uri="{BB962C8B-B14F-4D97-AF65-F5344CB8AC3E}">
        <p14:creationId xmlns:p14="http://schemas.microsoft.com/office/powerpoint/2010/main" val="186949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11"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12" name="Imatge 11"/>
          <p:cNvPicPr>
            <a:picLocks noChangeAspect="1"/>
          </p:cNvPicPr>
          <p:nvPr/>
        </p:nvPicPr>
        <p:blipFill>
          <a:blip r:embed="rId2"/>
          <a:stretch>
            <a:fillRect/>
          </a:stretch>
        </p:blipFill>
        <p:spPr>
          <a:xfrm>
            <a:off x="412258" y="134516"/>
            <a:ext cx="1694793" cy="864623"/>
          </a:xfrm>
          <a:prstGeom prst="rect">
            <a:avLst/>
          </a:prstGeom>
        </p:spPr>
      </p:pic>
      <p:cxnSp>
        <p:nvCxnSpPr>
          <p:cNvPr id="13"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4" name="Imatge 13"/>
          <p:cNvPicPr>
            <a:picLocks noChangeAspect="1"/>
          </p:cNvPicPr>
          <p:nvPr/>
        </p:nvPicPr>
        <p:blipFill>
          <a:blip r:embed="rId3"/>
          <a:stretch>
            <a:fillRect/>
          </a:stretch>
        </p:blipFill>
        <p:spPr>
          <a:xfrm>
            <a:off x="436195" y="4573208"/>
            <a:ext cx="973641" cy="465785"/>
          </a:xfrm>
          <a:prstGeom prst="rect">
            <a:avLst/>
          </a:prstGeom>
        </p:spPr>
      </p:pic>
      <p:pic>
        <p:nvPicPr>
          <p:cNvPr id="15" name="Imatge 14"/>
          <p:cNvPicPr>
            <a:picLocks noChangeAspect="1"/>
          </p:cNvPicPr>
          <p:nvPr/>
        </p:nvPicPr>
        <p:blipFill>
          <a:blip r:embed="rId4"/>
          <a:stretch>
            <a:fillRect/>
          </a:stretch>
        </p:blipFill>
        <p:spPr>
          <a:xfrm>
            <a:off x="1620009" y="4564075"/>
            <a:ext cx="974084" cy="426161"/>
          </a:xfrm>
          <a:prstGeom prst="rect">
            <a:avLst/>
          </a:prstGeom>
        </p:spPr>
      </p:pic>
      <p:pic>
        <p:nvPicPr>
          <p:cNvPr id="16" name="Imatge 15"/>
          <p:cNvPicPr>
            <a:picLocks noChangeAspect="1"/>
          </p:cNvPicPr>
          <p:nvPr/>
        </p:nvPicPr>
        <p:blipFill>
          <a:blip r:embed="rId5"/>
          <a:stretch>
            <a:fillRect/>
          </a:stretch>
        </p:blipFill>
        <p:spPr>
          <a:xfrm>
            <a:off x="2773044" y="4573209"/>
            <a:ext cx="1384163" cy="407894"/>
          </a:xfrm>
          <a:prstGeom prst="rect">
            <a:avLst/>
          </a:prstGeom>
        </p:spPr>
      </p:pic>
      <p:pic>
        <p:nvPicPr>
          <p:cNvPr id="17" name="Imatge 16"/>
          <p:cNvPicPr>
            <a:picLocks noChangeAspect="1"/>
          </p:cNvPicPr>
          <p:nvPr/>
        </p:nvPicPr>
        <p:blipFill>
          <a:blip r:embed="rId6"/>
          <a:stretch>
            <a:fillRect/>
          </a:stretch>
        </p:blipFill>
        <p:spPr>
          <a:xfrm>
            <a:off x="4272629" y="4524489"/>
            <a:ext cx="486139" cy="506027"/>
          </a:xfrm>
          <a:prstGeom prst="rect">
            <a:avLst/>
          </a:prstGeom>
        </p:spPr>
      </p:pic>
      <p:pic>
        <p:nvPicPr>
          <p:cNvPr id="18" name="Imatge 17"/>
          <p:cNvPicPr>
            <a:picLocks noChangeAspect="1"/>
          </p:cNvPicPr>
          <p:nvPr/>
        </p:nvPicPr>
        <p:blipFill>
          <a:blip r:embed="rId7"/>
          <a:stretch>
            <a:fillRect/>
          </a:stretch>
        </p:blipFill>
        <p:spPr>
          <a:xfrm>
            <a:off x="4958627" y="4579377"/>
            <a:ext cx="1046805" cy="401726"/>
          </a:xfrm>
          <a:prstGeom prst="rect">
            <a:avLst/>
          </a:prstGeom>
        </p:spPr>
      </p:pic>
      <p:pic>
        <p:nvPicPr>
          <p:cNvPr id="19" name="Imatge 18"/>
          <p:cNvPicPr>
            <a:picLocks noChangeAspect="1"/>
          </p:cNvPicPr>
          <p:nvPr/>
        </p:nvPicPr>
        <p:blipFill>
          <a:blip r:embed="rId8"/>
          <a:stretch>
            <a:fillRect/>
          </a:stretch>
        </p:blipFill>
        <p:spPr>
          <a:xfrm>
            <a:off x="6190577" y="4524490"/>
            <a:ext cx="580367" cy="580367"/>
          </a:xfrm>
          <a:prstGeom prst="rect">
            <a:avLst/>
          </a:prstGeom>
        </p:spPr>
      </p:pic>
      <p:pic>
        <p:nvPicPr>
          <p:cNvPr id="20" name="Imatge 19"/>
          <p:cNvPicPr>
            <a:picLocks noChangeAspect="1"/>
          </p:cNvPicPr>
          <p:nvPr/>
        </p:nvPicPr>
        <p:blipFill>
          <a:blip r:embed="rId9"/>
          <a:stretch>
            <a:fillRect/>
          </a:stretch>
        </p:blipFill>
        <p:spPr>
          <a:xfrm>
            <a:off x="6940340" y="4524489"/>
            <a:ext cx="496902" cy="496902"/>
          </a:xfrm>
          <a:prstGeom prst="rect">
            <a:avLst/>
          </a:prstGeom>
        </p:spPr>
      </p:pic>
      <p:pic>
        <p:nvPicPr>
          <p:cNvPr id="21" name="Imatge 20"/>
          <p:cNvPicPr>
            <a:picLocks noChangeAspect="1"/>
          </p:cNvPicPr>
          <p:nvPr/>
        </p:nvPicPr>
        <p:blipFill>
          <a:blip r:embed="rId10"/>
          <a:stretch>
            <a:fillRect/>
          </a:stretch>
        </p:blipFill>
        <p:spPr>
          <a:xfrm>
            <a:off x="7606637" y="4604068"/>
            <a:ext cx="1180305" cy="417323"/>
          </a:xfrm>
          <a:prstGeom prst="rect">
            <a:avLst/>
          </a:prstGeom>
        </p:spPr>
      </p:pic>
      <p:sp>
        <p:nvSpPr>
          <p:cNvPr id="58" name="Rectangle arrodonit 57"/>
          <p:cNvSpPr/>
          <p:nvPr/>
        </p:nvSpPr>
        <p:spPr>
          <a:xfrm>
            <a:off x="2180040" y="895984"/>
            <a:ext cx="5734844"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9" name="QuadreDeText 58"/>
          <p:cNvSpPr txBox="1"/>
          <p:nvPr/>
        </p:nvSpPr>
        <p:spPr>
          <a:xfrm>
            <a:off x="2075359" y="886157"/>
            <a:ext cx="5912514" cy="430887"/>
          </a:xfrm>
          <a:prstGeom prst="rect">
            <a:avLst/>
          </a:prstGeom>
          <a:noFill/>
        </p:spPr>
        <p:txBody>
          <a:bodyPr wrap="square" rtlCol="0">
            <a:spAutoFit/>
          </a:bodyPr>
          <a:lstStyle/>
          <a:p>
            <a:pPr algn="ctr"/>
            <a:r>
              <a:rPr lang="ca-ES" sz="2200" b="1" dirty="0">
                <a:latin typeface="Arial" panose="020B0604020202020204" pitchFamily="34" charset="0"/>
                <a:cs typeface="Arial" panose="020B0604020202020204" pitchFamily="34" charset="0"/>
              </a:rPr>
              <a:t>RESEARCH MANAGEMENT DEFINITION</a:t>
            </a:r>
          </a:p>
        </p:txBody>
      </p:sp>
      <p:sp>
        <p:nvSpPr>
          <p:cNvPr id="60" name="Fletxa cap avall 59"/>
          <p:cNvSpPr/>
          <p:nvPr/>
        </p:nvSpPr>
        <p:spPr>
          <a:xfrm>
            <a:off x="3497724" y="1396713"/>
            <a:ext cx="2354942" cy="336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1" name="QuadreDeText 60"/>
          <p:cNvSpPr txBox="1"/>
          <p:nvPr/>
        </p:nvSpPr>
        <p:spPr>
          <a:xfrm>
            <a:off x="2377644" y="1760996"/>
            <a:ext cx="5448096" cy="255454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1- Executive management</a:t>
            </a:r>
          </a:p>
          <a:p>
            <a:r>
              <a:rPr lang="en-GB" sz="1600" b="1" dirty="0">
                <a:latin typeface="Arial" panose="020B0604020202020204" pitchFamily="34" charset="0"/>
                <a:cs typeface="Arial" panose="020B0604020202020204" pitchFamily="34" charset="0"/>
              </a:rPr>
              <a:t>2- Communication and Impact management</a:t>
            </a:r>
          </a:p>
          <a:p>
            <a:r>
              <a:rPr lang="en-GB" sz="1600" b="1" dirty="0">
                <a:latin typeface="Arial" panose="020B0604020202020204" pitchFamily="34" charset="0"/>
                <a:cs typeface="Arial" panose="020B0604020202020204" pitchFamily="34" charset="0"/>
              </a:rPr>
              <a:t>3- Fundraising and Project management</a:t>
            </a:r>
          </a:p>
          <a:p>
            <a:r>
              <a:rPr lang="en-GB" sz="1600" b="1" dirty="0">
                <a:latin typeface="Arial" panose="020B0604020202020204" pitchFamily="34" charset="0"/>
                <a:cs typeface="Arial" panose="020B0604020202020204" pitchFamily="34" charset="0"/>
              </a:rPr>
              <a:t>4- Legal and Ethics management</a:t>
            </a:r>
          </a:p>
          <a:p>
            <a:r>
              <a:rPr lang="en-GB" sz="1600" b="1" dirty="0">
                <a:latin typeface="Arial" panose="020B0604020202020204" pitchFamily="34" charset="0"/>
                <a:cs typeface="Arial" panose="020B0604020202020204" pitchFamily="34" charset="0"/>
              </a:rPr>
              <a:t>5- Facilities and IT Systems management</a:t>
            </a:r>
          </a:p>
          <a:p>
            <a:r>
              <a:rPr lang="en-GB" sz="1600" b="1" dirty="0">
                <a:latin typeface="Arial" panose="020B0604020202020204" pitchFamily="34" charset="0"/>
                <a:cs typeface="Arial" panose="020B0604020202020204" pitchFamily="34" charset="0"/>
              </a:rPr>
              <a:t>6- Training and People management</a:t>
            </a:r>
          </a:p>
          <a:p>
            <a:r>
              <a:rPr lang="en-GB" sz="1600" b="1" dirty="0">
                <a:latin typeface="Arial" panose="020B0604020202020204" pitchFamily="34" charset="0"/>
                <a:cs typeface="Arial" panose="020B0604020202020204" pitchFamily="34" charset="0"/>
              </a:rPr>
              <a:t>7- Administration and Finances management</a:t>
            </a:r>
          </a:p>
          <a:p>
            <a:r>
              <a:rPr lang="en-GB" sz="1600" b="1" dirty="0">
                <a:latin typeface="Arial" panose="020B0604020202020204" pitchFamily="34" charset="0"/>
                <a:cs typeface="Arial" panose="020B0604020202020204" pitchFamily="34" charset="0"/>
              </a:rPr>
              <a:t>8- Innovation and Knowledge Transfer management</a:t>
            </a:r>
          </a:p>
          <a:p>
            <a:r>
              <a:rPr lang="en-GB" sz="1600" b="1" dirty="0">
                <a:latin typeface="Arial" panose="020B0604020202020204" pitchFamily="34" charset="0"/>
                <a:cs typeface="Arial" panose="020B0604020202020204" pitchFamily="34" charset="0"/>
              </a:rPr>
              <a:t>9- Quality, Data and Knowledge management</a:t>
            </a:r>
          </a:p>
          <a:p>
            <a:r>
              <a:rPr lang="en-GB" sz="1600" b="1" dirty="0">
                <a:latin typeface="Arial" panose="020B0604020202020204" pitchFamily="34" charset="0"/>
                <a:cs typeface="Arial" panose="020B0604020202020204" pitchFamily="34" charset="0"/>
              </a:rPr>
              <a:t>10- Strategy and Corporate Development management</a:t>
            </a:r>
          </a:p>
        </p:txBody>
      </p:sp>
      <p:pic>
        <p:nvPicPr>
          <p:cNvPr id="62" name="Imatge 61"/>
          <p:cNvPicPr>
            <a:picLocks noChangeAspect="1"/>
          </p:cNvPicPr>
          <p:nvPr/>
        </p:nvPicPr>
        <p:blipFill>
          <a:blip r:embed="rId11"/>
          <a:stretch>
            <a:fillRect/>
          </a:stretch>
        </p:blipFill>
        <p:spPr>
          <a:xfrm>
            <a:off x="7404694" y="1396713"/>
            <a:ext cx="1289250" cy="721409"/>
          </a:xfrm>
          <a:prstGeom prst="rect">
            <a:avLst/>
          </a:prstGeom>
        </p:spPr>
      </p:pic>
      <p:pic>
        <p:nvPicPr>
          <p:cNvPr id="63" name="Imatge 62"/>
          <p:cNvPicPr>
            <a:picLocks noChangeAspect="1"/>
          </p:cNvPicPr>
          <p:nvPr/>
        </p:nvPicPr>
        <p:blipFill>
          <a:blip r:embed="rId12"/>
          <a:stretch>
            <a:fillRect/>
          </a:stretch>
        </p:blipFill>
        <p:spPr>
          <a:xfrm>
            <a:off x="632673" y="1130181"/>
            <a:ext cx="1313023" cy="684050"/>
          </a:xfrm>
          <a:prstGeom prst="rect">
            <a:avLst/>
          </a:prstGeom>
        </p:spPr>
      </p:pic>
      <p:pic>
        <p:nvPicPr>
          <p:cNvPr id="64" name="Imatge 63"/>
          <p:cNvPicPr>
            <a:picLocks noChangeAspect="1"/>
          </p:cNvPicPr>
          <p:nvPr/>
        </p:nvPicPr>
        <p:blipFill>
          <a:blip r:embed="rId13"/>
          <a:stretch>
            <a:fillRect/>
          </a:stretch>
        </p:blipFill>
        <p:spPr>
          <a:xfrm>
            <a:off x="632673" y="1991866"/>
            <a:ext cx="1213090" cy="832770"/>
          </a:xfrm>
          <a:prstGeom prst="rect">
            <a:avLst/>
          </a:prstGeom>
        </p:spPr>
      </p:pic>
      <p:pic>
        <p:nvPicPr>
          <p:cNvPr id="65" name="Imatge 64"/>
          <p:cNvPicPr>
            <a:picLocks noChangeAspect="1"/>
          </p:cNvPicPr>
          <p:nvPr/>
        </p:nvPicPr>
        <p:blipFill>
          <a:blip r:embed="rId14"/>
          <a:stretch>
            <a:fillRect/>
          </a:stretch>
        </p:blipFill>
        <p:spPr>
          <a:xfrm>
            <a:off x="616487" y="2978608"/>
            <a:ext cx="1329209" cy="539991"/>
          </a:xfrm>
          <a:prstGeom prst="rect">
            <a:avLst/>
          </a:prstGeom>
        </p:spPr>
      </p:pic>
      <p:pic>
        <p:nvPicPr>
          <p:cNvPr id="66" name="Imatge 65"/>
          <p:cNvPicPr>
            <a:picLocks noChangeAspect="1"/>
          </p:cNvPicPr>
          <p:nvPr/>
        </p:nvPicPr>
        <p:blipFill>
          <a:blip r:embed="rId15"/>
          <a:stretch>
            <a:fillRect/>
          </a:stretch>
        </p:blipFill>
        <p:spPr>
          <a:xfrm>
            <a:off x="526915" y="3799010"/>
            <a:ext cx="1424605" cy="465328"/>
          </a:xfrm>
          <a:prstGeom prst="rect">
            <a:avLst/>
          </a:prstGeom>
        </p:spPr>
      </p:pic>
      <p:pic>
        <p:nvPicPr>
          <p:cNvPr id="67" name="Imatge 66"/>
          <p:cNvPicPr>
            <a:picLocks noChangeAspect="1"/>
          </p:cNvPicPr>
          <p:nvPr/>
        </p:nvPicPr>
        <p:blipFill>
          <a:blip r:embed="rId16"/>
          <a:stretch>
            <a:fillRect/>
          </a:stretch>
        </p:blipFill>
        <p:spPr>
          <a:xfrm>
            <a:off x="7395540" y="2368210"/>
            <a:ext cx="1307558" cy="366116"/>
          </a:xfrm>
          <a:prstGeom prst="rect">
            <a:avLst/>
          </a:prstGeom>
        </p:spPr>
      </p:pic>
      <p:pic>
        <p:nvPicPr>
          <p:cNvPr id="68" name="Imatge 67"/>
          <p:cNvPicPr>
            <a:picLocks noChangeAspect="1"/>
          </p:cNvPicPr>
          <p:nvPr/>
        </p:nvPicPr>
        <p:blipFill>
          <a:blip r:embed="rId17"/>
          <a:stretch>
            <a:fillRect/>
          </a:stretch>
        </p:blipFill>
        <p:spPr>
          <a:xfrm>
            <a:off x="7619007" y="2888298"/>
            <a:ext cx="1155563" cy="705131"/>
          </a:xfrm>
          <a:prstGeom prst="rect">
            <a:avLst/>
          </a:prstGeom>
        </p:spPr>
      </p:pic>
    </p:spTree>
    <p:extLst>
      <p:ext uri="{BB962C8B-B14F-4D97-AF65-F5344CB8AC3E}">
        <p14:creationId xmlns:p14="http://schemas.microsoft.com/office/powerpoint/2010/main" val="295289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9"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10" name="Imatge 9"/>
          <p:cNvPicPr>
            <a:picLocks noChangeAspect="1"/>
          </p:cNvPicPr>
          <p:nvPr/>
        </p:nvPicPr>
        <p:blipFill>
          <a:blip r:embed="rId2"/>
          <a:stretch>
            <a:fillRect/>
          </a:stretch>
        </p:blipFill>
        <p:spPr>
          <a:xfrm>
            <a:off x="412258" y="134516"/>
            <a:ext cx="1694793" cy="864623"/>
          </a:xfrm>
          <a:prstGeom prst="rect">
            <a:avLst/>
          </a:prstGeom>
        </p:spPr>
      </p:pic>
      <p:cxnSp>
        <p:nvCxnSpPr>
          <p:cNvPr id="11"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2" name="Imatge 11"/>
          <p:cNvPicPr>
            <a:picLocks noChangeAspect="1"/>
          </p:cNvPicPr>
          <p:nvPr/>
        </p:nvPicPr>
        <p:blipFill>
          <a:blip r:embed="rId3"/>
          <a:stretch>
            <a:fillRect/>
          </a:stretch>
        </p:blipFill>
        <p:spPr>
          <a:xfrm>
            <a:off x="436195" y="4573208"/>
            <a:ext cx="973641" cy="465785"/>
          </a:xfrm>
          <a:prstGeom prst="rect">
            <a:avLst/>
          </a:prstGeom>
        </p:spPr>
      </p:pic>
      <p:pic>
        <p:nvPicPr>
          <p:cNvPr id="13" name="Imatge 12"/>
          <p:cNvPicPr>
            <a:picLocks noChangeAspect="1"/>
          </p:cNvPicPr>
          <p:nvPr/>
        </p:nvPicPr>
        <p:blipFill>
          <a:blip r:embed="rId4"/>
          <a:stretch>
            <a:fillRect/>
          </a:stretch>
        </p:blipFill>
        <p:spPr>
          <a:xfrm>
            <a:off x="1620009" y="4564075"/>
            <a:ext cx="974084" cy="426161"/>
          </a:xfrm>
          <a:prstGeom prst="rect">
            <a:avLst/>
          </a:prstGeom>
        </p:spPr>
      </p:pic>
      <p:pic>
        <p:nvPicPr>
          <p:cNvPr id="14" name="Imatge 13"/>
          <p:cNvPicPr>
            <a:picLocks noChangeAspect="1"/>
          </p:cNvPicPr>
          <p:nvPr/>
        </p:nvPicPr>
        <p:blipFill>
          <a:blip r:embed="rId5"/>
          <a:stretch>
            <a:fillRect/>
          </a:stretch>
        </p:blipFill>
        <p:spPr>
          <a:xfrm>
            <a:off x="2773044" y="4573209"/>
            <a:ext cx="1384163" cy="407894"/>
          </a:xfrm>
          <a:prstGeom prst="rect">
            <a:avLst/>
          </a:prstGeom>
        </p:spPr>
      </p:pic>
      <p:pic>
        <p:nvPicPr>
          <p:cNvPr id="15" name="Imatge 14"/>
          <p:cNvPicPr>
            <a:picLocks noChangeAspect="1"/>
          </p:cNvPicPr>
          <p:nvPr/>
        </p:nvPicPr>
        <p:blipFill>
          <a:blip r:embed="rId6"/>
          <a:stretch>
            <a:fillRect/>
          </a:stretch>
        </p:blipFill>
        <p:spPr>
          <a:xfrm>
            <a:off x="4272629" y="4524489"/>
            <a:ext cx="486139" cy="506027"/>
          </a:xfrm>
          <a:prstGeom prst="rect">
            <a:avLst/>
          </a:prstGeom>
        </p:spPr>
      </p:pic>
      <p:pic>
        <p:nvPicPr>
          <p:cNvPr id="16" name="Imatge 15"/>
          <p:cNvPicPr>
            <a:picLocks noChangeAspect="1"/>
          </p:cNvPicPr>
          <p:nvPr/>
        </p:nvPicPr>
        <p:blipFill>
          <a:blip r:embed="rId7"/>
          <a:stretch>
            <a:fillRect/>
          </a:stretch>
        </p:blipFill>
        <p:spPr>
          <a:xfrm>
            <a:off x="4958627" y="4579377"/>
            <a:ext cx="1046805" cy="401726"/>
          </a:xfrm>
          <a:prstGeom prst="rect">
            <a:avLst/>
          </a:prstGeom>
        </p:spPr>
      </p:pic>
      <p:pic>
        <p:nvPicPr>
          <p:cNvPr id="17" name="Imatge 16"/>
          <p:cNvPicPr>
            <a:picLocks noChangeAspect="1"/>
          </p:cNvPicPr>
          <p:nvPr/>
        </p:nvPicPr>
        <p:blipFill>
          <a:blip r:embed="rId8"/>
          <a:stretch>
            <a:fillRect/>
          </a:stretch>
        </p:blipFill>
        <p:spPr>
          <a:xfrm>
            <a:off x="6190577" y="4524490"/>
            <a:ext cx="580367" cy="580367"/>
          </a:xfrm>
          <a:prstGeom prst="rect">
            <a:avLst/>
          </a:prstGeom>
        </p:spPr>
      </p:pic>
      <p:pic>
        <p:nvPicPr>
          <p:cNvPr id="18" name="Imatge 17"/>
          <p:cNvPicPr>
            <a:picLocks noChangeAspect="1"/>
          </p:cNvPicPr>
          <p:nvPr/>
        </p:nvPicPr>
        <p:blipFill>
          <a:blip r:embed="rId9"/>
          <a:stretch>
            <a:fillRect/>
          </a:stretch>
        </p:blipFill>
        <p:spPr>
          <a:xfrm>
            <a:off x="6940340" y="4524489"/>
            <a:ext cx="496902" cy="496902"/>
          </a:xfrm>
          <a:prstGeom prst="rect">
            <a:avLst/>
          </a:prstGeom>
        </p:spPr>
      </p:pic>
      <p:pic>
        <p:nvPicPr>
          <p:cNvPr id="19" name="Imatge 18"/>
          <p:cNvPicPr>
            <a:picLocks noChangeAspect="1"/>
          </p:cNvPicPr>
          <p:nvPr/>
        </p:nvPicPr>
        <p:blipFill>
          <a:blip r:embed="rId10"/>
          <a:stretch>
            <a:fillRect/>
          </a:stretch>
        </p:blipFill>
        <p:spPr>
          <a:xfrm>
            <a:off x="7606637" y="4604068"/>
            <a:ext cx="1180305" cy="417323"/>
          </a:xfrm>
          <a:prstGeom prst="rect">
            <a:avLst/>
          </a:prstGeom>
        </p:spPr>
      </p:pic>
      <p:sp>
        <p:nvSpPr>
          <p:cNvPr id="20" name="Rectangle arrodonit 19"/>
          <p:cNvSpPr/>
          <p:nvPr/>
        </p:nvSpPr>
        <p:spPr>
          <a:xfrm>
            <a:off x="2180039" y="895984"/>
            <a:ext cx="6115397"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QuadreDeText 20"/>
          <p:cNvSpPr txBox="1"/>
          <p:nvPr/>
        </p:nvSpPr>
        <p:spPr>
          <a:xfrm>
            <a:off x="2215480" y="895984"/>
            <a:ext cx="6044513" cy="430887"/>
          </a:xfrm>
          <a:prstGeom prst="rect">
            <a:avLst/>
          </a:prstGeom>
          <a:noFill/>
        </p:spPr>
        <p:txBody>
          <a:bodyPr wrap="square" rtlCol="0">
            <a:spAutoFit/>
          </a:bodyPr>
          <a:lstStyle/>
          <a:p>
            <a:pPr algn="ctr"/>
            <a:r>
              <a:rPr lang="ca-ES" sz="2200" b="1" dirty="0">
                <a:latin typeface="Arial" panose="020B0604020202020204" pitchFamily="34" charset="0"/>
                <a:cs typeface="Arial" panose="020B0604020202020204" pitchFamily="34" charset="0"/>
              </a:rPr>
              <a:t>RESEARCH MANAGEMENT RECOGNITION</a:t>
            </a:r>
          </a:p>
        </p:txBody>
      </p:sp>
      <p:sp>
        <p:nvSpPr>
          <p:cNvPr id="22" name="Fletxa cap avall 21"/>
          <p:cNvSpPr/>
          <p:nvPr/>
        </p:nvSpPr>
        <p:spPr>
          <a:xfrm>
            <a:off x="3497724" y="1430311"/>
            <a:ext cx="2354942" cy="336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Rectangle 22"/>
          <p:cNvSpPr/>
          <p:nvPr/>
        </p:nvSpPr>
        <p:spPr>
          <a:xfrm>
            <a:off x="695853" y="1809528"/>
            <a:ext cx="7845565" cy="646331"/>
          </a:xfrm>
          <a:prstGeom prst="rect">
            <a:avLst/>
          </a:prstGeom>
          <a:solidFill>
            <a:schemeClr val="accent3">
              <a:lumMod val="60000"/>
              <a:lumOff val="40000"/>
            </a:schemeClr>
          </a:solidFill>
        </p:spPr>
        <p:txBody>
          <a:bodyPr wrap="square">
            <a:spAutoFit/>
          </a:bodyPr>
          <a:lstStyle/>
          <a:p>
            <a:pPr algn="just"/>
            <a:r>
              <a:rPr lang="en-GB" dirty="0">
                <a:solidFill>
                  <a:srgbClr val="202124"/>
                </a:solidFill>
                <a:latin typeface="Google Sans"/>
              </a:rPr>
              <a:t>Someone in an </a:t>
            </a:r>
            <a:r>
              <a:rPr lang="en-GB" b="1" dirty="0">
                <a:solidFill>
                  <a:srgbClr val="202124"/>
                </a:solidFill>
                <a:latin typeface="Google Sans"/>
              </a:rPr>
              <a:t>organization</a:t>
            </a:r>
            <a:r>
              <a:rPr lang="en-GB" dirty="0">
                <a:solidFill>
                  <a:srgbClr val="202124"/>
                </a:solidFill>
                <a:latin typeface="Google Sans"/>
              </a:rPr>
              <a:t> whose job is to </a:t>
            </a:r>
            <a:r>
              <a:rPr lang="en-GB" b="1" dirty="0">
                <a:solidFill>
                  <a:srgbClr val="202124"/>
                </a:solidFill>
                <a:latin typeface="Google Sans"/>
              </a:rPr>
              <a:t>manage</a:t>
            </a:r>
            <a:r>
              <a:rPr lang="en-GB" dirty="0">
                <a:solidFill>
                  <a:srgbClr val="202124"/>
                </a:solidFill>
                <a:latin typeface="Google Sans"/>
              </a:rPr>
              <a:t> the </a:t>
            </a:r>
            <a:r>
              <a:rPr lang="en-GB" b="1" dirty="0">
                <a:solidFill>
                  <a:srgbClr val="202124"/>
                </a:solidFill>
                <a:latin typeface="Google Sans"/>
              </a:rPr>
              <a:t>development of new products and ideas</a:t>
            </a:r>
            <a:r>
              <a:rPr lang="en-GB" dirty="0">
                <a:solidFill>
                  <a:srgbClr val="202124"/>
                </a:solidFill>
                <a:latin typeface="Google Sans"/>
              </a:rPr>
              <a:t> (</a:t>
            </a:r>
            <a:r>
              <a:rPr lang="en-GB" i="1" dirty="0">
                <a:solidFill>
                  <a:srgbClr val="202124"/>
                </a:solidFill>
                <a:latin typeface="Google Sans"/>
              </a:rPr>
              <a:t>Cambridge Dictionary</a:t>
            </a:r>
            <a:r>
              <a:rPr lang="en-GB" dirty="0">
                <a:solidFill>
                  <a:srgbClr val="202124"/>
                </a:solidFill>
                <a:latin typeface="Google Sans"/>
              </a:rPr>
              <a:t>)</a:t>
            </a:r>
            <a:endParaRPr lang="en-GB" dirty="0"/>
          </a:p>
        </p:txBody>
      </p:sp>
      <p:pic>
        <p:nvPicPr>
          <p:cNvPr id="24" name="Immagine 3">
            <a:extLst>
              <a:ext uri="{FF2B5EF4-FFF2-40B4-BE49-F238E27FC236}">
                <a16:creationId xmlns:a16="http://schemas.microsoft.com/office/drawing/2014/main" id="{78E05138-53F6-4121-AA5A-1234BCDF21CE}"/>
              </a:ext>
            </a:extLst>
          </p:cNvPr>
          <p:cNvPicPr>
            <a:picLocks noChangeAspect="1"/>
          </p:cNvPicPr>
          <p:nvPr/>
        </p:nvPicPr>
        <p:blipFill rotWithShape="1">
          <a:blip r:embed="rId11"/>
          <a:srcRect l="67300" t="11156" r="12000" b="5289"/>
          <a:stretch/>
        </p:blipFill>
        <p:spPr>
          <a:xfrm>
            <a:off x="538267" y="2691282"/>
            <a:ext cx="1302233" cy="1478381"/>
          </a:xfrm>
          <a:prstGeom prst="rect">
            <a:avLst/>
          </a:prstGeom>
        </p:spPr>
      </p:pic>
      <p:sp>
        <p:nvSpPr>
          <p:cNvPr id="25" name="CasellaDiTesto 4">
            <a:extLst>
              <a:ext uri="{FF2B5EF4-FFF2-40B4-BE49-F238E27FC236}">
                <a16:creationId xmlns:a16="http://schemas.microsoft.com/office/drawing/2014/main" id="{30C43A45-BC56-414E-91BD-0617114B2AB0}"/>
              </a:ext>
            </a:extLst>
          </p:cNvPr>
          <p:cNvSpPr txBox="1"/>
          <p:nvPr/>
        </p:nvSpPr>
        <p:spPr>
          <a:xfrm>
            <a:off x="1952707" y="2547140"/>
            <a:ext cx="6961488" cy="1831271"/>
          </a:xfrm>
          <a:prstGeom prst="rect">
            <a:avLst/>
          </a:prstGeom>
          <a:solidFill>
            <a:schemeClr val="bg2">
              <a:lumMod val="90000"/>
            </a:schemeClr>
          </a:solidFill>
        </p:spPr>
        <p:txBody>
          <a:bodyPr wrap="square" rtlCol="0">
            <a:spAutoFit/>
          </a:bodyPr>
          <a:lstStyle/>
          <a:p>
            <a:pPr algn="just"/>
            <a:r>
              <a:rPr lang="en-US" sz="1500" dirty="0"/>
              <a:t>The new generation of researchers, technologists and other professional figures in support of research who, for the sake of brevity, we could here designate as "research managers", will have to be the </a:t>
            </a:r>
            <a:r>
              <a:rPr lang="en-US" sz="1500" b="1" dirty="0"/>
              <a:t>glue between the training systems at all levels, research, businesses and institutions, to promote and accompany the twin transitions, digital and green</a:t>
            </a:r>
            <a:r>
              <a:rPr lang="en-US" sz="1500" dirty="0"/>
              <a:t>…</a:t>
            </a:r>
          </a:p>
          <a:p>
            <a:endParaRPr lang="en-US" sz="800" dirty="0"/>
          </a:p>
          <a:p>
            <a:r>
              <a:rPr lang="en-US" sz="1500" dirty="0"/>
              <a:t>… highly qualified research managers, who understand the </a:t>
            </a:r>
            <a:r>
              <a:rPr lang="en-US" sz="1500" b="1" dirty="0"/>
              <a:t>languages of both worlds, that of science and that of business</a:t>
            </a:r>
            <a:r>
              <a:rPr lang="en-US" sz="1500" dirty="0"/>
              <a:t>…</a:t>
            </a:r>
          </a:p>
        </p:txBody>
      </p:sp>
    </p:spTree>
    <p:extLst>
      <p:ext uri="{BB962C8B-B14F-4D97-AF65-F5344CB8AC3E}">
        <p14:creationId xmlns:p14="http://schemas.microsoft.com/office/powerpoint/2010/main" val="103063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7"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8" name="Imatge 7"/>
          <p:cNvPicPr>
            <a:picLocks noChangeAspect="1"/>
          </p:cNvPicPr>
          <p:nvPr/>
        </p:nvPicPr>
        <p:blipFill>
          <a:blip r:embed="rId2"/>
          <a:stretch>
            <a:fillRect/>
          </a:stretch>
        </p:blipFill>
        <p:spPr>
          <a:xfrm>
            <a:off x="412258" y="134516"/>
            <a:ext cx="1694793" cy="864623"/>
          </a:xfrm>
          <a:prstGeom prst="rect">
            <a:avLst/>
          </a:prstGeom>
        </p:spPr>
      </p:pic>
      <p:sp>
        <p:nvSpPr>
          <p:cNvPr id="9" name="Rectangle arrodonit 8"/>
          <p:cNvSpPr/>
          <p:nvPr/>
        </p:nvSpPr>
        <p:spPr>
          <a:xfrm>
            <a:off x="2578607" y="806986"/>
            <a:ext cx="5383988"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QuadreDeText 9"/>
          <p:cNvSpPr txBox="1"/>
          <p:nvPr/>
        </p:nvSpPr>
        <p:spPr>
          <a:xfrm>
            <a:off x="2414016" y="820611"/>
            <a:ext cx="5713171" cy="430887"/>
          </a:xfrm>
          <a:prstGeom prst="rect">
            <a:avLst/>
          </a:prstGeom>
          <a:noFill/>
        </p:spPr>
        <p:txBody>
          <a:bodyPr wrap="square" rtlCol="0">
            <a:spAutoFit/>
          </a:bodyPr>
          <a:lstStyle/>
          <a:p>
            <a:pPr algn="ctr"/>
            <a:r>
              <a:rPr lang="ca-ES" sz="2200" b="1" dirty="0">
                <a:latin typeface="Arial" panose="020B0604020202020204" pitchFamily="34" charset="0"/>
                <a:cs typeface="Arial" panose="020B0604020202020204" pitchFamily="34" charset="0"/>
              </a:rPr>
              <a:t>RESEARCH MANAGEMENT CAREER</a:t>
            </a:r>
          </a:p>
        </p:txBody>
      </p:sp>
      <p:sp>
        <p:nvSpPr>
          <p:cNvPr id="11" name="Rectangle 10"/>
          <p:cNvSpPr/>
          <p:nvPr/>
        </p:nvSpPr>
        <p:spPr>
          <a:xfrm>
            <a:off x="988088" y="1340586"/>
            <a:ext cx="754136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“Towards an European Framework for </a:t>
            </a:r>
            <a:r>
              <a:rPr lang="en-US" b="1" dirty="0">
                <a:solidFill>
                  <a:srgbClr val="00B050"/>
                </a:solidFill>
                <a:latin typeface="Arial" panose="020B0604020202020204" pitchFamily="34" charset="0"/>
                <a:cs typeface="Arial" panose="020B0604020202020204" pitchFamily="34" charset="0"/>
              </a:rPr>
              <a:t>Research Manager Careers</a:t>
            </a:r>
            <a:r>
              <a:rPr lang="en-US" b="1" dirty="0">
                <a:latin typeface="Arial" panose="020B0604020202020204" pitchFamily="34" charset="0"/>
                <a:cs typeface="Arial" panose="020B0604020202020204" pitchFamily="34" charset="0"/>
              </a:rPr>
              <a:t>”</a:t>
            </a:r>
            <a:endParaRPr lang="ca-ES" b="1" dirty="0">
              <a:latin typeface="Arial" panose="020B0604020202020204" pitchFamily="34" charset="0"/>
              <a:cs typeface="Arial" panose="020B0604020202020204" pitchFamily="34" charset="0"/>
            </a:endParaRPr>
          </a:p>
        </p:txBody>
      </p:sp>
      <p:cxnSp>
        <p:nvCxnSpPr>
          <p:cNvPr id="12"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3" name="Imatge 12"/>
          <p:cNvPicPr>
            <a:picLocks noChangeAspect="1"/>
          </p:cNvPicPr>
          <p:nvPr/>
        </p:nvPicPr>
        <p:blipFill>
          <a:blip r:embed="rId3"/>
          <a:stretch>
            <a:fillRect/>
          </a:stretch>
        </p:blipFill>
        <p:spPr>
          <a:xfrm>
            <a:off x="436195" y="4573208"/>
            <a:ext cx="973641" cy="465785"/>
          </a:xfrm>
          <a:prstGeom prst="rect">
            <a:avLst/>
          </a:prstGeom>
        </p:spPr>
      </p:pic>
      <p:pic>
        <p:nvPicPr>
          <p:cNvPr id="14" name="Imatge 13"/>
          <p:cNvPicPr>
            <a:picLocks noChangeAspect="1"/>
          </p:cNvPicPr>
          <p:nvPr/>
        </p:nvPicPr>
        <p:blipFill>
          <a:blip r:embed="rId4"/>
          <a:stretch>
            <a:fillRect/>
          </a:stretch>
        </p:blipFill>
        <p:spPr>
          <a:xfrm>
            <a:off x="1620009" y="4564075"/>
            <a:ext cx="974084" cy="426161"/>
          </a:xfrm>
          <a:prstGeom prst="rect">
            <a:avLst/>
          </a:prstGeom>
        </p:spPr>
      </p:pic>
      <p:pic>
        <p:nvPicPr>
          <p:cNvPr id="15" name="Imatge 14"/>
          <p:cNvPicPr>
            <a:picLocks noChangeAspect="1"/>
          </p:cNvPicPr>
          <p:nvPr/>
        </p:nvPicPr>
        <p:blipFill>
          <a:blip r:embed="rId5"/>
          <a:stretch>
            <a:fillRect/>
          </a:stretch>
        </p:blipFill>
        <p:spPr>
          <a:xfrm>
            <a:off x="2773044" y="4573209"/>
            <a:ext cx="1384163" cy="407894"/>
          </a:xfrm>
          <a:prstGeom prst="rect">
            <a:avLst/>
          </a:prstGeom>
        </p:spPr>
      </p:pic>
      <p:pic>
        <p:nvPicPr>
          <p:cNvPr id="16" name="Imatge 15"/>
          <p:cNvPicPr>
            <a:picLocks noChangeAspect="1"/>
          </p:cNvPicPr>
          <p:nvPr/>
        </p:nvPicPr>
        <p:blipFill>
          <a:blip r:embed="rId6"/>
          <a:stretch>
            <a:fillRect/>
          </a:stretch>
        </p:blipFill>
        <p:spPr>
          <a:xfrm>
            <a:off x="4272629" y="4524489"/>
            <a:ext cx="486139" cy="506027"/>
          </a:xfrm>
          <a:prstGeom prst="rect">
            <a:avLst/>
          </a:prstGeom>
        </p:spPr>
      </p:pic>
      <p:pic>
        <p:nvPicPr>
          <p:cNvPr id="17" name="Imatge 16"/>
          <p:cNvPicPr>
            <a:picLocks noChangeAspect="1"/>
          </p:cNvPicPr>
          <p:nvPr/>
        </p:nvPicPr>
        <p:blipFill>
          <a:blip r:embed="rId7"/>
          <a:stretch>
            <a:fillRect/>
          </a:stretch>
        </p:blipFill>
        <p:spPr>
          <a:xfrm>
            <a:off x="4958627" y="4579377"/>
            <a:ext cx="1046805" cy="401726"/>
          </a:xfrm>
          <a:prstGeom prst="rect">
            <a:avLst/>
          </a:prstGeom>
        </p:spPr>
      </p:pic>
      <p:pic>
        <p:nvPicPr>
          <p:cNvPr id="18" name="Imatge 17"/>
          <p:cNvPicPr>
            <a:picLocks noChangeAspect="1"/>
          </p:cNvPicPr>
          <p:nvPr/>
        </p:nvPicPr>
        <p:blipFill>
          <a:blip r:embed="rId8"/>
          <a:stretch>
            <a:fillRect/>
          </a:stretch>
        </p:blipFill>
        <p:spPr>
          <a:xfrm>
            <a:off x="6190577" y="4524490"/>
            <a:ext cx="580367" cy="580367"/>
          </a:xfrm>
          <a:prstGeom prst="rect">
            <a:avLst/>
          </a:prstGeom>
        </p:spPr>
      </p:pic>
      <p:pic>
        <p:nvPicPr>
          <p:cNvPr id="19" name="Imatge 18"/>
          <p:cNvPicPr>
            <a:picLocks noChangeAspect="1"/>
          </p:cNvPicPr>
          <p:nvPr/>
        </p:nvPicPr>
        <p:blipFill>
          <a:blip r:embed="rId9"/>
          <a:stretch>
            <a:fillRect/>
          </a:stretch>
        </p:blipFill>
        <p:spPr>
          <a:xfrm>
            <a:off x="6940340" y="4524489"/>
            <a:ext cx="496902" cy="496902"/>
          </a:xfrm>
          <a:prstGeom prst="rect">
            <a:avLst/>
          </a:prstGeom>
        </p:spPr>
      </p:pic>
      <p:pic>
        <p:nvPicPr>
          <p:cNvPr id="20" name="Imatge 19"/>
          <p:cNvPicPr>
            <a:picLocks noChangeAspect="1"/>
          </p:cNvPicPr>
          <p:nvPr/>
        </p:nvPicPr>
        <p:blipFill>
          <a:blip r:embed="rId10"/>
          <a:stretch>
            <a:fillRect/>
          </a:stretch>
        </p:blipFill>
        <p:spPr>
          <a:xfrm>
            <a:off x="7606637" y="4604068"/>
            <a:ext cx="1180305" cy="417323"/>
          </a:xfrm>
          <a:prstGeom prst="rect">
            <a:avLst/>
          </a:prstGeom>
        </p:spPr>
      </p:pic>
      <p:pic>
        <p:nvPicPr>
          <p:cNvPr id="21" name="Imatge 20"/>
          <p:cNvPicPr>
            <a:picLocks noChangeAspect="1"/>
          </p:cNvPicPr>
          <p:nvPr/>
        </p:nvPicPr>
        <p:blipFill>
          <a:blip r:embed="rId11"/>
          <a:stretch>
            <a:fillRect/>
          </a:stretch>
        </p:blipFill>
        <p:spPr>
          <a:xfrm>
            <a:off x="833745" y="1736176"/>
            <a:ext cx="1737820" cy="2384754"/>
          </a:xfrm>
          <a:prstGeom prst="rect">
            <a:avLst/>
          </a:prstGeom>
        </p:spPr>
      </p:pic>
      <p:sp>
        <p:nvSpPr>
          <p:cNvPr id="22" name="QuadreDeText 21"/>
          <p:cNvSpPr txBox="1"/>
          <p:nvPr/>
        </p:nvSpPr>
        <p:spPr>
          <a:xfrm>
            <a:off x="1002992" y="3736640"/>
            <a:ext cx="1374077" cy="507831"/>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CARDEA PROPOSAL</a:t>
            </a:r>
          </a:p>
        </p:txBody>
      </p:sp>
      <p:pic>
        <p:nvPicPr>
          <p:cNvPr id="3" name="Imatge 2"/>
          <p:cNvPicPr>
            <a:picLocks noChangeAspect="1"/>
          </p:cNvPicPr>
          <p:nvPr/>
        </p:nvPicPr>
        <p:blipFill>
          <a:blip r:embed="rId12"/>
          <a:stretch>
            <a:fillRect/>
          </a:stretch>
        </p:blipFill>
        <p:spPr>
          <a:xfrm>
            <a:off x="3053220" y="1844472"/>
            <a:ext cx="5519041" cy="2585814"/>
          </a:xfrm>
          <a:prstGeom prst="rect">
            <a:avLst/>
          </a:prstGeom>
        </p:spPr>
      </p:pic>
    </p:spTree>
    <p:extLst>
      <p:ext uri="{BB962C8B-B14F-4D97-AF65-F5344CB8AC3E}">
        <p14:creationId xmlns:p14="http://schemas.microsoft.com/office/powerpoint/2010/main" val="25657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7"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8" name="Imatge 7"/>
          <p:cNvPicPr>
            <a:picLocks noChangeAspect="1"/>
          </p:cNvPicPr>
          <p:nvPr/>
        </p:nvPicPr>
        <p:blipFill>
          <a:blip r:embed="rId2"/>
          <a:stretch>
            <a:fillRect/>
          </a:stretch>
        </p:blipFill>
        <p:spPr>
          <a:xfrm>
            <a:off x="412258" y="134516"/>
            <a:ext cx="1694793" cy="864623"/>
          </a:xfrm>
          <a:prstGeom prst="rect">
            <a:avLst/>
          </a:prstGeom>
        </p:spPr>
      </p:pic>
      <p:sp>
        <p:nvSpPr>
          <p:cNvPr id="9" name="Rectangle arrodonit 8"/>
          <p:cNvSpPr/>
          <p:nvPr/>
        </p:nvSpPr>
        <p:spPr>
          <a:xfrm>
            <a:off x="2107052" y="806986"/>
            <a:ext cx="6566916"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QuadreDeText 9"/>
          <p:cNvSpPr txBox="1"/>
          <p:nvPr/>
        </p:nvSpPr>
        <p:spPr>
          <a:xfrm>
            <a:off x="2107051" y="826572"/>
            <a:ext cx="6494039"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SKILLS AND TRAINING</a:t>
            </a:r>
          </a:p>
        </p:txBody>
      </p:sp>
      <p:cxnSp>
        <p:nvCxnSpPr>
          <p:cNvPr id="12"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3" name="Imatge 12"/>
          <p:cNvPicPr>
            <a:picLocks noChangeAspect="1"/>
          </p:cNvPicPr>
          <p:nvPr/>
        </p:nvPicPr>
        <p:blipFill>
          <a:blip r:embed="rId3"/>
          <a:stretch>
            <a:fillRect/>
          </a:stretch>
        </p:blipFill>
        <p:spPr>
          <a:xfrm>
            <a:off x="436195" y="4573208"/>
            <a:ext cx="973641" cy="465785"/>
          </a:xfrm>
          <a:prstGeom prst="rect">
            <a:avLst/>
          </a:prstGeom>
        </p:spPr>
      </p:pic>
      <p:pic>
        <p:nvPicPr>
          <p:cNvPr id="14" name="Imatge 13"/>
          <p:cNvPicPr>
            <a:picLocks noChangeAspect="1"/>
          </p:cNvPicPr>
          <p:nvPr/>
        </p:nvPicPr>
        <p:blipFill>
          <a:blip r:embed="rId4"/>
          <a:stretch>
            <a:fillRect/>
          </a:stretch>
        </p:blipFill>
        <p:spPr>
          <a:xfrm>
            <a:off x="1620009" y="4564075"/>
            <a:ext cx="974084" cy="426161"/>
          </a:xfrm>
          <a:prstGeom prst="rect">
            <a:avLst/>
          </a:prstGeom>
        </p:spPr>
      </p:pic>
      <p:pic>
        <p:nvPicPr>
          <p:cNvPr id="15" name="Imatge 14"/>
          <p:cNvPicPr>
            <a:picLocks noChangeAspect="1"/>
          </p:cNvPicPr>
          <p:nvPr/>
        </p:nvPicPr>
        <p:blipFill>
          <a:blip r:embed="rId5"/>
          <a:stretch>
            <a:fillRect/>
          </a:stretch>
        </p:blipFill>
        <p:spPr>
          <a:xfrm>
            <a:off x="2773044" y="4573209"/>
            <a:ext cx="1384163" cy="407894"/>
          </a:xfrm>
          <a:prstGeom prst="rect">
            <a:avLst/>
          </a:prstGeom>
        </p:spPr>
      </p:pic>
      <p:pic>
        <p:nvPicPr>
          <p:cNvPr id="16" name="Imatge 15"/>
          <p:cNvPicPr>
            <a:picLocks noChangeAspect="1"/>
          </p:cNvPicPr>
          <p:nvPr/>
        </p:nvPicPr>
        <p:blipFill>
          <a:blip r:embed="rId6"/>
          <a:stretch>
            <a:fillRect/>
          </a:stretch>
        </p:blipFill>
        <p:spPr>
          <a:xfrm>
            <a:off x="4272629" y="4524489"/>
            <a:ext cx="486139" cy="506027"/>
          </a:xfrm>
          <a:prstGeom prst="rect">
            <a:avLst/>
          </a:prstGeom>
        </p:spPr>
      </p:pic>
      <p:pic>
        <p:nvPicPr>
          <p:cNvPr id="17" name="Imatge 16"/>
          <p:cNvPicPr>
            <a:picLocks noChangeAspect="1"/>
          </p:cNvPicPr>
          <p:nvPr/>
        </p:nvPicPr>
        <p:blipFill>
          <a:blip r:embed="rId7"/>
          <a:stretch>
            <a:fillRect/>
          </a:stretch>
        </p:blipFill>
        <p:spPr>
          <a:xfrm>
            <a:off x="4958627" y="4579377"/>
            <a:ext cx="1046805" cy="401726"/>
          </a:xfrm>
          <a:prstGeom prst="rect">
            <a:avLst/>
          </a:prstGeom>
        </p:spPr>
      </p:pic>
      <p:pic>
        <p:nvPicPr>
          <p:cNvPr id="18" name="Imatge 17"/>
          <p:cNvPicPr>
            <a:picLocks noChangeAspect="1"/>
          </p:cNvPicPr>
          <p:nvPr/>
        </p:nvPicPr>
        <p:blipFill>
          <a:blip r:embed="rId8"/>
          <a:stretch>
            <a:fillRect/>
          </a:stretch>
        </p:blipFill>
        <p:spPr>
          <a:xfrm>
            <a:off x="6190577" y="4524490"/>
            <a:ext cx="580367" cy="580367"/>
          </a:xfrm>
          <a:prstGeom prst="rect">
            <a:avLst/>
          </a:prstGeom>
        </p:spPr>
      </p:pic>
      <p:pic>
        <p:nvPicPr>
          <p:cNvPr id="19" name="Imatge 18"/>
          <p:cNvPicPr>
            <a:picLocks noChangeAspect="1"/>
          </p:cNvPicPr>
          <p:nvPr/>
        </p:nvPicPr>
        <p:blipFill>
          <a:blip r:embed="rId9"/>
          <a:stretch>
            <a:fillRect/>
          </a:stretch>
        </p:blipFill>
        <p:spPr>
          <a:xfrm>
            <a:off x="6940340" y="4524489"/>
            <a:ext cx="496902" cy="496902"/>
          </a:xfrm>
          <a:prstGeom prst="rect">
            <a:avLst/>
          </a:prstGeom>
        </p:spPr>
      </p:pic>
      <p:pic>
        <p:nvPicPr>
          <p:cNvPr id="20" name="Imatge 19"/>
          <p:cNvPicPr>
            <a:picLocks noChangeAspect="1"/>
          </p:cNvPicPr>
          <p:nvPr/>
        </p:nvPicPr>
        <p:blipFill>
          <a:blip r:embed="rId10"/>
          <a:stretch>
            <a:fillRect/>
          </a:stretch>
        </p:blipFill>
        <p:spPr>
          <a:xfrm>
            <a:off x="7606637" y="4604068"/>
            <a:ext cx="1180305" cy="417323"/>
          </a:xfrm>
          <a:prstGeom prst="rect">
            <a:avLst/>
          </a:prstGeom>
        </p:spPr>
      </p:pic>
      <p:pic>
        <p:nvPicPr>
          <p:cNvPr id="2" name="Imatge 1"/>
          <p:cNvPicPr>
            <a:picLocks noChangeAspect="1"/>
          </p:cNvPicPr>
          <p:nvPr/>
        </p:nvPicPr>
        <p:blipFill>
          <a:blip r:embed="rId11"/>
          <a:stretch>
            <a:fillRect/>
          </a:stretch>
        </p:blipFill>
        <p:spPr>
          <a:xfrm>
            <a:off x="569605" y="1386336"/>
            <a:ext cx="2537079" cy="2944423"/>
          </a:xfrm>
          <a:prstGeom prst="rect">
            <a:avLst/>
          </a:prstGeom>
        </p:spPr>
      </p:pic>
      <p:pic>
        <p:nvPicPr>
          <p:cNvPr id="21" name="Imatge 20"/>
          <p:cNvPicPr>
            <a:picLocks noChangeAspect="1"/>
          </p:cNvPicPr>
          <p:nvPr/>
        </p:nvPicPr>
        <p:blipFill>
          <a:blip r:embed="rId12"/>
          <a:stretch>
            <a:fillRect/>
          </a:stretch>
        </p:blipFill>
        <p:spPr>
          <a:xfrm>
            <a:off x="3338190" y="1428945"/>
            <a:ext cx="5343151" cy="2943164"/>
          </a:xfrm>
          <a:prstGeom prst="rect">
            <a:avLst/>
          </a:prstGeom>
        </p:spPr>
      </p:pic>
    </p:spTree>
    <p:extLst>
      <p:ext uri="{BB962C8B-B14F-4D97-AF65-F5344CB8AC3E}">
        <p14:creationId xmlns:p14="http://schemas.microsoft.com/office/powerpoint/2010/main" val="5902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7"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8" name="Imatge 7"/>
          <p:cNvPicPr>
            <a:picLocks noChangeAspect="1"/>
          </p:cNvPicPr>
          <p:nvPr/>
        </p:nvPicPr>
        <p:blipFill>
          <a:blip r:embed="rId2"/>
          <a:stretch>
            <a:fillRect/>
          </a:stretch>
        </p:blipFill>
        <p:spPr>
          <a:xfrm>
            <a:off x="412258" y="134516"/>
            <a:ext cx="1694793" cy="864623"/>
          </a:xfrm>
          <a:prstGeom prst="rect">
            <a:avLst/>
          </a:prstGeom>
        </p:spPr>
      </p:pic>
      <p:sp>
        <p:nvSpPr>
          <p:cNvPr id="9" name="Rectangle arrodonit 8"/>
          <p:cNvSpPr/>
          <p:nvPr/>
        </p:nvSpPr>
        <p:spPr>
          <a:xfrm>
            <a:off x="2107052" y="806986"/>
            <a:ext cx="6566916"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QuadreDeText 10"/>
          <p:cNvSpPr txBox="1"/>
          <p:nvPr/>
        </p:nvSpPr>
        <p:spPr>
          <a:xfrm>
            <a:off x="2107051" y="826572"/>
            <a:ext cx="6494039"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SKILLS AND TRAINING</a:t>
            </a:r>
          </a:p>
        </p:txBody>
      </p:sp>
      <p:cxnSp>
        <p:nvCxnSpPr>
          <p:cNvPr id="12"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3" name="Imatge 12"/>
          <p:cNvPicPr>
            <a:picLocks noChangeAspect="1"/>
          </p:cNvPicPr>
          <p:nvPr/>
        </p:nvPicPr>
        <p:blipFill>
          <a:blip r:embed="rId3"/>
          <a:stretch>
            <a:fillRect/>
          </a:stretch>
        </p:blipFill>
        <p:spPr>
          <a:xfrm>
            <a:off x="436195" y="4573208"/>
            <a:ext cx="973641" cy="465785"/>
          </a:xfrm>
          <a:prstGeom prst="rect">
            <a:avLst/>
          </a:prstGeom>
        </p:spPr>
      </p:pic>
      <p:pic>
        <p:nvPicPr>
          <p:cNvPr id="14" name="Imatge 13"/>
          <p:cNvPicPr>
            <a:picLocks noChangeAspect="1"/>
          </p:cNvPicPr>
          <p:nvPr/>
        </p:nvPicPr>
        <p:blipFill>
          <a:blip r:embed="rId4"/>
          <a:stretch>
            <a:fillRect/>
          </a:stretch>
        </p:blipFill>
        <p:spPr>
          <a:xfrm>
            <a:off x="1620009" y="4564075"/>
            <a:ext cx="974084" cy="426161"/>
          </a:xfrm>
          <a:prstGeom prst="rect">
            <a:avLst/>
          </a:prstGeom>
        </p:spPr>
      </p:pic>
      <p:pic>
        <p:nvPicPr>
          <p:cNvPr id="15" name="Imatge 14"/>
          <p:cNvPicPr>
            <a:picLocks noChangeAspect="1"/>
          </p:cNvPicPr>
          <p:nvPr/>
        </p:nvPicPr>
        <p:blipFill>
          <a:blip r:embed="rId5"/>
          <a:stretch>
            <a:fillRect/>
          </a:stretch>
        </p:blipFill>
        <p:spPr>
          <a:xfrm>
            <a:off x="2773044" y="4573209"/>
            <a:ext cx="1384163" cy="407894"/>
          </a:xfrm>
          <a:prstGeom prst="rect">
            <a:avLst/>
          </a:prstGeom>
        </p:spPr>
      </p:pic>
      <p:pic>
        <p:nvPicPr>
          <p:cNvPr id="16" name="Imatge 15"/>
          <p:cNvPicPr>
            <a:picLocks noChangeAspect="1"/>
          </p:cNvPicPr>
          <p:nvPr/>
        </p:nvPicPr>
        <p:blipFill>
          <a:blip r:embed="rId6"/>
          <a:stretch>
            <a:fillRect/>
          </a:stretch>
        </p:blipFill>
        <p:spPr>
          <a:xfrm>
            <a:off x="4272629" y="4524489"/>
            <a:ext cx="486139" cy="506027"/>
          </a:xfrm>
          <a:prstGeom prst="rect">
            <a:avLst/>
          </a:prstGeom>
        </p:spPr>
      </p:pic>
      <p:pic>
        <p:nvPicPr>
          <p:cNvPr id="17" name="Imatge 16"/>
          <p:cNvPicPr>
            <a:picLocks noChangeAspect="1"/>
          </p:cNvPicPr>
          <p:nvPr/>
        </p:nvPicPr>
        <p:blipFill>
          <a:blip r:embed="rId7"/>
          <a:stretch>
            <a:fillRect/>
          </a:stretch>
        </p:blipFill>
        <p:spPr>
          <a:xfrm>
            <a:off x="4958627" y="4579377"/>
            <a:ext cx="1046805" cy="401726"/>
          </a:xfrm>
          <a:prstGeom prst="rect">
            <a:avLst/>
          </a:prstGeom>
        </p:spPr>
      </p:pic>
      <p:pic>
        <p:nvPicPr>
          <p:cNvPr id="18" name="Imatge 17"/>
          <p:cNvPicPr>
            <a:picLocks noChangeAspect="1"/>
          </p:cNvPicPr>
          <p:nvPr/>
        </p:nvPicPr>
        <p:blipFill>
          <a:blip r:embed="rId8"/>
          <a:stretch>
            <a:fillRect/>
          </a:stretch>
        </p:blipFill>
        <p:spPr>
          <a:xfrm>
            <a:off x="6190577" y="4524490"/>
            <a:ext cx="580367" cy="580367"/>
          </a:xfrm>
          <a:prstGeom prst="rect">
            <a:avLst/>
          </a:prstGeom>
        </p:spPr>
      </p:pic>
      <p:pic>
        <p:nvPicPr>
          <p:cNvPr id="19" name="Imatge 18"/>
          <p:cNvPicPr>
            <a:picLocks noChangeAspect="1"/>
          </p:cNvPicPr>
          <p:nvPr/>
        </p:nvPicPr>
        <p:blipFill>
          <a:blip r:embed="rId9"/>
          <a:stretch>
            <a:fillRect/>
          </a:stretch>
        </p:blipFill>
        <p:spPr>
          <a:xfrm>
            <a:off x="6940340" y="4524489"/>
            <a:ext cx="496902" cy="496902"/>
          </a:xfrm>
          <a:prstGeom prst="rect">
            <a:avLst/>
          </a:prstGeom>
        </p:spPr>
      </p:pic>
      <p:pic>
        <p:nvPicPr>
          <p:cNvPr id="20" name="Imatge 19"/>
          <p:cNvPicPr>
            <a:picLocks noChangeAspect="1"/>
          </p:cNvPicPr>
          <p:nvPr/>
        </p:nvPicPr>
        <p:blipFill>
          <a:blip r:embed="rId10"/>
          <a:stretch>
            <a:fillRect/>
          </a:stretch>
        </p:blipFill>
        <p:spPr>
          <a:xfrm>
            <a:off x="7606637" y="4604068"/>
            <a:ext cx="1180305" cy="417323"/>
          </a:xfrm>
          <a:prstGeom prst="rect">
            <a:avLst/>
          </a:prstGeom>
        </p:spPr>
      </p:pic>
      <p:pic>
        <p:nvPicPr>
          <p:cNvPr id="21" name="Imatge 20"/>
          <p:cNvPicPr>
            <a:picLocks noChangeAspect="1"/>
          </p:cNvPicPr>
          <p:nvPr/>
        </p:nvPicPr>
        <p:blipFill>
          <a:blip r:embed="rId11"/>
          <a:stretch>
            <a:fillRect/>
          </a:stretch>
        </p:blipFill>
        <p:spPr>
          <a:xfrm>
            <a:off x="3697005" y="1804882"/>
            <a:ext cx="1862477" cy="1396858"/>
          </a:xfrm>
          <a:prstGeom prst="rect">
            <a:avLst/>
          </a:prstGeom>
        </p:spPr>
      </p:pic>
      <p:sp>
        <p:nvSpPr>
          <p:cNvPr id="22" name="Fletxa cap avall 21"/>
          <p:cNvSpPr/>
          <p:nvPr/>
        </p:nvSpPr>
        <p:spPr>
          <a:xfrm>
            <a:off x="3816786" y="1341993"/>
            <a:ext cx="1622916" cy="336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4" name="QuadreDeText 23"/>
          <p:cNvSpPr txBox="1"/>
          <p:nvPr/>
        </p:nvSpPr>
        <p:spPr>
          <a:xfrm>
            <a:off x="3816786" y="3469252"/>
            <a:ext cx="1708132" cy="646331"/>
          </a:xfrm>
          <a:prstGeom prst="rect">
            <a:avLst/>
          </a:prstGeom>
          <a:solidFill>
            <a:schemeClr val="accent2">
              <a:lumMod val="60000"/>
              <a:lumOff val="40000"/>
            </a:schemeClr>
          </a:solidFill>
        </p:spPr>
        <p:txBody>
          <a:bodyPr wrap="square" rtlCol="0">
            <a:spAutoFit/>
          </a:bodyPr>
          <a:lstStyle/>
          <a:p>
            <a:pPr algn="ctr"/>
            <a:r>
              <a:rPr lang="ca-ES" b="1" dirty="0">
                <a:latin typeface="Arial" panose="020B0604020202020204" pitchFamily="34" charset="0"/>
                <a:cs typeface="Arial" panose="020B0604020202020204" pitchFamily="34" charset="0"/>
              </a:rPr>
              <a:t>4 LEVELS</a:t>
            </a:r>
          </a:p>
          <a:p>
            <a:pPr algn="ctr"/>
            <a:r>
              <a:rPr lang="ca-ES" b="1" dirty="0">
                <a:latin typeface="Arial" panose="020B0604020202020204" pitchFamily="34" charset="0"/>
                <a:cs typeface="Arial" panose="020B0604020202020204" pitchFamily="34" charset="0"/>
              </a:rPr>
              <a:t>16 Modules</a:t>
            </a:r>
          </a:p>
        </p:txBody>
      </p:sp>
      <p:sp>
        <p:nvSpPr>
          <p:cNvPr id="2" name="Rectangle 1"/>
          <p:cNvSpPr/>
          <p:nvPr/>
        </p:nvSpPr>
        <p:spPr>
          <a:xfrm>
            <a:off x="321869" y="1408411"/>
            <a:ext cx="3364992" cy="3046988"/>
          </a:xfrm>
          <a:prstGeom prst="rect">
            <a:avLst/>
          </a:prstGeom>
        </p:spPr>
        <p:txBody>
          <a:bodyPr wrap="square">
            <a:spAutoFit/>
          </a:bodyPr>
          <a:lstStyle/>
          <a:p>
            <a:pPr marL="285750" indent="-285750">
              <a:buFont typeface="Wingdings" panose="05000000000000000000" pitchFamily="2" charset="2"/>
              <a:buChar char="§"/>
            </a:pPr>
            <a:r>
              <a:rPr lang="en-GB" sz="1600" b="1" dirty="0"/>
              <a:t>The role and professional identity of the RMs</a:t>
            </a:r>
          </a:p>
          <a:p>
            <a:endParaRPr lang="en-GB" sz="800" dirty="0"/>
          </a:p>
          <a:p>
            <a:pPr marL="285750" indent="-285750">
              <a:buFont typeface="Wingdings" panose="05000000000000000000" pitchFamily="2" charset="2"/>
              <a:buChar char="§"/>
            </a:pPr>
            <a:r>
              <a:rPr lang="en-GB" sz="1600" b="1" dirty="0"/>
              <a:t>UN Sustainable Development Goals</a:t>
            </a:r>
          </a:p>
          <a:p>
            <a:pPr marL="285750" indent="-285750">
              <a:buFont typeface="Wingdings" panose="05000000000000000000" pitchFamily="2" charset="2"/>
              <a:buChar char="§"/>
            </a:pPr>
            <a:endParaRPr lang="en-GB" sz="800" dirty="0"/>
          </a:p>
          <a:p>
            <a:pPr marL="285750" indent="-285750">
              <a:buFont typeface="Wingdings" panose="05000000000000000000" pitchFamily="2" charset="2"/>
              <a:buChar char="§"/>
            </a:pPr>
            <a:r>
              <a:rPr lang="it-IT" sz="1600" b="1" dirty="0"/>
              <a:t>Outreach and Engagement</a:t>
            </a:r>
          </a:p>
          <a:p>
            <a:pPr marL="285750" indent="-285750">
              <a:buFont typeface="Wingdings" panose="05000000000000000000" pitchFamily="2" charset="2"/>
              <a:buChar char="§"/>
            </a:pPr>
            <a:endParaRPr lang="it-IT" sz="800" b="1" dirty="0"/>
          </a:p>
          <a:p>
            <a:pPr marL="285750" indent="-285750">
              <a:buFont typeface="Wingdings" panose="05000000000000000000" pitchFamily="2" charset="2"/>
              <a:buChar char="§"/>
            </a:pPr>
            <a:r>
              <a:rPr lang="en-GB" sz="1600" b="1" dirty="0"/>
              <a:t>EU policy and R&amp;I ecosystem and funding instruments</a:t>
            </a:r>
          </a:p>
          <a:p>
            <a:pPr marL="285750" indent="-285750">
              <a:buFont typeface="Wingdings" panose="05000000000000000000" pitchFamily="2" charset="2"/>
              <a:buChar char="§"/>
            </a:pPr>
            <a:endParaRPr lang="en-GB" sz="800" dirty="0"/>
          </a:p>
          <a:p>
            <a:pPr marL="285750" indent="-285750" algn="just">
              <a:buFont typeface="Wingdings" panose="05000000000000000000" pitchFamily="2" charset="2"/>
              <a:buChar char="§"/>
            </a:pPr>
            <a:r>
              <a:rPr lang="en-GB" sz="1600" b="1" dirty="0"/>
              <a:t>EU Twin priorities (green and digital)</a:t>
            </a:r>
          </a:p>
          <a:p>
            <a:endParaRPr lang="ca-ES" sz="1600" b="1" dirty="0"/>
          </a:p>
        </p:txBody>
      </p:sp>
      <p:sp>
        <p:nvSpPr>
          <p:cNvPr id="25" name="Rectangle 24"/>
          <p:cNvSpPr/>
          <p:nvPr/>
        </p:nvSpPr>
        <p:spPr>
          <a:xfrm>
            <a:off x="5689407" y="1357813"/>
            <a:ext cx="3224788" cy="3416320"/>
          </a:xfrm>
          <a:prstGeom prst="rect">
            <a:avLst/>
          </a:prstGeom>
        </p:spPr>
        <p:txBody>
          <a:bodyPr wrap="square">
            <a:spAutoFit/>
          </a:bodyPr>
          <a:lstStyle/>
          <a:p>
            <a:pPr marL="285750" indent="-285750">
              <a:buFont typeface="Wingdings" panose="05000000000000000000" pitchFamily="2" charset="2"/>
              <a:buChar char="§"/>
            </a:pPr>
            <a:r>
              <a:rPr lang="en-GB" sz="1600" b="1" dirty="0"/>
              <a:t>Research Integrity</a:t>
            </a:r>
          </a:p>
          <a:p>
            <a:pPr marL="285750" indent="-285750">
              <a:buFont typeface="Wingdings" panose="05000000000000000000" pitchFamily="2" charset="2"/>
              <a:buChar char="§"/>
            </a:pPr>
            <a:endParaRPr lang="en-GB" sz="800" dirty="0"/>
          </a:p>
          <a:p>
            <a:pPr marL="285750" indent="-285750">
              <a:buFont typeface="Wingdings" panose="05000000000000000000" pitchFamily="2" charset="2"/>
              <a:buChar char="§"/>
            </a:pPr>
            <a:r>
              <a:rPr lang="en-GB" sz="1600" b="1" dirty="0"/>
              <a:t>Research Data Management</a:t>
            </a:r>
          </a:p>
          <a:p>
            <a:pPr marL="285750" indent="-285750">
              <a:buFont typeface="Wingdings" panose="05000000000000000000" pitchFamily="2" charset="2"/>
              <a:buChar char="§"/>
            </a:pPr>
            <a:endParaRPr lang="en-GB" sz="800" dirty="0"/>
          </a:p>
          <a:p>
            <a:pPr marL="285750" indent="-285750">
              <a:buFont typeface="Wingdings" panose="05000000000000000000" pitchFamily="2" charset="2"/>
              <a:buChar char="§"/>
            </a:pPr>
            <a:r>
              <a:rPr lang="it-IT" sz="1600" b="1" dirty="0"/>
              <a:t>Smart Specialisation</a:t>
            </a:r>
          </a:p>
          <a:p>
            <a:pPr marL="285750" indent="-285750">
              <a:buFont typeface="Wingdings" panose="05000000000000000000" pitchFamily="2" charset="2"/>
              <a:buChar char="§"/>
            </a:pPr>
            <a:endParaRPr lang="it-IT" sz="800" b="1" dirty="0"/>
          </a:p>
          <a:p>
            <a:pPr marL="285750" indent="-285750">
              <a:buFont typeface="Wingdings" panose="05000000000000000000" pitchFamily="2" charset="2"/>
              <a:buChar char="§"/>
            </a:pPr>
            <a:r>
              <a:rPr lang="en-GB" sz="1600" b="1" dirty="0"/>
              <a:t>Soft skills</a:t>
            </a:r>
          </a:p>
          <a:p>
            <a:pPr marL="285750" indent="-285750">
              <a:buFont typeface="Wingdings" panose="05000000000000000000" pitchFamily="2" charset="2"/>
              <a:buChar char="§"/>
            </a:pPr>
            <a:endParaRPr lang="en-GB" sz="800" dirty="0"/>
          </a:p>
          <a:p>
            <a:pPr marL="285750" indent="-285750" algn="just">
              <a:buFont typeface="Wingdings" panose="05000000000000000000" pitchFamily="2" charset="2"/>
              <a:buChar char="§"/>
            </a:pPr>
            <a:r>
              <a:rPr lang="en-GB" sz="1600" b="1" dirty="0"/>
              <a:t>Leadership</a:t>
            </a:r>
          </a:p>
          <a:p>
            <a:pPr marL="285750" indent="-285750" algn="just">
              <a:buFont typeface="Wingdings" panose="05000000000000000000" pitchFamily="2" charset="2"/>
              <a:buChar char="§"/>
            </a:pPr>
            <a:endParaRPr lang="en-GB" sz="800" dirty="0"/>
          </a:p>
          <a:p>
            <a:pPr marL="285750" indent="-285750" algn="just">
              <a:buFont typeface="Wingdings" panose="05000000000000000000" pitchFamily="2" charset="2"/>
              <a:buChar char="§"/>
            </a:pPr>
            <a:r>
              <a:rPr lang="en-GB" sz="1600" b="1" dirty="0"/>
              <a:t>Collaboration with widening and international countries</a:t>
            </a:r>
          </a:p>
          <a:p>
            <a:pPr marL="285750" indent="-285750" algn="just">
              <a:buFont typeface="Wingdings" panose="05000000000000000000" pitchFamily="2" charset="2"/>
              <a:buChar char="§"/>
            </a:pPr>
            <a:endParaRPr lang="en-GB" sz="800" b="1" dirty="0"/>
          </a:p>
          <a:p>
            <a:pPr marL="285750" indent="-285750">
              <a:buFont typeface="Wingdings" panose="05000000000000000000" pitchFamily="2" charset="2"/>
              <a:buChar char="§"/>
            </a:pPr>
            <a:r>
              <a:rPr lang="en-GB" sz="1600" b="1" dirty="0"/>
              <a:t>Equality and inclusion management</a:t>
            </a:r>
          </a:p>
          <a:p>
            <a:endParaRPr lang="ca-ES" sz="1600" b="1" dirty="0"/>
          </a:p>
        </p:txBody>
      </p:sp>
    </p:spTree>
    <p:extLst>
      <p:ext uri="{BB962C8B-B14F-4D97-AF65-F5344CB8AC3E}">
        <p14:creationId xmlns:p14="http://schemas.microsoft.com/office/powerpoint/2010/main" val="89842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9"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10" name="Imatge 9"/>
          <p:cNvPicPr>
            <a:picLocks noChangeAspect="1"/>
          </p:cNvPicPr>
          <p:nvPr/>
        </p:nvPicPr>
        <p:blipFill>
          <a:blip r:embed="rId2"/>
          <a:stretch>
            <a:fillRect/>
          </a:stretch>
        </p:blipFill>
        <p:spPr>
          <a:xfrm>
            <a:off x="412258" y="134516"/>
            <a:ext cx="1694793" cy="864623"/>
          </a:xfrm>
          <a:prstGeom prst="rect">
            <a:avLst/>
          </a:prstGeom>
        </p:spPr>
      </p:pic>
      <p:sp>
        <p:nvSpPr>
          <p:cNvPr id="11" name="Rectangle arrodonit 10"/>
          <p:cNvSpPr/>
          <p:nvPr/>
        </p:nvSpPr>
        <p:spPr>
          <a:xfrm>
            <a:off x="2107052" y="806986"/>
            <a:ext cx="6566916"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QuadreDeText 11"/>
          <p:cNvSpPr txBox="1"/>
          <p:nvPr/>
        </p:nvSpPr>
        <p:spPr>
          <a:xfrm>
            <a:off x="2107051" y="826572"/>
            <a:ext cx="6494039"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MOBILITY BARRIERS</a:t>
            </a:r>
          </a:p>
        </p:txBody>
      </p:sp>
      <p:cxnSp>
        <p:nvCxnSpPr>
          <p:cNvPr id="13"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4" name="Imatge 13"/>
          <p:cNvPicPr>
            <a:picLocks noChangeAspect="1"/>
          </p:cNvPicPr>
          <p:nvPr/>
        </p:nvPicPr>
        <p:blipFill>
          <a:blip r:embed="rId3"/>
          <a:stretch>
            <a:fillRect/>
          </a:stretch>
        </p:blipFill>
        <p:spPr>
          <a:xfrm>
            <a:off x="436195" y="4573208"/>
            <a:ext cx="973641" cy="465785"/>
          </a:xfrm>
          <a:prstGeom prst="rect">
            <a:avLst/>
          </a:prstGeom>
        </p:spPr>
      </p:pic>
      <p:pic>
        <p:nvPicPr>
          <p:cNvPr id="15" name="Imatge 14"/>
          <p:cNvPicPr>
            <a:picLocks noChangeAspect="1"/>
          </p:cNvPicPr>
          <p:nvPr/>
        </p:nvPicPr>
        <p:blipFill>
          <a:blip r:embed="rId4"/>
          <a:stretch>
            <a:fillRect/>
          </a:stretch>
        </p:blipFill>
        <p:spPr>
          <a:xfrm>
            <a:off x="1620009" y="4564075"/>
            <a:ext cx="974084" cy="426161"/>
          </a:xfrm>
          <a:prstGeom prst="rect">
            <a:avLst/>
          </a:prstGeom>
        </p:spPr>
      </p:pic>
      <p:pic>
        <p:nvPicPr>
          <p:cNvPr id="16" name="Imatge 15"/>
          <p:cNvPicPr>
            <a:picLocks noChangeAspect="1"/>
          </p:cNvPicPr>
          <p:nvPr/>
        </p:nvPicPr>
        <p:blipFill>
          <a:blip r:embed="rId5"/>
          <a:stretch>
            <a:fillRect/>
          </a:stretch>
        </p:blipFill>
        <p:spPr>
          <a:xfrm>
            <a:off x="2773044" y="4573209"/>
            <a:ext cx="1384163" cy="407894"/>
          </a:xfrm>
          <a:prstGeom prst="rect">
            <a:avLst/>
          </a:prstGeom>
        </p:spPr>
      </p:pic>
      <p:pic>
        <p:nvPicPr>
          <p:cNvPr id="17" name="Imatge 16"/>
          <p:cNvPicPr>
            <a:picLocks noChangeAspect="1"/>
          </p:cNvPicPr>
          <p:nvPr/>
        </p:nvPicPr>
        <p:blipFill>
          <a:blip r:embed="rId6"/>
          <a:stretch>
            <a:fillRect/>
          </a:stretch>
        </p:blipFill>
        <p:spPr>
          <a:xfrm>
            <a:off x="4272629" y="4524489"/>
            <a:ext cx="486139" cy="506027"/>
          </a:xfrm>
          <a:prstGeom prst="rect">
            <a:avLst/>
          </a:prstGeom>
        </p:spPr>
      </p:pic>
      <p:pic>
        <p:nvPicPr>
          <p:cNvPr id="18" name="Imatge 17"/>
          <p:cNvPicPr>
            <a:picLocks noChangeAspect="1"/>
          </p:cNvPicPr>
          <p:nvPr/>
        </p:nvPicPr>
        <p:blipFill>
          <a:blip r:embed="rId7"/>
          <a:stretch>
            <a:fillRect/>
          </a:stretch>
        </p:blipFill>
        <p:spPr>
          <a:xfrm>
            <a:off x="4958627" y="4579377"/>
            <a:ext cx="1046805" cy="401726"/>
          </a:xfrm>
          <a:prstGeom prst="rect">
            <a:avLst/>
          </a:prstGeom>
        </p:spPr>
      </p:pic>
      <p:pic>
        <p:nvPicPr>
          <p:cNvPr id="19" name="Imatge 18"/>
          <p:cNvPicPr>
            <a:picLocks noChangeAspect="1"/>
          </p:cNvPicPr>
          <p:nvPr/>
        </p:nvPicPr>
        <p:blipFill>
          <a:blip r:embed="rId8"/>
          <a:stretch>
            <a:fillRect/>
          </a:stretch>
        </p:blipFill>
        <p:spPr>
          <a:xfrm>
            <a:off x="6190577" y="4524490"/>
            <a:ext cx="580367" cy="580367"/>
          </a:xfrm>
          <a:prstGeom prst="rect">
            <a:avLst/>
          </a:prstGeom>
        </p:spPr>
      </p:pic>
      <p:pic>
        <p:nvPicPr>
          <p:cNvPr id="20" name="Imatge 19"/>
          <p:cNvPicPr>
            <a:picLocks noChangeAspect="1"/>
          </p:cNvPicPr>
          <p:nvPr/>
        </p:nvPicPr>
        <p:blipFill>
          <a:blip r:embed="rId9"/>
          <a:stretch>
            <a:fillRect/>
          </a:stretch>
        </p:blipFill>
        <p:spPr>
          <a:xfrm>
            <a:off x="6940340" y="4524489"/>
            <a:ext cx="496902" cy="496902"/>
          </a:xfrm>
          <a:prstGeom prst="rect">
            <a:avLst/>
          </a:prstGeom>
        </p:spPr>
      </p:pic>
      <p:pic>
        <p:nvPicPr>
          <p:cNvPr id="21" name="Imatge 20"/>
          <p:cNvPicPr>
            <a:picLocks noChangeAspect="1"/>
          </p:cNvPicPr>
          <p:nvPr/>
        </p:nvPicPr>
        <p:blipFill>
          <a:blip r:embed="rId10"/>
          <a:stretch>
            <a:fillRect/>
          </a:stretch>
        </p:blipFill>
        <p:spPr>
          <a:xfrm>
            <a:off x="7606637" y="4604068"/>
            <a:ext cx="1180305" cy="417323"/>
          </a:xfrm>
          <a:prstGeom prst="rect">
            <a:avLst/>
          </a:prstGeom>
        </p:spPr>
      </p:pic>
      <p:pic>
        <p:nvPicPr>
          <p:cNvPr id="2" name="Imatge 1"/>
          <p:cNvPicPr>
            <a:picLocks noChangeAspect="1"/>
          </p:cNvPicPr>
          <p:nvPr/>
        </p:nvPicPr>
        <p:blipFill>
          <a:blip r:embed="rId11"/>
          <a:stretch>
            <a:fillRect/>
          </a:stretch>
        </p:blipFill>
        <p:spPr>
          <a:xfrm>
            <a:off x="777077" y="1488931"/>
            <a:ext cx="7963382" cy="2587925"/>
          </a:xfrm>
          <a:prstGeom prst="rect">
            <a:avLst/>
          </a:prstGeom>
        </p:spPr>
      </p:pic>
      <p:sp>
        <p:nvSpPr>
          <p:cNvPr id="3" name="Rectangle 2"/>
          <p:cNvSpPr/>
          <p:nvPr/>
        </p:nvSpPr>
        <p:spPr>
          <a:xfrm>
            <a:off x="1016813" y="3043123"/>
            <a:ext cx="7584277" cy="234087"/>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
        <p:nvSpPr>
          <p:cNvPr id="22" name="Rectangle 21"/>
          <p:cNvSpPr/>
          <p:nvPr/>
        </p:nvSpPr>
        <p:spPr>
          <a:xfrm>
            <a:off x="1016812" y="3539459"/>
            <a:ext cx="7584277" cy="234087"/>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
        <p:nvSpPr>
          <p:cNvPr id="23" name="Rectangle 22"/>
          <p:cNvSpPr/>
          <p:nvPr/>
        </p:nvSpPr>
        <p:spPr>
          <a:xfrm>
            <a:off x="1016813" y="3288401"/>
            <a:ext cx="7584277" cy="234087"/>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
        <p:nvSpPr>
          <p:cNvPr id="24" name="Fletxa dreta 23"/>
          <p:cNvSpPr/>
          <p:nvPr/>
        </p:nvSpPr>
        <p:spPr>
          <a:xfrm>
            <a:off x="523660" y="2240550"/>
            <a:ext cx="339533" cy="3291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6" name="Fletxa dreta 25"/>
          <p:cNvSpPr/>
          <p:nvPr/>
        </p:nvSpPr>
        <p:spPr>
          <a:xfrm>
            <a:off x="523660" y="1981397"/>
            <a:ext cx="339533" cy="3291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27682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7"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results</a:t>
            </a:r>
          </a:p>
        </p:txBody>
      </p:sp>
      <p:pic>
        <p:nvPicPr>
          <p:cNvPr id="8" name="Imatge 7"/>
          <p:cNvPicPr>
            <a:picLocks noChangeAspect="1"/>
          </p:cNvPicPr>
          <p:nvPr/>
        </p:nvPicPr>
        <p:blipFill>
          <a:blip r:embed="rId2"/>
          <a:stretch>
            <a:fillRect/>
          </a:stretch>
        </p:blipFill>
        <p:spPr>
          <a:xfrm>
            <a:off x="412258" y="134516"/>
            <a:ext cx="1694793" cy="864623"/>
          </a:xfrm>
          <a:prstGeom prst="rect">
            <a:avLst/>
          </a:prstGeom>
        </p:spPr>
      </p:pic>
      <p:sp>
        <p:nvSpPr>
          <p:cNvPr id="9" name="Rectangle arrodonit 8"/>
          <p:cNvSpPr/>
          <p:nvPr/>
        </p:nvSpPr>
        <p:spPr>
          <a:xfrm>
            <a:off x="2107052" y="806986"/>
            <a:ext cx="6566916"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QuadreDeText 9"/>
          <p:cNvSpPr txBox="1"/>
          <p:nvPr/>
        </p:nvSpPr>
        <p:spPr>
          <a:xfrm>
            <a:off x="2107051" y="826572"/>
            <a:ext cx="6494039"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MOBILITY BARRIERS</a:t>
            </a:r>
          </a:p>
        </p:txBody>
      </p:sp>
      <p:cxnSp>
        <p:nvCxnSpPr>
          <p:cNvPr id="11"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2" name="Imatge 11"/>
          <p:cNvPicPr>
            <a:picLocks noChangeAspect="1"/>
          </p:cNvPicPr>
          <p:nvPr/>
        </p:nvPicPr>
        <p:blipFill>
          <a:blip r:embed="rId3"/>
          <a:stretch>
            <a:fillRect/>
          </a:stretch>
        </p:blipFill>
        <p:spPr>
          <a:xfrm>
            <a:off x="436195" y="4573208"/>
            <a:ext cx="973641" cy="465785"/>
          </a:xfrm>
          <a:prstGeom prst="rect">
            <a:avLst/>
          </a:prstGeom>
        </p:spPr>
      </p:pic>
      <p:pic>
        <p:nvPicPr>
          <p:cNvPr id="13" name="Imatge 12"/>
          <p:cNvPicPr>
            <a:picLocks noChangeAspect="1"/>
          </p:cNvPicPr>
          <p:nvPr/>
        </p:nvPicPr>
        <p:blipFill>
          <a:blip r:embed="rId4"/>
          <a:stretch>
            <a:fillRect/>
          </a:stretch>
        </p:blipFill>
        <p:spPr>
          <a:xfrm>
            <a:off x="1620009" y="4564075"/>
            <a:ext cx="974084" cy="426161"/>
          </a:xfrm>
          <a:prstGeom prst="rect">
            <a:avLst/>
          </a:prstGeom>
        </p:spPr>
      </p:pic>
      <p:pic>
        <p:nvPicPr>
          <p:cNvPr id="14" name="Imatge 13"/>
          <p:cNvPicPr>
            <a:picLocks noChangeAspect="1"/>
          </p:cNvPicPr>
          <p:nvPr/>
        </p:nvPicPr>
        <p:blipFill>
          <a:blip r:embed="rId5"/>
          <a:stretch>
            <a:fillRect/>
          </a:stretch>
        </p:blipFill>
        <p:spPr>
          <a:xfrm>
            <a:off x="2773044" y="4573209"/>
            <a:ext cx="1384163" cy="407894"/>
          </a:xfrm>
          <a:prstGeom prst="rect">
            <a:avLst/>
          </a:prstGeom>
        </p:spPr>
      </p:pic>
      <p:pic>
        <p:nvPicPr>
          <p:cNvPr id="15" name="Imatge 14"/>
          <p:cNvPicPr>
            <a:picLocks noChangeAspect="1"/>
          </p:cNvPicPr>
          <p:nvPr/>
        </p:nvPicPr>
        <p:blipFill>
          <a:blip r:embed="rId6"/>
          <a:stretch>
            <a:fillRect/>
          </a:stretch>
        </p:blipFill>
        <p:spPr>
          <a:xfrm>
            <a:off x="4272629" y="4524489"/>
            <a:ext cx="486139" cy="506027"/>
          </a:xfrm>
          <a:prstGeom prst="rect">
            <a:avLst/>
          </a:prstGeom>
        </p:spPr>
      </p:pic>
      <p:pic>
        <p:nvPicPr>
          <p:cNvPr id="16" name="Imatge 15"/>
          <p:cNvPicPr>
            <a:picLocks noChangeAspect="1"/>
          </p:cNvPicPr>
          <p:nvPr/>
        </p:nvPicPr>
        <p:blipFill>
          <a:blip r:embed="rId7"/>
          <a:stretch>
            <a:fillRect/>
          </a:stretch>
        </p:blipFill>
        <p:spPr>
          <a:xfrm>
            <a:off x="4958627" y="4579377"/>
            <a:ext cx="1046805" cy="401726"/>
          </a:xfrm>
          <a:prstGeom prst="rect">
            <a:avLst/>
          </a:prstGeom>
        </p:spPr>
      </p:pic>
      <p:pic>
        <p:nvPicPr>
          <p:cNvPr id="17" name="Imatge 16"/>
          <p:cNvPicPr>
            <a:picLocks noChangeAspect="1"/>
          </p:cNvPicPr>
          <p:nvPr/>
        </p:nvPicPr>
        <p:blipFill>
          <a:blip r:embed="rId8"/>
          <a:stretch>
            <a:fillRect/>
          </a:stretch>
        </p:blipFill>
        <p:spPr>
          <a:xfrm>
            <a:off x="6190577" y="4524490"/>
            <a:ext cx="580367" cy="580367"/>
          </a:xfrm>
          <a:prstGeom prst="rect">
            <a:avLst/>
          </a:prstGeom>
        </p:spPr>
      </p:pic>
      <p:pic>
        <p:nvPicPr>
          <p:cNvPr id="18" name="Imatge 17"/>
          <p:cNvPicPr>
            <a:picLocks noChangeAspect="1"/>
          </p:cNvPicPr>
          <p:nvPr/>
        </p:nvPicPr>
        <p:blipFill>
          <a:blip r:embed="rId9"/>
          <a:stretch>
            <a:fillRect/>
          </a:stretch>
        </p:blipFill>
        <p:spPr>
          <a:xfrm>
            <a:off x="6940340" y="4524489"/>
            <a:ext cx="496902" cy="496902"/>
          </a:xfrm>
          <a:prstGeom prst="rect">
            <a:avLst/>
          </a:prstGeom>
        </p:spPr>
      </p:pic>
      <p:pic>
        <p:nvPicPr>
          <p:cNvPr id="19" name="Imatge 18"/>
          <p:cNvPicPr>
            <a:picLocks noChangeAspect="1"/>
          </p:cNvPicPr>
          <p:nvPr/>
        </p:nvPicPr>
        <p:blipFill>
          <a:blip r:embed="rId10"/>
          <a:stretch>
            <a:fillRect/>
          </a:stretch>
        </p:blipFill>
        <p:spPr>
          <a:xfrm>
            <a:off x="7606637" y="4604068"/>
            <a:ext cx="1180305" cy="417323"/>
          </a:xfrm>
          <a:prstGeom prst="rect">
            <a:avLst/>
          </a:prstGeom>
        </p:spPr>
      </p:pic>
      <p:pic>
        <p:nvPicPr>
          <p:cNvPr id="2" name="Imatge 1"/>
          <p:cNvPicPr>
            <a:picLocks noChangeAspect="1"/>
          </p:cNvPicPr>
          <p:nvPr/>
        </p:nvPicPr>
        <p:blipFill>
          <a:blip r:embed="rId11"/>
          <a:stretch>
            <a:fillRect/>
          </a:stretch>
        </p:blipFill>
        <p:spPr>
          <a:xfrm>
            <a:off x="1625965" y="1361236"/>
            <a:ext cx="6265606" cy="2959700"/>
          </a:xfrm>
          <a:prstGeom prst="rect">
            <a:avLst/>
          </a:prstGeom>
        </p:spPr>
      </p:pic>
      <p:sp>
        <p:nvSpPr>
          <p:cNvPr id="20" name="Rectangle 19"/>
          <p:cNvSpPr/>
          <p:nvPr/>
        </p:nvSpPr>
        <p:spPr>
          <a:xfrm>
            <a:off x="1726387" y="2527177"/>
            <a:ext cx="6239866" cy="194078"/>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
        <p:nvSpPr>
          <p:cNvPr id="21" name="Rectangle 20"/>
          <p:cNvSpPr/>
          <p:nvPr/>
        </p:nvSpPr>
        <p:spPr>
          <a:xfrm>
            <a:off x="1726388" y="1969269"/>
            <a:ext cx="6239866" cy="145668"/>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
        <p:nvSpPr>
          <p:cNvPr id="22" name="Rectangle 21"/>
          <p:cNvSpPr/>
          <p:nvPr/>
        </p:nvSpPr>
        <p:spPr>
          <a:xfrm>
            <a:off x="1726387" y="2114937"/>
            <a:ext cx="6239866" cy="203998"/>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Tree>
    <p:extLst>
      <p:ext uri="{BB962C8B-B14F-4D97-AF65-F5344CB8AC3E}">
        <p14:creationId xmlns:p14="http://schemas.microsoft.com/office/powerpoint/2010/main" val="1580301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9"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prospects</a:t>
            </a:r>
          </a:p>
        </p:txBody>
      </p:sp>
      <p:pic>
        <p:nvPicPr>
          <p:cNvPr id="10" name="Imatge 9"/>
          <p:cNvPicPr>
            <a:picLocks noChangeAspect="1"/>
          </p:cNvPicPr>
          <p:nvPr/>
        </p:nvPicPr>
        <p:blipFill>
          <a:blip r:embed="rId2"/>
          <a:stretch>
            <a:fillRect/>
          </a:stretch>
        </p:blipFill>
        <p:spPr>
          <a:xfrm>
            <a:off x="412258" y="134516"/>
            <a:ext cx="1694793" cy="864623"/>
          </a:xfrm>
          <a:prstGeom prst="rect">
            <a:avLst/>
          </a:prstGeom>
        </p:spPr>
      </p:pic>
      <p:cxnSp>
        <p:nvCxnSpPr>
          <p:cNvPr id="11"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2" name="Imatge 11"/>
          <p:cNvPicPr>
            <a:picLocks noChangeAspect="1"/>
          </p:cNvPicPr>
          <p:nvPr/>
        </p:nvPicPr>
        <p:blipFill>
          <a:blip r:embed="rId3"/>
          <a:stretch>
            <a:fillRect/>
          </a:stretch>
        </p:blipFill>
        <p:spPr>
          <a:xfrm>
            <a:off x="436195" y="4573208"/>
            <a:ext cx="973641" cy="465785"/>
          </a:xfrm>
          <a:prstGeom prst="rect">
            <a:avLst/>
          </a:prstGeom>
        </p:spPr>
      </p:pic>
      <p:pic>
        <p:nvPicPr>
          <p:cNvPr id="13" name="Imatge 12"/>
          <p:cNvPicPr>
            <a:picLocks noChangeAspect="1"/>
          </p:cNvPicPr>
          <p:nvPr/>
        </p:nvPicPr>
        <p:blipFill>
          <a:blip r:embed="rId4"/>
          <a:stretch>
            <a:fillRect/>
          </a:stretch>
        </p:blipFill>
        <p:spPr>
          <a:xfrm>
            <a:off x="1620009" y="4564075"/>
            <a:ext cx="974084" cy="426161"/>
          </a:xfrm>
          <a:prstGeom prst="rect">
            <a:avLst/>
          </a:prstGeom>
        </p:spPr>
      </p:pic>
      <p:pic>
        <p:nvPicPr>
          <p:cNvPr id="14" name="Imatge 13"/>
          <p:cNvPicPr>
            <a:picLocks noChangeAspect="1"/>
          </p:cNvPicPr>
          <p:nvPr/>
        </p:nvPicPr>
        <p:blipFill>
          <a:blip r:embed="rId5"/>
          <a:stretch>
            <a:fillRect/>
          </a:stretch>
        </p:blipFill>
        <p:spPr>
          <a:xfrm>
            <a:off x="2773044" y="4573209"/>
            <a:ext cx="1384163" cy="407894"/>
          </a:xfrm>
          <a:prstGeom prst="rect">
            <a:avLst/>
          </a:prstGeom>
        </p:spPr>
      </p:pic>
      <p:pic>
        <p:nvPicPr>
          <p:cNvPr id="15" name="Imatge 14"/>
          <p:cNvPicPr>
            <a:picLocks noChangeAspect="1"/>
          </p:cNvPicPr>
          <p:nvPr/>
        </p:nvPicPr>
        <p:blipFill>
          <a:blip r:embed="rId6"/>
          <a:stretch>
            <a:fillRect/>
          </a:stretch>
        </p:blipFill>
        <p:spPr>
          <a:xfrm>
            <a:off x="4272629" y="4524489"/>
            <a:ext cx="486139" cy="506027"/>
          </a:xfrm>
          <a:prstGeom prst="rect">
            <a:avLst/>
          </a:prstGeom>
        </p:spPr>
      </p:pic>
      <p:pic>
        <p:nvPicPr>
          <p:cNvPr id="16" name="Imatge 15"/>
          <p:cNvPicPr>
            <a:picLocks noChangeAspect="1"/>
          </p:cNvPicPr>
          <p:nvPr/>
        </p:nvPicPr>
        <p:blipFill>
          <a:blip r:embed="rId7"/>
          <a:stretch>
            <a:fillRect/>
          </a:stretch>
        </p:blipFill>
        <p:spPr>
          <a:xfrm>
            <a:off x="4958627" y="4579377"/>
            <a:ext cx="1046805" cy="401726"/>
          </a:xfrm>
          <a:prstGeom prst="rect">
            <a:avLst/>
          </a:prstGeom>
        </p:spPr>
      </p:pic>
      <p:pic>
        <p:nvPicPr>
          <p:cNvPr id="17" name="Imatge 16"/>
          <p:cNvPicPr>
            <a:picLocks noChangeAspect="1"/>
          </p:cNvPicPr>
          <p:nvPr/>
        </p:nvPicPr>
        <p:blipFill>
          <a:blip r:embed="rId8"/>
          <a:stretch>
            <a:fillRect/>
          </a:stretch>
        </p:blipFill>
        <p:spPr>
          <a:xfrm>
            <a:off x="6190577" y="4524490"/>
            <a:ext cx="580367" cy="580367"/>
          </a:xfrm>
          <a:prstGeom prst="rect">
            <a:avLst/>
          </a:prstGeom>
        </p:spPr>
      </p:pic>
      <p:pic>
        <p:nvPicPr>
          <p:cNvPr id="18" name="Imatge 17"/>
          <p:cNvPicPr>
            <a:picLocks noChangeAspect="1"/>
          </p:cNvPicPr>
          <p:nvPr/>
        </p:nvPicPr>
        <p:blipFill>
          <a:blip r:embed="rId9"/>
          <a:stretch>
            <a:fillRect/>
          </a:stretch>
        </p:blipFill>
        <p:spPr>
          <a:xfrm>
            <a:off x="6940340" y="4524489"/>
            <a:ext cx="496902" cy="496902"/>
          </a:xfrm>
          <a:prstGeom prst="rect">
            <a:avLst/>
          </a:prstGeom>
        </p:spPr>
      </p:pic>
      <p:pic>
        <p:nvPicPr>
          <p:cNvPr id="19" name="Imatge 18"/>
          <p:cNvPicPr>
            <a:picLocks noChangeAspect="1"/>
          </p:cNvPicPr>
          <p:nvPr/>
        </p:nvPicPr>
        <p:blipFill>
          <a:blip r:embed="rId10"/>
          <a:stretch>
            <a:fillRect/>
          </a:stretch>
        </p:blipFill>
        <p:spPr>
          <a:xfrm>
            <a:off x="7606637" y="4604068"/>
            <a:ext cx="1180305" cy="417323"/>
          </a:xfrm>
          <a:prstGeom prst="rect">
            <a:avLst/>
          </a:prstGeom>
        </p:spPr>
      </p:pic>
      <p:sp>
        <p:nvSpPr>
          <p:cNvPr id="20" name="Rectangle arrodonit 19"/>
          <p:cNvSpPr/>
          <p:nvPr/>
        </p:nvSpPr>
        <p:spPr>
          <a:xfrm>
            <a:off x="2773044" y="806986"/>
            <a:ext cx="5039590"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QuadreDeText 20"/>
          <p:cNvSpPr txBox="1"/>
          <p:nvPr/>
        </p:nvSpPr>
        <p:spPr>
          <a:xfrm>
            <a:off x="2713940" y="826572"/>
            <a:ext cx="5215738"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POLICY</a:t>
            </a:r>
          </a:p>
        </p:txBody>
      </p:sp>
      <p:sp>
        <p:nvSpPr>
          <p:cNvPr id="22" name="Rectangle 21"/>
          <p:cNvSpPr/>
          <p:nvPr/>
        </p:nvSpPr>
        <p:spPr>
          <a:xfrm>
            <a:off x="1453727" y="1488931"/>
            <a:ext cx="6262484"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“Towards an European Framework for Research Careers” (R1-R4, 2011)</a:t>
            </a:r>
            <a:endParaRPr lang="ca-ES" sz="1400" b="1" dirty="0">
              <a:latin typeface="Arial" panose="020B0604020202020204" pitchFamily="34" charset="0"/>
              <a:cs typeface="Arial" panose="020B0604020202020204" pitchFamily="34" charset="0"/>
            </a:endParaRPr>
          </a:p>
        </p:txBody>
      </p:sp>
      <p:sp>
        <p:nvSpPr>
          <p:cNvPr id="23" name="Fletxa cap avall 22"/>
          <p:cNvSpPr/>
          <p:nvPr/>
        </p:nvSpPr>
        <p:spPr>
          <a:xfrm>
            <a:off x="3686861" y="1963288"/>
            <a:ext cx="1433779" cy="25603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4" name="Rectangle 23"/>
          <p:cNvSpPr/>
          <p:nvPr/>
        </p:nvSpPr>
        <p:spPr>
          <a:xfrm>
            <a:off x="923015" y="2353874"/>
            <a:ext cx="7354386"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“Towards an European Framework for </a:t>
            </a:r>
            <a:r>
              <a:rPr lang="en-US" sz="1400" b="1" dirty="0">
                <a:solidFill>
                  <a:srgbClr val="00B050"/>
                </a:solidFill>
                <a:latin typeface="Arial" panose="020B0604020202020204" pitchFamily="34" charset="0"/>
                <a:cs typeface="Arial" panose="020B0604020202020204" pitchFamily="34" charset="0"/>
              </a:rPr>
              <a:t>Research Manager Careers</a:t>
            </a:r>
            <a:r>
              <a:rPr lang="en-US" sz="1400" b="1" dirty="0">
                <a:latin typeface="Arial" panose="020B0604020202020204" pitchFamily="34" charset="0"/>
                <a:cs typeface="Arial" panose="020B0604020202020204" pitchFamily="34" charset="0"/>
              </a:rPr>
              <a:t>” (M1-M4, 2023-24)</a:t>
            </a:r>
            <a:endParaRPr lang="ca-ES" sz="1400" b="1" dirty="0">
              <a:latin typeface="Arial" panose="020B0604020202020204" pitchFamily="34" charset="0"/>
              <a:cs typeface="Arial" panose="020B0604020202020204" pitchFamily="34" charset="0"/>
            </a:endParaRPr>
          </a:p>
        </p:txBody>
      </p:sp>
      <p:pic>
        <p:nvPicPr>
          <p:cNvPr id="25" name="Imatge 24"/>
          <p:cNvPicPr>
            <a:picLocks noChangeAspect="1"/>
          </p:cNvPicPr>
          <p:nvPr/>
        </p:nvPicPr>
        <p:blipFill>
          <a:blip r:embed="rId11"/>
          <a:stretch>
            <a:fillRect/>
          </a:stretch>
        </p:blipFill>
        <p:spPr>
          <a:xfrm>
            <a:off x="3686861" y="2923900"/>
            <a:ext cx="2185060" cy="1223634"/>
          </a:xfrm>
          <a:prstGeom prst="rect">
            <a:avLst/>
          </a:prstGeom>
        </p:spPr>
      </p:pic>
      <p:pic>
        <p:nvPicPr>
          <p:cNvPr id="2" name="Imatge 1"/>
          <p:cNvPicPr>
            <a:picLocks noChangeAspect="1"/>
          </p:cNvPicPr>
          <p:nvPr/>
        </p:nvPicPr>
        <p:blipFill>
          <a:blip r:embed="rId12"/>
          <a:stretch>
            <a:fillRect/>
          </a:stretch>
        </p:blipFill>
        <p:spPr>
          <a:xfrm>
            <a:off x="6093561" y="2917216"/>
            <a:ext cx="2324646" cy="1218114"/>
          </a:xfrm>
          <a:prstGeom prst="rect">
            <a:avLst/>
          </a:prstGeom>
        </p:spPr>
      </p:pic>
      <p:pic>
        <p:nvPicPr>
          <p:cNvPr id="3" name="Imatge 2"/>
          <p:cNvPicPr>
            <a:picLocks noChangeAspect="1"/>
          </p:cNvPicPr>
          <p:nvPr/>
        </p:nvPicPr>
        <p:blipFill>
          <a:blip r:embed="rId13"/>
          <a:stretch>
            <a:fillRect/>
          </a:stretch>
        </p:blipFill>
        <p:spPr>
          <a:xfrm>
            <a:off x="923015" y="2916347"/>
            <a:ext cx="2487359" cy="1232093"/>
          </a:xfrm>
          <a:prstGeom prst="rect">
            <a:avLst/>
          </a:prstGeom>
          <a:ln w="19050">
            <a:solidFill>
              <a:schemeClr val="tx2"/>
            </a:solidFill>
          </a:ln>
        </p:spPr>
      </p:pic>
    </p:spTree>
    <p:extLst>
      <p:ext uri="{BB962C8B-B14F-4D97-AF65-F5344CB8AC3E}">
        <p14:creationId xmlns:p14="http://schemas.microsoft.com/office/powerpoint/2010/main" val="57684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13"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prospects</a:t>
            </a:r>
          </a:p>
        </p:txBody>
      </p:sp>
      <p:pic>
        <p:nvPicPr>
          <p:cNvPr id="14" name="Imatge 13"/>
          <p:cNvPicPr>
            <a:picLocks noChangeAspect="1"/>
          </p:cNvPicPr>
          <p:nvPr/>
        </p:nvPicPr>
        <p:blipFill>
          <a:blip r:embed="rId2"/>
          <a:stretch>
            <a:fillRect/>
          </a:stretch>
        </p:blipFill>
        <p:spPr>
          <a:xfrm>
            <a:off x="412258" y="134516"/>
            <a:ext cx="1694793" cy="864623"/>
          </a:xfrm>
          <a:prstGeom prst="rect">
            <a:avLst/>
          </a:prstGeom>
        </p:spPr>
      </p:pic>
      <p:cxnSp>
        <p:nvCxnSpPr>
          <p:cNvPr id="1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6" name="Imatge 15"/>
          <p:cNvPicPr>
            <a:picLocks noChangeAspect="1"/>
          </p:cNvPicPr>
          <p:nvPr/>
        </p:nvPicPr>
        <p:blipFill>
          <a:blip r:embed="rId3"/>
          <a:stretch>
            <a:fillRect/>
          </a:stretch>
        </p:blipFill>
        <p:spPr>
          <a:xfrm>
            <a:off x="436195" y="4573208"/>
            <a:ext cx="973641" cy="465785"/>
          </a:xfrm>
          <a:prstGeom prst="rect">
            <a:avLst/>
          </a:prstGeom>
        </p:spPr>
      </p:pic>
      <p:pic>
        <p:nvPicPr>
          <p:cNvPr id="17" name="Imatge 16"/>
          <p:cNvPicPr>
            <a:picLocks noChangeAspect="1"/>
          </p:cNvPicPr>
          <p:nvPr/>
        </p:nvPicPr>
        <p:blipFill>
          <a:blip r:embed="rId4"/>
          <a:stretch>
            <a:fillRect/>
          </a:stretch>
        </p:blipFill>
        <p:spPr>
          <a:xfrm>
            <a:off x="1620009" y="4564075"/>
            <a:ext cx="974084" cy="426161"/>
          </a:xfrm>
          <a:prstGeom prst="rect">
            <a:avLst/>
          </a:prstGeom>
        </p:spPr>
      </p:pic>
      <p:pic>
        <p:nvPicPr>
          <p:cNvPr id="18" name="Imatge 17"/>
          <p:cNvPicPr>
            <a:picLocks noChangeAspect="1"/>
          </p:cNvPicPr>
          <p:nvPr/>
        </p:nvPicPr>
        <p:blipFill>
          <a:blip r:embed="rId5"/>
          <a:stretch>
            <a:fillRect/>
          </a:stretch>
        </p:blipFill>
        <p:spPr>
          <a:xfrm>
            <a:off x="2773044" y="4573209"/>
            <a:ext cx="1384163" cy="407894"/>
          </a:xfrm>
          <a:prstGeom prst="rect">
            <a:avLst/>
          </a:prstGeom>
        </p:spPr>
      </p:pic>
      <p:pic>
        <p:nvPicPr>
          <p:cNvPr id="19" name="Imatge 18"/>
          <p:cNvPicPr>
            <a:picLocks noChangeAspect="1"/>
          </p:cNvPicPr>
          <p:nvPr/>
        </p:nvPicPr>
        <p:blipFill>
          <a:blip r:embed="rId6"/>
          <a:stretch>
            <a:fillRect/>
          </a:stretch>
        </p:blipFill>
        <p:spPr>
          <a:xfrm>
            <a:off x="4272629" y="4524489"/>
            <a:ext cx="486139" cy="506027"/>
          </a:xfrm>
          <a:prstGeom prst="rect">
            <a:avLst/>
          </a:prstGeom>
        </p:spPr>
      </p:pic>
      <p:pic>
        <p:nvPicPr>
          <p:cNvPr id="20" name="Imatge 19"/>
          <p:cNvPicPr>
            <a:picLocks noChangeAspect="1"/>
          </p:cNvPicPr>
          <p:nvPr/>
        </p:nvPicPr>
        <p:blipFill>
          <a:blip r:embed="rId7"/>
          <a:stretch>
            <a:fillRect/>
          </a:stretch>
        </p:blipFill>
        <p:spPr>
          <a:xfrm>
            <a:off x="4958627" y="4579377"/>
            <a:ext cx="1046805" cy="401726"/>
          </a:xfrm>
          <a:prstGeom prst="rect">
            <a:avLst/>
          </a:prstGeom>
        </p:spPr>
      </p:pic>
      <p:pic>
        <p:nvPicPr>
          <p:cNvPr id="21" name="Imatge 20"/>
          <p:cNvPicPr>
            <a:picLocks noChangeAspect="1"/>
          </p:cNvPicPr>
          <p:nvPr/>
        </p:nvPicPr>
        <p:blipFill>
          <a:blip r:embed="rId8"/>
          <a:stretch>
            <a:fillRect/>
          </a:stretch>
        </p:blipFill>
        <p:spPr>
          <a:xfrm>
            <a:off x="6190577" y="4524490"/>
            <a:ext cx="580367" cy="580367"/>
          </a:xfrm>
          <a:prstGeom prst="rect">
            <a:avLst/>
          </a:prstGeom>
        </p:spPr>
      </p:pic>
      <p:pic>
        <p:nvPicPr>
          <p:cNvPr id="22" name="Imatge 21"/>
          <p:cNvPicPr>
            <a:picLocks noChangeAspect="1"/>
          </p:cNvPicPr>
          <p:nvPr/>
        </p:nvPicPr>
        <p:blipFill>
          <a:blip r:embed="rId9"/>
          <a:stretch>
            <a:fillRect/>
          </a:stretch>
        </p:blipFill>
        <p:spPr>
          <a:xfrm>
            <a:off x="6940340" y="4524489"/>
            <a:ext cx="496902" cy="496902"/>
          </a:xfrm>
          <a:prstGeom prst="rect">
            <a:avLst/>
          </a:prstGeom>
        </p:spPr>
      </p:pic>
      <p:pic>
        <p:nvPicPr>
          <p:cNvPr id="23" name="Imatge 22"/>
          <p:cNvPicPr>
            <a:picLocks noChangeAspect="1"/>
          </p:cNvPicPr>
          <p:nvPr/>
        </p:nvPicPr>
        <p:blipFill>
          <a:blip r:embed="rId10"/>
          <a:stretch>
            <a:fillRect/>
          </a:stretch>
        </p:blipFill>
        <p:spPr>
          <a:xfrm>
            <a:off x="7606637" y="4604068"/>
            <a:ext cx="1180305" cy="417323"/>
          </a:xfrm>
          <a:prstGeom prst="rect">
            <a:avLst/>
          </a:prstGeom>
        </p:spPr>
      </p:pic>
      <p:sp>
        <p:nvSpPr>
          <p:cNvPr id="24" name="Rectangle arrodonit 23"/>
          <p:cNvSpPr/>
          <p:nvPr/>
        </p:nvSpPr>
        <p:spPr>
          <a:xfrm>
            <a:off x="2773044" y="806986"/>
            <a:ext cx="5039590"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QuadreDeText 24"/>
          <p:cNvSpPr txBox="1"/>
          <p:nvPr/>
        </p:nvSpPr>
        <p:spPr>
          <a:xfrm>
            <a:off x="2713940" y="826572"/>
            <a:ext cx="5215738"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POLICY</a:t>
            </a:r>
          </a:p>
        </p:txBody>
      </p:sp>
      <p:sp>
        <p:nvSpPr>
          <p:cNvPr id="2" name="Rectangle 1"/>
          <p:cNvSpPr/>
          <p:nvPr/>
        </p:nvSpPr>
        <p:spPr>
          <a:xfrm>
            <a:off x="581986" y="1441558"/>
            <a:ext cx="4263907" cy="1200329"/>
          </a:xfrm>
          <a:prstGeom prst="rect">
            <a:avLst/>
          </a:prstGeom>
        </p:spPr>
        <p:txBody>
          <a:bodyPr wrap="square">
            <a:spAutoFit/>
          </a:bodyPr>
          <a:lstStyle/>
          <a:p>
            <a:pPr marL="285750" indent="-285750" algn="just">
              <a:buFont typeface="Wingdings" panose="05000000000000000000" pitchFamily="2" charset="2"/>
              <a:buChar char="Ø"/>
            </a:pPr>
            <a:r>
              <a:rPr lang="en-US" b="1" dirty="0"/>
              <a:t>There is little consistency across Europe in salary scales, contracts, skills, competencies, and training opportunities for RMs</a:t>
            </a:r>
            <a:endParaRPr lang="ca-ES" dirty="0"/>
          </a:p>
        </p:txBody>
      </p:sp>
      <p:sp>
        <p:nvSpPr>
          <p:cNvPr id="3" name="Rectangle 2"/>
          <p:cNvSpPr/>
          <p:nvPr/>
        </p:nvSpPr>
        <p:spPr>
          <a:xfrm>
            <a:off x="581986" y="2850986"/>
            <a:ext cx="4572000" cy="1200329"/>
          </a:xfrm>
          <a:prstGeom prst="rect">
            <a:avLst/>
          </a:prstGeom>
        </p:spPr>
        <p:txBody>
          <a:bodyPr>
            <a:spAutoFit/>
          </a:bodyPr>
          <a:lstStyle/>
          <a:p>
            <a:pPr marL="285750" indent="-285750">
              <a:buFont typeface="Wingdings" panose="05000000000000000000" pitchFamily="2" charset="2"/>
              <a:buChar char="Ø"/>
            </a:pPr>
            <a:r>
              <a:rPr lang="en-US" b="1" dirty="0"/>
              <a:t>RM positions are often tied to individual grants leaving RMs often on precarious contracts throughout their careers. </a:t>
            </a:r>
            <a:endParaRPr lang="en-GB" dirty="0"/>
          </a:p>
        </p:txBody>
      </p:sp>
      <p:pic>
        <p:nvPicPr>
          <p:cNvPr id="26" name="Imatge 25"/>
          <p:cNvPicPr>
            <a:picLocks noChangeAspect="1"/>
          </p:cNvPicPr>
          <p:nvPr/>
        </p:nvPicPr>
        <p:blipFill>
          <a:blip r:embed="rId11"/>
          <a:stretch>
            <a:fillRect/>
          </a:stretch>
        </p:blipFill>
        <p:spPr>
          <a:xfrm>
            <a:off x="5056564" y="1923007"/>
            <a:ext cx="3428759" cy="1800429"/>
          </a:xfrm>
          <a:prstGeom prst="rect">
            <a:avLst/>
          </a:prstGeom>
        </p:spPr>
      </p:pic>
    </p:spTree>
    <p:extLst>
      <p:ext uri="{BB962C8B-B14F-4D97-AF65-F5344CB8AC3E}">
        <p14:creationId xmlns:p14="http://schemas.microsoft.com/office/powerpoint/2010/main" val="94821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2"/>
          <a:stretch>
            <a:fillRect/>
          </a:stretch>
        </p:blipFill>
        <p:spPr>
          <a:xfrm>
            <a:off x="412258" y="134516"/>
            <a:ext cx="1694793" cy="864623"/>
          </a:xfrm>
          <a:prstGeom prst="rect">
            <a:avLst/>
          </a:prstGeom>
        </p:spPr>
      </p:pic>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accent1">
                <a:lumMod val="75000"/>
              </a:schemeClr>
            </a:solidFill>
            <a:round/>
            <a:headEnd/>
            <a:tailEnd/>
          </a:ln>
          <a:effectLst/>
        </p:spPr>
      </p:cxnSp>
      <p:pic>
        <p:nvPicPr>
          <p:cNvPr id="6" name="Imatge 5"/>
          <p:cNvPicPr>
            <a:picLocks noChangeAspect="1"/>
          </p:cNvPicPr>
          <p:nvPr/>
        </p:nvPicPr>
        <p:blipFill>
          <a:blip r:embed="rId3"/>
          <a:stretch>
            <a:fillRect/>
          </a:stretch>
        </p:blipFill>
        <p:spPr>
          <a:xfrm>
            <a:off x="436195" y="4573208"/>
            <a:ext cx="973641" cy="465785"/>
          </a:xfrm>
          <a:prstGeom prst="rect">
            <a:avLst/>
          </a:prstGeom>
        </p:spPr>
      </p:pic>
      <p:pic>
        <p:nvPicPr>
          <p:cNvPr id="7" name="Imatge 6"/>
          <p:cNvPicPr>
            <a:picLocks noChangeAspect="1"/>
          </p:cNvPicPr>
          <p:nvPr/>
        </p:nvPicPr>
        <p:blipFill>
          <a:blip r:embed="rId4"/>
          <a:stretch>
            <a:fillRect/>
          </a:stretch>
        </p:blipFill>
        <p:spPr>
          <a:xfrm>
            <a:off x="1620009" y="4564075"/>
            <a:ext cx="974084" cy="426161"/>
          </a:xfrm>
          <a:prstGeom prst="rect">
            <a:avLst/>
          </a:prstGeom>
        </p:spPr>
      </p:pic>
      <p:pic>
        <p:nvPicPr>
          <p:cNvPr id="8" name="Imatge 7"/>
          <p:cNvPicPr>
            <a:picLocks noChangeAspect="1"/>
          </p:cNvPicPr>
          <p:nvPr/>
        </p:nvPicPr>
        <p:blipFill>
          <a:blip r:embed="rId5"/>
          <a:stretch>
            <a:fillRect/>
          </a:stretch>
        </p:blipFill>
        <p:spPr>
          <a:xfrm>
            <a:off x="2773044" y="4573209"/>
            <a:ext cx="1384163" cy="407894"/>
          </a:xfrm>
          <a:prstGeom prst="rect">
            <a:avLst/>
          </a:prstGeom>
        </p:spPr>
      </p:pic>
      <p:pic>
        <p:nvPicPr>
          <p:cNvPr id="9" name="Imatge 8"/>
          <p:cNvPicPr>
            <a:picLocks noChangeAspect="1"/>
          </p:cNvPicPr>
          <p:nvPr/>
        </p:nvPicPr>
        <p:blipFill>
          <a:blip r:embed="rId6"/>
          <a:stretch>
            <a:fillRect/>
          </a:stretch>
        </p:blipFill>
        <p:spPr>
          <a:xfrm>
            <a:off x="4272629" y="4524489"/>
            <a:ext cx="486139" cy="506027"/>
          </a:xfrm>
          <a:prstGeom prst="rect">
            <a:avLst/>
          </a:prstGeom>
        </p:spPr>
      </p:pic>
      <p:pic>
        <p:nvPicPr>
          <p:cNvPr id="10" name="Imatge 9"/>
          <p:cNvPicPr>
            <a:picLocks noChangeAspect="1"/>
          </p:cNvPicPr>
          <p:nvPr/>
        </p:nvPicPr>
        <p:blipFill>
          <a:blip r:embed="rId7"/>
          <a:stretch>
            <a:fillRect/>
          </a:stretch>
        </p:blipFill>
        <p:spPr>
          <a:xfrm>
            <a:off x="4958627" y="4579377"/>
            <a:ext cx="1046805" cy="401726"/>
          </a:xfrm>
          <a:prstGeom prst="rect">
            <a:avLst/>
          </a:prstGeom>
        </p:spPr>
      </p:pic>
      <p:pic>
        <p:nvPicPr>
          <p:cNvPr id="11" name="Imatge 10"/>
          <p:cNvPicPr>
            <a:picLocks noChangeAspect="1"/>
          </p:cNvPicPr>
          <p:nvPr/>
        </p:nvPicPr>
        <p:blipFill>
          <a:blip r:embed="rId8"/>
          <a:stretch>
            <a:fillRect/>
          </a:stretch>
        </p:blipFill>
        <p:spPr>
          <a:xfrm>
            <a:off x="6190577" y="4524490"/>
            <a:ext cx="580367" cy="580367"/>
          </a:xfrm>
          <a:prstGeom prst="rect">
            <a:avLst/>
          </a:prstGeom>
        </p:spPr>
      </p:pic>
      <p:pic>
        <p:nvPicPr>
          <p:cNvPr id="12" name="Imatge 11"/>
          <p:cNvPicPr>
            <a:picLocks noChangeAspect="1"/>
          </p:cNvPicPr>
          <p:nvPr/>
        </p:nvPicPr>
        <p:blipFill>
          <a:blip r:embed="rId9"/>
          <a:stretch>
            <a:fillRect/>
          </a:stretch>
        </p:blipFill>
        <p:spPr>
          <a:xfrm>
            <a:off x="6940340" y="4524489"/>
            <a:ext cx="496902" cy="496902"/>
          </a:xfrm>
          <a:prstGeom prst="rect">
            <a:avLst/>
          </a:prstGeom>
        </p:spPr>
      </p:pic>
      <p:pic>
        <p:nvPicPr>
          <p:cNvPr id="13" name="Imatge 12"/>
          <p:cNvPicPr>
            <a:picLocks noChangeAspect="1"/>
          </p:cNvPicPr>
          <p:nvPr/>
        </p:nvPicPr>
        <p:blipFill>
          <a:blip r:embed="rId10"/>
          <a:stretch>
            <a:fillRect/>
          </a:stretch>
        </p:blipFill>
        <p:spPr>
          <a:xfrm>
            <a:off x="7606637" y="4604068"/>
            <a:ext cx="1180305" cy="417323"/>
          </a:xfrm>
          <a:prstGeom prst="rect">
            <a:avLst/>
          </a:prstGeom>
        </p:spPr>
      </p:pic>
      <p:sp>
        <p:nvSpPr>
          <p:cNvPr id="17" name="QuadreDeText 16"/>
          <p:cNvSpPr txBox="1"/>
          <p:nvPr/>
        </p:nvSpPr>
        <p:spPr>
          <a:xfrm>
            <a:off x="577729" y="1024089"/>
            <a:ext cx="8055750" cy="484748"/>
          </a:xfrm>
          <a:prstGeom prst="rect">
            <a:avLst/>
          </a:prstGeom>
          <a:solidFill>
            <a:schemeClr val="accent6">
              <a:lumMod val="20000"/>
              <a:lumOff val="80000"/>
            </a:schemeClr>
          </a:solidFill>
        </p:spPr>
        <p:txBody>
          <a:bodyPr wrap="square" rtlCol="0">
            <a:spAutoFit/>
          </a:bodyPr>
          <a:lstStyle/>
          <a:p>
            <a:pPr algn="just"/>
            <a:r>
              <a:rPr lang="en-IE" sz="1275" b="1" dirty="0">
                <a:latin typeface="Arial" panose="020B0604020202020204" pitchFamily="34" charset="0"/>
                <a:cs typeface="Arial" panose="020B0604020202020204" pitchFamily="34" charset="0"/>
              </a:rPr>
              <a:t>HORIZON-WIDERA-2021-ERA-01-20:</a:t>
            </a:r>
            <a:r>
              <a:rPr lang="en-IE" sz="1275" dirty="0">
                <a:latin typeface="Arial" panose="020B0604020202020204" pitchFamily="34" charset="0"/>
                <a:cs typeface="Arial" panose="020B0604020202020204" pitchFamily="34" charset="0"/>
              </a:rPr>
              <a:t> </a:t>
            </a:r>
            <a:r>
              <a:rPr lang="en-US" sz="1275" dirty="0">
                <a:latin typeface="Arial" panose="020B0604020202020204" pitchFamily="34" charset="0"/>
                <a:cs typeface="Arial" panose="020B0604020202020204" pitchFamily="34" charset="0"/>
              </a:rPr>
              <a:t>Towards a Europe-wide training and networking scheme for research managers</a:t>
            </a:r>
            <a:r>
              <a:rPr lang="en-IE" sz="1275" dirty="0">
                <a:latin typeface="Arial" panose="020B0604020202020204" pitchFamily="34" charset="0"/>
                <a:cs typeface="Arial" panose="020B0604020202020204" pitchFamily="34" charset="0"/>
              </a:rPr>
              <a:t>. CSA. 3.000.000 € (2 projects). </a:t>
            </a:r>
            <a:r>
              <a:rPr lang="en-IE" sz="1275" b="1" dirty="0">
                <a:latin typeface="Arial" panose="020B0604020202020204" pitchFamily="34" charset="0"/>
                <a:cs typeface="Arial" panose="020B0604020202020204" pitchFamily="34" charset="0"/>
              </a:rPr>
              <a:t>Deadline:</a:t>
            </a:r>
            <a:r>
              <a:rPr lang="en-IE" sz="1275" dirty="0">
                <a:latin typeface="Arial" panose="020B0604020202020204" pitchFamily="34" charset="0"/>
                <a:cs typeface="Arial" panose="020B0604020202020204" pitchFamily="34" charset="0"/>
              </a:rPr>
              <a:t> September 21</a:t>
            </a:r>
            <a:r>
              <a:rPr lang="en-IE" sz="1275" baseline="30000" dirty="0">
                <a:latin typeface="Arial" panose="020B0604020202020204" pitchFamily="34" charset="0"/>
                <a:cs typeface="Arial" panose="020B0604020202020204" pitchFamily="34" charset="0"/>
              </a:rPr>
              <a:t>st</a:t>
            </a:r>
            <a:r>
              <a:rPr lang="en-IE" sz="1275" dirty="0">
                <a:latin typeface="Arial" panose="020B0604020202020204" pitchFamily="34" charset="0"/>
                <a:cs typeface="Arial" panose="020B0604020202020204" pitchFamily="34" charset="0"/>
              </a:rPr>
              <a:t>, 2021.</a:t>
            </a:r>
          </a:p>
        </p:txBody>
      </p:sp>
      <p:pic>
        <p:nvPicPr>
          <p:cNvPr id="18" name="Imatge 17"/>
          <p:cNvPicPr>
            <a:picLocks noChangeAspect="1"/>
          </p:cNvPicPr>
          <p:nvPr/>
        </p:nvPicPr>
        <p:blipFill>
          <a:blip r:embed="rId11"/>
          <a:stretch>
            <a:fillRect/>
          </a:stretch>
        </p:blipFill>
        <p:spPr>
          <a:xfrm>
            <a:off x="590356" y="1678014"/>
            <a:ext cx="1581071" cy="2197455"/>
          </a:xfrm>
          <a:prstGeom prst="rect">
            <a:avLst/>
          </a:prstGeom>
          <a:ln w="38100">
            <a:solidFill>
              <a:schemeClr val="accent5">
                <a:lumMod val="75000"/>
              </a:schemeClr>
            </a:solidFill>
          </a:ln>
        </p:spPr>
      </p:pic>
      <p:pic>
        <p:nvPicPr>
          <p:cNvPr id="19" name="Imatge 18"/>
          <p:cNvPicPr>
            <a:picLocks noChangeAspect="1"/>
          </p:cNvPicPr>
          <p:nvPr/>
        </p:nvPicPr>
        <p:blipFill>
          <a:blip r:embed="rId12"/>
          <a:stretch>
            <a:fillRect/>
          </a:stretch>
        </p:blipFill>
        <p:spPr>
          <a:xfrm>
            <a:off x="1105280" y="3046128"/>
            <a:ext cx="571220" cy="571220"/>
          </a:xfrm>
          <a:prstGeom prst="rect">
            <a:avLst/>
          </a:prstGeom>
        </p:spPr>
      </p:pic>
      <p:sp>
        <p:nvSpPr>
          <p:cNvPr id="20" name="QuadreDeText 19"/>
          <p:cNvSpPr txBox="1"/>
          <p:nvPr/>
        </p:nvSpPr>
        <p:spPr>
          <a:xfrm>
            <a:off x="829788" y="4008997"/>
            <a:ext cx="1145077" cy="300082"/>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SCOPE</a:t>
            </a:r>
          </a:p>
        </p:txBody>
      </p:sp>
      <p:sp>
        <p:nvSpPr>
          <p:cNvPr id="21" name="Rectangle 20"/>
          <p:cNvSpPr/>
          <p:nvPr/>
        </p:nvSpPr>
        <p:spPr>
          <a:xfrm>
            <a:off x="2282612" y="1543772"/>
            <a:ext cx="6504329" cy="2844000"/>
          </a:xfrm>
          <a:prstGeom prst="rect">
            <a:avLst/>
          </a:prstGeom>
        </p:spPr>
        <p:txBody>
          <a:bodyPr wrap="square">
            <a:spAutoFit/>
          </a:bodyPr>
          <a:lstStyle/>
          <a:p>
            <a:pPr marL="214313" indent="-214313" algn="just">
              <a:buFont typeface="Wingdings" panose="05000000000000000000" pitchFamily="2" charset="2"/>
              <a:buChar char="q"/>
            </a:pPr>
            <a:r>
              <a:rPr lang="en-GB" sz="1200" dirty="0">
                <a:latin typeface="Arial" panose="020B0604020202020204" pitchFamily="34" charset="0"/>
                <a:cs typeface="Arial" panose="020B0604020202020204" pitchFamily="34" charset="0"/>
              </a:rPr>
              <a:t>Improving </a:t>
            </a:r>
            <a:r>
              <a:rPr lang="en-GB" sz="1200" b="1" dirty="0">
                <a:solidFill>
                  <a:srgbClr val="00B050"/>
                </a:solidFill>
                <a:latin typeface="Arial" panose="020B0604020202020204" pitchFamily="34" charset="0"/>
                <a:cs typeface="Arial" panose="020B0604020202020204" pitchFamily="34" charset="0"/>
              </a:rPr>
              <a:t>training and skills development</a:t>
            </a:r>
            <a:r>
              <a:rPr lang="en-GB" sz="1200" dirty="0">
                <a:solidFill>
                  <a:srgbClr val="00B05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Research management staff, to develop better Research and innovative management capacity and guidance for researchers across the entire ERA, as well as pave the way towards </a:t>
            </a:r>
            <a:r>
              <a:rPr lang="en-GB" sz="1200" b="1" dirty="0">
                <a:latin typeface="Arial" panose="020B0604020202020204" pitchFamily="34" charset="0"/>
                <a:cs typeface="Arial" panose="020B0604020202020204" pitchFamily="34" charset="0"/>
              </a:rPr>
              <a:t>institutional acknowledgement</a:t>
            </a:r>
            <a:r>
              <a:rPr lang="en-GB" sz="1200" dirty="0">
                <a:latin typeface="Arial" panose="020B0604020202020204" pitchFamily="34" charset="0"/>
                <a:cs typeface="Arial" panose="020B0604020202020204" pitchFamily="34" charset="0"/>
              </a:rPr>
              <a:t> of the Research management profession.</a:t>
            </a:r>
          </a:p>
          <a:p>
            <a:pPr algn="just"/>
            <a:endParaRPr lang="ca-E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q"/>
            </a:pPr>
            <a:r>
              <a:rPr lang="en-GB" sz="1200" b="1" dirty="0">
                <a:latin typeface="Arial" panose="020B0604020202020204" pitchFamily="34" charset="0"/>
                <a:cs typeface="Arial" panose="020B0604020202020204" pitchFamily="34" charset="0"/>
              </a:rPr>
              <a:t>Map and analyse the EU landscape</a:t>
            </a:r>
            <a:r>
              <a:rPr lang="en-GB" sz="1200" dirty="0">
                <a:latin typeface="Arial" panose="020B0604020202020204" pitchFamily="34" charset="0"/>
                <a:cs typeface="Arial" panose="020B0604020202020204" pitchFamily="34" charset="0"/>
              </a:rPr>
              <a:t> of Research management and the financial framework to support it. They should address a wide scope of activities, such as study visits, staff Exchange, Exchange of good practices, guidelines and policy recommendations to deliver of Research management under the new ERA.</a:t>
            </a:r>
          </a:p>
          <a:p>
            <a:pPr algn="just"/>
            <a:endParaRPr lang="ca-E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q"/>
            </a:pPr>
            <a:r>
              <a:rPr lang="en-US" sz="1200" dirty="0">
                <a:latin typeface="Arial" panose="020B0604020202020204" pitchFamily="34" charset="0"/>
                <a:cs typeface="Arial" panose="020B0604020202020204" pitchFamily="34" charset="0"/>
              </a:rPr>
              <a:t>Pilot a </a:t>
            </a:r>
            <a:r>
              <a:rPr lang="en-US" sz="1200" b="1" dirty="0">
                <a:solidFill>
                  <a:srgbClr val="00B050"/>
                </a:solidFill>
                <a:latin typeface="Arial" panose="020B0604020202020204" pitchFamily="34" charset="0"/>
                <a:cs typeface="Arial" panose="020B0604020202020204" pitchFamily="34" charset="0"/>
              </a:rPr>
              <a:t>European network for research managers</a:t>
            </a:r>
            <a:r>
              <a:rPr lang="en-US" sz="1200" dirty="0">
                <a:solidFill>
                  <a:srgbClr val="00B05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through the integration of existing capabilities of Research Organizations, networks and umbrella organizations. Projects are expected to generate a wide outreach to the European community of R&amp;I management.</a:t>
            </a:r>
          </a:p>
          <a:p>
            <a:pPr algn="just"/>
            <a:endParaRPr lang="en-US" sz="750" dirty="0">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q"/>
            </a:pPr>
            <a:r>
              <a:rPr lang="en-US" sz="1200" dirty="0">
                <a:latin typeface="Arial" panose="020B0604020202020204" pitchFamily="34" charset="0"/>
                <a:cs typeface="Arial" panose="020B0604020202020204" pitchFamily="34" charset="0"/>
              </a:rPr>
              <a:t>Create </a:t>
            </a:r>
            <a:r>
              <a:rPr lang="en-US" sz="1200" b="1" dirty="0">
                <a:solidFill>
                  <a:srgbClr val="00B050"/>
                </a:solidFill>
                <a:latin typeface="Arial" panose="020B0604020202020204" pitchFamily="34" charset="0"/>
                <a:cs typeface="Arial" panose="020B0604020202020204" pitchFamily="34" charset="0"/>
              </a:rPr>
              <a:t>new training paths and optimize integration</a:t>
            </a:r>
            <a:r>
              <a:rPr lang="en-US" sz="1200" dirty="0">
                <a:latin typeface="Arial" panose="020B0604020202020204" pitchFamily="34" charset="0"/>
                <a:cs typeface="Arial" panose="020B0604020202020204" pitchFamily="34" charset="0"/>
              </a:rPr>
              <a:t> of existing recognized institutional training and certification programs for research managers, developing recommendations.</a:t>
            </a:r>
          </a:p>
          <a:p>
            <a:pPr algn="just"/>
            <a:endParaRPr lang="en-US" sz="750" dirty="0">
              <a:latin typeface="Arial" panose="020B0604020202020204" pitchFamily="34" charset="0"/>
              <a:cs typeface="Arial" panose="020B0604020202020204" pitchFamily="34" charset="0"/>
            </a:endParaRPr>
          </a:p>
        </p:txBody>
      </p:sp>
      <p:sp>
        <p:nvSpPr>
          <p:cNvPr id="23" name="Text Box 6"/>
          <p:cNvSpPr txBox="1">
            <a:spLocks noChangeArrowheads="1"/>
          </p:cNvSpPr>
          <p:nvPr/>
        </p:nvSpPr>
        <p:spPr bwMode="auto">
          <a:xfrm>
            <a:off x="2472538" y="149019"/>
            <a:ext cx="6269185"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EC RESEARCH MANAGER Challenges</a:t>
            </a:r>
          </a:p>
        </p:txBody>
      </p:sp>
    </p:spTree>
    <p:extLst>
      <p:ext uri="{BB962C8B-B14F-4D97-AF65-F5344CB8AC3E}">
        <p14:creationId xmlns:p14="http://schemas.microsoft.com/office/powerpoint/2010/main" val="2036125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13"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prospects</a:t>
            </a:r>
          </a:p>
        </p:txBody>
      </p:sp>
      <p:pic>
        <p:nvPicPr>
          <p:cNvPr id="14" name="Imatge 13"/>
          <p:cNvPicPr>
            <a:picLocks noChangeAspect="1"/>
          </p:cNvPicPr>
          <p:nvPr/>
        </p:nvPicPr>
        <p:blipFill>
          <a:blip r:embed="rId2"/>
          <a:stretch>
            <a:fillRect/>
          </a:stretch>
        </p:blipFill>
        <p:spPr>
          <a:xfrm>
            <a:off x="412258" y="134516"/>
            <a:ext cx="1694793" cy="864623"/>
          </a:xfrm>
          <a:prstGeom prst="rect">
            <a:avLst/>
          </a:prstGeom>
        </p:spPr>
      </p:pic>
      <p:cxnSp>
        <p:nvCxnSpPr>
          <p:cNvPr id="1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6" name="Imatge 15"/>
          <p:cNvPicPr>
            <a:picLocks noChangeAspect="1"/>
          </p:cNvPicPr>
          <p:nvPr/>
        </p:nvPicPr>
        <p:blipFill>
          <a:blip r:embed="rId3"/>
          <a:stretch>
            <a:fillRect/>
          </a:stretch>
        </p:blipFill>
        <p:spPr>
          <a:xfrm>
            <a:off x="436195" y="4573208"/>
            <a:ext cx="973641" cy="465785"/>
          </a:xfrm>
          <a:prstGeom prst="rect">
            <a:avLst/>
          </a:prstGeom>
        </p:spPr>
      </p:pic>
      <p:pic>
        <p:nvPicPr>
          <p:cNvPr id="17" name="Imatge 16"/>
          <p:cNvPicPr>
            <a:picLocks noChangeAspect="1"/>
          </p:cNvPicPr>
          <p:nvPr/>
        </p:nvPicPr>
        <p:blipFill>
          <a:blip r:embed="rId4"/>
          <a:stretch>
            <a:fillRect/>
          </a:stretch>
        </p:blipFill>
        <p:spPr>
          <a:xfrm>
            <a:off x="1620009" y="4564075"/>
            <a:ext cx="974084" cy="426161"/>
          </a:xfrm>
          <a:prstGeom prst="rect">
            <a:avLst/>
          </a:prstGeom>
        </p:spPr>
      </p:pic>
      <p:pic>
        <p:nvPicPr>
          <p:cNvPr id="18" name="Imatge 17"/>
          <p:cNvPicPr>
            <a:picLocks noChangeAspect="1"/>
          </p:cNvPicPr>
          <p:nvPr/>
        </p:nvPicPr>
        <p:blipFill>
          <a:blip r:embed="rId5"/>
          <a:stretch>
            <a:fillRect/>
          </a:stretch>
        </p:blipFill>
        <p:spPr>
          <a:xfrm>
            <a:off x="2773044" y="4573209"/>
            <a:ext cx="1384163" cy="407894"/>
          </a:xfrm>
          <a:prstGeom prst="rect">
            <a:avLst/>
          </a:prstGeom>
        </p:spPr>
      </p:pic>
      <p:pic>
        <p:nvPicPr>
          <p:cNvPr id="19" name="Imatge 18"/>
          <p:cNvPicPr>
            <a:picLocks noChangeAspect="1"/>
          </p:cNvPicPr>
          <p:nvPr/>
        </p:nvPicPr>
        <p:blipFill>
          <a:blip r:embed="rId6"/>
          <a:stretch>
            <a:fillRect/>
          </a:stretch>
        </p:blipFill>
        <p:spPr>
          <a:xfrm>
            <a:off x="4272629" y="4524489"/>
            <a:ext cx="486139" cy="506027"/>
          </a:xfrm>
          <a:prstGeom prst="rect">
            <a:avLst/>
          </a:prstGeom>
        </p:spPr>
      </p:pic>
      <p:pic>
        <p:nvPicPr>
          <p:cNvPr id="20" name="Imatge 19"/>
          <p:cNvPicPr>
            <a:picLocks noChangeAspect="1"/>
          </p:cNvPicPr>
          <p:nvPr/>
        </p:nvPicPr>
        <p:blipFill>
          <a:blip r:embed="rId7"/>
          <a:stretch>
            <a:fillRect/>
          </a:stretch>
        </p:blipFill>
        <p:spPr>
          <a:xfrm>
            <a:off x="4958627" y="4579377"/>
            <a:ext cx="1046805" cy="401726"/>
          </a:xfrm>
          <a:prstGeom prst="rect">
            <a:avLst/>
          </a:prstGeom>
        </p:spPr>
      </p:pic>
      <p:pic>
        <p:nvPicPr>
          <p:cNvPr id="21" name="Imatge 20"/>
          <p:cNvPicPr>
            <a:picLocks noChangeAspect="1"/>
          </p:cNvPicPr>
          <p:nvPr/>
        </p:nvPicPr>
        <p:blipFill>
          <a:blip r:embed="rId8"/>
          <a:stretch>
            <a:fillRect/>
          </a:stretch>
        </p:blipFill>
        <p:spPr>
          <a:xfrm>
            <a:off x="6190577" y="4524490"/>
            <a:ext cx="580367" cy="580367"/>
          </a:xfrm>
          <a:prstGeom prst="rect">
            <a:avLst/>
          </a:prstGeom>
        </p:spPr>
      </p:pic>
      <p:pic>
        <p:nvPicPr>
          <p:cNvPr id="22" name="Imatge 21"/>
          <p:cNvPicPr>
            <a:picLocks noChangeAspect="1"/>
          </p:cNvPicPr>
          <p:nvPr/>
        </p:nvPicPr>
        <p:blipFill>
          <a:blip r:embed="rId9"/>
          <a:stretch>
            <a:fillRect/>
          </a:stretch>
        </p:blipFill>
        <p:spPr>
          <a:xfrm>
            <a:off x="6940340" y="4524489"/>
            <a:ext cx="496902" cy="496902"/>
          </a:xfrm>
          <a:prstGeom prst="rect">
            <a:avLst/>
          </a:prstGeom>
        </p:spPr>
      </p:pic>
      <p:pic>
        <p:nvPicPr>
          <p:cNvPr id="23" name="Imatge 22"/>
          <p:cNvPicPr>
            <a:picLocks noChangeAspect="1"/>
          </p:cNvPicPr>
          <p:nvPr/>
        </p:nvPicPr>
        <p:blipFill>
          <a:blip r:embed="rId10"/>
          <a:stretch>
            <a:fillRect/>
          </a:stretch>
        </p:blipFill>
        <p:spPr>
          <a:xfrm>
            <a:off x="7606637" y="4604068"/>
            <a:ext cx="1180305" cy="417323"/>
          </a:xfrm>
          <a:prstGeom prst="rect">
            <a:avLst/>
          </a:prstGeom>
        </p:spPr>
      </p:pic>
      <p:sp>
        <p:nvSpPr>
          <p:cNvPr id="24" name="Rectangle arrodonit 23"/>
          <p:cNvSpPr/>
          <p:nvPr/>
        </p:nvSpPr>
        <p:spPr>
          <a:xfrm>
            <a:off x="2773044" y="806986"/>
            <a:ext cx="5039590"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QuadreDeText 24"/>
          <p:cNvSpPr txBox="1"/>
          <p:nvPr/>
        </p:nvSpPr>
        <p:spPr>
          <a:xfrm>
            <a:off x="2713940" y="826572"/>
            <a:ext cx="5215738"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POLICY</a:t>
            </a:r>
          </a:p>
        </p:txBody>
      </p:sp>
      <p:pic>
        <p:nvPicPr>
          <p:cNvPr id="2" name="Imatge 1"/>
          <p:cNvPicPr>
            <a:picLocks noChangeAspect="1"/>
          </p:cNvPicPr>
          <p:nvPr/>
        </p:nvPicPr>
        <p:blipFill>
          <a:blip r:embed="rId11"/>
          <a:stretch>
            <a:fillRect/>
          </a:stretch>
        </p:blipFill>
        <p:spPr>
          <a:xfrm>
            <a:off x="2041946" y="1440136"/>
            <a:ext cx="5770688" cy="2767018"/>
          </a:xfrm>
          <a:prstGeom prst="rect">
            <a:avLst/>
          </a:prstGeom>
        </p:spPr>
      </p:pic>
    </p:spTree>
    <p:extLst>
      <p:ext uri="{BB962C8B-B14F-4D97-AF65-F5344CB8AC3E}">
        <p14:creationId xmlns:p14="http://schemas.microsoft.com/office/powerpoint/2010/main" val="3565168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13"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prospects</a:t>
            </a:r>
          </a:p>
        </p:txBody>
      </p:sp>
      <p:pic>
        <p:nvPicPr>
          <p:cNvPr id="14" name="Imatge 13"/>
          <p:cNvPicPr>
            <a:picLocks noChangeAspect="1"/>
          </p:cNvPicPr>
          <p:nvPr/>
        </p:nvPicPr>
        <p:blipFill>
          <a:blip r:embed="rId2"/>
          <a:stretch>
            <a:fillRect/>
          </a:stretch>
        </p:blipFill>
        <p:spPr>
          <a:xfrm>
            <a:off x="412258" y="134516"/>
            <a:ext cx="1694793" cy="864623"/>
          </a:xfrm>
          <a:prstGeom prst="rect">
            <a:avLst/>
          </a:prstGeom>
        </p:spPr>
      </p:pic>
      <p:cxnSp>
        <p:nvCxnSpPr>
          <p:cNvPr id="1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6" name="Imatge 15"/>
          <p:cNvPicPr>
            <a:picLocks noChangeAspect="1"/>
          </p:cNvPicPr>
          <p:nvPr/>
        </p:nvPicPr>
        <p:blipFill>
          <a:blip r:embed="rId3"/>
          <a:stretch>
            <a:fillRect/>
          </a:stretch>
        </p:blipFill>
        <p:spPr>
          <a:xfrm>
            <a:off x="436195" y="4573208"/>
            <a:ext cx="973641" cy="465785"/>
          </a:xfrm>
          <a:prstGeom prst="rect">
            <a:avLst/>
          </a:prstGeom>
        </p:spPr>
      </p:pic>
      <p:pic>
        <p:nvPicPr>
          <p:cNvPr id="17" name="Imatge 16"/>
          <p:cNvPicPr>
            <a:picLocks noChangeAspect="1"/>
          </p:cNvPicPr>
          <p:nvPr/>
        </p:nvPicPr>
        <p:blipFill>
          <a:blip r:embed="rId4"/>
          <a:stretch>
            <a:fillRect/>
          </a:stretch>
        </p:blipFill>
        <p:spPr>
          <a:xfrm>
            <a:off x="1620009" y="4564075"/>
            <a:ext cx="974084" cy="426161"/>
          </a:xfrm>
          <a:prstGeom prst="rect">
            <a:avLst/>
          </a:prstGeom>
        </p:spPr>
      </p:pic>
      <p:pic>
        <p:nvPicPr>
          <p:cNvPr id="18" name="Imatge 17"/>
          <p:cNvPicPr>
            <a:picLocks noChangeAspect="1"/>
          </p:cNvPicPr>
          <p:nvPr/>
        </p:nvPicPr>
        <p:blipFill>
          <a:blip r:embed="rId5"/>
          <a:stretch>
            <a:fillRect/>
          </a:stretch>
        </p:blipFill>
        <p:spPr>
          <a:xfrm>
            <a:off x="2773044" y="4573209"/>
            <a:ext cx="1384163" cy="407894"/>
          </a:xfrm>
          <a:prstGeom prst="rect">
            <a:avLst/>
          </a:prstGeom>
        </p:spPr>
      </p:pic>
      <p:pic>
        <p:nvPicPr>
          <p:cNvPr id="19" name="Imatge 18"/>
          <p:cNvPicPr>
            <a:picLocks noChangeAspect="1"/>
          </p:cNvPicPr>
          <p:nvPr/>
        </p:nvPicPr>
        <p:blipFill>
          <a:blip r:embed="rId6"/>
          <a:stretch>
            <a:fillRect/>
          </a:stretch>
        </p:blipFill>
        <p:spPr>
          <a:xfrm>
            <a:off x="4272629" y="4524489"/>
            <a:ext cx="486139" cy="506027"/>
          </a:xfrm>
          <a:prstGeom prst="rect">
            <a:avLst/>
          </a:prstGeom>
        </p:spPr>
      </p:pic>
      <p:pic>
        <p:nvPicPr>
          <p:cNvPr id="20" name="Imatge 19"/>
          <p:cNvPicPr>
            <a:picLocks noChangeAspect="1"/>
          </p:cNvPicPr>
          <p:nvPr/>
        </p:nvPicPr>
        <p:blipFill>
          <a:blip r:embed="rId7"/>
          <a:stretch>
            <a:fillRect/>
          </a:stretch>
        </p:blipFill>
        <p:spPr>
          <a:xfrm>
            <a:off x="4958627" y="4579377"/>
            <a:ext cx="1046805" cy="401726"/>
          </a:xfrm>
          <a:prstGeom prst="rect">
            <a:avLst/>
          </a:prstGeom>
        </p:spPr>
      </p:pic>
      <p:pic>
        <p:nvPicPr>
          <p:cNvPr id="21" name="Imatge 20"/>
          <p:cNvPicPr>
            <a:picLocks noChangeAspect="1"/>
          </p:cNvPicPr>
          <p:nvPr/>
        </p:nvPicPr>
        <p:blipFill>
          <a:blip r:embed="rId8"/>
          <a:stretch>
            <a:fillRect/>
          </a:stretch>
        </p:blipFill>
        <p:spPr>
          <a:xfrm>
            <a:off x="6190577" y="4524490"/>
            <a:ext cx="580367" cy="580367"/>
          </a:xfrm>
          <a:prstGeom prst="rect">
            <a:avLst/>
          </a:prstGeom>
        </p:spPr>
      </p:pic>
      <p:pic>
        <p:nvPicPr>
          <p:cNvPr id="22" name="Imatge 21"/>
          <p:cNvPicPr>
            <a:picLocks noChangeAspect="1"/>
          </p:cNvPicPr>
          <p:nvPr/>
        </p:nvPicPr>
        <p:blipFill>
          <a:blip r:embed="rId9"/>
          <a:stretch>
            <a:fillRect/>
          </a:stretch>
        </p:blipFill>
        <p:spPr>
          <a:xfrm>
            <a:off x="6940340" y="4524489"/>
            <a:ext cx="496902" cy="496902"/>
          </a:xfrm>
          <a:prstGeom prst="rect">
            <a:avLst/>
          </a:prstGeom>
        </p:spPr>
      </p:pic>
      <p:pic>
        <p:nvPicPr>
          <p:cNvPr id="23" name="Imatge 22"/>
          <p:cNvPicPr>
            <a:picLocks noChangeAspect="1"/>
          </p:cNvPicPr>
          <p:nvPr/>
        </p:nvPicPr>
        <p:blipFill>
          <a:blip r:embed="rId10"/>
          <a:stretch>
            <a:fillRect/>
          </a:stretch>
        </p:blipFill>
        <p:spPr>
          <a:xfrm>
            <a:off x="7606637" y="4604068"/>
            <a:ext cx="1180305" cy="417323"/>
          </a:xfrm>
          <a:prstGeom prst="rect">
            <a:avLst/>
          </a:prstGeom>
        </p:spPr>
      </p:pic>
      <p:sp>
        <p:nvSpPr>
          <p:cNvPr id="24" name="Rectangle arrodonit 23"/>
          <p:cNvSpPr/>
          <p:nvPr/>
        </p:nvSpPr>
        <p:spPr>
          <a:xfrm>
            <a:off x="2773044" y="806986"/>
            <a:ext cx="5039590"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QuadreDeText 24"/>
          <p:cNvSpPr txBox="1"/>
          <p:nvPr/>
        </p:nvSpPr>
        <p:spPr>
          <a:xfrm>
            <a:off x="2713940" y="826572"/>
            <a:ext cx="5215738"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POLICY</a:t>
            </a:r>
          </a:p>
        </p:txBody>
      </p:sp>
      <p:pic>
        <p:nvPicPr>
          <p:cNvPr id="27" name="Imatge 26"/>
          <p:cNvPicPr>
            <a:picLocks noChangeAspect="1"/>
          </p:cNvPicPr>
          <p:nvPr/>
        </p:nvPicPr>
        <p:blipFill>
          <a:blip r:embed="rId11"/>
          <a:stretch>
            <a:fillRect/>
          </a:stretch>
        </p:blipFill>
        <p:spPr>
          <a:xfrm>
            <a:off x="2286708" y="1420550"/>
            <a:ext cx="5214519" cy="2908601"/>
          </a:xfrm>
          <a:prstGeom prst="rect">
            <a:avLst/>
          </a:prstGeom>
        </p:spPr>
      </p:pic>
    </p:spTree>
    <p:extLst>
      <p:ext uri="{BB962C8B-B14F-4D97-AF65-F5344CB8AC3E}">
        <p14:creationId xmlns:p14="http://schemas.microsoft.com/office/powerpoint/2010/main" val="1128887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13"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prospects</a:t>
            </a:r>
          </a:p>
        </p:txBody>
      </p:sp>
      <p:pic>
        <p:nvPicPr>
          <p:cNvPr id="14" name="Imatge 13"/>
          <p:cNvPicPr>
            <a:picLocks noChangeAspect="1"/>
          </p:cNvPicPr>
          <p:nvPr/>
        </p:nvPicPr>
        <p:blipFill>
          <a:blip r:embed="rId2"/>
          <a:stretch>
            <a:fillRect/>
          </a:stretch>
        </p:blipFill>
        <p:spPr>
          <a:xfrm>
            <a:off x="412258" y="134516"/>
            <a:ext cx="1694793" cy="864623"/>
          </a:xfrm>
          <a:prstGeom prst="rect">
            <a:avLst/>
          </a:prstGeom>
        </p:spPr>
      </p:pic>
      <p:cxnSp>
        <p:nvCxnSpPr>
          <p:cNvPr id="15" name="AutoShape 8"/>
          <p:cNvCxnSpPr>
            <a:cxnSpLocks noChangeShapeType="1"/>
          </p:cNvCxnSpPr>
          <p:nvPr/>
        </p:nvCxnSpPr>
        <p:spPr bwMode="auto">
          <a:xfrm>
            <a:off x="519768" y="4469513"/>
            <a:ext cx="8478000" cy="0"/>
          </a:xfrm>
          <a:prstGeom prst="straightConnector1">
            <a:avLst/>
          </a:prstGeom>
          <a:noFill/>
          <a:ln w="50800">
            <a:solidFill>
              <a:schemeClr val="tx2"/>
            </a:solidFill>
            <a:round/>
            <a:headEnd/>
            <a:tailEnd/>
          </a:ln>
          <a:effectLst/>
        </p:spPr>
      </p:cxnSp>
      <p:pic>
        <p:nvPicPr>
          <p:cNvPr id="16" name="Imatge 15"/>
          <p:cNvPicPr>
            <a:picLocks noChangeAspect="1"/>
          </p:cNvPicPr>
          <p:nvPr/>
        </p:nvPicPr>
        <p:blipFill>
          <a:blip r:embed="rId3"/>
          <a:stretch>
            <a:fillRect/>
          </a:stretch>
        </p:blipFill>
        <p:spPr>
          <a:xfrm>
            <a:off x="436195" y="4573208"/>
            <a:ext cx="973641" cy="465785"/>
          </a:xfrm>
          <a:prstGeom prst="rect">
            <a:avLst/>
          </a:prstGeom>
        </p:spPr>
      </p:pic>
      <p:pic>
        <p:nvPicPr>
          <p:cNvPr id="17" name="Imatge 16"/>
          <p:cNvPicPr>
            <a:picLocks noChangeAspect="1"/>
          </p:cNvPicPr>
          <p:nvPr/>
        </p:nvPicPr>
        <p:blipFill>
          <a:blip r:embed="rId4"/>
          <a:stretch>
            <a:fillRect/>
          </a:stretch>
        </p:blipFill>
        <p:spPr>
          <a:xfrm>
            <a:off x="1620009" y="4564075"/>
            <a:ext cx="974084" cy="426161"/>
          </a:xfrm>
          <a:prstGeom prst="rect">
            <a:avLst/>
          </a:prstGeom>
        </p:spPr>
      </p:pic>
      <p:pic>
        <p:nvPicPr>
          <p:cNvPr id="18" name="Imatge 17"/>
          <p:cNvPicPr>
            <a:picLocks noChangeAspect="1"/>
          </p:cNvPicPr>
          <p:nvPr/>
        </p:nvPicPr>
        <p:blipFill>
          <a:blip r:embed="rId5"/>
          <a:stretch>
            <a:fillRect/>
          </a:stretch>
        </p:blipFill>
        <p:spPr>
          <a:xfrm>
            <a:off x="2773044" y="4573209"/>
            <a:ext cx="1384163" cy="407894"/>
          </a:xfrm>
          <a:prstGeom prst="rect">
            <a:avLst/>
          </a:prstGeom>
        </p:spPr>
      </p:pic>
      <p:pic>
        <p:nvPicPr>
          <p:cNvPr id="19" name="Imatge 18"/>
          <p:cNvPicPr>
            <a:picLocks noChangeAspect="1"/>
          </p:cNvPicPr>
          <p:nvPr/>
        </p:nvPicPr>
        <p:blipFill>
          <a:blip r:embed="rId6"/>
          <a:stretch>
            <a:fillRect/>
          </a:stretch>
        </p:blipFill>
        <p:spPr>
          <a:xfrm>
            <a:off x="4272629" y="4524489"/>
            <a:ext cx="486139" cy="506027"/>
          </a:xfrm>
          <a:prstGeom prst="rect">
            <a:avLst/>
          </a:prstGeom>
        </p:spPr>
      </p:pic>
      <p:pic>
        <p:nvPicPr>
          <p:cNvPr id="20" name="Imatge 19"/>
          <p:cNvPicPr>
            <a:picLocks noChangeAspect="1"/>
          </p:cNvPicPr>
          <p:nvPr/>
        </p:nvPicPr>
        <p:blipFill>
          <a:blip r:embed="rId7"/>
          <a:stretch>
            <a:fillRect/>
          </a:stretch>
        </p:blipFill>
        <p:spPr>
          <a:xfrm>
            <a:off x="4958627" y="4579377"/>
            <a:ext cx="1046805" cy="401726"/>
          </a:xfrm>
          <a:prstGeom prst="rect">
            <a:avLst/>
          </a:prstGeom>
        </p:spPr>
      </p:pic>
      <p:pic>
        <p:nvPicPr>
          <p:cNvPr id="21" name="Imatge 20"/>
          <p:cNvPicPr>
            <a:picLocks noChangeAspect="1"/>
          </p:cNvPicPr>
          <p:nvPr/>
        </p:nvPicPr>
        <p:blipFill>
          <a:blip r:embed="rId8"/>
          <a:stretch>
            <a:fillRect/>
          </a:stretch>
        </p:blipFill>
        <p:spPr>
          <a:xfrm>
            <a:off x="6190577" y="4524490"/>
            <a:ext cx="580367" cy="580367"/>
          </a:xfrm>
          <a:prstGeom prst="rect">
            <a:avLst/>
          </a:prstGeom>
        </p:spPr>
      </p:pic>
      <p:pic>
        <p:nvPicPr>
          <p:cNvPr id="22" name="Imatge 21"/>
          <p:cNvPicPr>
            <a:picLocks noChangeAspect="1"/>
          </p:cNvPicPr>
          <p:nvPr/>
        </p:nvPicPr>
        <p:blipFill>
          <a:blip r:embed="rId9"/>
          <a:stretch>
            <a:fillRect/>
          </a:stretch>
        </p:blipFill>
        <p:spPr>
          <a:xfrm>
            <a:off x="6940340" y="4524489"/>
            <a:ext cx="496902" cy="496902"/>
          </a:xfrm>
          <a:prstGeom prst="rect">
            <a:avLst/>
          </a:prstGeom>
        </p:spPr>
      </p:pic>
      <p:pic>
        <p:nvPicPr>
          <p:cNvPr id="23" name="Imatge 22"/>
          <p:cNvPicPr>
            <a:picLocks noChangeAspect="1"/>
          </p:cNvPicPr>
          <p:nvPr/>
        </p:nvPicPr>
        <p:blipFill>
          <a:blip r:embed="rId10"/>
          <a:stretch>
            <a:fillRect/>
          </a:stretch>
        </p:blipFill>
        <p:spPr>
          <a:xfrm>
            <a:off x="7606637" y="4604068"/>
            <a:ext cx="1180305" cy="417323"/>
          </a:xfrm>
          <a:prstGeom prst="rect">
            <a:avLst/>
          </a:prstGeom>
        </p:spPr>
      </p:pic>
      <p:sp>
        <p:nvSpPr>
          <p:cNvPr id="24" name="Rectangle arrodonit 23"/>
          <p:cNvSpPr/>
          <p:nvPr/>
        </p:nvSpPr>
        <p:spPr>
          <a:xfrm>
            <a:off x="2400455" y="816266"/>
            <a:ext cx="5039590" cy="430887"/>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QuadreDeText 24"/>
          <p:cNvSpPr txBox="1"/>
          <p:nvPr/>
        </p:nvSpPr>
        <p:spPr>
          <a:xfrm>
            <a:off x="2221504" y="806986"/>
            <a:ext cx="5215738" cy="400110"/>
          </a:xfrm>
          <a:prstGeom prst="rect">
            <a:avLst/>
          </a:prstGeom>
          <a:noFill/>
        </p:spPr>
        <p:txBody>
          <a:bodyPr wrap="square" rtlCol="0">
            <a:spAutoFit/>
          </a:bodyPr>
          <a:lstStyle/>
          <a:p>
            <a:pPr algn="ctr"/>
            <a:r>
              <a:rPr lang="ca-ES" sz="2000" b="1" dirty="0">
                <a:latin typeface="Arial" panose="020B0604020202020204" pitchFamily="34" charset="0"/>
                <a:cs typeface="Arial" panose="020B0604020202020204" pitchFamily="34" charset="0"/>
              </a:rPr>
              <a:t>RESEARCH MANAGEMENT POLICY</a:t>
            </a:r>
          </a:p>
        </p:txBody>
      </p:sp>
      <p:sp>
        <p:nvSpPr>
          <p:cNvPr id="27" name="Títol 1"/>
          <p:cNvSpPr>
            <a:spLocks noGrp="1"/>
          </p:cNvSpPr>
          <p:nvPr>
            <p:ph type="title"/>
          </p:nvPr>
        </p:nvSpPr>
        <p:spPr>
          <a:xfrm>
            <a:off x="2825585" y="1373450"/>
            <a:ext cx="3398588" cy="693094"/>
          </a:xfrm>
          <a:solidFill>
            <a:schemeClr val="accent3">
              <a:lumMod val="20000"/>
              <a:lumOff val="80000"/>
            </a:schemeClr>
          </a:solidFill>
        </p:spPr>
        <p:txBody>
          <a:bodyPr/>
          <a:lstStyle/>
          <a:p>
            <a:r>
              <a:rPr lang="en-GB" sz="1800" b="1" dirty="0"/>
              <a:t>Towards an European Management Council (EMC)?</a:t>
            </a:r>
          </a:p>
        </p:txBody>
      </p:sp>
      <p:pic>
        <p:nvPicPr>
          <p:cNvPr id="28" name="Imatge 27"/>
          <p:cNvPicPr>
            <a:picLocks noChangeAspect="1"/>
          </p:cNvPicPr>
          <p:nvPr/>
        </p:nvPicPr>
        <p:blipFill>
          <a:blip r:embed="rId11"/>
          <a:stretch>
            <a:fillRect/>
          </a:stretch>
        </p:blipFill>
        <p:spPr>
          <a:xfrm>
            <a:off x="732847" y="1297200"/>
            <a:ext cx="1205568" cy="1209586"/>
          </a:xfrm>
          <a:prstGeom prst="rect">
            <a:avLst/>
          </a:prstGeom>
        </p:spPr>
      </p:pic>
      <p:sp>
        <p:nvSpPr>
          <p:cNvPr id="29" name="QuadreDeText 28"/>
          <p:cNvSpPr txBox="1"/>
          <p:nvPr/>
        </p:nvSpPr>
        <p:spPr>
          <a:xfrm>
            <a:off x="538104" y="2484782"/>
            <a:ext cx="1780701" cy="584775"/>
          </a:xfrm>
          <a:prstGeom prst="rect">
            <a:avLst/>
          </a:prstGeom>
          <a:solidFill>
            <a:schemeClr val="accent5">
              <a:lumMod val="20000"/>
              <a:lumOff val="80000"/>
            </a:schemeClr>
          </a:solidFill>
        </p:spPr>
        <p:txBody>
          <a:bodyPr wrap="square" rtlCol="0">
            <a:spAutoFit/>
          </a:bodyPr>
          <a:lstStyle/>
          <a:p>
            <a:pPr algn="ctr"/>
            <a:r>
              <a:rPr lang="en-GB" b="1" dirty="0">
                <a:latin typeface="Arial" panose="020B0604020202020204" pitchFamily="34" charset="0"/>
                <a:cs typeface="Arial" panose="020B0604020202020204" pitchFamily="34" charset="0"/>
              </a:rPr>
              <a:t>16.000 M €</a:t>
            </a:r>
          </a:p>
          <a:p>
            <a:pPr algn="ctr"/>
            <a:r>
              <a:rPr lang="en-GB" sz="1400" b="1" dirty="0">
                <a:latin typeface="Arial" panose="020B0604020202020204" pitchFamily="34" charset="0"/>
                <a:cs typeface="Arial" panose="020B0604020202020204" pitchFamily="34" charset="0"/>
              </a:rPr>
              <a:t>Researchers</a:t>
            </a:r>
          </a:p>
        </p:txBody>
      </p:sp>
      <p:pic>
        <p:nvPicPr>
          <p:cNvPr id="4" name="Imatge 3"/>
          <p:cNvPicPr>
            <a:picLocks noChangeAspect="1"/>
          </p:cNvPicPr>
          <p:nvPr/>
        </p:nvPicPr>
        <p:blipFill>
          <a:blip r:embed="rId12"/>
          <a:stretch>
            <a:fillRect/>
          </a:stretch>
        </p:blipFill>
        <p:spPr>
          <a:xfrm>
            <a:off x="375158" y="3225804"/>
            <a:ext cx="2106592" cy="621102"/>
          </a:xfrm>
          <a:prstGeom prst="rect">
            <a:avLst/>
          </a:prstGeom>
        </p:spPr>
      </p:pic>
      <p:pic>
        <p:nvPicPr>
          <p:cNvPr id="5" name="Imatge 4"/>
          <p:cNvPicPr>
            <a:picLocks noChangeAspect="1"/>
          </p:cNvPicPr>
          <p:nvPr/>
        </p:nvPicPr>
        <p:blipFill>
          <a:blip r:embed="rId13"/>
          <a:stretch>
            <a:fillRect/>
          </a:stretch>
        </p:blipFill>
        <p:spPr>
          <a:xfrm>
            <a:off x="7008602" y="1485999"/>
            <a:ext cx="1334070" cy="944474"/>
          </a:xfrm>
          <a:prstGeom prst="rect">
            <a:avLst/>
          </a:prstGeom>
        </p:spPr>
      </p:pic>
      <p:sp>
        <p:nvSpPr>
          <p:cNvPr id="30" name="QuadreDeText 29"/>
          <p:cNvSpPr txBox="1"/>
          <p:nvPr/>
        </p:nvSpPr>
        <p:spPr>
          <a:xfrm>
            <a:off x="6785286" y="2480549"/>
            <a:ext cx="1780701" cy="584775"/>
          </a:xfrm>
          <a:prstGeom prst="rect">
            <a:avLst/>
          </a:prstGeom>
          <a:solidFill>
            <a:schemeClr val="accent5">
              <a:lumMod val="20000"/>
              <a:lumOff val="80000"/>
            </a:schemeClr>
          </a:solidFill>
        </p:spPr>
        <p:txBody>
          <a:bodyPr wrap="square" rtlCol="0">
            <a:spAutoFit/>
          </a:bodyPr>
          <a:lstStyle/>
          <a:p>
            <a:pPr algn="ctr"/>
            <a:r>
              <a:rPr lang="en-GB" b="1" dirty="0">
                <a:latin typeface="Arial" panose="020B0604020202020204" pitchFamily="34" charset="0"/>
                <a:cs typeface="Arial" panose="020B0604020202020204" pitchFamily="34" charset="0"/>
              </a:rPr>
              <a:t>6.600 M €</a:t>
            </a:r>
          </a:p>
          <a:p>
            <a:pPr algn="ctr"/>
            <a:r>
              <a:rPr lang="en-GB" sz="1400" b="1" dirty="0">
                <a:latin typeface="Arial" panose="020B0604020202020204" pitchFamily="34" charset="0"/>
                <a:cs typeface="Arial" panose="020B0604020202020204" pitchFamily="34" charset="0"/>
              </a:rPr>
              <a:t>Researchers</a:t>
            </a:r>
          </a:p>
        </p:txBody>
      </p:sp>
      <p:pic>
        <p:nvPicPr>
          <p:cNvPr id="6" name="Imatge 5"/>
          <p:cNvPicPr>
            <a:picLocks noChangeAspect="1"/>
          </p:cNvPicPr>
          <p:nvPr/>
        </p:nvPicPr>
        <p:blipFill>
          <a:blip r:embed="rId14"/>
          <a:stretch>
            <a:fillRect/>
          </a:stretch>
        </p:blipFill>
        <p:spPr>
          <a:xfrm>
            <a:off x="6785286" y="3176956"/>
            <a:ext cx="2083443" cy="851140"/>
          </a:xfrm>
          <a:prstGeom prst="rect">
            <a:avLst/>
          </a:prstGeom>
        </p:spPr>
      </p:pic>
      <p:pic>
        <p:nvPicPr>
          <p:cNvPr id="31" name="Imatge 30"/>
          <p:cNvPicPr>
            <a:picLocks noChangeAspect="1"/>
          </p:cNvPicPr>
          <p:nvPr/>
        </p:nvPicPr>
        <p:blipFill>
          <a:blip r:embed="rId15"/>
          <a:stretch>
            <a:fillRect/>
          </a:stretch>
        </p:blipFill>
        <p:spPr>
          <a:xfrm>
            <a:off x="4613978" y="2197182"/>
            <a:ext cx="1758054" cy="502301"/>
          </a:xfrm>
          <a:prstGeom prst="rect">
            <a:avLst/>
          </a:prstGeom>
        </p:spPr>
      </p:pic>
      <p:sp>
        <p:nvSpPr>
          <p:cNvPr id="32" name="QuadreDeText 31"/>
          <p:cNvSpPr txBox="1"/>
          <p:nvPr/>
        </p:nvSpPr>
        <p:spPr>
          <a:xfrm>
            <a:off x="4613978" y="2771609"/>
            <a:ext cx="1780701" cy="1231106"/>
          </a:xfrm>
          <a:prstGeom prst="rect">
            <a:avLst/>
          </a:prstGeom>
          <a:solidFill>
            <a:schemeClr val="accent5">
              <a:lumMod val="20000"/>
              <a:lumOff val="80000"/>
            </a:schemeClr>
          </a:solidFill>
        </p:spPr>
        <p:txBody>
          <a:bodyPr wrap="square" rtlCol="0">
            <a:spAutoFit/>
          </a:bodyPr>
          <a:lstStyle/>
          <a:p>
            <a:pPr algn="ctr"/>
            <a:r>
              <a:rPr lang="en-GB" b="1" dirty="0">
                <a:latin typeface="Arial" panose="020B0604020202020204" pitchFamily="34" charset="0"/>
                <a:cs typeface="Arial" panose="020B0604020202020204" pitchFamily="34" charset="0"/>
              </a:rPr>
              <a:t>26.200 M €</a:t>
            </a:r>
          </a:p>
          <a:p>
            <a:pPr algn="ctr"/>
            <a:r>
              <a:rPr lang="en-GB" sz="1400" b="1" dirty="0">
                <a:latin typeface="Arial" panose="020B0604020202020204" pitchFamily="34" charset="0"/>
                <a:cs typeface="Arial" panose="020B0604020202020204" pitchFamily="34" charset="0"/>
              </a:rPr>
              <a:t>Researchers</a:t>
            </a:r>
          </a:p>
          <a:p>
            <a:pPr algn="ctr"/>
            <a:r>
              <a:rPr lang="en-GB" sz="1400" b="1" dirty="0">
                <a:latin typeface="Arial" panose="020B0604020202020204" pitchFamily="34" charset="0"/>
                <a:cs typeface="Arial" panose="020B0604020202020204" pitchFamily="34" charset="0"/>
              </a:rPr>
              <a:t>Managers</a:t>
            </a:r>
          </a:p>
          <a:p>
            <a:pPr algn="ctr"/>
            <a:r>
              <a:rPr lang="en-GB" sz="1400" b="1" dirty="0">
                <a:latin typeface="Arial" panose="020B0604020202020204" pitchFamily="34" charset="0"/>
                <a:cs typeface="Arial" panose="020B0604020202020204" pitchFamily="34" charset="0"/>
              </a:rPr>
              <a:t>Mobility</a:t>
            </a:r>
          </a:p>
          <a:p>
            <a:pPr algn="ctr"/>
            <a:r>
              <a:rPr lang="en-GB" sz="1400" b="1" dirty="0">
                <a:latin typeface="Arial" panose="020B0604020202020204" pitchFamily="34" charset="0"/>
                <a:cs typeface="Arial" panose="020B0604020202020204" pitchFamily="34" charset="0"/>
              </a:rPr>
              <a:t>Training</a:t>
            </a:r>
          </a:p>
        </p:txBody>
      </p:sp>
      <p:pic>
        <p:nvPicPr>
          <p:cNvPr id="7" name="Imatge 6"/>
          <p:cNvPicPr>
            <a:picLocks noChangeAspect="1"/>
          </p:cNvPicPr>
          <p:nvPr/>
        </p:nvPicPr>
        <p:blipFill>
          <a:blip r:embed="rId16"/>
          <a:stretch>
            <a:fillRect/>
          </a:stretch>
        </p:blipFill>
        <p:spPr>
          <a:xfrm>
            <a:off x="3166013" y="2240368"/>
            <a:ext cx="944061" cy="531241"/>
          </a:xfrm>
          <a:prstGeom prst="rect">
            <a:avLst/>
          </a:prstGeom>
        </p:spPr>
      </p:pic>
      <p:sp>
        <p:nvSpPr>
          <p:cNvPr id="33" name="QuadreDeText 32"/>
          <p:cNvSpPr txBox="1"/>
          <p:nvPr/>
        </p:nvSpPr>
        <p:spPr>
          <a:xfrm>
            <a:off x="2721567" y="2732735"/>
            <a:ext cx="1767298" cy="646331"/>
          </a:xfrm>
          <a:prstGeom prst="rect">
            <a:avLst/>
          </a:prstGeom>
          <a:solidFill>
            <a:schemeClr val="accent2">
              <a:lumMod val="60000"/>
              <a:lumOff val="40000"/>
            </a:schemeClr>
          </a:solidFill>
        </p:spPr>
        <p:txBody>
          <a:bodyPr wrap="square" rtlCol="0">
            <a:spAutoFit/>
          </a:bodyPr>
          <a:lstStyle/>
          <a:p>
            <a:pPr algn="ctr"/>
            <a:r>
              <a:rPr lang="en-GB" sz="1200" b="1" dirty="0">
                <a:latin typeface="Arial" panose="020B0604020202020204" pitchFamily="34" charset="0"/>
                <a:cs typeface="Arial" panose="020B0604020202020204" pitchFamily="34" charset="0"/>
              </a:rPr>
              <a:t>Widening participation and spreading excellence</a:t>
            </a:r>
          </a:p>
        </p:txBody>
      </p:sp>
      <p:sp>
        <p:nvSpPr>
          <p:cNvPr id="34" name="QuadreDeText 33"/>
          <p:cNvSpPr txBox="1"/>
          <p:nvPr/>
        </p:nvSpPr>
        <p:spPr>
          <a:xfrm>
            <a:off x="2734997" y="3363746"/>
            <a:ext cx="1780701" cy="1015663"/>
          </a:xfrm>
          <a:prstGeom prst="rect">
            <a:avLst/>
          </a:prstGeom>
          <a:solidFill>
            <a:schemeClr val="accent5">
              <a:lumMod val="20000"/>
              <a:lumOff val="80000"/>
            </a:schemeClr>
          </a:solidFill>
        </p:spPr>
        <p:txBody>
          <a:bodyPr wrap="square" rtlCol="0">
            <a:spAutoFit/>
          </a:bodyPr>
          <a:lstStyle/>
          <a:p>
            <a:pPr algn="ctr"/>
            <a:r>
              <a:rPr lang="en-GB" b="1" dirty="0">
                <a:latin typeface="Arial" panose="020B0604020202020204" pitchFamily="34" charset="0"/>
                <a:cs typeface="Arial" panose="020B0604020202020204" pitchFamily="34" charset="0"/>
              </a:rPr>
              <a:t>2.960 M €</a:t>
            </a:r>
          </a:p>
          <a:p>
            <a:pPr algn="ctr"/>
            <a:r>
              <a:rPr lang="en-GB" sz="1400" b="1" dirty="0">
                <a:latin typeface="Arial" panose="020B0604020202020204" pitchFamily="34" charset="0"/>
                <a:cs typeface="Arial" panose="020B0604020202020204" pitchFamily="34" charset="0"/>
              </a:rPr>
              <a:t>Researchers</a:t>
            </a:r>
          </a:p>
          <a:p>
            <a:pPr algn="ctr"/>
            <a:r>
              <a:rPr lang="en-GB" sz="1400" b="1" dirty="0">
                <a:latin typeface="Arial" panose="020B0604020202020204" pitchFamily="34" charset="0"/>
                <a:cs typeface="Arial" panose="020B0604020202020204" pitchFamily="34" charset="0"/>
              </a:rPr>
              <a:t>Managers</a:t>
            </a:r>
          </a:p>
          <a:p>
            <a:pPr algn="ctr"/>
            <a:r>
              <a:rPr lang="en-GB" sz="1400" b="1" dirty="0">
                <a:latin typeface="Arial" panose="020B0604020202020204" pitchFamily="34" charset="0"/>
                <a:cs typeface="Arial" panose="020B0604020202020204" pitchFamily="34" charset="0"/>
              </a:rPr>
              <a:t>Widening mobility</a:t>
            </a:r>
          </a:p>
        </p:txBody>
      </p:sp>
    </p:spTree>
    <p:extLst>
      <p:ext uri="{BB962C8B-B14F-4D97-AF65-F5344CB8AC3E}">
        <p14:creationId xmlns:p14="http://schemas.microsoft.com/office/powerpoint/2010/main" val="141797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sp>
        <p:nvSpPr>
          <p:cNvPr id="13"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prospects</a:t>
            </a:r>
          </a:p>
        </p:txBody>
      </p:sp>
      <p:pic>
        <p:nvPicPr>
          <p:cNvPr id="14" name="Imatge 13"/>
          <p:cNvPicPr>
            <a:picLocks noChangeAspect="1"/>
          </p:cNvPicPr>
          <p:nvPr/>
        </p:nvPicPr>
        <p:blipFill>
          <a:blip r:embed="rId2"/>
          <a:stretch>
            <a:fillRect/>
          </a:stretch>
        </p:blipFill>
        <p:spPr>
          <a:xfrm>
            <a:off x="412258" y="134516"/>
            <a:ext cx="1694793" cy="864623"/>
          </a:xfrm>
          <a:prstGeom prst="rect">
            <a:avLst/>
          </a:prstGeom>
        </p:spPr>
      </p:pic>
      <p:cxnSp>
        <p:nvCxnSpPr>
          <p:cNvPr id="1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6" name="Imatge 15"/>
          <p:cNvPicPr>
            <a:picLocks noChangeAspect="1"/>
          </p:cNvPicPr>
          <p:nvPr/>
        </p:nvPicPr>
        <p:blipFill>
          <a:blip r:embed="rId3"/>
          <a:stretch>
            <a:fillRect/>
          </a:stretch>
        </p:blipFill>
        <p:spPr>
          <a:xfrm>
            <a:off x="436195" y="4573208"/>
            <a:ext cx="973641" cy="465785"/>
          </a:xfrm>
          <a:prstGeom prst="rect">
            <a:avLst/>
          </a:prstGeom>
        </p:spPr>
      </p:pic>
      <p:pic>
        <p:nvPicPr>
          <p:cNvPr id="17" name="Imatge 16"/>
          <p:cNvPicPr>
            <a:picLocks noChangeAspect="1"/>
          </p:cNvPicPr>
          <p:nvPr/>
        </p:nvPicPr>
        <p:blipFill>
          <a:blip r:embed="rId4"/>
          <a:stretch>
            <a:fillRect/>
          </a:stretch>
        </p:blipFill>
        <p:spPr>
          <a:xfrm>
            <a:off x="1620009" y="4564075"/>
            <a:ext cx="974084" cy="426161"/>
          </a:xfrm>
          <a:prstGeom prst="rect">
            <a:avLst/>
          </a:prstGeom>
        </p:spPr>
      </p:pic>
      <p:pic>
        <p:nvPicPr>
          <p:cNvPr id="18" name="Imatge 17"/>
          <p:cNvPicPr>
            <a:picLocks noChangeAspect="1"/>
          </p:cNvPicPr>
          <p:nvPr/>
        </p:nvPicPr>
        <p:blipFill>
          <a:blip r:embed="rId5"/>
          <a:stretch>
            <a:fillRect/>
          </a:stretch>
        </p:blipFill>
        <p:spPr>
          <a:xfrm>
            <a:off x="2773044" y="4573209"/>
            <a:ext cx="1384163" cy="407894"/>
          </a:xfrm>
          <a:prstGeom prst="rect">
            <a:avLst/>
          </a:prstGeom>
        </p:spPr>
      </p:pic>
      <p:pic>
        <p:nvPicPr>
          <p:cNvPr id="19" name="Imatge 18"/>
          <p:cNvPicPr>
            <a:picLocks noChangeAspect="1"/>
          </p:cNvPicPr>
          <p:nvPr/>
        </p:nvPicPr>
        <p:blipFill>
          <a:blip r:embed="rId6"/>
          <a:stretch>
            <a:fillRect/>
          </a:stretch>
        </p:blipFill>
        <p:spPr>
          <a:xfrm>
            <a:off x="4272629" y="4524489"/>
            <a:ext cx="486139" cy="506027"/>
          </a:xfrm>
          <a:prstGeom prst="rect">
            <a:avLst/>
          </a:prstGeom>
        </p:spPr>
      </p:pic>
      <p:pic>
        <p:nvPicPr>
          <p:cNvPr id="20" name="Imatge 19"/>
          <p:cNvPicPr>
            <a:picLocks noChangeAspect="1"/>
          </p:cNvPicPr>
          <p:nvPr/>
        </p:nvPicPr>
        <p:blipFill>
          <a:blip r:embed="rId7"/>
          <a:stretch>
            <a:fillRect/>
          </a:stretch>
        </p:blipFill>
        <p:spPr>
          <a:xfrm>
            <a:off x="4958627" y="4579377"/>
            <a:ext cx="1046805" cy="401726"/>
          </a:xfrm>
          <a:prstGeom prst="rect">
            <a:avLst/>
          </a:prstGeom>
        </p:spPr>
      </p:pic>
      <p:pic>
        <p:nvPicPr>
          <p:cNvPr id="21" name="Imatge 20"/>
          <p:cNvPicPr>
            <a:picLocks noChangeAspect="1"/>
          </p:cNvPicPr>
          <p:nvPr/>
        </p:nvPicPr>
        <p:blipFill>
          <a:blip r:embed="rId8"/>
          <a:stretch>
            <a:fillRect/>
          </a:stretch>
        </p:blipFill>
        <p:spPr>
          <a:xfrm>
            <a:off x="6190577" y="4524490"/>
            <a:ext cx="580367" cy="580367"/>
          </a:xfrm>
          <a:prstGeom prst="rect">
            <a:avLst/>
          </a:prstGeom>
        </p:spPr>
      </p:pic>
      <p:pic>
        <p:nvPicPr>
          <p:cNvPr id="22" name="Imatge 21"/>
          <p:cNvPicPr>
            <a:picLocks noChangeAspect="1"/>
          </p:cNvPicPr>
          <p:nvPr/>
        </p:nvPicPr>
        <p:blipFill>
          <a:blip r:embed="rId9"/>
          <a:stretch>
            <a:fillRect/>
          </a:stretch>
        </p:blipFill>
        <p:spPr>
          <a:xfrm>
            <a:off x="6940340" y="4524489"/>
            <a:ext cx="496902" cy="496902"/>
          </a:xfrm>
          <a:prstGeom prst="rect">
            <a:avLst/>
          </a:prstGeom>
        </p:spPr>
      </p:pic>
      <p:pic>
        <p:nvPicPr>
          <p:cNvPr id="23" name="Imatge 22"/>
          <p:cNvPicPr>
            <a:picLocks noChangeAspect="1"/>
          </p:cNvPicPr>
          <p:nvPr/>
        </p:nvPicPr>
        <p:blipFill>
          <a:blip r:embed="rId10"/>
          <a:stretch>
            <a:fillRect/>
          </a:stretch>
        </p:blipFill>
        <p:spPr>
          <a:xfrm>
            <a:off x="7606637" y="4604068"/>
            <a:ext cx="1180305" cy="417323"/>
          </a:xfrm>
          <a:prstGeom prst="rect">
            <a:avLst/>
          </a:prstGeom>
        </p:spPr>
      </p:pic>
      <p:sp>
        <p:nvSpPr>
          <p:cNvPr id="27" name="QuadreDeText 26"/>
          <p:cNvSpPr txBox="1"/>
          <p:nvPr/>
        </p:nvSpPr>
        <p:spPr>
          <a:xfrm>
            <a:off x="364995" y="1025299"/>
            <a:ext cx="7584424" cy="584775"/>
          </a:xfrm>
          <a:prstGeom prst="rect">
            <a:avLst/>
          </a:prstGeom>
          <a:solidFill>
            <a:schemeClr val="accent6">
              <a:lumMod val="20000"/>
              <a:lumOff val="80000"/>
            </a:schemeClr>
          </a:solidFill>
        </p:spPr>
        <p:txBody>
          <a:bodyPr wrap="square" rtlCol="0">
            <a:spAutoFit/>
          </a:bodyPr>
          <a:lstStyle/>
          <a:p>
            <a:pPr algn="just"/>
            <a:r>
              <a:rPr lang="en-IE" sz="1600" b="1" dirty="0">
                <a:latin typeface="Arial" panose="020B0604020202020204" pitchFamily="34" charset="0"/>
                <a:cs typeface="Arial" panose="020B0604020202020204" pitchFamily="34" charset="0"/>
              </a:rPr>
              <a:t>HORIZON-WIDERA-2024-ERA-01-03:</a:t>
            </a:r>
            <a:r>
              <a:rPr lang="en-IE" sz="1600" dirty="0">
                <a:latin typeface="Arial" panose="020B0604020202020204" pitchFamily="34" charset="0"/>
                <a:cs typeface="Arial" panose="020B0604020202020204" pitchFamily="34" charset="0"/>
              </a:rPr>
              <a:t> Support for the professionalization of research management. CSA. 1.000.000 € (1 project). </a:t>
            </a:r>
            <a:r>
              <a:rPr lang="en-IE" sz="1600" b="1" dirty="0">
                <a:latin typeface="Arial" panose="020B0604020202020204" pitchFamily="34" charset="0"/>
                <a:cs typeface="Arial" panose="020B0604020202020204" pitchFamily="34" charset="0"/>
              </a:rPr>
              <a:t>Deadline:</a:t>
            </a:r>
            <a:r>
              <a:rPr lang="en-IE" sz="1600" dirty="0">
                <a:latin typeface="Arial" panose="020B0604020202020204" pitchFamily="34" charset="0"/>
                <a:cs typeface="Arial" panose="020B0604020202020204" pitchFamily="34" charset="0"/>
              </a:rPr>
              <a:t> March 12</a:t>
            </a:r>
            <a:r>
              <a:rPr lang="en-IE" sz="1600" baseline="30000" dirty="0">
                <a:latin typeface="Arial" panose="020B0604020202020204" pitchFamily="34" charset="0"/>
                <a:cs typeface="Arial" panose="020B0604020202020204" pitchFamily="34" charset="0"/>
              </a:rPr>
              <a:t>th</a:t>
            </a:r>
            <a:r>
              <a:rPr lang="en-IE" sz="1600" dirty="0">
                <a:latin typeface="Arial" panose="020B0604020202020204" pitchFamily="34" charset="0"/>
                <a:cs typeface="Arial" panose="020B0604020202020204" pitchFamily="34" charset="0"/>
              </a:rPr>
              <a:t>, 2024.</a:t>
            </a:r>
          </a:p>
        </p:txBody>
      </p:sp>
      <p:sp>
        <p:nvSpPr>
          <p:cNvPr id="28" name="Rectangle 27"/>
          <p:cNvSpPr/>
          <p:nvPr/>
        </p:nvSpPr>
        <p:spPr>
          <a:xfrm>
            <a:off x="519379" y="1808211"/>
            <a:ext cx="8090611" cy="2277547"/>
          </a:xfrm>
          <a:prstGeom prst="rect">
            <a:avLst/>
          </a:prstGeom>
        </p:spPr>
        <p:txBody>
          <a:bodyPr wrap="square">
            <a:spAutoFit/>
          </a:bodyPr>
          <a:lstStyle/>
          <a:p>
            <a:pPr marL="285750" indent="-285750" algn="just">
              <a:buFont typeface="Wingdings" panose="05000000000000000000" pitchFamily="2" charset="2"/>
              <a:buChar char="Ø"/>
            </a:pPr>
            <a:r>
              <a:rPr lang="en-IE" sz="1400" dirty="0">
                <a:latin typeface="Arial" panose="020B0604020202020204" pitchFamily="34" charset="0"/>
                <a:cs typeface="Arial" panose="020B0604020202020204" pitchFamily="34" charset="0"/>
              </a:rPr>
              <a:t>Involve a </a:t>
            </a:r>
            <a:r>
              <a:rPr lang="en-IE" sz="1400" b="1" dirty="0">
                <a:solidFill>
                  <a:schemeClr val="tx2"/>
                </a:solidFill>
                <a:latin typeface="Arial" panose="020B0604020202020204" pitchFamily="34" charset="0"/>
                <a:cs typeface="Arial" panose="020B0604020202020204" pitchFamily="34" charset="0"/>
              </a:rPr>
              <a:t>large number of public research performing and research funding organisations</a:t>
            </a:r>
            <a:r>
              <a:rPr lang="en-IE" sz="1400" dirty="0">
                <a:latin typeface="Arial" panose="020B0604020202020204" pitchFamily="34" charset="0"/>
                <a:cs typeface="Arial" panose="020B0604020202020204" pitchFamily="34" charset="0"/>
              </a:rPr>
              <a:t> and their research management staff in the training and networking programmes, including by improving accessibility for staff from regions of lower R&amp;I intensity.</a:t>
            </a:r>
          </a:p>
          <a:p>
            <a:pPr algn="just"/>
            <a:endParaRPr lang="en-IE" sz="1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E" sz="1400" dirty="0">
                <a:latin typeface="Arial" panose="020B0604020202020204" pitchFamily="34" charset="0"/>
                <a:cs typeface="Arial" panose="020B0604020202020204" pitchFamily="34" charset="0"/>
              </a:rPr>
              <a:t>Improve </a:t>
            </a:r>
            <a:r>
              <a:rPr lang="en-IE" sz="1400" b="1" dirty="0">
                <a:latin typeface="Arial" panose="020B0604020202020204" pitchFamily="34" charset="0"/>
                <a:cs typeface="Arial" panose="020B0604020202020204" pitchFamily="34" charset="0"/>
              </a:rPr>
              <a:t>training, skills and career development</a:t>
            </a:r>
            <a:r>
              <a:rPr lang="en-IE" sz="1400" dirty="0">
                <a:latin typeface="Arial" panose="020B0604020202020204" pitchFamily="34" charset="0"/>
                <a:cs typeface="Arial" panose="020B0604020202020204" pitchFamily="34" charset="0"/>
              </a:rPr>
              <a:t> of research management staff in the participating organisations.</a:t>
            </a:r>
          </a:p>
          <a:p>
            <a:pPr algn="just"/>
            <a:endParaRPr lang="en-IE" sz="1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E" sz="1400" dirty="0">
                <a:latin typeface="Arial" panose="020B0604020202020204" pitchFamily="34" charset="0"/>
                <a:cs typeface="Arial" panose="020B0604020202020204" pitchFamily="34" charset="0"/>
              </a:rPr>
              <a:t>Contribute to professionalization, including through </a:t>
            </a:r>
            <a:r>
              <a:rPr lang="en-IE" sz="1400" b="1" dirty="0">
                <a:solidFill>
                  <a:schemeClr val="tx2"/>
                </a:solidFill>
                <a:latin typeface="Arial" panose="020B0604020202020204" pitchFamily="34" charset="0"/>
                <a:cs typeface="Arial" panose="020B0604020202020204" pitchFamily="34" charset="0"/>
              </a:rPr>
              <a:t>certification of training programmes</a:t>
            </a:r>
            <a:r>
              <a:rPr lang="en-IE" sz="1400" dirty="0">
                <a:latin typeface="Arial" panose="020B0604020202020204" pitchFamily="34" charset="0"/>
                <a:cs typeface="Arial" panose="020B0604020202020204" pitchFamily="34" charset="0"/>
              </a:rPr>
              <a:t>.</a:t>
            </a:r>
          </a:p>
          <a:p>
            <a:pPr algn="just"/>
            <a:endParaRPr lang="en-IE" sz="1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E" sz="1400" dirty="0">
                <a:latin typeface="Arial" panose="020B0604020202020204" pitchFamily="34" charset="0"/>
                <a:cs typeface="Arial" panose="020B0604020202020204" pitchFamily="34" charset="0"/>
              </a:rPr>
              <a:t>Increase </a:t>
            </a:r>
            <a:r>
              <a:rPr lang="en-IE" sz="1400" b="1" dirty="0">
                <a:solidFill>
                  <a:schemeClr val="tx2"/>
                </a:solidFill>
                <a:latin typeface="Arial" panose="020B0604020202020204" pitchFamily="34" charset="0"/>
                <a:cs typeface="Arial" panose="020B0604020202020204" pitchFamily="34" charset="0"/>
              </a:rPr>
              <a:t>recognition of the research management profession in Member States</a:t>
            </a:r>
            <a:r>
              <a:rPr lang="en-IE" sz="1400" dirty="0">
                <a:latin typeface="Arial" panose="020B0604020202020204" pitchFamily="34" charset="0"/>
                <a:cs typeface="Arial" panose="020B0604020202020204" pitchFamily="34" charset="0"/>
              </a:rPr>
              <a:t> and the important role of research managers across the ERA.</a:t>
            </a:r>
          </a:p>
        </p:txBody>
      </p:sp>
      <p:pic>
        <p:nvPicPr>
          <p:cNvPr id="29" name="Imatge 28"/>
          <p:cNvPicPr>
            <a:picLocks noChangeAspect="1"/>
          </p:cNvPicPr>
          <p:nvPr/>
        </p:nvPicPr>
        <p:blipFill>
          <a:blip r:embed="rId11"/>
          <a:stretch>
            <a:fillRect/>
          </a:stretch>
        </p:blipFill>
        <p:spPr>
          <a:xfrm>
            <a:off x="7988277" y="872019"/>
            <a:ext cx="801638" cy="801638"/>
          </a:xfrm>
          <a:prstGeom prst="rect">
            <a:avLst/>
          </a:prstGeom>
        </p:spPr>
      </p:pic>
    </p:spTree>
    <p:extLst>
      <p:ext uri="{BB962C8B-B14F-4D97-AF65-F5344CB8AC3E}">
        <p14:creationId xmlns:p14="http://schemas.microsoft.com/office/powerpoint/2010/main" val="56307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Sticky notes with question marks">
            <a:extLst>
              <a:ext uri="{FF2B5EF4-FFF2-40B4-BE49-F238E27FC236}">
                <a16:creationId xmlns:a16="http://schemas.microsoft.com/office/drawing/2014/main" id="{F3306D3D-9AF7-2E40-5A77-6ACD21B08681}"/>
              </a:ext>
            </a:extLst>
          </p:cNvPr>
          <p:cNvPicPr>
            <a:picLocks noChangeAspect="1"/>
          </p:cNvPicPr>
          <p:nvPr/>
        </p:nvPicPr>
        <p:blipFill rotWithShape="1">
          <a:blip r:embed="rId2"/>
          <a:srcRect r="15627" b="-1"/>
          <a:stretch/>
        </p:blipFill>
        <p:spPr>
          <a:xfrm>
            <a:off x="421705" y="1951788"/>
            <a:ext cx="3789767" cy="2998228"/>
          </a:xfrm>
          <a:prstGeom prst="rect">
            <a:avLst/>
          </a:prstGeom>
        </p:spPr>
      </p:pic>
      <p:pic>
        <p:nvPicPr>
          <p:cNvPr id="16" name="Picture 3">
            <a:extLst>
              <a:ext uri="{FF2B5EF4-FFF2-40B4-BE49-F238E27FC236}">
                <a16:creationId xmlns:a16="http://schemas.microsoft.com/office/drawing/2014/main" id="{58CDF2AC-0758-B740-33FB-BE9D01843E7C}"/>
              </a:ext>
            </a:extLst>
          </p:cNvPr>
          <p:cNvPicPr>
            <a:picLocks noChangeAspect="1"/>
          </p:cNvPicPr>
          <p:nvPr/>
        </p:nvPicPr>
        <p:blipFill>
          <a:blip r:embed="rId3"/>
          <a:stretch>
            <a:fillRect/>
          </a:stretch>
        </p:blipFill>
        <p:spPr>
          <a:xfrm>
            <a:off x="4478726" y="1842201"/>
            <a:ext cx="4231764" cy="2729488"/>
          </a:xfrm>
          <a:prstGeom prst="rect">
            <a:avLst/>
          </a:prstGeom>
        </p:spPr>
      </p:pic>
      <p:grpSp>
        <p:nvGrpSpPr>
          <p:cNvPr id="17" name="Agrupa 16"/>
          <p:cNvGrpSpPr/>
          <p:nvPr/>
        </p:nvGrpSpPr>
        <p:grpSpPr>
          <a:xfrm>
            <a:off x="5765995" y="4180482"/>
            <a:ext cx="2076569" cy="572940"/>
            <a:chOff x="4716968" y="2784710"/>
            <a:chExt cx="2553463" cy="793310"/>
          </a:xfrm>
        </p:grpSpPr>
        <p:pic>
          <p:nvPicPr>
            <p:cNvPr id="18" name="Imatge 17"/>
            <p:cNvPicPr>
              <a:picLocks noChangeAspect="1"/>
            </p:cNvPicPr>
            <p:nvPr/>
          </p:nvPicPr>
          <p:blipFill>
            <a:blip r:embed="rId4"/>
            <a:stretch>
              <a:fillRect/>
            </a:stretch>
          </p:blipFill>
          <p:spPr>
            <a:xfrm>
              <a:off x="4738671" y="2811321"/>
              <a:ext cx="540902" cy="270451"/>
            </a:xfrm>
            <a:prstGeom prst="rect">
              <a:avLst/>
            </a:prstGeom>
          </p:spPr>
        </p:pic>
        <p:pic>
          <p:nvPicPr>
            <p:cNvPr id="19" name="Imatge 18"/>
            <p:cNvPicPr>
              <a:picLocks noChangeAspect="1"/>
            </p:cNvPicPr>
            <p:nvPr/>
          </p:nvPicPr>
          <p:blipFill>
            <a:blip r:embed="rId5"/>
            <a:stretch>
              <a:fillRect/>
            </a:stretch>
          </p:blipFill>
          <p:spPr>
            <a:xfrm>
              <a:off x="5422980" y="2793770"/>
              <a:ext cx="459161" cy="305551"/>
            </a:xfrm>
            <a:prstGeom prst="rect">
              <a:avLst/>
            </a:prstGeom>
          </p:spPr>
        </p:pic>
        <p:pic>
          <p:nvPicPr>
            <p:cNvPr id="20" name="Imatge 19"/>
            <p:cNvPicPr>
              <a:picLocks noChangeAspect="1"/>
            </p:cNvPicPr>
            <p:nvPr/>
          </p:nvPicPr>
          <p:blipFill>
            <a:blip r:embed="rId6"/>
            <a:stretch>
              <a:fillRect/>
            </a:stretch>
          </p:blipFill>
          <p:spPr>
            <a:xfrm>
              <a:off x="6057036" y="2811321"/>
              <a:ext cx="462542" cy="307801"/>
            </a:xfrm>
            <a:prstGeom prst="rect">
              <a:avLst/>
            </a:prstGeom>
          </p:spPr>
        </p:pic>
        <p:pic>
          <p:nvPicPr>
            <p:cNvPr id="21" name="Imatge 20"/>
            <p:cNvPicPr>
              <a:picLocks noChangeAspect="1"/>
            </p:cNvPicPr>
            <p:nvPr/>
          </p:nvPicPr>
          <p:blipFill>
            <a:blip r:embed="rId7"/>
            <a:stretch>
              <a:fillRect/>
            </a:stretch>
          </p:blipFill>
          <p:spPr>
            <a:xfrm>
              <a:off x="6694473" y="2784710"/>
              <a:ext cx="542518" cy="361021"/>
            </a:xfrm>
            <a:prstGeom prst="rect">
              <a:avLst/>
            </a:prstGeom>
          </p:spPr>
        </p:pic>
        <p:pic>
          <p:nvPicPr>
            <p:cNvPr id="22" name="Imatge 21"/>
            <p:cNvPicPr>
              <a:picLocks noChangeAspect="1"/>
            </p:cNvPicPr>
            <p:nvPr/>
          </p:nvPicPr>
          <p:blipFill>
            <a:blip r:embed="rId8"/>
            <a:stretch>
              <a:fillRect/>
            </a:stretch>
          </p:blipFill>
          <p:spPr>
            <a:xfrm>
              <a:off x="4716968" y="3223822"/>
              <a:ext cx="562605" cy="354198"/>
            </a:xfrm>
            <a:prstGeom prst="rect">
              <a:avLst/>
            </a:prstGeom>
          </p:spPr>
        </p:pic>
        <p:pic>
          <p:nvPicPr>
            <p:cNvPr id="23" name="Imatge 22"/>
            <p:cNvPicPr>
              <a:picLocks noChangeAspect="1"/>
            </p:cNvPicPr>
            <p:nvPr/>
          </p:nvPicPr>
          <p:blipFill>
            <a:blip r:embed="rId9"/>
            <a:stretch>
              <a:fillRect/>
            </a:stretch>
          </p:blipFill>
          <p:spPr>
            <a:xfrm>
              <a:off x="5422980" y="3223822"/>
              <a:ext cx="509705" cy="339185"/>
            </a:xfrm>
            <a:prstGeom prst="rect">
              <a:avLst/>
            </a:prstGeom>
          </p:spPr>
        </p:pic>
        <p:pic>
          <p:nvPicPr>
            <p:cNvPr id="24" name="Imatge 23"/>
            <p:cNvPicPr>
              <a:picLocks noChangeAspect="1"/>
            </p:cNvPicPr>
            <p:nvPr/>
          </p:nvPicPr>
          <p:blipFill>
            <a:blip r:embed="rId10"/>
            <a:stretch>
              <a:fillRect/>
            </a:stretch>
          </p:blipFill>
          <p:spPr>
            <a:xfrm>
              <a:off x="6054389" y="3223822"/>
              <a:ext cx="500390" cy="332987"/>
            </a:xfrm>
            <a:prstGeom prst="rect">
              <a:avLst/>
            </a:prstGeom>
          </p:spPr>
        </p:pic>
        <p:pic>
          <p:nvPicPr>
            <p:cNvPr id="25" name="Imatge 24"/>
            <p:cNvPicPr>
              <a:picLocks noChangeAspect="1"/>
            </p:cNvPicPr>
            <p:nvPr/>
          </p:nvPicPr>
          <p:blipFill>
            <a:blip r:embed="rId11"/>
            <a:stretch>
              <a:fillRect/>
            </a:stretch>
          </p:blipFill>
          <p:spPr>
            <a:xfrm>
              <a:off x="6736146" y="3223822"/>
              <a:ext cx="534285" cy="332987"/>
            </a:xfrm>
            <a:prstGeom prst="rect">
              <a:avLst/>
            </a:prstGeom>
          </p:spPr>
        </p:pic>
      </p:grpSp>
      <p:sp>
        <p:nvSpPr>
          <p:cNvPr id="26" name="Title 1">
            <a:extLst>
              <a:ext uri="{FF2B5EF4-FFF2-40B4-BE49-F238E27FC236}">
                <a16:creationId xmlns:a16="http://schemas.microsoft.com/office/drawing/2014/main" id="{CDF3ADA9-D632-09F3-A4E1-4CA924749692}"/>
              </a:ext>
            </a:extLst>
          </p:cNvPr>
          <p:cNvSpPr>
            <a:spLocks noGrp="1"/>
          </p:cNvSpPr>
          <p:nvPr>
            <p:ph type="title"/>
          </p:nvPr>
        </p:nvSpPr>
        <p:spPr>
          <a:xfrm>
            <a:off x="421705" y="227046"/>
            <a:ext cx="8381414" cy="1386858"/>
          </a:xfrm>
          <a:solidFill>
            <a:schemeClr val="bg1">
              <a:lumMod val="85000"/>
            </a:schemeClr>
          </a:solidFill>
        </p:spPr>
        <p:txBody>
          <a:bodyPr vert="horz" lIns="91440" tIns="45720" rIns="91440" bIns="45720" rtlCol="0" anchor="b">
            <a:normAutofit fontScale="90000"/>
          </a:bodyPr>
          <a:lstStyle/>
          <a:p>
            <a:r>
              <a:rPr lang="en-IE" sz="4000" dirty="0">
                <a:solidFill>
                  <a:srgbClr val="C00000"/>
                </a:solidFill>
                <a:latin typeface="Arial" panose="020B0604020202020204" pitchFamily="34" charset="0"/>
                <a:cs typeface="Arial" panose="020B0604020202020204" pitchFamily="34" charset="0"/>
              </a:rPr>
              <a:t>Köszönöm</a:t>
            </a:r>
            <a:br>
              <a:rPr lang="en-IE" sz="5400" dirty="0">
                <a:solidFill>
                  <a:schemeClr val="tx2"/>
                </a:solidFill>
                <a:latin typeface="Arial" panose="020B0604020202020204" pitchFamily="34" charset="0"/>
                <a:cs typeface="Arial" panose="020B0604020202020204" pitchFamily="34" charset="0"/>
              </a:rPr>
            </a:br>
            <a:r>
              <a:rPr lang="en-IE" sz="4900" dirty="0">
                <a:solidFill>
                  <a:schemeClr val="tx2"/>
                </a:solidFill>
                <a:latin typeface="Arial" panose="020B0604020202020204" pitchFamily="34" charset="0"/>
                <a:cs typeface="Arial" panose="020B0604020202020204" pitchFamily="34" charset="0"/>
              </a:rPr>
              <a:t>Thank you for your attention¡</a:t>
            </a:r>
          </a:p>
        </p:txBody>
      </p:sp>
      <p:sp>
        <p:nvSpPr>
          <p:cNvPr id="27" name="Content Placeholder 2">
            <a:extLst>
              <a:ext uri="{FF2B5EF4-FFF2-40B4-BE49-F238E27FC236}">
                <a16:creationId xmlns:a16="http://schemas.microsoft.com/office/drawing/2014/main" id="{F5FE56F9-0E9F-56A1-01B3-9F4B6045FD7E}"/>
              </a:ext>
            </a:extLst>
          </p:cNvPr>
          <p:cNvSpPr>
            <a:spLocks noGrp="1"/>
          </p:cNvSpPr>
          <p:nvPr>
            <p:ph idx="1"/>
          </p:nvPr>
        </p:nvSpPr>
        <p:spPr>
          <a:xfrm>
            <a:off x="4478726" y="1863228"/>
            <a:ext cx="2574538" cy="420001"/>
          </a:xfrm>
        </p:spPr>
        <p:txBody>
          <a:bodyPr vert="horz" lIns="91440" tIns="45720" rIns="91440" bIns="45720" rtlCol="0">
            <a:noAutofit/>
          </a:bodyPr>
          <a:lstStyle/>
          <a:p>
            <a:pPr marL="0" indent="0" algn="ctr">
              <a:buNone/>
            </a:pPr>
            <a:r>
              <a:rPr lang="en-US" sz="2400" dirty="0">
                <a:solidFill>
                  <a:srgbClr val="EDF40B"/>
                </a:solidFill>
              </a:rPr>
              <a:t>Any questions</a:t>
            </a:r>
          </a:p>
        </p:txBody>
      </p:sp>
    </p:spTree>
    <p:extLst>
      <p:ext uri="{BB962C8B-B14F-4D97-AF65-F5344CB8AC3E}">
        <p14:creationId xmlns:p14="http://schemas.microsoft.com/office/powerpoint/2010/main" val="196382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2"/>
          <a:stretch>
            <a:fillRect/>
          </a:stretch>
        </p:blipFill>
        <p:spPr>
          <a:xfrm>
            <a:off x="412258" y="134516"/>
            <a:ext cx="1694793" cy="864623"/>
          </a:xfrm>
          <a:prstGeom prst="rect">
            <a:avLst/>
          </a:prstGeom>
        </p:spPr>
      </p:pic>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6" name="Imatge 5"/>
          <p:cNvPicPr>
            <a:picLocks noChangeAspect="1"/>
          </p:cNvPicPr>
          <p:nvPr/>
        </p:nvPicPr>
        <p:blipFill>
          <a:blip r:embed="rId3"/>
          <a:stretch>
            <a:fillRect/>
          </a:stretch>
        </p:blipFill>
        <p:spPr>
          <a:xfrm>
            <a:off x="436195" y="4573208"/>
            <a:ext cx="973641" cy="465785"/>
          </a:xfrm>
          <a:prstGeom prst="rect">
            <a:avLst/>
          </a:prstGeom>
        </p:spPr>
      </p:pic>
      <p:pic>
        <p:nvPicPr>
          <p:cNvPr id="7" name="Imatge 6"/>
          <p:cNvPicPr>
            <a:picLocks noChangeAspect="1"/>
          </p:cNvPicPr>
          <p:nvPr/>
        </p:nvPicPr>
        <p:blipFill>
          <a:blip r:embed="rId4"/>
          <a:stretch>
            <a:fillRect/>
          </a:stretch>
        </p:blipFill>
        <p:spPr>
          <a:xfrm>
            <a:off x="1620009" y="4564075"/>
            <a:ext cx="974084" cy="426161"/>
          </a:xfrm>
          <a:prstGeom prst="rect">
            <a:avLst/>
          </a:prstGeom>
        </p:spPr>
      </p:pic>
      <p:pic>
        <p:nvPicPr>
          <p:cNvPr id="8" name="Imatge 7"/>
          <p:cNvPicPr>
            <a:picLocks noChangeAspect="1"/>
          </p:cNvPicPr>
          <p:nvPr/>
        </p:nvPicPr>
        <p:blipFill>
          <a:blip r:embed="rId5"/>
          <a:stretch>
            <a:fillRect/>
          </a:stretch>
        </p:blipFill>
        <p:spPr>
          <a:xfrm>
            <a:off x="2773044" y="4573209"/>
            <a:ext cx="1384163" cy="407894"/>
          </a:xfrm>
          <a:prstGeom prst="rect">
            <a:avLst/>
          </a:prstGeom>
        </p:spPr>
      </p:pic>
      <p:pic>
        <p:nvPicPr>
          <p:cNvPr id="9" name="Imatge 8"/>
          <p:cNvPicPr>
            <a:picLocks noChangeAspect="1"/>
          </p:cNvPicPr>
          <p:nvPr/>
        </p:nvPicPr>
        <p:blipFill>
          <a:blip r:embed="rId6"/>
          <a:stretch>
            <a:fillRect/>
          </a:stretch>
        </p:blipFill>
        <p:spPr>
          <a:xfrm>
            <a:off x="4272629" y="4524489"/>
            <a:ext cx="486139" cy="506027"/>
          </a:xfrm>
          <a:prstGeom prst="rect">
            <a:avLst/>
          </a:prstGeom>
        </p:spPr>
      </p:pic>
      <p:pic>
        <p:nvPicPr>
          <p:cNvPr id="10" name="Imatge 9"/>
          <p:cNvPicPr>
            <a:picLocks noChangeAspect="1"/>
          </p:cNvPicPr>
          <p:nvPr/>
        </p:nvPicPr>
        <p:blipFill>
          <a:blip r:embed="rId7"/>
          <a:stretch>
            <a:fillRect/>
          </a:stretch>
        </p:blipFill>
        <p:spPr>
          <a:xfrm>
            <a:off x="4958627" y="4579377"/>
            <a:ext cx="1046805" cy="401726"/>
          </a:xfrm>
          <a:prstGeom prst="rect">
            <a:avLst/>
          </a:prstGeom>
        </p:spPr>
      </p:pic>
      <p:pic>
        <p:nvPicPr>
          <p:cNvPr id="11" name="Imatge 10"/>
          <p:cNvPicPr>
            <a:picLocks noChangeAspect="1"/>
          </p:cNvPicPr>
          <p:nvPr/>
        </p:nvPicPr>
        <p:blipFill>
          <a:blip r:embed="rId8"/>
          <a:stretch>
            <a:fillRect/>
          </a:stretch>
        </p:blipFill>
        <p:spPr>
          <a:xfrm>
            <a:off x="6190577" y="4524490"/>
            <a:ext cx="580367" cy="580367"/>
          </a:xfrm>
          <a:prstGeom prst="rect">
            <a:avLst/>
          </a:prstGeom>
        </p:spPr>
      </p:pic>
      <p:pic>
        <p:nvPicPr>
          <p:cNvPr id="12" name="Imatge 11"/>
          <p:cNvPicPr>
            <a:picLocks noChangeAspect="1"/>
          </p:cNvPicPr>
          <p:nvPr/>
        </p:nvPicPr>
        <p:blipFill>
          <a:blip r:embed="rId9"/>
          <a:stretch>
            <a:fillRect/>
          </a:stretch>
        </p:blipFill>
        <p:spPr>
          <a:xfrm>
            <a:off x="6940340" y="4524489"/>
            <a:ext cx="496902" cy="496902"/>
          </a:xfrm>
          <a:prstGeom prst="rect">
            <a:avLst/>
          </a:prstGeom>
        </p:spPr>
      </p:pic>
      <p:pic>
        <p:nvPicPr>
          <p:cNvPr id="13" name="Imatge 12"/>
          <p:cNvPicPr>
            <a:picLocks noChangeAspect="1"/>
          </p:cNvPicPr>
          <p:nvPr/>
        </p:nvPicPr>
        <p:blipFill>
          <a:blip r:embed="rId10"/>
          <a:stretch>
            <a:fillRect/>
          </a:stretch>
        </p:blipFill>
        <p:spPr>
          <a:xfrm>
            <a:off x="7606637" y="4604068"/>
            <a:ext cx="1180305" cy="417323"/>
          </a:xfrm>
          <a:prstGeom prst="rect">
            <a:avLst/>
          </a:prstGeom>
        </p:spPr>
      </p:pic>
      <p:sp>
        <p:nvSpPr>
          <p:cNvPr id="15"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EC RESEARCH MANAGER Challenges</a:t>
            </a:r>
          </a:p>
        </p:txBody>
      </p:sp>
      <p:sp>
        <p:nvSpPr>
          <p:cNvPr id="19" name="QuadreDeText 18"/>
          <p:cNvSpPr txBox="1"/>
          <p:nvPr/>
        </p:nvSpPr>
        <p:spPr>
          <a:xfrm>
            <a:off x="595688" y="1063869"/>
            <a:ext cx="7816791"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WHY RESEARCH MANAGERS NEED THE SUPPORT OF EC?</a:t>
            </a:r>
          </a:p>
        </p:txBody>
      </p:sp>
      <p:sp>
        <p:nvSpPr>
          <p:cNvPr id="21" name="Rectangle 20"/>
          <p:cNvSpPr/>
          <p:nvPr/>
        </p:nvSpPr>
        <p:spPr>
          <a:xfrm>
            <a:off x="350880" y="1585853"/>
            <a:ext cx="4729774" cy="1200329"/>
          </a:xfrm>
          <a:prstGeom prst="rect">
            <a:avLst/>
          </a:prstGeom>
        </p:spPr>
        <p:txBody>
          <a:bodyPr wrap="square">
            <a:spAutoFit/>
          </a:bodyPr>
          <a:lstStyle/>
          <a:p>
            <a:pPr marL="455613" indent="-455613" algn="just" defTabSz="2114550">
              <a:buFont typeface="Wingdings" panose="05000000000000000000" pitchFamily="2" charset="2"/>
              <a:buChar char="Ø"/>
            </a:pPr>
            <a:r>
              <a:rPr lang="en-US" dirty="0"/>
              <a:t>Research managers and research support staff make a valuable yet </a:t>
            </a:r>
            <a:r>
              <a:rPr lang="en-US" b="1" dirty="0">
                <a:effectLst>
                  <a:outerShdw blurRad="38100" dist="38100" dir="2700000" algn="tl">
                    <a:srgbClr val="000000">
                      <a:alpha val="43137"/>
                    </a:srgbClr>
                  </a:outerShdw>
                </a:effectLst>
              </a:rPr>
              <a:t>undervalued contribution</a:t>
            </a:r>
            <a:r>
              <a:rPr lang="en-US" dirty="0"/>
              <a:t> to Europe’s research excellence. </a:t>
            </a:r>
          </a:p>
        </p:txBody>
      </p:sp>
      <p:sp>
        <p:nvSpPr>
          <p:cNvPr id="22" name="Rectangle 21"/>
          <p:cNvSpPr/>
          <p:nvPr/>
        </p:nvSpPr>
        <p:spPr>
          <a:xfrm>
            <a:off x="360856" y="2990881"/>
            <a:ext cx="4824375" cy="1200329"/>
          </a:xfrm>
          <a:prstGeom prst="rect">
            <a:avLst/>
          </a:prstGeom>
        </p:spPr>
        <p:txBody>
          <a:bodyPr wrap="square">
            <a:spAutoFit/>
          </a:bodyPr>
          <a:lstStyle/>
          <a:p>
            <a:pPr marL="455613" indent="-455613" defTabSz="2114550">
              <a:buFont typeface="Wingdings" panose="05000000000000000000" pitchFamily="2" charset="2"/>
              <a:buChar char="Ø"/>
            </a:pPr>
            <a:r>
              <a:rPr lang="en-US" dirty="0"/>
              <a:t>RM is a relatively young career profile, but RM's </a:t>
            </a:r>
            <a:r>
              <a:rPr lang="en-US" b="1" dirty="0">
                <a:effectLst>
                  <a:outerShdw blurRad="38100" dist="38100" dir="2700000" algn="tl">
                    <a:srgbClr val="000000">
                      <a:alpha val="43137"/>
                    </a:srgbClr>
                  </a:outerShdw>
                </a:effectLst>
              </a:rPr>
              <a:t>importance is likely to increase in the next 10 years</a:t>
            </a:r>
            <a:r>
              <a:rPr lang="en-US" dirty="0"/>
              <a:t> as we tackle more complex problems than ever.</a:t>
            </a:r>
            <a:endParaRPr lang="ca-ES" dirty="0"/>
          </a:p>
        </p:txBody>
      </p:sp>
      <p:pic>
        <p:nvPicPr>
          <p:cNvPr id="25" name="Imatge 24"/>
          <p:cNvPicPr>
            <a:picLocks noChangeAspect="1"/>
          </p:cNvPicPr>
          <p:nvPr/>
        </p:nvPicPr>
        <p:blipFill>
          <a:blip r:embed="rId11"/>
          <a:stretch>
            <a:fillRect/>
          </a:stretch>
        </p:blipFill>
        <p:spPr>
          <a:xfrm>
            <a:off x="6346829" y="1528709"/>
            <a:ext cx="2086425" cy="2746796"/>
          </a:xfrm>
          <a:prstGeom prst="rect">
            <a:avLst/>
          </a:prstGeom>
          <a:ln>
            <a:solidFill>
              <a:schemeClr val="tx2"/>
            </a:solidFill>
          </a:ln>
        </p:spPr>
      </p:pic>
      <p:sp>
        <p:nvSpPr>
          <p:cNvPr id="26" name="Oval 25"/>
          <p:cNvSpPr/>
          <p:nvPr/>
        </p:nvSpPr>
        <p:spPr>
          <a:xfrm>
            <a:off x="7444665" y="1819042"/>
            <a:ext cx="988589" cy="408387"/>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0542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2"/>
          <a:stretch>
            <a:fillRect/>
          </a:stretch>
        </p:blipFill>
        <p:spPr>
          <a:xfrm>
            <a:off x="412258" y="134516"/>
            <a:ext cx="1694793" cy="864623"/>
          </a:xfrm>
          <a:prstGeom prst="rect">
            <a:avLst/>
          </a:prstGeom>
        </p:spPr>
      </p:pic>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6" name="Imatge 5"/>
          <p:cNvPicPr>
            <a:picLocks noChangeAspect="1"/>
          </p:cNvPicPr>
          <p:nvPr/>
        </p:nvPicPr>
        <p:blipFill>
          <a:blip r:embed="rId3"/>
          <a:stretch>
            <a:fillRect/>
          </a:stretch>
        </p:blipFill>
        <p:spPr>
          <a:xfrm>
            <a:off x="436195" y="4573208"/>
            <a:ext cx="973641" cy="465785"/>
          </a:xfrm>
          <a:prstGeom prst="rect">
            <a:avLst/>
          </a:prstGeom>
        </p:spPr>
      </p:pic>
      <p:pic>
        <p:nvPicPr>
          <p:cNvPr id="7" name="Imatge 6"/>
          <p:cNvPicPr>
            <a:picLocks noChangeAspect="1"/>
          </p:cNvPicPr>
          <p:nvPr/>
        </p:nvPicPr>
        <p:blipFill>
          <a:blip r:embed="rId4"/>
          <a:stretch>
            <a:fillRect/>
          </a:stretch>
        </p:blipFill>
        <p:spPr>
          <a:xfrm>
            <a:off x="1620009" y="4564075"/>
            <a:ext cx="974084" cy="426161"/>
          </a:xfrm>
          <a:prstGeom prst="rect">
            <a:avLst/>
          </a:prstGeom>
        </p:spPr>
      </p:pic>
      <p:pic>
        <p:nvPicPr>
          <p:cNvPr id="8" name="Imatge 7"/>
          <p:cNvPicPr>
            <a:picLocks noChangeAspect="1"/>
          </p:cNvPicPr>
          <p:nvPr/>
        </p:nvPicPr>
        <p:blipFill>
          <a:blip r:embed="rId5"/>
          <a:stretch>
            <a:fillRect/>
          </a:stretch>
        </p:blipFill>
        <p:spPr>
          <a:xfrm>
            <a:off x="2773044" y="4573209"/>
            <a:ext cx="1384163" cy="407894"/>
          </a:xfrm>
          <a:prstGeom prst="rect">
            <a:avLst/>
          </a:prstGeom>
        </p:spPr>
      </p:pic>
      <p:pic>
        <p:nvPicPr>
          <p:cNvPr id="9" name="Imatge 8"/>
          <p:cNvPicPr>
            <a:picLocks noChangeAspect="1"/>
          </p:cNvPicPr>
          <p:nvPr/>
        </p:nvPicPr>
        <p:blipFill>
          <a:blip r:embed="rId6"/>
          <a:stretch>
            <a:fillRect/>
          </a:stretch>
        </p:blipFill>
        <p:spPr>
          <a:xfrm>
            <a:off x="4272629" y="4524489"/>
            <a:ext cx="486139" cy="506027"/>
          </a:xfrm>
          <a:prstGeom prst="rect">
            <a:avLst/>
          </a:prstGeom>
        </p:spPr>
      </p:pic>
      <p:pic>
        <p:nvPicPr>
          <p:cNvPr id="10" name="Imatge 9"/>
          <p:cNvPicPr>
            <a:picLocks noChangeAspect="1"/>
          </p:cNvPicPr>
          <p:nvPr/>
        </p:nvPicPr>
        <p:blipFill>
          <a:blip r:embed="rId7"/>
          <a:stretch>
            <a:fillRect/>
          </a:stretch>
        </p:blipFill>
        <p:spPr>
          <a:xfrm>
            <a:off x="4958627" y="4579377"/>
            <a:ext cx="1046805" cy="401726"/>
          </a:xfrm>
          <a:prstGeom prst="rect">
            <a:avLst/>
          </a:prstGeom>
        </p:spPr>
      </p:pic>
      <p:pic>
        <p:nvPicPr>
          <p:cNvPr id="11" name="Imatge 10"/>
          <p:cNvPicPr>
            <a:picLocks noChangeAspect="1"/>
          </p:cNvPicPr>
          <p:nvPr/>
        </p:nvPicPr>
        <p:blipFill>
          <a:blip r:embed="rId8"/>
          <a:stretch>
            <a:fillRect/>
          </a:stretch>
        </p:blipFill>
        <p:spPr>
          <a:xfrm>
            <a:off x="6190577" y="4524490"/>
            <a:ext cx="580367" cy="580367"/>
          </a:xfrm>
          <a:prstGeom prst="rect">
            <a:avLst/>
          </a:prstGeom>
        </p:spPr>
      </p:pic>
      <p:pic>
        <p:nvPicPr>
          <p:cNvPr id="12" name="Imatge 11"/>
          <p:cNvPicPr>
            <a:picLocks noChangeAspect="1"/>
          </p:cNvPicPr>
          <p:nvPr/>
        </p:nvPicPr>
        <p:blipFill>
          <a:blip r:embed="rId9"/>
          <a:stretch>
            <a:fillRect/>
          </a:stretch>
        </p:blipFill>
        <p:spPr>
          <a:xfrm>
            <a:off x="6940340" y="4524489"/>
            <a:ext cx="496902" cy="496902"/>
          </a:xfrm>
          <a:prstGeom prst="rect">
            <a:avLst/>
          </a:prstGeom>
        </p:spPr>
      </p:pic>
      <p:pic>
        <p:nvPicPr>
          <p:cNvPr id="13" name="Imatge 12"/>
          <p:cNvPicPr>
            <a:picLocks noChangeAspect="1"/>
          </p:cNvPicPr>
          <p:nvPr/>
        </p:nvPicPr>
        <p:blipFill>
          <a:blip r:embed="rId10"/>
          <a:stretch>
            <a:fillRect/>
          </a:stretch>
        </p:blipFill>
        <p:spPr>
          <a:xfrm>
            <a:off x="7606637" y="4604068"/>
            <a:ext cx="1180305" cy="417323"/>
          </a:xfrm>
          <a:prstGeom prst="rect">
            <a:avLst/>
          </a:prstGeom>
        </p:spPr>
      </p:pic>
      <p:sp>
        <p:nvSpPr>
          <p:cNvPr id="15"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challenges</a:t>
            </a:r>
          </a:p>
        </p:txBody>
      </p:sp>
      <p:sp>
        <p:nvSpPr>
          <p:cNvPr id="19" name="QuadreDeText 18"/>
          <p:cNvSpPr txBox="1"/>
          <p:nvPr/>
        </p:nvSpPr>
        <p:spPr>
          <a:xfrm>
            <a:off x="595688" y="1063869"/>
            <a:ext cx="7816791"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WHY RESEARCH MANAGERS NEED THE SUPPORT OF EC?</a:t>
            </a:r>
          </a:p>
        </p:txBody>
      </p:sp>
      <p:sp>
        <p:nvSpPr>
          <p:cNvPr id="21" name="Rectangle 20"/>
          <p:cNvSpPr/>
          <p:nvPr/>
        </p:nvSpPr>
        <p:spPr>
          <a:xfrm>
            <a:off x="3117142" y="1598533"/>
            <a:ext cx="4729774" cy="400110"/>
          </a:xfrm>
          <a:prstGeom prst="rect">
            <a:avLst/>
          </a:prstGeom>
        </p:spPr>
        <p:txBody>
          <a:bodyPr wrap="square">
            <a:spAutoFit/>
          </a:bodyPr>
          <a:lstStyle/>
          <a:p>
            <a:pPr>
              <a:buFont typeface="Wingdings" panose="05000000000000000000" pitchFamily="2" charset="2"/>
              <a:buChar char="q"/>
            </a:pPr>
            <a:r>
              <a:rPr lang="en-US" dirty="0"/>
              <a:t> </a:t>
            </a:r>
            <a:r>
              <a:rPr lang="en-US" sz="2000" dirty="0"/>
              <a:t>Research Manager roles are invisible</a:t>
            </a:r>
          </a:p>
        </p:txBody>
      </p:sp>
      <p:pic>
        <p:nvPicPr>
          <p:cNvPr id="20" name="Content Placeholder 22">
            <a:extLst>
              <a:ext uri="{FF2B5EF4-FFF2-40B4-BE49-F238E27FC236}">
                <a16:creationId xmlns:a16="http://schemas.microsoft.com/office/drawing/2014/main" id="{F0925F0D-6E41-4962-AC67-5F0DAF5DDEA8}"/>
              </a:ext>
            </a:extLst>
          </p:cNvPr>
          <p:cNvPicPr>
            <a:picLocks noChangeAspect="1"/>
          </p:cNvPicPr>
          <p:nvPr/>
        </p:nvPicPr>
        <p:blipFill rotWithShape="1">
          <a:blip r:embed="rId11"/>
          <a:srcRect r="1" b="4482"/>
          <a:stretch/>
        </p:blipFill>
        <p:spPr>
          <a:xfrm>
            <a:off x="1343028" y="1567673"/>
            <a:ext cx="1715309" cy="2609011"/>
          </a:xfrm>
          <a:prstGeom prst="rect">
            <a:avLst/>
          </a:prstGeom>
        </p:spPr>
      </p:pic>
      <p:sp>
        <p:nvSpPr>
          <p:cNvPr id="4" name="Rectangle 3"/>
          <p:cNvSpPr/>
          <p:nvPr/>
        </p:nvSpPr>
        <p:spPr>
          <a:xfrm>
            <a:off x="3117414" y="2264285"/>
            <a:ext cx="5669528" cy="707886"/>
          </a:xfrm>
          <a:prstGeom prst="rect">
            <a:avLst/>
          </a:prstGeom>
        </p:spPr>
        <p:txBody>
          <a:bodyPr wrap="square">
            <a:spAutoFit/>
          </a:bodyPr>
          <a:lstStyle/>
          <a:p>
            <a:pPr>
              <a:buFont typeface="Wingdings" panose="05000000000000000000" pitchFamily="2" charset="2"/>
              <a:buChar char="q"/>
            </a:pPr>
            <a:r>
              <a:rPr lang="en-US" dirty="0"/>
              <a:t> </a:t>
            </a:r>
            <a:r>
              <a:rPr lang="en-US" sz="2000" dirty="0"/>
              <a:t>Policies must establish a Career Development scheme to promote professional Progression</a:t>
            </a:r>
          </a:p>
        </p:txBody>
      </p:sp>
      <p:sp>
        <p:nvSpPr>
          <p:cNvPr id="14" name="Rectangle 13"/>
          <p:cNvSpPr/>
          <p:nvPr/>
        </p:nvSpPr>
        <p:spPr>
          <a:xfrm>
            <a:off x="3143881" y="3226963"/>
            <a:ext cx="5616593" cy="707886"/>
          </a:xfrm>
          <a:prstGeom prst="rect">
            <a:avLst/>
          </a:prstGeom>
        </p:spPr>
        <p:txBody>
          <a:bodyPr wrap="square">
            <a:spAutoFit/>
          </a:bodyPr>
          <a:lstStyle/>
          <a:p>
            <a:pPr>
              <a:buFont typeface="Wingdings" panose="05000000000000000000" pitchFamily="2" charset="2"/>
              <a:buChar char="q"/>
            </a:pPr>
            <a:r>
              <a:rPr lang="en-US" dirty="0"/>
              <a:t> </a:t>
            </a:r>
            <a:r>
              <a:rPr lang="en-US" sz="2000" dirty="0"/>
              <a:t>No consistency in salary, skills, competencies and training across the ERA</a:t>
            </a:r>
          </a:p>
        </p:txBody>
      </p:sp>
    </p:spTree>
    <p:extLst>
      <p:ext uri="{BB962C8B-B14F-4D97-AF65-F5344CB8AC3E}">
        <p14:creationId xmlns:p14="http://schemas.microsoft.com/office/powerpoint/2010/main" val="229620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tge 22"/>
          <p:cNvPicPr>
            <a:picLocks noChangeAspect="1"/>
          </p:cNvPicPr>
          <p:nvPr/>
        </p:nvPicPr>
        <p:blipFill>
          <a:blip r:embed="rId2"/>
          <a:stretch>
            <a:fillRect/>
          </a:stretch>
        </p:blipFill>
        <p:spPr>
          <a:xfrm>
            <a:off x="3902034" y="1481445"/>
            <a:ext cx="1406063" cy="903608"/>
          </a:xfrm>
          <a:prstGeom prst="rect">
            <a:avLst/>
          </a:prstGeom>
        </p:spPr>
      </p:pic>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3"/>
          <a:stretch>
            <a:fillRect/>
          </a:stretch>
        </p:blipFill>
        <p:spPr>
          <a:xfrm>
            <a:off x="412258" y="134516"/>
            <a:ext cx="1694793" cy="864623"/>
          </a:xfrm>
          <a:prstGeom prst="rect">
            <a:avLst/>
          </a:prstGeom>
        </p:spPr>
      </p:pic>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6" name="Imatge 5"/>
          <p:cNvPicPr>
            <a:picLocks noChangeAspect="1"/>
          </p:cNvPicPr>
          <p:nvPr/>
        </p:nvPicPr>
        <p:blipFill>
          <a:blip r:embed="rId4"/>
          <a:stretch>
            <a:fillRect/>
          </a:stretch>
        </p:blipFill>
        <p:spPr>
          <a:xfrm>
            <a:off x="436195" y="4573208"/>
            <a:ext cx="973641" cy="465785"/>
          </a:xfrm>
          <a:prstGeom prst="rect">
            <a:avLst/>
          </a:prstGeom>
        </p:spPr>
      </p:pic>
      <p:pic>
        <p:nvPicPr>
          <p:cNvPr id="7" name="Imatge 6"/>
          <p:cNvPicPr>
            <a:picLocks noChangeAspect="1"/>
          </p:cNvPicPr>
          <p:nvPr/>
        </p:nvPicPr>
        <p:blipFill>
          <a:blip r:embed="rId5"/>
          <a:stretch>
            <a:fillRect/>
          </a:stretch>
        </p:blipFill>
        <p:spPr>
          <a:xfrm>
            <a:off x="1620009" y="4564075"/>
            <a:ext cx="974084" cy="426161"/>
          </a:xfrm>
          <a:prstGeom prst="rect">
            <a:avLst/>
          </a:prstGeom>
        </p:spPr>
      </p:pic>
      <p:pic>
        <p:nvPicPr>
          <p:cNvPr id="8" name="Imatge 7"/>
          <p:cNvPicPr>
            <a:picLocks noChangeAspect="1"/>
          </p:cNvPicPr>
          <p:nvPr/>
        </p:nvPicPr>
        <p:blipFill>
          <a:blip r:embed="rId6"/>
          <a:stretch>
            <a:fillRect/>
          </a:stretch>
        </p:blipFill>
        <p:spPr>
          <a:xfrm>
            <a:off x="2773044" y="4573209"/>
            <a:ext cx="1384163" cy="407894"/>
          </a:xfrm>
          <a:prstGeom prst="rect">
            <a:avLst/>
          </a:prstGeom>
        </p:spPr>
      </p:pic>
      <p:pic>
        <p:nvPicPr>
          <p:cNvPr id="9" name="Imatge 8"/>
          <p:cNvPicPr>
            <a:picLocks noChangeAspect="1"/>
          </p:cNvPicPr>
          <p:nvPr/>
        </p:nvPicPr>
        <p:blipFill>
          <a:blip r:embed="rId7"/>
          <a:stretch>
            <a:fillRect/>
          </a:stretch>
        </p:blipFill>
        <p:spPr>
          <a:xfrm>
            <a:off x="4272629" y="4524489"/>
            <a:ext cx="486139" cy="506027"/>
          </a:xfrm>
          <a:prstGeom prst="rect">
            <a:avLst/>
          </a:prstGeom>
        </p:spPr>
      </p:pic>
      <p:pic>
        <p:nvPicPr>
          <p:cNvPr id="10" name="Imatge 9"/>
          <p:cNvPicPr>
            <a:picLocks noChangeAspect="1"/>
          </p:cNvPicPr>
          <p:nvPr/>
        </p:nvPicPr>
        <p:blipFill>
          <a:blip r:embed="rId8"/>
          <a:stretch>
            <a:fillRect/>
          </a:stretch>
        </p:blipFill>
        <p:spPr>
          <a:xfrm>
            <a:off x="4958627" y="4579377"/>
            <a:ext cx="1046805" cy="401726"/>
          </a:xfrm>
          <a:prstGeom prst="rect">
            <a:avLst/>
          </a:prstGeom>
        </p:spPr>
      </p:pic>
      <p:pic>
        <p:nvPicPr>
          <p:cNvPr id="11" name="Imatge 10"/>
          <p:cNvPicPr>
            <a:picLocks noChangeAspect="1"/>
          </p:cNvPicPr>
          <p:nvPr/>
        </p:nvPicPr>
        <p:blipFill>
          <a:blip r:embed="rId9"/>
          <a:stretch>
            <a:fillRect/>
          </a:stretch>
        </p:blipFill>
        <p:spPr>
          <a:xfrm>
            <a:off x="6190577" y="4524490"/>
            <a:ext cx="580367" cy="580367"/>
          </a:xfrm>
          <a:prstGeom prst="rect">
            <a:avLst/>
          </a:prstGeom>
        </p:spPr>
      </p:pic>
      <p:pic>
        <p:nvPicPr>
          <p:cNvPr id="12" name="Imatge 11"/>
          <p:cNvPicPr>
            <a:picLocks noChangeAspect="1"/>
          </p:cNvPicPr>
          <p:nvPr/>
        </p:nvPicPr>
        <p:blipFill>
          <a:blip r:embed="rId10"/>
          <a:stretch>
            <a:fillRect/>
          </a:stretch>
        </p:blipFill>
        <p:spPr>
          <a:xfrm>
            <a:off x="6940340" y="4524489"/>
            <a:ext cx="496902" cy="496902"/>
          </a:xfrm>
          <a:prstGeom prst="rect">
            <a:avLst/>
          </a:prstGeom>
        </p:spPr>
      </p:pic>
      <p:pic>
        <p:nvPicPr>
          <p:cNvPr id="13" name="Imatge 12"/>
          <p:cNvPicPr>
            <a:picLocks noChangeAspect="1"/>
          </p:cNvPicPr>
          <p:nvPr/>
        </p:nvPicPr>
        <p:blipFill>
          <a:blip r:embed="rId11"/>
          <a:stretch>
            <a:fillRect/>
          </a:stretch>
        </p:blipFill>
        <p:spPr>
          <a:xfrm>
            <a:off x="7606637" y="4604068"/>
            <a:ext cx="1180305" cy="417323"/>
          </a:xfrm>
          <a:prstGeom prst="rect">
            <a:avLst/>
          </a:prstGeom>
        </p:spPr>
      </p:pic>
      <p:sp>
        <p:nvSpPr>
          <p:cNvPr id="15"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players</a:t>
            </a:r>
          </a:p>
        </p:txBody>
      </p:sp>
      <p:sp>
        <p:nvSpPr>
          <p:cNvPr id="22" name="Oval 21"/>
          <p:cNvSpPr/>
          <p:nvPr/>
        </p:nvSpPr>
        <p:spPr>
          <a:xfrm>
            <a:off x="3232012" y="1513387"/>
            <a:ext cx="2725452" cy="2199258"/>
          </a:xfrm>
          <a:prstGeom prst="ellipse">
            <a:avLst/>
          </a:prstGeom>
          <a:no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grpSp>
        <p:nvGrpSpPr>
          <p:cNvPr id="24" name="Agrupa 23"/>
          <p:cNvGrpSpPr/>
          <p:nvPr/>
        </p:nvGrpSpPr>
        <p:grpSpPr>
          <a:xfrm>
            <a:off x="3861431" y="2377601"/>
            <a:ext cx="1424366" cy="644058"/>
            <a:chOff x="4716968" y="2784710"/>
            <a:chExt cx="2553463" cy="793310"/>
          </a:xfrm>
        </p:grpSpPr>
        <p:pic>
          <p:nvPicPr>
            <p:cNvPr id="25" name="Imatge 24"/>
            <p:cNvPicPr>
              <a:picLocks noChangeAspect="1"/>
            </p:cNvPicPr>
            <p:nvPr/>
          </p:nvPicPr>
          <p:blipFill>
            <a:blip r:embed="rId12"/>
            <a:stretch>
              <a:fillRect/>
            </a:stretch>
          </p:blipFill>
          <p:spPr>
            <a:xfrm>
              <a:off x="4738671" y="2811321"/>
              <a:ext cx="540902" cy="270451"/>
            </a:xfrm>
            <a:prstGeom prst="rect">
              <a:avLst/>
            </a:prstGeom>
          </p:spPr>
        </p:pic>
        <p:pic>
          <p:nvPicPr>
            <p:cNvPr id="26" name="Imatge 25"/>
            <p:cNvPicPr>
              <a:picLocks noChangeAspect="1"/>
            </p:cNvPicPr>
            <p:nvPr/>
          </p:nvPicPr>
          <p:blipFill>
            <a:blip r:embed="rId13"/>
            <a:stretch>
              <a:fillRect/>
            </a:stretch>
          </p:blipFill>
          <p:spPr>
            <a:xfrm>
              <a:off x="5422980" y="2793770"/>
              <a:ext cx="459161" cy="305551"/>
            </a:xfrm>
            <a:prstGeom prst="rect">
              <a:avLst/>
            </a:prstGeom>
          </p:spPr>
        </p:pic>
        <p:pic>
          <p:nvPicPr>
            <p:cNvPr id="27" name="Imatge 26"/>
            <p:cNvPicPr>
              <a:picLocks noChangeAspect="1"/>
            </p:cNvPicPr>
            <p:nvPr/>
          </p:nvPicPr>
          <p:blipFill>
            <a:blip r:embed="rId14"/>
            <a:stretch>
              <a:fillRect/>
            </a:stretch>
          </p:blipFill>
          <p:spPr>
            <a:xfrm>
              <a:off x="6057036" y="2811321"/>
              <a:ext cx="462542" cy="307801"/>
            </a:xfrm>
            <a:prstGeom prst="rect">
              <a:avLst/>
            </a:prstGeom>
          </p:spPr>
        </p:pic>
        <p:pic>
          <p:nvPicPr>
            <p:cNvPr id="28" name="Imatge 27"/>
            <p:cNvPicPr>
              <a:picLocks noChangeAspect="1"/>
            </p:cNvPicPr>
            <p:nvPr/>
          </p:nvPicPr>
          <p:blipFill>
            <a:blip r:embed="rId15"/>
            <a:stretch>
              <a:fillRect/>
            </a:stretch>
          </p:blipFill>
          <p:spPr>
            <a:xfrm>
              <a:off x="6694473" y="2784710"/>
              <a:ext cx="542518" cy="361021"/>
            </a:xfrm>
            <a:prstGeom prst="rect">
              <a:avLst/>
            </a:prstGeom>
          </p:spPr>
        </p:pic>
        <p:pic>
          <p:nvPicPr>
            <p:cNvPr id="29" name="Imatge 28"/>
            <p:cNvPicPr>
              <a:picLocks noChangeAspect="1"/>
            </p:cNvPicPr>
            <p:nvPr/>
          </p:nvPicPr>
          <p:blipFill>
            <a:blip r:embed="rId16"/>
            <a:stretch>
              <a:fillRect/>
            </a:stretch>
          </p:blipFill>
          <p:spPr>
            <a:xfrm>
              <a:off x="4716968" y="3223822"/>
              <a:ext cx="562605" cy="354198"/>
            </a:xfrm>
            <a:prstGeom prst="rect">
              <a:avLst/>
            </a:prstGeom>
          </p:spPr>
        </p:pic>
        <p:pic>
          <p:nvPicPr>
            <p:cNvPr id="30" name="Imatge 29"/>
            <p:cNvPicPr>
              <a:picLocks noChangeAspect="1"/>
            </p:cNvPicPr>
            <p:nvPr/>
          </p:nvPicPr>
          <p:blipFill>
            <a:blip r:embed="rId17"/>
            <a:stretch>
              <a:fillRect/>
            </a:stretch>
          </p:blipFill>
          <p:spPr>
            <a:xfrm>
              <a:off x="5422980" y="3223822"/>
              <a:ext cx="509705" cy="339185"/>
            </a:xfrm>
            <a:prstGeom prst="rect">
              <a:avLst/>
            </a:prstGeom>
          </p:spPr>
        </p:pic>
        <p:pic>
          <p:nvPicPr>
            <p:cNvPr id="31" name="Imatge 30"/>
            <p:cNvPicPr>
              <a:picLocks noChangeAspect="1"/>
            </p:cNvPicPr>
            <p:nvPr/>
          </p:nvPicPr>
          <p:blipFill>
            <a:blip r:embed="rId18"/>
            <a:stretch>
              <a:fillRect/>
            </a:stretch>
          </p:blipFill>
          <p:spPr>
            <a:xfrm>
              <a:off x="6054389" y="3223822"/>
              <a:ext cx="500390" cy="332987"/>
            </a:xfrm>
            <a:prstGeom prst="rect">
              <a:avLst/>
            </a:prstGeom>
          </p:spPr>
        </p:pic>
        <p:pic>
          <p:nvPicPr>
            <p:cNvPr id="32" name="Imatge 31"/>
            <p:cNvPicPr>
              <a:picLocks noChangeAspect="1"/>
            </p:cNvPicPr>
            <p:nvPr/>
          </p:nvPicPr>
          <p:blipFill>
            <a:blip r:embed="rId19"/>
            <a:stretch>
              <a:fillRect/>
            </a:stretch>
          </p:blipFill>
          <p:spPr>
            <a:xfrm>
              <a:off x="6736146" y="3223822"/>
              <a:ext cx="534285" cy="332987"/>
            </a:xfrm>
            <a:prstGeom prst="rect">
              <a:avLst/>
            </a:prstGeom>
          </p:spPr>
        </p:pic>
      </p:grpSp>
      <p:pic>
        <p:nvPicPr>
          <p:cNvPr id="33" name="Imatge 32"/>
          <p:cNvPicPr>
            <a:picLocks noChangeAspect="1"/>
          </p:cNvPicPr>
          <p:nvPr/>
        </p:nvPicPr>
        <p:blipFill>
          <a:blip r:embed="rId20"/>
          <a:stretch>
            <a:fillRect/>
          </a:stretch>
        </p:blipFill>
        <p:spPr>
          <a:xfrm>
            <a:off x="3968307" y="747793"/>
            <a:ext cx="1199693" cy="633659"/>
          </a:xfrm>
          <a:prstGeom prst="rect">
            <a:avLst/>
          </a:prstGeom>
        </p:spPr>
      </p:pic>
      <p:pic>
        <p:nvPicPr>
          <p:cNvPr id="34" name="Picture 40">
            <a:extLst>
              <a:ext uri="{FF2B5EF4-FFF2-40B4-BE49-F238E27FC236}">
                <a16:creationId xmlns:a16="http://schemas.microsoft.com/office/drawing/2014/main" id="{36FF818D-6878-CE58-6E9F-C8AF4C79F767}"/>
              </a:ext>
            </a:extLst>
          </p:cNvPr>
          <p:cNvPicPr>
            <a:picLocks noChangeAspect="1"/>
          </p:cNvPicPr>
          <p:nvPr/>
        </p:nvPicPr>
        <p:blipFill>
          <a:blip r:embed="rId21"/>
          <a:stretch>
            <a:fillRect/>
          </a:stretch>
        </p:blipFill>
        <p:spPr>
          <a:xfrm>
            <a:off x="1748017" y="1271354"/>
            <a:ext cx="1580713" cy="624933"/>
          </a:xfrm>
          <a:prstGeom prst="rect">
            <a:avLst/>
          </a:prstGeom>
        </p:spPr>
      </p:pic>
      <p:pic>
        <p:nvPicPr>
          <p:cNvPr id="35" name="Object 12" descr="preencoded.png"/>
          <p:cNvPicPr>
            <a:picLocks noChangeAspect="1"/>
          </p:cNvPicPr>
          <p:nvPr/>
        </p:nvPicPr>
        <p:blipFill>
          <a:blip r:embed="rId22"/>
          <a:srcRect l="-44599" r="-44599"/>
          <a:stretch/>
        </p:blipFill>
        <p:spPr>
          <a:xfrm>
            <a:off x="5817775" y="1263461"/>
            <a:ext cx="1405594" cy="742924"/>
          </a:xfrm>
          <a:prstGeom prst="rect">
            <a:avLst/>
          </a:prstGeom>
        </p:spPr>
      </p:pic>
      <p:pic>
        <p:nvPicPr>
          <p:cNvPr id="36" name="Object 2" descr="preencoded.png"/>
          <p:cNvPicPr>
            <a:picLocks noChangeAspect="1"/>
          </p:cNvPicPr>
          <p:nvPr/>
        </p:nvPicPr>
        <p:blipFill>
          <a:blip r:embed="rId23"/>
          <a:srcRect l="-5556" t="-49741" r="-5556" b="-49741"/>
          <a:stretch/>
        </p:blipFill>
        <p:spPr>
          <a:xfrm>
            <a:off x="6190577" y="2234492"/>
            <a:ext cx="1844506" cy="974910"/>
          </a:xfrm>
          <a:prstGeom prst="rect">
            <a:avLst/>
          </a:prstGeom>
        </p:spPr>
      </p:pic>
      <p:pic>
        <p:nvPicPr>
          <p:cNvPr id="37" name="Object 8" descr="preencoded.png"/>
          <p:cNvPicPr>
            <a:picLocks noChangeAspect="1"/>
          </p:cNvPicPr>
          <p:nvPr/>
        </p:nvPicPr>
        <p:blipFill>
          <a:blip r:embed="rId24"/>
          <a:srcRect l="-48559" r="-48559"/>
          <a:stretch/>
        </p:blipFill>
        <p:spPr>
          <a:xfrm>
            <a:off x="1703172" y="2332638"/>
            <a:ext cx="1377905" cy="728289"/>
          </a:xfrm>
          <a:prstGeom prst="rect">
            <a:avLst/>
          </a:prstGeom>
        </p:spPr>
      </p:pic>
      <p:pic>
        <p:nvPicPr>
          <p:cNvPr id="38" name="Object 15" descr="preencoded.png"/>
          <p:cNvPicPr>
            <a:picLocks noChangeAspect="1"/>
          </p:cNvPicPr>
          <p:nvPr/>
        </p:nvPicPr>
        <p:blipFill>
          <a:blip r:embed="rId25"/>
          <a:srcRect l="-34282" r="-34282"/>
          <a:stretch/>
        </p:blipFill>
        <p:spPr>
          <a:xfrm>
            <a:off x="5859780" y="3543346"/>
            <a:ext cx="1253050" cy="662297"/>
          </a:xfrm>
          <a:prstGeom prst="rect">
            <a:avLst/>
          </a:prstGeom>
        </p:spPr>
      </p:pic>
      <p:pic>
        <p:nvPicPr>
          <p:cNvPr id="39" name="Object 19" descr="preencoded.png"/>
          <p:cNvPicPr>
            <a:picLocks noChangeAspect="1"/>
          </p:cNvPicPr>
          <p:nvPr/>
        </p:nvPicPr>
        <p:blipFill>
          <a:blip r:embed="rId26"/>
          <a:srcRect l="-44280" r="-44280"/>
          <a:stretch/>
        </p:blipFill>
        <p:spPr>
          <a:xfrm>
            <a:off x="2263665" y="3568818"/>
            <a:ext cx="1201460" cy="635029"/>
          </a:xfrm>
          <a:prstGeom prst="rect">
            <a:avLst/>
          </a:prstGeom>
        </p:spPr>
      </p:pic>
      <p:pic>
        <p:nvPicPr>
          <p:cNvPr id="40" name="Object 5" descr="preencoded.png"/>
          <p:cNvPicPr>
            <a:picLocks noChangeAspect="1"/>
          </p:cNvPicPr>
          <p:nvPr/>
        </p:nvPicPr>
        <p:blipFill>
          <a:blip r:embed="rId27"/>
          <a:srcRect l="-5556" t="-18470" r="-5556" b="-18470"/>
          <a:stretch/>
        </p:blipFill>
        <p:spPr>
          <a:xfrm>
            <a:off x="4007689" y="3758720"/>
            <a:ext cx="1257631" cy="664718"/>
          </a:xfrm>
          <a:prstGeom prst="rect">
            <a:avLst/>
          </a:prstGeom>
        </p:spPr>
      </p:pic>
      <p:pic>
        <p:nvPicPr>
          <p:cNvPr id="41" name="Imatge 40"/>
          <p:cNvPicPr>
            <a:picLocks noChangeAspect="1"/>
          </p:cNvPicPr>
          <p:nvPr/>
        </p:nvPicPr>
        <p:blipFill>
          <a:blip r:embed="rId28"/>
          <a:stretch>
            <a:fillRect/>
          </a:stretch>
        </p:blipFill>
        <p:spPr>
          <a:xfrm>
            <a:off x="3465125" y="3122737"/>
            <a:ext cx="2263140" cy="375699"/>
          </a:xfrm>
          <a:prstGeom prst="rect">
            <a:avLst/>
          </a:prstGeom>
        </p:spPr>
      </p:pic>
    </p:spTree>
    <p:extLst>
      <p:ext uri="{BB962C8B-B14F-4D97-AF65-F5344CB8AC3E}">
        <p14:creationId xmlns:p14="http://schemas.microsoft.com/office/powerpoint/2010/main" val="43888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2"/>
          <a:stretch>
            <a:fillRect/>
          </a:stretch>
        </p:blipFill>
        <p:spPr>
          <a:xfrm>
            <a:off x="412258" y="134516"/>
            <a:ext cx="1694793" cy="864623"/>
          </a:xfrm>
          <a:prstGeom prst="rect">
            <a:avLst/>
          </a:prstGeom>
        </p:spPr>
      </p:pic>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6" name="Imatge 5"/>
          <p:cNvPicPr>
            <a:picLocks noChangeAspect="1"/>
          </p:cNvPicPr>
          <p:nvPr/>
        </p:nvPicPr>
        <p:blipFill>
          <a:blip r:embed="rId3"/>
          <a:stretch>
            <a:fillRect/>
          </a:stretch>
        </p:blipFill>
        <p:spPr>
          <a:xfrm>
            <a:off x="436195" y="4573208"/>
            <a:ext cx="973641" cy="465785"/>
          </a:xfrm>
          <a:prstGeom prst="rect">
            <a:avLst/>
          </a:prstGeom>
        </p:spPr>
      </p:pic>
      <p:pic>
        <p:nvPicPr>
          <p:cNvPr id="7" name="Imatge 6"/>
          <p:cNvPicPr>
            <a:picLocks noChangeAspect="1"/>
          </p:cNvPicPr>
          <p:nvPr/>
        </p:nvPicPr>
        <p:blipFill>
          <a:blip r:embed="rId4"/>
          <a:stretch>
            <a:fillRect/>
          </a:stretch>
        </p:blipFill>
        <p:spPr>
          <a:xfrm>
            <a:off x="1620009" y="4564075"/>
            <a:ext cx="974084" cy="426161"/>
          </a:xfrm>
          <a:prstGeom prst="rect">
            <a:avLst/>
          </a:prstGeom>
        </p:spPr>
      </p:pic>
      <p:pic>
        <p:nvPicPr>
          <p:cNvPr id="8" name="Imatge 7"/>
          <p:cNvPicPr>
            <a:picLocks noChangeAspect="1"/>
          </p:cNvPicPr>
          <p:nvPr/>
        </p:nvPicPr>
        <p:blipFill>
          <a:blip r:embed="rId5"/>
          <a:stretch>
            <a:fillRect/>
          </a:stretch>
        </p:blipFill>
        <p:spPr>
          <a:xfrm>
            <a:off x="2773044" y="4573209"/>
            <a:ext cx="1384163" cy="407894"/>
          </a:xfrm>
          <a:prstGeom prst="rect">
            <a:avLst/>
          </a:prstGeom>
        </p:spPr>
      </p:pic>
      <p:pic>
        <p:nvPicPr>
          <p:cNvPr id="9" name="Imatge 8"/>
          <p:cNvPicPr>
            <a:picLocks noChangeAspect="1"/>
          </p:cNvPicPr>
          <p:nvPr/>
        </p:nvPicPr>
        <p:blipFill>
          <a:blip r:embed="rId6"/>
          <a:stretch>
            <a:fillRect/>
          </a:stretch>
        </p:blipFill>
        <p:spPr>
          <a:xfrm>
            <a:off x="4272629" y="4524489"/>
            <a:ext cx="486139" cy="506027"/>
          </a:xfrm>
          <a:prstGeom prst="rect">
            <a:avLst/>
          </a:prstGeom>
        </p:spPr>
      </p:pic>
      <p:pic>
        <p:nvPicPr>
          <p:cNvPr id="10" name="Imatge 9"/>
          <p:cNvPicPr>
            <a:picLocks noChangeAspect="1"/>
          </p:cNvPicPr>
          <p:nvPr/>
        </p:nvPicPr>
        <p:blipFill>
          <a:blip r:embed="rId7"/>
          <a:stretch>
            <a:fillRect/>
          </a:stretch>
        </p:blipFill>
        <p:spPr>
          <a:xfrm>
            <a:off x="4958627" y="4579377"/>
            <a:ext cx="1046805" cy="401726"/>
          </a:xfrm>
          <a:prstGeom prst="rect">
            <a:avLst/>
          </a:prstGeom>
        </p:spPr>
      </p:pic>
      <p:pic>
        <p:nvPicPr>
          <p:cNvPr id="11" name="Imatge 10"/>
          <p:cNvPicPr>
            <a:picLocks noChangeAspect="1"/>
          </p:cNvPicPr>
          <p:nvPr/>
        </p:nvPicPr>
        <p:blipFill>
          <a:blip r:embed="rId8"/>
          <a:stretch>
            <a:fillRect/>
          </a:stretch>
        </p:blipFill>
        <p:spPr>
          <a:xfrm>
            <a:off x="6190577" y="4524490"/>
            <a:ext cx="580367" cy="580367"/>
          </a:xfrm>
          <a:prstGeom prst="rect">
            <a:avLst/>
          </a:prstGeom>
        </p:spPr>
      </p:pic>
      <p:pic>
        <p:nvPicPr>
          <p:cNvPr id="12" name="Imatge 11"/>
          <p:cNvPicPr>
            <a:picLocks noChangeAspect="1"/>
          </p:cNvPicPr>
          <p:nvPr/>
        </p:nvPicPr>
        <p:blipFill>
          <a:blip r:embed="rId9"/>
          <a:stretch>
            <a:fillRect/>
          </a:stretch>
        </p:blipFill>
        <p:spPr>
          <a:xfrm>
            <a:off x="6940340" y="4524489"/>
            <a:ext cx="496902" cy="496902"/>
          </a:xfrm>
          <a:prstGeom prst="rect">
            <a:avLst/>
          </a:prstGeom>
        </p:spPr>
      </p:pic>
      <p:pic>
        <p:nvPicPr>
          <p:cNvPr id="13" name="Imatge 12"/>
          <p:cNvPicPr>
            <a:picLocks noChangeAspect="1"/>
          </p:cNvPicPr>
          <p:nvPr/>
        </p:nvPicPr>
        <p:blipFill>
          <a:blip r:embed="rId10"/>
          <a:stretch>
            <a:fillRect/>
          </a:stretch>
        </p:blipFill>
        <p:spPr>
          <a:xfrm>
            <a:off x="7606637" y="4604068"/>
            <a:ext cx="1180305" cy="417323"/>
          </a:xfrm>
          <a:prstGeom prst="rect">
            <a:avLst/>
          </a:prstGeom>
        </p:spPr>
      </p:pic>
      <p:sp>
        <p:nvSpPr>
          <p:cNvPr id="15"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players</a:t>
            </a:r>
          </a:p>
        </p:txBody>
      </p:sp>
      <p:sp>
        <p:nvSpPr>
          <p:cNvPr id="41" name="QuadreDeText 40"/>
          <p:cNvSpPr txBox="1"/>
          <p:nvPr/>
        </p:nvSpPr>
        <p:spPr>
          <a:xfrm>
            <a:off x="2968674" y="953504"/>
            <a:ext cx="3413042"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PROVEN TRACK RECORD</a:t>
            </a:r>
          </a:p>
        </p:txBody>
      </p:sp>
      <p:pic>
        <p:nvPicPr>
          <p:cNvPr id="42" name="Content Placeholder 13">
            <a:extLst>
              <a:ext uri="{FF2B5EF4-FFF2-40B4-BE49-F238E27FC236}">
                <a16:creationId xmlns:a16="http://schemas.microsoft.com/office/drawing/2014/main" id="{10263FE9-10AA-4F1B-B343-5256DC003FDC}"/>
              </a:ext>
            </a:extLst>
          </p:cNvPr>
          <p:cNvPicPr>
            <a:picLocks noChangeAspect="1"/>
          </p:cNvPicPr>
          <p:nvPr/>
        </p:nvPicPr>
        <p:blipFill>
          <a:blip r:embed="rId11"/>
          <a:stretch>
            <a:fillRect/>
          </a:stretch>
        </p:blipFill>
        <p:spPr>
          <a:xfrm>
            <a:off x="691087" y="1719364"/>
            <a:ext cx="2422277" cy="1641469"/>
          </a:xfrm>
          <a:prstGeom prst="rect">
            <a:avLst/>
          </a:prstGeom>
        </p:spPr>
      </p:pic>
      <p:pic>
        <p:nvPicPr>
          <p:cNvPr id="43" name="Content Placeholder 10">
            <a:extLst>
              <a:ext uri="{FF2B5EF4-FFF2-40B4-BE49-F238E27FC236}">
                <a16:creationId xmlns:a16="http://schemas.microsoft.com/office/drawing/2014/main" id="{07033C04-8DB8-41BF-A771-8EBEF6F2B410}"/>
              </a:ext>
            </a:extLst>
          </p:cNvPr>
          <p:cNvPicPr>
            <a:picLocks noChangeAspect="1"/>
          </p:cNvPicPr>
          <p:nvPr/>
        </p:nvPicPr>
        <p:blipFill>
          <a:blip r:embed="rId12"/>
          <a:stretch>
            <a:fillRect/>
          </a:stretch>
        </p:blipFill>
        <p:spPr>
          <a:xfrm>
            <a:off x="6079872" y="1660529"/>
            <a:ext cx="2430858" cy="1653341"/>
          </a:xfrm>
          <a:prstGeom prst="rect">
            <a:avLst/>
          </a:prstGeom>
        </p:spPr>
      </p:pic>
      <p:pic>
        <p:nvPicPr>
          <p:cNvPr id="14" name="Imatge 13"/>
          <p:cNvPicPr>
            <a:picLocks noChangeAspect="1"/>
          </p:cNvPicPr>
          <p:nvPr/>
        </p:nvPicPr>
        <p:blipFill>
          <a:blip r:embed="rId13"/>
          <a:stretch>
            <a:fillRect/>
          </a:stretch>
        </p:blipFill>
        <p:spPr>
          <a:xfrm>
            <a:off x="3800479" y="1567674"/>
            <a:ext cx="1446809" cy="1002049"/>
          </a:xfrm>
          <a:prstGeom prst="rect">
            <a:avLst/>
          </a:prstGeom>
        </p:spPr>
      </p:pic>
      <p:sp>
        <p:nvSpPr>
          <p:cNvPr id="45" name="QuadreDeText 44"/>
          <p:cNvSpPr txBox="1"/>
          <p:nvPr/>
        </p:nvSpPr>
        <p:spPr>
          <a:xfrm>
            <a:off x="1078645" y="3557382"/>
            <a:ext cx="1709020" cy="715581"/>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697 AWARDED ORGANISATIONS</a:t>
            </a:r>
          </a:p>
          <a:p>
            <a:pPr algn="ctr"/>
            <a:r>
              <a:rPr lang="ca-ES" sz="1350" b="1" dirty="0">
                <a:latin typeface="Arial" panose="020B0604020202020204" pitchFamily="34" charset="0"/>
                <a:cs typeface="Arial" panose="020B0604020202020204" pitchFamily="34" charset="0"/>
              </a:rPr>
              <a:t>8/8 CARDEA</a:t>
            </a:r>
          </a:p>
        </p:txBody>
      </p:sp>
      <p:sp>
        <p:nvSpPr>
          <p:cNvPr id="46" name="QuadreDeText 45"/>
          <p:cNvSpPr txBox="1"/>
          <p:nvPr/>
        </p:nvSpPr>
        <p:spPr>
          <a:xfrm>
            <a:off x="6487769" y="3559409"/>
            <a:ext cx="1709020" cy="715581"/>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600 CENTRES IN 42 COUNTRIES</a:t>
            </a:r>
          </a:p>
          <a:p>
            <a:pPr algn="ctr"/>
            <a:r>
              <a:rPr lang="ca-ES" sz="1350" b="1" dirty="0">
                <a:latin typeface="Arial" panose="020B0604020202020204" pitchFamily="34" charset="0"/>
                <a:cs typeface="Arial" panose="020B0604020202020204" pitchFamily="34" charset="0"/>
              </a:rPr>
              <a:t>8/8 CARDEA</a:t>
            </a:r>
          </a:p>
        </p:txBody>
      </p:sp>
      <p:sp>
        <p:nvSpPr>
          <p:cNvPr id="47" name="QuadreDeText 46"/>
          <p:cNvSpPr txBox="1"/>
          <p:nvPr/>
        </p:nvSpPr>
        <p:spPr>
          <a:xfrm>
            <a:off x="3460090" y="3549899"/>
            <a:ext cx="2114092" cy="715581"/>
          </a:xfrm>
          <a:prstGeom prst="rect">
            <a:avLst/>
          </a:prstGeom>
          <a:solidFill>
            <a:schemeClr val="accent2">
              <a:lumMod val="60000"/>
              <a:lumOff val="40000"/>
            </a:schemeClr>
          </a:solidFill>
        </p:spPr>
        <p:txBody>
          <a:bodyPr wrap="square" rtlCol="0">
            <a:spAutoFit/>
          </a:bodyPr>
          <a:lstStyle/>
          <a:p>
            <a:pPr algn="ctr"/>
            <a:r>
              <a:rPr lang="ca-ES" sz="1350" b="1" dirty="0">
                <a:latin typeface="Arial" panose="020B0604020202020204" pitchFamily="34" charset="0"/>
                <a:cs typeface="Arial" panose="020B0604020202020204" pitchFamily="34" charset="0"/>
              </a:rPr>
              <a:t>2.124 R&amp;I PROJECTS</a:t>
            </a:r>
          </a:p>
          <a:p>
            <a:pPr algn="ctr"/>
            <a:r>
              <a:rPr lang="ca-ES" sz="1350" b="1" dirty="0">
                <a:latin typeface="Arial" panose="020B0604020202020204" pitchFamily="34" charset="0"/>
                <a:cs typeface="Arial" panose="020B0604020202020204" pitchFamily="34" charset="0"/>
              </a:rPr>
              <a:t>31 % COORDINATED</a:t>
            </a:r>
          </a:p>
          <a:p>
            <a:pPr algn="ctr"/>
            <a:r>
              <a:rPr lang="ca-ES" sz="1350" b="1" dirty="0">
                <a:latin typeface="Arial" panose="020B0604020202020204" pitchFamily="34" charset="0"/>
                <a:cs typeface="Arial" panose="020B0604020202020204" pitchFamily="34" charset="0"/>
              </a:rPr>
              <a:t>8/8 CARDEA</a:t>
            </a:r>
          </a:p>
        </p:txBody>
      </p:sp>
      <p:pic>
        <p:nvPicPr>
          <p:cNvPr id="16" name="Imatge 15"/>
          <p:cNvPicPr>
            <a:picLocks noChangeAspect="1"/>
          </p:cNvPicPr>
          <p:nvPr/>
        </p:nvPicPr>
        <p:blipFill>
          <a:blip r:embed="rId14"/>
          <a:stretch>
            <a:fillRect/>
          </a:stretch>
        </p:blipFill>
        <p:spPr>
          <a:xfrm>
            <a:off x="3661188" y="2690415"/>
            <a:ext cx="1667801" cy="757467"/>
          </a:xfrm>
          <a:prstGeom prst="rect">
            <a:avLst/>
          </a:prstGeom>
        </p:spPr>
      </p:pic>
    </p:spTree>
    <p:extLst>
      <p:ext uri="{BB962C8B-B14F-4D97-AF65-F5344CB8AC3E}">
        <p14:creationId xmlns:p14="http://schemas.microsoft.com/office/powerpoint/2010/main" val="64407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3" name="Imatge 2"/>
          <p:cNvPicPr>
            <a:picLocks noChangeAspect="1"/>
          </p:cNvPicPr>
          <p:nvPr/>
        </p:nvPicPr>
        <p:blipFill>
          <a:blip r:embed="rId2"/>
          <a:stretch>
            <a:fillRect/>
          </a:stretch>
        </p:blipFill>
        <p:spPr>
          <a:xfrm>
            <a:off x="412258" y="134516"/>
            <a:ext cx="1694793" cy="864623"/>
          </a:xfrm>
          <a:prstGeom prst="rect">
            <a:avLst/>
          </a:prstGeom>
        </p:spPr>
      </p:pic>
      <p:cxnSp>
        <p:nvCxnSpPr>
          <p:cNvPr id="5"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6" name="Imatge 5"/>
          <p:cNvPicPr>
            <a:picLocks noChangeAspect="1"/>
          </p:cNvPicPr>
          <p:nvPr/>
        </p:nvPicPr>
        <p:blipFill>
          <a:blip r:embed="rId3"/>
          <a:stretch>
            <a:fillRect/>
          </a:stretch>
        </p:blipFill>
        <p:spPr>
          <a:xfrm>
            <a:off x="436195" y="4573208"/>
            <a:ext cx="973641" cy="465785"/>
          </a:xfrm>
          <a:prstGeom prst="rect">
            <a:avLst/>
          </a:prstGeom>
        </p:spPr>
      </p:pic>
      <p:pic>
        <p:nvPicPr>
          <p:cNvPr id="7" name="Imatge 6"/>
          <p:cNvPicPr>
            <a:picLocks noChangeAspect="1"/>
          </p:cNvPicPr>
          <p:nvPr/>
        </p:nvPicPr>
        <p:blipFill>
          <a:blip r:embed="rId4"/>
          <a:stretch>
            <a:fillRect/>
          </a:stretch>
        </p:blipFill>
        <p:spPr>
          <a:xfrm>
            <a:off x="1620009" y="4564075"/>
            <a:ext cx="974084" cy="426161"/>
          </a:xfrm>
          <a:prstGeom prst="rect">
            <a:avLst/>
          </a:prstGeom>
        </p:spPr>
      </p:pic>
      <p:pic>
        <p:nvPicPr>
          <p:cNvPr id="8" name="Imatge 7"/>
          <p:cNvPicPr>
            <a:picLocks noChangeAspect="1"/>
          </p:cNvPicPr>
          <p:nvPr/>
        </p:nvPicPr>
        <p:blipFill>
          <a:blip r:embed="rId5"/>
          <a:stretch>
            <a:fillRect/>
          </a:stretch>
        </p:blipFill>
        <p:spPr>
          <a:xfrm>
            <a:off x="2773044" y="4573209"/>
            <a:ext cx="1384163" cy="407894"/>
          </a:xfrm>
          <a:prstGeom prst="rect">
            <a:avLst/>
          </a:prstGeom>
        </p:spPr>
      </p:pic>
      <p:pic>
        <p:nvPicPr>
          <p:cNvPr id="9" name="Imatge 8"/>
          <p:cNvPicPr>
            <a:picLocks noChangeAspect="1"/>
          </p:cNvPicPr>
          <p:nvPr/>
        </p:nvPicPr>
        <p:blipFill>
          <a:blip r:embed="rId6"/>
          <a:stretch>
            <a:fillRect/>
          </a:stretch>
        </p:blipFill>
        <p:spPr>
          <a:xfrm>
            <a:off x="4272629" y="4524489"/>
            <a:ext cx="486139" cy="506027"/>
          </a:xfrm>
          <a:prstGeom prst="rect">
            <a:avLst/>
          </a:prstGeom>
        </p:spPr>
      </p:pic>
      <p:pic>
        <p:nvPicPr>
          <p:cNvPr id="10" name="Imatge 9"/>
          <p:cNvPicPr>
            <a:picLocks noChangeAspect="1"/>
          </p:cNvPicPr>
          <p:nvPr/>
        </p:nvPicPr>
        <p:blipFill>
          <a:blip r:embed="rId7"/>
          <a:stretch>
            <a:fillRect/>
          </a:stretch>
        </p:blipFill>
        <p:spPr>
          <a:xfrm>
            <a:off x="4958627" y="4579377"/>
            <a:ext cx="1046805" cy="401726"/>
          </a:xfrm>
          <a:prstGeom prst="rect">
            <a:avLst/>
          </a:prstGeom>
        </p:spPr>
      </p:pic>
      <p:pic>
        <p:nvPicPr>
          <p:cNvPr id="11" name="Imatge 10"/>
          <p:cNvPicPr>
            <a:picLocks noChangeAspect="1"/>
          </p:cNvPicPr>
          <p:nvPr/>
        </p:nvPicPr>
        <p:blipFill>
          <a:blip r:embed="rId8"/>
          <a:stretch>
            <a:fillRect/>
          </a:stretch>
        </p:blipFill>
        <p:spPr>
          <a:xfrm>
            <a:off x="6190577" y="4524490"/>
            <a:ext cx="580367" cy="580367"/>
          </a:xfrm>
          <a:prstGeom prst="rect">
            <a:avLst/>
          </a:prstGeom>
        </p:spPr>
      </p:pic>
      <p:pic>
        <p:nvPicPr>
          <p:cNvPr id="12" name="Imatge 11"/>
          <p:cNvPicPr>
            <a:picLocks noChangeAspect="1"/>
          </p:cNvPicPr>
          <p:nvPr/>
        </p:nvPicPr>
        <p:blipFill>
          <a:blip r:embed="rId9"/>
          <a:stretch>
            <a:fillRect/>
          </a:stretch>
        </p:blipFill>
        <p:spPr>
          <a:xfrm>
            <a:off x="6940340" y="4524489"/>
            <a:ext cx="496902" cy="496902"/>
          </a:xfrm>
          <a:prstGeom prst="rect">
            <a:avLst/>
          </a:prstGeom>
        </p:spPr>
      </p:pic>
      <p:pic>
        <p:nvPicPr>
          <p:cNvPr id="13" name="Imatge 12"/>
          <p:cNvPicPr>
            <a:picLocks noChangeAspect="1"/>
          </p:cNvPicPr>
          <p:nvPr/>
        </p:nvPicPr>
        <p:blipFill>
          <a:blip r:embed="rId10"/>
          <a:stretch>
            <a:fillRect/>
          </a:stretch>
        </p:blipFill>
        <p:spPr>
          <a:xfrm>
            <a:off x="7606637" y="4604068"/>
            <a:ext cx="1180305" cy="417323"/>
          </a:xfrm>
          <a:prstGeom prst="rect">
            <a:avLst/>
          </a:prstGeom>
        </p:spPr>
      </p:pic>
      <p:sp>
        <p:nvSpPr>
          <p:cNvPr id="15"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objectives</a:t>
            </a:r>
          </a:p>
        </p:txBody>
      </p:sp>
      <p:pic>
        <p:nvPicPr>
          <p:cNvPr id="16" name="Content Placeholder 5" descr="A person in a blue dress&#10;&#10;Description automatically generated with medium confidence">
            <a:extLst>
              <a:ext uri="{FF2B5EF4-FFF2-40B4-BE49-F238E27FC236}">
                <a16:creationId xmlns:a16="http://schemas.microsoft.com/office/drawing/2014/main" id="{5C87BA97-5E6A-4893-BE29-CE79AD5EED21}"/>
              </a:ext>
            </a:extLst>
          </p:cNvPr>
          <p:cNvPicPr>
            <a:picLocks noChangeAspect="1"/>
          </p:cNvPicPr>
          <p:nvPr/>
        </p:nvPicPr>
        <p:blipFill rotWithShape="1">
          <a:blip r:embed="rId11">
            <a:extLst>
              <a:ext uri="{28A0092B-C50C-407E-A947-70E740481C1C}">
                <a14:useLocalDpi xmlns:a14="http://schemas.microsoft.com/office/drawing/2010/main" val="0"/>
              </a:ext>
            </a:extLst>
          </a:blip>
          <a:srcRect t="217" r="-2" b="7749"/>
          <a:stretch/>
        </p:blipFill>
        <p:spPr>
          <a:xfrm>
            <a:off x="436195" y="1093700"/>
            <a:ext cx="2187567" cy="322121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QuadreDeText 21"/>
          <p:cNvSpPr txBox="1"/>
          <p:nvPr/>
        </p:nvSpPr>
        <p:spPr>
          <a:xfrm>
            <a:off x="2906065" y="758945"/>
            <a:ext cx="4105124"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CARDEA MAIN OBJECTIVE:</a:t>
            </a:r>
          </a:p>
        </p:txBody>
      </p:sp>
      <p:sp>
        <p:nvSpPr>
          <p:cNvPr id="4" name="Rectangle 3"/>
          <p:cNvSpPr/>
          <p:nvPr/>
        </p:nvSpPr>
        <p:spPr>
          <a:xfrm>
            <a:off x="2727826" y="1152529"/>
            <a:ext cx="6013897" cy="1754326"/>
          </a:xfrm>
          <a:prstGeom prst="rect">
            <a:avLst/>
          </a:prstGeom>
        </p:spPr>
        <p:txBody>
          <a:bodyPr wrap="square">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Professionalization of Research Management as a </a:t>
            </a:r>
            <a:r>
              <a:rPr lang="en-GB" b="1" dirty="0">
                <a:latin typeface="Arial" panose="020B0604020202020204" pitchFamily="34" charset="0"/>
                <a:cs typeface="Arial" panose="020B0604020202020204" pitchFamily="34" charset="0"/>
              </a:rPr>
              <a:t>valued career</a:t>
            </a:r>
            <a:r>
              <a:rPr lang="en-GB" dirty="0">
                <a:latin typeface="Arial" panose="020B0604020202020204" pitchFamily="34" charset="0"/>
                <a:cs typeface="Arial" panose="020B0604020202020204" pitchFamily="34" charset="0"/>
              </a:rPr>
              <a:t> choice, with identified competencies, </a:t>
            </a:r>
            <a:r>
              <a:rPr lang="en-GB" b="1" dirty="0">
                <a:latin typeface="Arial" panose="020B0604020202020204" pitchFamily="34" charset="0"/>
                <a:cs typeface="Arial" panose="020B0604020202020204" pitchFamily="34" charset="0"/>
              </a:rPr>
              <a:t>progression pathways</a:t>
            </a:r>
            <a:r>
              <a:rPr lang="en-GB" dirty="0">
                <a:latin typeface="Arial" panose="020B0604020202020204" pitchFamily="34" charset="0"/>
                <a:cs typeface="Arial" panose="020B0604020202020204" pitchFamily="34" charset="0"/>
              </a:rPr>
              <a:t>, standards for benchmarked and indexed salaries and access to appropriate skills development through a translational </a:t>
            </a:r>
            <a:r>
              <a:rPr lang="en-GB" b="1" dirty="0">
                <a:latin typeface="Arial" panose="020B0604020202020204" pitchFamily="34" charset="0"/>
                <a:cs typeface="Arial" panose="020B0604020202020204" pitchFamily="34" charset="0"/>
              </a:rPr>
              <a:t>Research Management hub</a:t>
            </a:r>
            <a:r>
              <a:rPr lang="en-GB" dirty="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p:txBody>
      </p:sp>
      <p:sp>
        <p:nvSpPr>
          <p:cNvPr id="23" name="Rectangle 22"/>
          <p:cNvSpPr/>
          <p:nvPr/>
        </p:nvSpPr>
        <p:spPr>
          <a:xfrm>
            <a:off x="2773044" y="2949293"/>
            <a:ext cx="6141151" cy="923330"/>
          </a:xfrm>
          <a:prstGeom prst="rect">
            <a:avLst/>
          </a:prstGeom>
          <a:solidFill>
            <a:schemeClr val="accent3">
              <a:lumMod val="60000"/>
              <a:lumOff val="40000"/>
            </a:schemeClr>
          </a:solidFill>
        </p:spPr>
        <p:txBody>
          <a:bodyPr wrap="square">
            <a:spAutoFit/>
          </a:bodyPr>
          <a:lstStyle/>
          <a:p>
            <a:pPr algn="just"/>
            <a:r>
              <a:rPr lang="en-GB" dirty="0">
                <a:solidFill>
                  <a:srgbClr val="202124"/>
                </a:solidFill>
                <a:latin typeface="Google Sans"/>
              </a:rPr>
              <a:t>Cardea was the Roman goddess of door hinges and handless who preventing evil spirits from crossing thresholds, protector of children and goddess of health.</a:t>
            </a:r>
            <a:endParaRPr lang="en-GB" dirty="0"/>
          </a:p>
        </p:txBody>
      </p:sp>
      <p:sp>
        <p:nvSpPr>
          <p:cNvPr id="24" name="Rectangle 23"/>
          <p:cNvSpPr/>
          <p:nvPr/>
        </p:nvSpPr>
        <p:spPr>
          <a:xfrm>
            <a:off x="3343015" y="3970448"/>
            <a:ext cx="4783517" cy="369332"/>
          </a:xfrm>
          <a:prstGeom prst="rect">
            <a:avLst/>
          </a:prstGeom>
        </p:spPr>
        <p:txBody>
          <a:bodyPr wrap="square">
            <a:spAutoFit/>
          </a:bodyPr>
          <a:lstStyle/>
          <a:p>
            <a:r>
              <a:rPr lang="en-US" b="1" i="1" dirty="0"/>
              <a:t>Research Managers open Research Doors</a:t>
            </a:r>
          </a:p>
        </p:txBody>
      </p:sp>
    </p:spTree>
    <p:extLst>
      <p:ext uri="{BB962C8B-B14F-4D97-AF65-F5344CB8AC3E}">
        <p14:creationId xmlns:p14="http://schemas.microsoft.com/office/powerpoint/2010/main" val="80739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AutoShape 5"/>
          <p:cNvCxnSpPr>
            <a:cxnSpLocks noChangeShapeType="1"/>
          </p:cNvCxnSpPr>
          <p:nvPr/>
        </p:nvCxnSpPr>
        <p:spPr bwMode="auto">
          <a:xfrm>
            <a:off x="1113968" y="624308"/>
            <a:ext cx="7560000" cy="0"/>
          </a:xfrm>
          <a:prstGeom prst="straightConnector1">
            <a:avLst/>
          </a:prstGeom>
          <a:noFill/>
          <a:ln w="50800">
            <a:solidFill>
              <a:schemeClr val="tx2"/>
            </a:solidFill>
            <a:round/>
            <a:headEnd/>
            <a:tailEnd/>
          </a:ln>
          <a:effectLst/>
        </p:spPr>
      </p:cxnSp>
      <p:pic>
        <p:nvPicPr>
          <p:cNvPr id="10" name="Imatge 9"/>
          <p:cNvPicPr>
            <a:picLocks noChangeAspect="1"/>
          </p:cNvPicPr>
          <p:nvPr/>
        </p:nvPicPr>
        <p:blipFill>
          <a:blip r:embed="rId2"/>
          <a:stretch>
            <a:fillRect/>
          </a:stretch>
        </p:blipFill>
        <p:spPr>
          <a:xfrm>
            <a:off x="412258" y="134516"/>
            <a:ext cx="1694793" cy="864623"/>
          </a:xfrm>
          <a:prstGeom prst="rect">
            <a:avLst/>
          </a:prstGeom>
        </p:spPr>
      </p:pic>
      <p:sp>
        <p:nvSpPr>
          <p:cNvPr id="11" name="Text Box 6"/>
          <p:cNvSpPr txBox="1">
            <a:spLocks noChangeArrowheads="1"/>
          </p:cNvSpPr>
          <p:nvPr/>
        </p:nvSpPr>
        <p:spPr bwMode="auto">
          <a:xfrm>
            <a:off x="2538374" y="149019"/>
            <a:ext cx="6203349" cy="461665"/>
          </a:xfrm>
          <a:prstGeom prst="rect">
            <a:avLst/>
          </a:prstGeom>
          <a:noFill/>
          <a:ln w="9525">
            <a:noFill/>
            <a:miter lim="800000"/>
            <a:headEnd/>
            <a:tailEnd/>
          </a:ln>
          <a:effectLst/>
        </p:spPr>
        <p:txBody>
          <a:bodyPr wrap="square">
            <a:spAutoFit/>
          </a:bodyPr>
          <a:lstStyle/>
          <a:p>
            <a:pPr algn="r">
              <a:spcBef>
                <a:spcPct val="50000"/>
              </a:spcBef>
            </a:pPr>
            <a:r>
              <a:rPr lang="en-GB" sz="2400" b="1" dirty="0">
                <a:solidFill>
                  <a:schemeClr val="tx2"/>
                </a:solidFill>
                <a:latin typeface="Arial" pitchFamily="34" charset="0"/>
                <a:cs typeface="Arial" pitchFamily="34" charset="0"/>
              </a:rPr>
              <a:t>The  CARDEA APPROACH: objectives</a:t>
            </a:r>
          </a:p>
        </p:txBody>
      </p:sp>
      <p:cxnSp>
        <p:nvCxnSpPr>
          <p:cNvPr id="12" name="AutoShape 8"/>
          <p:cNvCxnSpPr>
            <a:cxnSpLocks noChangeShapeType="1"/>
          </p:cNvCxnSpPr>
          <p:nvPr/>
        </p:nvCxnSpPr>
        <p:spPr bwMode="auto">
          <a:xfrm>
            <a:off x="436195" y="4469513"/>
            <a:ext cx="8478000" cy="0"/>
          </a:xfrm>
          <a:prstGeom prst="straightConnector1">
            <a:avLst/>
          </a:prstGeom>
          <a:noFill/>
          <a:ln w="50800">
            <a:solidFill>
              <a:schemeClr val="tx2"/>
            </a:solidFill>
            <a:round/>
            <a:headEnd/>
            <a:tailEnd/>
          </a:ln>
          <a:effectLst/>
        </p:spPr>
      </p:cxnSp>
      <p:pic>
        <p:nvPicPr>
          <p:cNvPr id="13" name="Imatge 12"/>
          <p:cNvPicPr>
            <a:picLocks noChangeAspect="1"/>
          </p:cNvPicPr>
          <p:nvPr/>
        </p:nvPicPr>
        <p:blipFill>
          <a:blip r:embed="rId3"/>
          <a:stretch>
            <a:fillRect/>
          </a:stretch>
        </p:blipFill>
        <p:spPr>
          <a:xfrm>
            <a:off x="436195" y="4573208"/>
            <a:ext cx="973641" cy="465785"/>
          </a:xfrm>
          <a:prstGeom prst="rect">
            <a:avLst/>
          </a:prstGeom>
        </p:spPr>
      </p:pic>
      <p:pic>
        <p:nvPicPr>
          <p:cNvPr id="14" name="Imatge 13"/>
          <p:cNvPicPr>
            <a:picLocks noChangeAspect="1"/>
          </p:cNvPicPr>
          <p:nvPr/>
        </p:nvPicPr>
        <p:blipFill>
          <a:blip r:embed="rId4"/>
          <a:stretch>
            <a:fillRect/>
          </a:stretch>
        </p:blipFill>
        <p:spPr>
          <a:xfrm>
            <a:off x="1620009" y="4564075"/>
            <a:ext cx="974084" cy="426161"/>
          </a:xfrm>
          <a:prstGeom prst="rect">
            <a:avLst/>
          </a:prstGeom>
        </p:spPr>
      </p:pic>
      <p:pic>
        <p:nvPicPr>
          <p:cNvPr id="15" name="Imatge 14"/>
          <p:cNvPicPr>
            <a:picLocks noChangeAspect="1"/>
          </p:cNvPicPr>
          <p:nvPr/>
        </p:nvPicPr>
        <p:blipFill>
          <a:blip r:embed="rId5"/>
          <a:stretch>
            <a:fillRect/>
          </a:stretch>
        </p:blipFill>
        <p:spPr>
          <a:xfrm>
            <a:off x="2773044" y="4573209"/>
            <a:ext cx="1384163" cy="407894"/>
          </a:xfrm>
          <a:prstGeom prst="rect">
            <a:avLst/>
          </a:prstGeom>
        </p:spPr>
      </p:pic>
      <p:pic>
        <p:nvPicPr>
          <p:cNvPr id="16" name="Imatge 15"/>
          <p:cNvPicPr>
            <a:picLocks noChangeAspect="1"/>
          </p:cNvPicPr>
          <p:nvPr/>
        </p:nvPicPr>
        <p:blipFill>
          <a:blip r:embed="rId6"/>
          <a:stretch>
            <a:fillRect/>
          </a:stretch>
        </p:blipFill>
        <p:spPr>
          <a:xfrm>
            <a:off x="4272629" y="4524489"/>
            <a:ext cx="486139" cy="506027"/>
          </a:xfrm>
          <a:prstGeom prst="rect">
            <a:avLst/>
          </a:prstGeom>
        </p:spPr>
      </p:pic>
      <p:pic>
        <p:nvPicPr>
          <p:cNvPr id="17" name="Imatge 16"/>
          <p:cNvPicPr>
            <a:picLocks noChangeAspect="1"/>
          </p:cNvPicPr>
          <p:nvPr/>
        </p:nvPicPr>
        <p:blipFill>
          <a:blip r:embed="rId7"/>
          <a:stretch>
            <a:fillRect/>
          </a:stretch>
        </p:blipFill>
        <p:spPr>
          <a:xfrm>
            <a:off x="4958627" y="4579377"/>
            <a:ext cx="1046805" cy="401726"/>
          </a:xfrm>
          <a:prstGeom prst="rect">
            <a:avLst/>
          </a:prstGeom>
        </p:spPr>
      </p:pic>
      <p:pic>
        <p:nvPicPr>
          <p:cNvPr id="18" name="Imatge 17"/>
          <p:cNvPicPr>
            <a:picLocks noChangeAspect="1"/>
          </p:cNvPicPr>
          <p:nvPr/>
        </p:nvPicPr>
        <p:blipFill>
          <a:blip r:embed="rId8"/>
          <a:stretch>
            <a:fillRect/>
          </a:stretch>
        </p:blipFill>
        <p:spPr>
          <a:xfrm>
            <a:off x="6190577" y="4524490"/>
            <a:ext cx="580367" cy="580367"/>
          </a:xfrm>
          <a:prstGeom prst="rect">
            <a:avLst/>
          </a:prstGeom>
        </p:spPr>
      </p:pic>
      <p:pic>
        <p:nvPicPr>
          <p:cNvPr id="19" name="Imatge 18"/>
          <p:cNvPicPr>
            <a:picLocks noChangeAspect="1"/>
          </p:cNvPicPr>
          <p:nvPr/>
        </p:nvPicPr>
        <p:blipFill>
          <a:blip r:embed="rId9"/>
          <a:stretch>
            <a:fillRect/>
          </a:stretch>
        </p:blipFill>
        <p:spPr>
          <a:xfrm>
            <a:off x="6940340" y="4524489"/>
            <a:ext cx="496902" cy="496902"/>
          </a:xfrm>
          <a:prstGeom prst="rect">
            <a:avLst/>
          </a:prstGeom>
        </p:spPr>
      </p:pic>
      <p:pic>
        <p:nvPicPr>
          <p:cNvPr id="20" name="Imatge 19"/>
          <p:cNvPicPr>
            <a:picLocks noChangeAspect="1"/>
          </p:cNvPicPr>
          <p:nvPr/>
        </p:nvPicPr>
        <p:blipFill>
          <a:blip r:embed="rId10"/>
          <a:stretch>
            <a:fillRect/>
          </a:stretch>
        </p:blipFill>
        <p:spPr>
          <a:xfrm>
            <a:off x="7606637" y="4604068"/>
            <a:ext cx="1180305" cy="417323"/>
          </a:xfrm>
          <a:prstGeom prst="rect">
            <a:avLst/>
          </a:prstGeom>
        </p:spPr>
      </p:pic>
      <p:sp>
        <p:nvSpPr>
          <p:cNvPr id="21" name="Rectangle 20"/>
          <p:cNvSpPr/>
          <p:nvPr/>
        </p:nvSpPr>
        <p:spPr>
          <a:xfrm>
            <a:off x="233864" y="999139"/>
            <a:ext cx="8553078" cy="3293209"/>
          </a:xfrm>
          <a:prstGeom prst="rect">
            <a:avLst/>
          </a:prstGeom>
        </p:spPr>
        <p:txBody>
          <a:bodyPr wrap="square">
            <a:spAutoFit/>
          </a:bodyPr>
          <a:lstStyle/>
          <a:p>
            <a:pPr marL="285750" indent="-285750" algn="just">
              <a:buFont typeface="Wingdings" panose="05000000000000000000" pitchFamily="2" charset="2"/>
              <a:buChar char="v"/>
            </a:pPr>
            <a:r>
              <a:rPr lang="en-US" sz="1400" dirty="0">
                <a:latin typeface="Arial" panose="020B0604020202020204" pitchFamily="34" charset="0"/>
                <a:cs typeface="Arial" panose="020B0604020202020204" pitchFamily="34" charset="0"/>
              </a:rPr>
              <a:t>Improve knowledge for policy-making about the </a:t>
            </a:r>
            <a:r>
              <a:rPr lang="en-US" sz="1400" b="1" dirty="0">
                <a:latin typeface="Arial" panose="020B0604020202020204" pitchFamily="34" charset="0"/>
                <a:cs typeface="Arial" panose="020B0604020202020204" pitchFamily="34" charset="0"/>
              </a:rPr>
              <a:t>training and networking patterns </a:t>
            </a:r>
            <a:r>
              <a:rPr lang="en-US" sz="1400" dirty="0">
                <a:latin typeface="Arial" panose="020B0604020202020204" pitchFamily="34" charset="0"/>
                <a:cs typeface="Arial" panose="020B0604020202020204" pitchFamily="34" charset="0"/>
              </a:rPr>
              <a:t>of research support staff and research management.</a:t>
            </a:r>
          </a:p>
          <a:p>
            <a:pPr algn="just"/>
            <a:endParaRPr lang="en-US"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400" dirty="0">
                <a:latin typeface="Arial" panose="020B0604020202020204" pitchFamily="34" charset="0"/>
                <a:cs typeface="Arial" panose="020B0604020202020204" pitchFamily="34" charset="0"/>
              </a:rPr>
              <a:t>Increase </a:t>
            </a:r>
            <a:r>
              <a:rPr lang="en-US" sz="1400" b="1" dirty="0">
                <a:latin typeface="Arial" panose="020B0604020202020204" pitchFamily="34" charset="0"/>
                <a:cs typeface="Arial" panose="020B0604020202020204" pitchFamily="34" charset="0"/>
              </a:rPr>
              <a:t>awareness</a:t>
            </a:r>
            <a:r>
              <a:rPr lang="en-US" sz="1400" dirty="0">
                <a:latin typeface="Arial" panose="020B0604020202020204" pitchFamily="34" charset="0"/>
                <a:cs typeface="Arial" panose="020B0604020202020204" pitchFamily="34" charset="0"/>
              </a:rPr>
              <a:t> amongst research management staff about existing training, networking and mobility opportunities at EU, national, and regional levels.</a:t>
            </a:r>
          </a:p>
          <a:p>
            <a:pPr algn="just"/>
            <a:endParaRPr lang="en-US"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400" dirty="0">
                <a:latin typeface="Arial" panose="020B0604020202020204" pitchFamily="34" charset="0"/>
                <a:cs typeface="Arial" panose="020B0604020202020204" pitchFamily="34" charset="0"/>
              </a:rPr>
              <a:t>Grow the capacity and compatibility of </a:t>
            </a:r>
            <a:r>
              <a:rPr lang="en-US" sz="1400" b="1" dirty="0">
                <a:latin typeface="Arial" panose="020B0604020202020204" pitchFamily="34" charset="0"/>
                <a:cs typeface="Arial" panose="020B0604020202020204" pitchFamily="34" charset="0"/>
              </a:rPr>
              <a:t>cooperation and funding systems</a:t>
            </a:r>
            <a:r>
              <a:rPr lang="en-US" sz="1400" dirty="0">
                <a:latin typeface="Arial" panose="020B0604020202020204" pitchFamily="34" charset="0"/>
                <a:cs typeface="Arial" panose="020B0604020202020204" pitchFamily="34" charset="0"/>
              </a:rPr>
              <a:t> throughout the European Research Area for research management, and support to scientists.</a:t>
            </a:r>
          </a:p>
          <a:p>
            <a:pPr marL="285750" indent="-285750" algn="just">
              <a:buFont typeface="Wingdings" panose="05000000000000000000" pitchFamily="2" charset="2"/>
              <a:buChar char="v"/>
            </a:pPr>
            <a:endParaRPr lang="en-US"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400" dirty="0">
                <a:latin typeface="Arial" panose="020B0604020202020204" pitchFamily="34" charset="0"/>
                <a:cs typeface="Arial" panose="020B0604020202020204" pitchFamily="34" charset="0"/>
              </a:rPr>
              <a:t>Improve awareness of the </a:t>
            </a:r>
            <a:r>
              <a:rPr lang="en-US" sz="1400" b="1" dirty="0">
                <a:latin typeface="Arial" panose="020B0604020202020204" pitchFamily="34" charset="0"/>
                <a:cs typeface="Arial" panose="020B0604020202020204" pitchFamily="34" charset="0"/>
              </a:rPr>
              <a:t>EU policy drivers</a:t>
            </a:r>
            <a:r>
              <a:rPr lang="en-US" sz="1400" dirty="0">
                <a:latin typeface="Arial" panose="020B0604020202020204" pitchFamily="34" charset="0"/>
                <a:cs typeface="Arial" panose="020B0604020202020204" pitchFamily="34" charset="0"/>
              </a:rPr>
              <a:t> and the EU research peculiarity in the Higher Education Institutions and Research organizations.</a:t>
            </a:r>
          </a:p>
          <a:p>
            <a:pPr algn="just"/>
            <a:endParaRPr lang="en-US"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400" dirty="0">
                <a:latin typeface="Arial" panose="020B0604020202020204" pitchFamily="34" charset="0"/>
                <a:cs typeface="Arial" panose="020B0604020202020204" pitchFamily="34" charset="0"/>
              </a:rPr>
              <a:t>Establish </a:t>
            </a:r>
            <a:r>
              <a:rPr lang="en-US" sz="1400" b="1" dirty="0">
                <a:latin typeface="Arial" panose="020B0604020202020204" pitchFamily="34" charset="0"/>
                <a:cs typeface="Arial" panose="020B0604020202020204" pitchFamily="34" charset="0"/>
              </a:rPr>
              <a:t>central hubs</a:t>
            </a:r>
            <a:r>
              <a:rPr lang="en-US" sz="1400" dirty="0">
                <a:latin typeface="Arial" panose="020B0604020202020204" pitchFamily="34" charset="0"/>
                <a:cs typeface="Arial" panose="020B0604020202020204" pitchFamily="34" charset="0"/>
              </a:rPr>
              <a:t> to provide the EU research system with the most appropriate “fit for purpose” skills in EU research management, with active involvement of entities located in </a:t>
            </a:r>
            <a:r>
              <a:rPr lang="en-US" sz="1400" b="1" dirty="0">
                <a:latin typeface="Arial" panose="020B0604020202020204" pitchFamily="34" charset="0"/>
                <a:cs typeface="Arial" panose="020B0604020202020204" pitchFamily="34" charset="0"/>
              </a:rPr>
              <a:t>widening countries</a:t>
            </a:r>
            <a:r>
              <a:rPr lang="en-US" sz="1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endParaRPr lang="en-US"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1400" dirty="0">
                <a:latin typeface="Arial" panose="020B0604020202020204" pitchFamily="34" charset="0"/>
                <a:cs typeface="Arial" panose="020B0604020202020204" pitchFamily="34" charset="0"/>
              </a:rPr>
              <a:t>Provide recommendations aiming at facilitating a clear </a:t>
            </a:r>
            <a:r>
              <a:rPr lang="en-US" sz="1400" b="1" dirty="0">
                <a:latin typeface="Arial" panose="020B0604020202020204" pitchFamily="34" charset="0"/>
                <a:cs typeface="Arial" panose="020B0604020202020204" pitchFamily="34" charset="0"/>
              </a:rPr>
              <a:t>career path for research managers</a:t>
            </a:r>
            <a:r>
              <a:rPr lang="en-US" sz="1400" dirty="0">
                <a:latin typeface="Arial" panose="020B0604020202020204" pitchFamily="34" charset="0"/>
                <a:cs typeface="Arial" panose="020B0604020202020204" pitchFamily="34" charset="0"/>
              </a:rPr>
              <a:t> at national and EU levels, enhancing their role towards the achievement of the new ERA objectives.</a:t>
            </a:r>
          </a:p>
        </p:txBody>
      </p:sp>
    </p:spTree>
    <p:extLst>
      <p:ext uri="{BB962C8B-B14F-4D97-AF65-F5344CB8AC3E}">
        <p14:creationId xmlns:p14="http://schemas.microsoft.com/office/powerpoint/2010/main" val="2064972686"/>
      </p:ext>
    </p:extLst>
  </p:cSld>
  <p:clrMapOvr>
    <a:masterClrMapping/>
  </p:clrMapOvr>
</p:sld>
</file>

<file path=ppt/theme/theme1.xml><?xml version="1.0" encoding="utf-8"?>
<a:theme xmlns:a="http://schemas.openxmlformats.org/drawingml/2006/main" name="Office Theme">
  <a:themeElements>
    <a:clrScheme name="CERCA">
      <a:dk1>
        <a:srgbClr val="000000"/>
      </a:dk1>
      <a:lt1>
        <a:srgbClr val="FFFFFF"/>
      </a:lt1>
      <a:dk2>
        <a:srgbClr val="070BD9"/>
      </a:dk2>
      <a:lt2>
        <a:srgbClr val="F8FFFF"/>
      </a:lt2>
      <a:accent1>
        <a:srgbClr val="00008C"/>
      </a:accent1>
      <a:accent2>
        <a:srgbClr val="0000AF"/>
      </a:accent2>
      <a:accent3>
        <a:srgbClr val="DE00E6"/>
      </a:accent3>
      <a:accent4>
        <a:srgbClr val="009BE5"/>
      </a:accent4>
      <a:accent5>
        <a:srgbClr val="00EBEC"/>
      </a:accent5>
      <a:accent6>
        <a:srgbClr val="7100F0"/>
      </a:accent6>
      <a:hlink>
        <a:srgbClr val="153EFF"/>
      </a:hlink>
      <a:folHlink>
        <a:srgbClr val="3C79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CERCA">
      <a:dk1>
        <a:srgbClr val="000000"/>
      </a:dk1>
      <a:lt1>
        <a:srgbClr val="FFFFFF"/>
      </a:lt1>
      <a:dk2>
        <a:srgbClr val="070BD9"/>
      </a:dk2>
      <a:lt2>
        <a:srgbClr val="F8FFFF"/>
      </a:lt2>
      <a:accent1>
        <a:srgbClr val="00008C"/>
      </a:accent1>
      <a:accent2>
        <a:srgbClr val="0000AF"/>
      </a:accent2>
      <a:accent3>
        <a:srgbClr val="DE00E6"/>
      </a:accent3>
      <a:accent4>
        <a:srgbClr val="009BE5"/>
      </a:accent4>
      <a:accent5>
        <a:srgbClr val="00EBEC"/>
      </a:accent5>
      <a:accent6>
        <a:srgbClr val="7100F0"/>
      </a:accent6>
      <a:hlink>
        <a:srgbClr val="153EFF"/>
      </a:hlink>
      <a:folHlink>
        <a:srgbClr val="3C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5008</TotalTime>
  <Words>1580</Words>
  <Application>Microsoft Office PowerPoint</Application>
  <PresentationFormat>On-screen Show (16:9)</PresentationFormat>
  <Paragraphs>197</Paragraphs>
  <Slides>34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Bahnschrift SemiBold SemiConden</vt:lpstr>
      <vt:lpstr>Calibri</vt:lpstr>
      <vt:lpstr>Google Sans</vt:lpstr>
      <vt:lpstr>Wingdings</vt:lpstr>
      <vt:lpstr>Office Theme</vt:lpstr>
      <vt:lpstr>Diseño personalizado</vt:lpstr>
      <vt:lpstr>Career Acknowledgement for Research Managers Delivering for the European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Towards an European Management Council (EMC)?</vt:lpstr>
      <vt:lpstr>PowerPoint Presentation</vt:lpstr>
      <vt:lpstr>Köszönöm Thank you for your attention¡</vt:lpstr>
    </vt:vector>
  </TitlesOfParts>
  <Company>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Pablo Tull</dc:creator>
  <cp:lastModifiedBy>Paolo Saporito</cp:lastModifiedBy>
  <cp:revision>591</cp:revision>
  <cp:lastPrinted>2023-05-08T15:56:38Z</cp:lastPrinted>
  <dcterms:created xsi:type="dcterms:W3CDTF">2020-01-20T11:18:10Z</dcterms:created>
  <dcterms:modified xsi:type="dcterms:W3CDTF">2023-06-19T14:31:28Z</dcterms:modified>
</cp:coreProperties>
</file>