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53" r:id="rId5"/>
  </p:sldMasterIdLst>
  <p:notesMasterIdLst>
    <p:notesMasterId r:id="rId26"/>
  </p:notesMasterIdLst>
  <p:sldIdLst>
    <p:sldId id="256" r:id="rId6"/>
    <p:sldId id="285" r:id="rId7"/>
    <p:sldId id="290" r:id="rId8"/>
    <p:sldId id="259" r:id="rId9"/>
    <p:sldId id="260" r:id="rId10"/>
    <p:sldId id="933" r:id="rId11"/>
    <p:sldId id="934" r:id="rId12"/>
    <p:sldId id="935" r:id="rId13"/>
    <p:sldId id="264" r:id="rId14"/>
    <p:sldId id="266" r:id="rId15"/>
    <p:sldId id="267" r:id="rId16"/>
    <p:sldId id="931" r:id="rId17"/>
    <p:sldId id="263" r:id="rId18"/>
    <p:sldId id="265" r:id="rId19"/>
    <p:sldId id="936" r:id="rId20"/>
    <p:sldId id="271" r:id="rId21"/>
    <p:sldId id="932" r:id="rId22"/>
    <p:sldId id="281" r:id="rId23"/>
    <p:sldId id="280" r:id="rId24"/>
    <p:sldId id="930" r:id="rId25"/>
  </p:sldIdLst>
  <p:sldSz cx="12192000" cy="6858000"/>
  <p:notesSz cx="6858000" cy="12192000"/>
  <p:embeddedFontLst>
    <p:embeddedFont>
      <p:font typeface="Bahnschrift SemiBold SemiConden" panose="020B0502040204020203" pitchFamily="34" charset="0"/>
      <p:bold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13"/>
  </p:normalViewPr>
  <p:slideViewPr>
    <p:cSldViewPr snapToGrid="0" snapToObjects="1">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39A0B-695E-4CEF-A90E-ACD0174BF10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08B33F5-C282-4EF7-91C4-3FD863D8F113}">
      <dgm:prSet custT="1"/>
      <dgm:spPr/>
      <dgm:t>
        <a:bodyPr/>
        <a:lstStyle/>
        <a:p>
          <a:r>
            <a:rPr lang="en-US" sz="2000" dirty="0">
              <a:latin typeface="Calibri" panose="020F0502020204030204" pitchFamily="34" charset="0"/>
              <a:cs typeface="Calibri" panose="020F0502020204030204" pitchFamily="34" charset="0"/>
            </a:rPr>
            <a:t>Research Manager as a valued career choice</a:t>
          </a:r>
        </a:p>
      </dgm:t>
    </dgm:pt>
    <dgm:pt modelId="{4EA3269C-74F9-4EC2-A303-1D58AF3310B3}" type="parTrans" cxnId="{75C916FC-6CDD-4EE9-B848-003BDBC8A614}">
      <dgm:prSet/>
      <dgm:spPr/>
      <dgm:t>
        <a:bodyPr/>
        <a:lstStyle/>
        <a:p>
          <a:endParaRPr lang="en-US"/>
        </a:p>
      </dgm:t>
    </dgm:pt>
    <dgm:pt modelId="{4FA40261-5ABD-4119-AC1F-8568C5F523A1}" type="sibTrans" cxnId="{75C916FC-6CDD-4EE9-B848-003BDBC8A614}">
      <dgm:prSet/>
      <dgm:spPr/>
      <dgm:t>
        <a:bodyPr/>
        <a:lstStyle/>
        <a:p>
          <a:endParaRPr lang="en-US"/>
        </a:p>
      </dgm:t>
    </dgm:pt>
    <dgm:pt modelId="{A5A31AA0-330B-42EE-9E09-A07BCCA972E3}">
      <dgm:prSet custT="1"/>
      <dgm:spPr/>
      <dgm:t>
        <a:bodyPr/>
        <a:lstStyle/>
        <a:p>
          <a:r>
            <a:rPr lang="en-US" sz="2000" dirty="0">
              <a:latin typeface="Calibri" panose="020F0502020204030204" pitchFamily="34" charset="0"/>
              <a:cs typeface="Calibri" panose="020F0502020204030204" pitchFamily="34" charset="0"/>
            </a:rPr>
            <a:t>Classification of Research Manager Roles &amp; framework development</a:t>
          </a:r>
        </a:p>
      </dgm:t>
    </dgm:pt>
    <dgm:pt modelId="{74856839-ABA6-4CF4-9995-C8EE78F1C1E3}" type="parTrans" cxnId="{8FE334E7-0EA3-4A4C-A610-F2E9E37CBA70}">
      <dgm:prSet/>
      <dgm:spPr/>
      <dgm:t>
        <a:bodyPr/>
        <a:lstStyle/>
        <a:p>
          <a:endParaRPr lang="en-US"/>
        </a:p>
      </dgm:t>
    </dgm:pt>
    <dgm:pt modelId="{D5079CE8-E2AA-45AB-835A-836151BD08E5}" type="sibTrans" cxnId="{8FE334E7-0EA3-4A4C-A610-F2E9E37CBA70}">
      <dgm:prSet/>
      <dgm:spPr/>
      <dgm:t>
        <a:bodyPr/>
        <a:lstStyle/>
        <a:p>
          <a:endParaRPr lang="en-US"/>
        </a:p>
      </dgm:t>
    </dgm:pt>
    <dgm:pt modelId="{CDDDBEB5-05FF-4898-87DD-AC201F3F0E2F}">
      <dgm:prSet custT="1"/>
      <dgm:spPr/>
      <dgm:t>
        <a:bodyPr/>
        <a:lstStyle/>
        <a:p>
          <a:r>
            <a:rPr lang="en-US" sz="2000" dirty="0">
              <a:latin typeface="Calibri" panose="020F0502020204030204" pitchFamily="34" charset="0"/>
              <a:cs typeface="Calibri" panose="020F0502020204030204" pitchFamily="34" charset="0"/>
            </a:rPr>
            <a:t>Knowledge, Skills, Competencies required</a:t>
          </a:r>
        </a:p>
      </dgm:t>
    </dgm:pt>
    <dgm:pt modelId="{87B50FF6-8165-46F5-AB24-E3829D375220}" type="parTrans" cxnId="{B56A1026-684F-46E7-8243-7C4F8E6AB479}">
      <dgm:prSet/>
      <dgm:spPr/>
      <dgm:t>
        <a:bodyPr/>
        <a:lstStyle/>
        <a:p>
          <a:endParaRPr lang="en-US"/>
        </a:p>
      </dgm:t>
    </dgm:pt>
    <dgm:pt modelId="{AD8F39AB-6377-4617-BB11-64F22EFDA8EB}" type="sibTrans" cxnId="{B56A1026-684F-46E7-8243-7C4F8E6AB479}">
      <dgm:prSet/>
      <dgm:spPr/>
      <dgm:t>
        <a:bodyPr/>
        <a:lstStyle/>
        <a:p>
          <a:endParaRPr lang="en-US"/>
        </a:p>
      </dgm:t>
    </dgm:pt>
    <dgm:pt modelId="{519CD1D7-FF2C-44C1-BA09-FFD4EA6EF61B}">
      <dgm:prSet custT="1"/>
      <dgm:spPr/>
      <dgm:t>
        <a:bodyPr/>
        <a:lstStyle/>
        <a:p>
          <a:r>
            <a:rPr lang="en-US" sz="2000" dirty="0">
              <a:latin typeface="Calibri" panose="020F0502020204030204" pitchFamily="34" charset="0"/>
              <a:cs typeface="Calibri" panose="020F0502020204030204" pitchFamily="34" charset="0"/>
            </a:rPr>
            <a:t>Training and Development</a:t>
          </a:r>
        </a:p>
      </dgm:t>
    </dgm:pt>
    <dgm:pt modelId="{0EBA768A-5C38-4B7D-A20B-8093C4E27939}" type="parTrans" cxnId="{25BD7C0A-B0A7-4A07-B0A4-16B0EDD9954B}">
      <dgm:prSet/>
      <dgm:spPr/>
      <dgm:t>
        <a:bodyPr/>
        <a:lstStyle/>
        <a:p>
          <a:endParaRPr lang="en-US"/>
        </a:p>
      </dgm:t>
    </dgm:pt>
    <dgm:pt modelId="{7C1AE219-D7E0-4B40-96EC-97CF47814F82}" type="sibTrans" cxnId="{25BD7C0A-B0A7-4A07-B0A4-16B0EDD9954B}">
      <dgm:prSet/>
      <dgm:spPr/>
      <dgm:t>
        <a:bodyPr/>
        <a:lstStyle/>
        <a:p>
          <a:endParaRPr lang="en-US"/>
        </a:p>
      </dgm:t>
    </dgm:pt>
    <dgm:pt modelId="{4F72F015-4006-47BE-A3FA-97B68E77AB06}">
      <dgm:prSet custT="1"/>
      <dgm:spPr/>
      <dgm:t>
        <a:bodyPr/>
        <a:lstStyle/>
        <a:p>
          <a:r>
            <a:rPr lang="en-US" sz="2000" dirty="0">
              <a:latin typeface="Calibri" panose="020F0502020204030204" pitchFamily="34" charset="0"/>
              <a:cs typeface="Calibri" panose="020F0502020204030204" pitchFamily="34" charset="0"/>
            </a:rPr>
            <a:t>Knowledge Hub/Website </a:t>
          </a:r>
        </a:p>
      </dgm:t>
    </dgm:pt>
    <dgm:pt modelId="{CAA79794-9A52-4A75-9BE4-43098A0D67E9}" type="parTrans" cxnId="{D9758C4F-0BA9-4961-BFD8-D86C94C82713}">
      <dgm:prSet/>
      <dgm:spPr/>
      <dgm:t>
        <a:bodyPr/>
        <a:lstStyle/>
        <a:p>
          <a:endParaRPr lang="en-US"/>
        </a:p>
      </dgm:t>
    </dgm:pt>
    <dgm:pt modelId="{40A7DC25-AAFE-4327-8CE1-10500BC8ECF3}" type="sibTrans" cxnId="{D9758C4F-0BA9-4961-BFD8-D86C94C82713}">
      <dgm:prSet/>
      <dgm:spPr/>
      <dgm:t>
        <a:bodyPr/>
        <a:lstStyle/>
        <a:p>
          <a:endParaRPr lang="en-US"/>
        </a:p>
      </dgm:t>
    </dgm:pt>
    <dgm:pt modelId="{12A09D78-3930-4D4D-A460-4B5328102274}">
      <dgm:prSet custT="1"/>
      <dgm:spPr/>
      <dgm:t>
        <a:bodyPr/>
        <a:lstStyle/>
        <a:p>
          <a:r>
            <a:rPr lang="en-US" sz="2000" dirty="0">
              <a:latin typeface="Calibri" panose="020F0502020204030204" pitchFamily="34" charset="0"/>
              <a:cs typeface="Calibri" panose="020F0502020204030204" pitchFamily="34" charset="0"/>
            </a:rPr>
            <a:t>Policy, lobbying and engagement with stakeholders</a:t>
          </a:r>
        </a:p>
      </dgm:t>
    </dgm:pt>
    <dgm:pt modelId="{1164FD6D-FA86-4F72-9F8F-775056E0F66E}" type="parTrans" cxnId="{DEB3EE91-7EBE-4BAD-B14F-39973C9E924D}">
      <dgm:prSet/>
      <dgm:spPr/>
      <dgm:t>
        <a:bodyPr/>
        <a:lstStyle/>
        <a:p>
          <a:endParaRPr lang="en-US"/>
        </a:p>
      </dgm:t>
    </dgm:pt>
    <dgm:pt modelId="{C52BCF99-DC79-449F-A9B0-618D25D50128}" type="sibTrans" cxnId="{DEB3EE91-7EBE-4BAD-B14F-39973C9E924D}">
      <dgm:prSet/>
      <dgm:spPr/>
      <dgm:t>
        <a:bodyPr/>
        <a:lstStyle/>
        <a:p>
          <a:endParaRPr lang="en-US"/>
        </a:p>
      </dgm:t>
    </dgm:pt>
    <dgm:pt modelId="{4B56196B-6285-41DD-910D-43D739412E80}" type="pres">
      <dgm:prSet presAssocID="{E6539A0B-695E-4CEF-A90E-ACD0174BF104}" presName="vert0" presStyleCnt="0">
        <dgm:presLayoutVars>
          <dgm:dir/>
          <dgm:animOne val="branch"/>
          <dgm:animLvl val="lvl"/>
        </dgm:presLayoutVars>
      </dgm:prSet>
      <dgm:spPr/>
    </dgm:pt>
    <dgm:pt modelId="{8B595EDD-DEED-45FC-90A5-A9F9D1E26F6D}" type="pres">
      <dgm:prSet presAssocID="{608B33F5-C282-4EF7-91C4-3FD863D8F113}" presName="thickLine" presStyleLbl="alignNode1" presStyleIdx="0" presStyleCnt="6"/>
      <dgm:spPr/>
    </dgm:pt>
    <dgm:pt modelId="{13A91B37-FF06-48F7-A5F8-560903181CD0}" type="pres">
      <dgm:prSet presAssocID="{608B33F5-C282-4EF7-91C4-3FD863D8F113}" presName="horz1" presStyleCnt="0"/>
      <dgm:spPr/>
    </dgm:pt>
    <dgm:pt modelId="{2FB61F78-5ED3-4036-AECC-6FD3284A7753}" type="pres">
      <dgm:prSet presAssocID="{608B33F5-C282-4EF7-91C4-3FD863D8F113}" presName="tx1" presStyleLbl="revTx" presStyleIdx="0" presStyleCnt="6"/>
      <dgm:spPr/>
    </dgm:pt>
    <dgm:pt modelId="{1E6A5E5E-F674-4BEA-9C94-5525CA99A470}" type="pres">
      <dgm:prSet presAssocID="{608B33F5-C282-4EF7-91C4-3FD863D8F113}" presName="vert1" presStyleCnt="0"/>
      <dgm:spPr/>
    </dgm:pt>
    <dgm:pt modelId="{4EDDF749-0980-4361-BFEF-F1C9DDEFAE4E}" type="pres">
      <dgm:prSet presAssocID="{A5A31AA0-330B-42EE-9E09-A07BCCA972E3}" presName="thickLine" presStyleLbl="alignNode1" presStyleIdx="1" presStyleCnt="6"/>
      <dgm:spPr/>
    </dgm:pt>
    <dgm:pt modelId="{75FD1BF8-53D8-46F9-AD20-DFD3556538B8}" type="pres">
      <dgm:prSet presAssocID="{A5A31AA0-330B-42EE-9E09-A07BCCA972E3}" presName="horz1" presStyleCnt="0"/>
      <dgm:spPr/>
    </dgm:pt>
    <dgm:pt modelId="{5389279F-6F8B-4B6F-8D41-ED51EAEC65F2}" type="pres">
      <dgm:prSet presAssocID="{A5A31AA0-330B-42EE-9E09-A07BCCA972E3}" presName="tx1" presStyleLbl="revTx" presStyleIdx="1" presStyleCnt="6" custScaleY="126742"/>
      <dgm:spPr/>
    </dgm:pt>
    <dgm:pt modelId="{4A30F0B4-D3CC-4531-BA23-87CDD2CD87F5}" type="pres">
      <dgm:prSet presAssocID="{A5A31AA0-330B-42EE-9E09-A07BCCA972E3}" presName="vert1" presStyleCnt="0"/>
      <dgm:spPr/>
    </dgm:pt>
    <dgm:pt modelId="{AC9CFEB7-DDD8-4570-B7FA-4302C6F83E80}" type="pres">
      <dgm:prSet presAssocID="{CDDDBEB5-05FF-4898-87DD-AC201F3F0E2F}" presName="thickLine" presStyleLbl="alignNode1" presStyleIdx="2" presStyleCnt="6"/>
      <dgm:spPr/>
    </dgm:pt>
    <dgm:pt modelId="{5FA56E53-3E69-43E8-A2D0-361EFB2940BE}" type="pres">
      <dgm:prSet presAssocID="{CDDDBEB5-05FF-4898-87DD-AC201F3F0E2F}" presName="horz1" presStyleCnt="0"/>
      <dgm:spPr/>
    </dgm:pt>
    <dgm:pt modelId="{93B2AEE3-82E2-47B4-A0D8-46F2EBE0EE70}" type="pres">
      <dgm:prSet presAssocID="{CDDDBEB5-05FF-4898-87DD-AC201F3F0E2F}" presName="tx1" presStyleLbl="revTx" presStyleIdx="2" presStyleCnt="6" custScaleY="87558"/>
      <dgm:spPr/>
    </dgm:pt>
    <dgm:pt modelId="{C8E7D79F-854D-444C-A1CF-3F4E886AEA98}" type="pres">
      <dgm:prSet presAssocID="{CDDDBEB5-05FF-4898-87DD-AC201F3F0E2F}" presName="vert1" presStyleCnt="0"/>
      <dgm:spPr/>
    </dgm:pt>
    <dgm:pt modelId="{C3D71A44-ABBF-48CD-975A-AE6E0AF3A2F5}" type="pres">
      <dgm:prSet presAssocID="{519CD1D7-FF2C-44C1-BA09-FFD4EA6EF61B}" presName="thickLine" presStyleLbl="alignNode1" presStyleIdx="3" presStyleCnt="6"/>
      <dgm:spPr/>
    </dgm:pt>
    <dgm:pt modelId="{06387181-5399-498F-A40C-A7F2E339064F}" type="pres">
      <dgm:prSet presAssocID="{519CD1D7-FF2C-44C1-BA09-FFD4EA6EF61B}" presName="horz1" presStyleCnt="0"/>
      <dgm:spPr/>
    </dgm:pt>
    <dgm:pt modelId="{2F2947FD-3603-434F-B59F-CE99676B8DBE}" type="pres">
      <dgm:prSet presAssocID="{519CD1D7-FF2C-44C1-BA09-FFD4EA6EF61B}" presName="tx1" presStyleLbl="revTx" presStyleIdx="3" presStyleCnt="6" custScaleY="68636"/>
      <dgm:spPr/>
    </dgm:pt>
    <dgm:pt modelId="{46190CB8-2863-4C49-BB43-D03D3371C207}" type="pres">
      <dgm:prSet presAssocID="{519CD1D7-FF2C-44C1-BA09-FFD4EA6EF61B}" presName="vert1" presStyleCnt="0"/>
      <dgm:spPr/>
    </dgm:pt>
    <dgm:pt modelId="{E1943367-3AE7-4E11-872D-1DA03B1EB9CD}" type="pres">
      <dgm:prSet presAssocID="{4F72F015-4006-47BE-A3FA-97B68E77AB06}" presName="thickLine" presStyleLbl="alignNode1" presStyleIdx="4" presStyleCnt="6"/>
      <dgm:spPr/>
    </dgm:pt>
    <dgm:pt modelId="{9DE39E69-745E-46A7-BA47-3ED0E58AE0DC}" type="pres">
      <dgm:prSet presAssocID="{4F72F015-4006-47BE-A3FA-97B68E77AB06}" presName="horz1" presStyleCnt="0"/>
      <dgm:spPr/>
    </dgm:pt>
    <dgm:pt modelId="{B65050D3-1C7D-4B98-BCBE-56F1C25285EB}" type="pres">
      <dgm:prSet presAssocID="{4F72F015-4006-47BE-A3FA-97B68E77AB06}" presName="tx1" presStyleLbl="revTx" presStyleIdx="4" presStyleCnt="6" custScaleY="51898"/>
      <dgm:spPr/>
    </dgm:pt>
    <dgm:pt modelId="{3911CC2B-23CB-4D30-881A-6DE5A195D584}" type="pres">
      <dgm:prSet presAssocID="{4F72F015-4006-47BE-A3FA-97B68E77AB06}" presName="vert1" presStyleCnt="0"/>
      <dgm:spPr/>
    </dgm:pt>
    <dgm:pt modelId="{A3DA5D13-777E-4905-B45E-3949B73D11DB}" type="pres">
      <dgm:prSet presAssocID="{12A09D78-3930-4D4D-A460-4B5328102274}" presName="thickLine" presStyleLbl="alignNode1" presStyleIdx="5" presStyleCnt="6"/>
      <dgm:spPr/>
    </dgm:pt>
    <dgm:pt modelId="{BE9FE64C-99D6-40EC-BED3-7062DD055996}" type="pres">
      <dgm:prSet presAssocID="{12A09D78-3930-4D4D-A460-4B5328102274}" presName="horz1" presStyleCnt="0"/>
      <dgm:spPr/>
    </dgm:pt>
    <dgm:pt modelId="{AB4C9270-4BA9-4A4C-95B2-80A7D862EBD3}" type="pres">
      <dgm:prSet presAssocID="{12A09D78-3930-4D4D-A460-4B5328102274}" presName="tx1" presStyleLbl="revTx" presStyleIdx="5" presStyleCnt="6"/>
      <dgm:spPr/>
    </dgm:pt>
    <dgm:pt modelId="{04CE6835-EC49-4982-ACCC-F0FB6BF10987}" type="pres">
      <dgm:prSet presAssocID="{12A09D78-3930-4D4D-A460-4B5328102274}" presName="vert1" presStyleCnt="0"/>
      <dgm:spPr/>
    </dgm:pt>
  </dgm:ptLst>
  <dgm:cxnLst>
    <dgm:cxn modelId="{CBDA2707-57AB-4E4E-B491-87458B694C30}" type="presOf" srcId="{519CD1D7-FF2C-44C1-BA09-FFD4EA6EF61B}" destId="{2F2947FD-3603-434F-B59F-CE99676B8DBE}" srcOrd="0" destOrd="0" presId="urn:microsoft.com/office/officeart/2008/layout/LinedList"/>
    <dgm:cxn modelId="{25BD7C0A-B0A7-4A07-B0A4-16B0EDD9954B}" srcId="{E6539A0B-695E-4CEF-A90E-ACD0174BF104}" destId="{519CD1D7-FF2C-44C1-BA09-FFD4EA6EF61B}" srcOrd="3" destOrd="0" parTransId="{0EBA768A-5C38-4B7D-A20B-8093C4E27939}" sibTransId="{7C1AE219-D7E0-4B40-96EC-97CF47814F82}"/>
    <dgm:cxn modelId="{256F1912-C10D-43CA-A385-9E9EF0936EE5}" type="presOf" srcId="{A5A31AA0-330B-42EE-9E09-A07BCCA972E3}" destId="{5389279F-6F8B-4B6F-8D41-ED51EAEC65F2}" srcOrd="0" destOrd="0" presId="urn:microsoft.com/office/officeart/2008/layout/LinedList"/>
    <dgm:cxn modelId="{B56A1026-684F-46E7-8243-7C4F8E6AB479}" srcId="{E6539A0B-695E-4CEF-A90E-ACD0174BF104}" destId="{CDDDBEB5-05FF-4898-87DD-AC201F3F0E2F}" srcOrd="2" destOrd="0" parTransId="{87B50FF6-8165-46F5-AB24-E3829D375220}" sibTransId="{AD8F39AB-6377-4617-BB11-64F22EFDA8EB}"/>
    <dgm:cxn modelId="{BA24702F-C9BE-4EB7-BCDB-70F1C179BC16}" type="presOf" srcId="{608B33F5-C282-4EF7-91C4-3FD863D8F113}" destId="{2FB61F78-5ED3-4036-AECC-6FD3284A7753}" srcOrd="0" destOrd="0" presId="urn:microsoft.com/office/officeart/2008/layout/LinedList"/>
    <dgm:cxn modelId="{17300F3E-079D-4703-B7D0-DBA514CA8663}" type="presOf" srcId="{4F72F015-4006-47BE-A3FA-97B68E77AB06}" destId="{B65050D3-1C7D-4B98-BCBE-56F1C25285EB}" srcOrd="0" destOrd="0" presId="urn:microsoft.com/office/officeart/2008/layout/LinedList"/>
    <dgm:cxn modelId="{D9758C4F-0BA9-4961-BFD8-D86C94C82713}" srcId="{E6539A0B-695E-4CEF-A90E-ACD0174BF104}" destId="{4F72F015-4006-47BE-A3FA-97B68E77AB06}" srcOrd="4" destOrd="0" parTransId="{CAA79794-9A52-4A75-9BE4-43098A0D67E9}" sibTransId="{40A7DC25-AAFE-4327-8CE1-10500BC8ECF3}"/>
    <dgm:cxn modelId="{DB95E04F-5DB5-472E-B02B-C8E29BCCCF5A}" type="presOf" srcId="{12A09D78-3930-4D4D-A460-4B5328102274}" destId="{AB4C9270-4BA9-4A4C-95B2-80A7D862EBD3}" srcOrd="0" destOrd="0" presId="urn:microsoft.com/office/officeart/2008/layout/LinedList"/>
    <dgm:cxn modelId="{BAB31F58-31AA-46E5-803A-EFA47F0DDDFA}" type="presOf" srcId="{CDDDBEB5-05FF-4898-87DD-AC201F3F0E2F}" destId="{93B2AEE3-82E2-47B4-A0D8-46F2EBE0EE70}" srcOrd="0" destOrd="0" presId="urn:microsoft.com/office/officeart/2008/layout/LinedList"/>
    <dgm:cxn modelId="{DEB3EE91-7EBE-4BAD-B14F-39973C9E924D}" srcId="{E6539A0B-695E-4CEF-A90E-ACD0174BF104}" destId="{12A09D78-3930-4D4D-A460-4B5328102274}" srcOrd="5" destOrd="0" parTransId="{1164FD6D-FA86-4F72-9F8F-775056E0F66E}" sibTransId="{C52BCF99-DC79-449F-A9B0-618D25D50128}"/>
    <dgm:cxn modelId="{8FE334E7-0EA3-4A4C-A610-F2E9E37CBA70}" srcId="{E6539A0B-695E-4CEF-A90E-ACD0174BF104}" destId="{A5A31AA0-330B-42EE-9E09-A07BCCA972E3}" srcOrd="1" destOrd="0" parTransId="{74856839-ABA6-4CF4-9995-C8EE78F1C1E3}" sibTransId="{D5079CE8-E2AA-45AB-835A-836151BD08E5}"/>
    <dgm:cxn modelId="{75C916FC-6CDD-4EE9-B848-003BDBC8A614}" srcId="{E6539A0B-695E-4CEF-A90E-ACD0174BF104}" destId="{608B33F5-C282-4EF7-91C4-3FD863D8F113}" srcOrd="0" destOrd="0" parTransId="{4EA3269C-74F9-4EC2-A303-1D58AF3310B3}" sibTransId="{4FA40261-5ABD-4119-AC1F-8568C5F523A1}"/>
    <dgm:cxn modelId="{D3750CFD-CC2E-472A-94E7-624DEA541392}" type="presOf" srcId="{E6539A0B-695E-4CEF-A90E-ACD0174BF104}" destId="{4B56196B-6285-41DD-910D-43D739412E80}" srcOrd="0" destOrd="0" presId="urn:microsoft.com/office/officeart/2008/layout/LinedList"/>
    <dgm:cxn modelId="{265744FF-F60E-4FE3-83E3-ED5EC5604A53}" type="presParOf" srcId="{4B56196B-6285-41DD-910D-43D739412E80}" destId="{8B595EDD-DEED-45FC-90A5-A9F9D1E26F6D}" srcOrd="0" destOrd="0" presId="urn:microsoft.com/office/officeart/2008/layout/LinedList"/>
    <dgm:cxn modelId="{7E7526D5-68F6-46D1-932B-B627B4761A04}" type="presParOf" srcId="{4B56196B-6285-41DD-910D-43D739412E80}" destId="{13A91B37-FF06-48F7-A5F8-560903181CD0}" srcOrd="1" destOrd="0" presId="urn:microsoft.com/office/officeart/2008/layout/LinedList"/>
    <dgm:cxn modelId="{3CD5F7A5-6CBB-4A9F-9D55-73941EEE3956}" type="presParOf" srcId="{13A91B37-FF06-48F7-A5F8-560903181CD0}" destId="{2FB61F78-5ED3-4036-AECC-6FD3284A7753}" srcOrd="0" destOrd="0" presId="urn:microsoft.com/office/officeart/2008/layout/LinedList"/>
    <dgm:cxn modelId="{2E58EDC9-8C2D-48CF-97F7-550DC7CA0AA3}" type="presParOf" srcId="{13A91B37-FF06-48F7-A5F8-560903181CD0}" destId="{1E6A5E5E-F674-4BEA-9C94-5525CA99A470}" srcOrd="1" destOrd="0" presId="urn:microsoft.com/office/officeart/2008/layout/LinedList"/>
    <dgm:cxn modelId="{F24B5636-A252-463B-AD89-3EDAE539A7DA}" type="presParOf" srcId="{4B56196B-6285-41DD-910D-43D739412E80}" destId="{4EDDF749-0980-4361-BFEF-F1C9DDEFAE4E}" srcOrd="2" destOrd="0" presId="urn:microsoft.com/office/officeart/2008/layout/LinedList"/>
    <dgm:cxn modelId="{E78C2DF6-2033-4B9C-AA68-500746B6A4C1}" type="presParOf" srcId="{4B56196B-6285-41DD-910D-43D739412E80}" destId="{75FD1BF8-53D8-46F9-AD20-DFD3556538B8}" srcOrd="3" destOrd="0" presId="urn:microsoft.com/office/officeart/2008/layout/LinedList"/>
    <dgm:cxn modelId="{92985504-37AC-45B0-A09A-173437E02780}" type="presParOf" srcId="{75FD1BF8-53D8-46F9-AD20-DFD3556538B8}" destId="{5389279F-6F8B-4B6F-8D41-ED51EAEC65F2}" srcOrd="0" destOrd="0" presId="urn:microsoft.com/office/officeart/2008/layout/LinedList"/>
    <dgm:cxn modelId="{49F888AF-6267-4D71-9AC8-0AAD2A1D560B}" type="presParOf" srcId="{75FD1BF8-53D8-46F9-AD20-DFD3556538B8}" destId="{4A30F0B4-D3CC-4531-BA23-87CDD2CD87F5}" srcOrd="1" destOrd="0" presId="urn:microsoft.com/office/officeart/2008/layout/LinedList"/>
    <dgm:cxn modelId="{6D788A73-5804-48A4-9DFD-C15E63C29BCD}" type="presParOf" srcId="{4B56196B-6285-41DD-910D-43D739412E80}" destId="{AC9CFEB7-DDD8-4570-B7FA-4302C6F83E80}" srcOrd="4" destOrd="0" presId="urn:microsoft.com/office/officeart/2008/layout/LinedList"/>
    <dgm:cxn modelId="{B38364CA-A2D9-4BB4-A436-6018DEB3C27A}" type="presParOf" srcId="{4B56196B-6285-41DD-910D-43D739412E80}" destId="{5FA56E53-3E69-43E8-A2D0-361EFB2940BE}" srcOrd="5" destOrd="0" presId="urn:microsoft.com/office/officeart/2008/layout/LinedList"/>
    <dgm:cxn modelId="{A4D8D387-14BC-4F15-B817-9ECC2152B8AA}" type="presParOf" srcId="{5FA56E53-3E69-43E8-A2D0-361EFB2940BE}" destId="{93B2AEE3-82E2-47B4-A0D8-46F2EBE0EE70}" srcOrd="0" destOrd="0" presId="urn:microsoft.com/office/officeart/2008/layout/LinedList"/>
    <dgm:cxn modelId="{D1FC444B-202B-4107-ADC2-645F7808D3E0}" type="presParOf" srcId="{5FA56E53-3E69-43E8-A2D0-361EFB2940BE}" destId="{C8E7D79F-854D-444C-A1CF-3F4E886AEA98}" srcOrd="1" destOrd="0" presId="urn:microsoft.com/office/officeart/2008/layout/LinedList"/>
    <dgm:cxn modelId="{B5CF29FF-9E0D-4C69-8314-9E5627FFBAA8}" type="presParOf" srcId="{4B56196B-6285-41DD-910D-43D739412E80}" destId="{C3D71A44-ABBF-48CD-975A-AE6E0AF3A2F5}" srcOrd="6" destOrd="0" presId="urn:microsoft.com/office/officeart/2008/layout/LinedList"/>
    <dgm:cxn modelId="{DC77D86D-B57E-4ACE-86E1-DC150FE8674E}" type="presParOf" srcId="{4B56196B-6285-41DD-910D-43D739412E80}" destId="{06387181-5399-498F-A40C-A7F2E339064F}" srcOrd="7" destOrd="0" presId="urn:microsoft.com/office/officeart/2008/layout/LinedList"/>
    <dgm:cxn modelId="{BF18CDA4-DD03-4181-91A0-DAA3864E6E34}" type="presParOf" srcId="{06387181-5399-498F-A40C-A7F2E339064F}" destId="{2F2947FD-3603-434F-B59F-CE99676B8DBE}" srcOrd="0" destOrd="0" presId="urn:microsoft.com/office/officeart/2008/layout/LinedList"/>
    <dgm:cxn modelId="{271CEC4B-8832-4CDE-85CD-7513D208A7D1}" type="presParOf" srcId="{06387181-5399-498F-A40C-A7F2E339064F}" destId="{46190CB8-2863-4C49-BB43-D03D3371C207}" srcOrd="1" destOrd="0" presId="urn:microsoft.com/office/officeart/2008/layout/LinedList"/>
    <dgm:cxn modelId="{41DB5524-366E-4746-9715-BFDA48984892}" type="presParOf" srcId="{4B56196B-6285-41DD-910D-43D739412E80}" destId="{E1943367-3AE7-4E11-872D-1DA03B1EB9CD}" srcOrd="8" destOrd="0" presId="urn:microsoft.com/office/officeart/2008/layout/LinedList"/>
    <dgm:cxn modelId="{A6A03B92-B6FA-48DA-853D-C9DCD4E93988}" type="presParOf" srcId="{4B56196B-6285-41DD-910D-43D739412E80}" destId="{9DE39E69-745E-46A7-BA47-3ED0E58AE0DC}" srcOrd="9" destOrd="0" presId="urn:microsoft.com/office/officeart/2008/layout/LinedList"/>
    <dgm:cxn modelId="{212180FA-35A3-4AB1-AA80-DA1DC6D98933}" type="presParOf" srcId="{9DE39E69-745E-46A7-BA47-3ED0E58AE0DC}" destId="{B65050D3-1C7D-4B98-BCBE-56F1C25285EB}" srcOrd="0" destOrd="0" presId="urn:microsoft.com/office/officeart/2008/layout/LinedList"/>
    <dgm:cxn modelId="{6D145281-8A63-4340-87BE-CB5F257708CD}" type="presParOf" srcId="{9DE39E69-745E-46A7-BA47-3ED0E58AE0DC}" destId="{3911CC2B-23CB-4D30-881A-6DE5A195D584}" srcOrd="1" destOrd="0" presId="urn:microsoft.com/office/officeart/2008/layout/LinedList"/>
    <dgm:cxn modelId="{54567390-1F5F-4258-AA7E-83B43E6F6AA0}" type="presParOf" srcId="{4B56196B-6285-41DD-910D-43D739412E80}" destId="{A3DA5D13-777E-4905-B45E-3949B73D11DB}" srcOrd="10" destOrd="0" presId="urn:microsoft.com/office/officeart/2008/layout/LinedList"/>
    <dgm:cxn modelId="{49A875D9-97C9-4C4C-9CA3-35CDB922A26F}" type="presParOf" srcId="{4B56196B-6285-41DD-910D-43D739412E80}" destId="{BE9FE64C-99D6-40EC-BED3-7062DD055996}" srcOrd="11" destOrd="0" presId="urn:microsoft.com/office/officeart/2008/layout/LinedList"/>
    <dgm:cxn modelId="{6A3C2AAD-0841-49C3-B4C1-B84BFDADBEC6}" type="presParOf" srcId="{BE9FE64C-99D6-40EC-BED3-7062DD055996}" destId="{AB4C9270-4BA9-4A4C-95B2-80A7D862EBD3}" srcOrd="0" destOrd="0" presId="urn:microsoft.com/office/officeart/2008/layout/LinedList"/>
    <dgm:cxn modelId="{8D2C200E-AD04-4FA4-9ACD-3F66C7D8574A}" type="presParOf" srcId="{BE9FE64C-99D6-40EC-BED3-7062DD055996}" destId="{04CE6835-EC49-4982-ACCC-F0FB6BF109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39A0B-695E-4CEF-A90E-ACD0174BF10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08B33F5-C282-4EF7-91C4-3FD863D8F113}">
      <dgm:prSet/>
      <dgm:spPr>
        <a:solidFill>
          <a:schemeClr val="accent3">
            <a:lumMod val="20000"/>
            <a:lumOff val="80000"/>
          </a:schemeClr>
        </a:solidFill>
      </dgm:spPr>
      <dgm:t>
        <a:bodyPr/>
        <a:lstStyle/>
        <a:p>
          <a:pPr>
            <a:lnSpc>
              <a:spcPct val="100000"/>
            </a:lnSpc>
          </a:pPr>
          <a:r>
            <a:rPr lang="en-US" dirty="0">
              <a:latin typeface="Calibri" panose="020F0502020204030204" pitchFamily="34" charset="0"/>
              <a:cs typeface="Calibri" panose="020F0502020204030204" pitchFamily="34" charset="0"/>
            </a:rPr>
            <a:t>Survey Launched </a:t>
          </a:r>
        </a:p>
      </dgm:t>
    </dgm:pt>
    <dgm:pt modelId="{4EA3269C-74F9-4EC2-A303-1D58AF3310B3}" type="parTrans" cxnId="{75C916FC-6CDD-4EE9-B848-003BDBC8A614}">
      <dgm:prSet/>
      <dgm:spPr/>
      <dgm:t>
        <a:bodyPr/>
        <a:lstStyle/>
        <a:p>
          <a:endParaRPr lang="en-US"/>
        </a:p>
      </dgm:t>
    </dgm:pt>
    <dgm:pt modelId="{4FA40261-5ABD-4119-AC1F-8568C5F523A1}" type="sibTrans" cxnId="{75C916FC-6CDD-4EE9-B848-003BDBC8A614}">
      <dgm:prSet/>
      <dgm:spPr/>
      <dgm:t>
        <a:bodyPr/>
        <a:lstStyle/>
        <a:p>
          <a:endParaRPr lang="en-US"/>
        </a:p>
      </dgm:t>
    </dgm:pt>
    <dgm:pt modelId="{A5A31AA0-330B-42EE-9E09-A07BCCA972E3}">
      <dgm:prSet/>
      <dgm:spPr/>
      <dgm:t>
        <a:bodyPr/>
        <a:lstStyle/>
        <a:p>
          <a:pPr>
            <a:lnSpc>
              <a:spcPct val="100000"/>
            </a:lnSpc>
          </a:pPr>
          <a:r>
            <a:rPr lang="en-US" dirty="0">
              <a:latin typeface="Calibri" panose="020F0502020204030204" pitchFamily="34" charset="0"/>
              <a:cs typeface="Calibri" panose="020F0502020204030204" pitchFamily="34" charset="0"/>
            </a:rPr>
            <a:t>Survey Report Written</a:t>
          </a:r>
        </a:p>
      </dgm:t>
    </dgm:pt>
    <dgm:pt modelId="{74856839-ABA6-4CF4-9995-C8EE78F1C1E3}" type="parTrans" cxnId="{8FE334E7-0EA3-4A4C-A610-F2E9E37CBA70}">
      <dgm:prSet/>
      <dgm:spPr/>
      <dgm:t>
        <a:bodyPr/>
        <a:lstStyle/>
        <a:p>
          <a:endParaRPr lang="en-US"/>
        </a:p>
      </dgm:t>
    </dgm:pt>
    <dgm:pt modelId="{D5079CE8-E2AA-45AB-835A-836151BD08E5}" type="sibTrans" cxnId="{8FE334E7-0EA3-4A4C-A610-F2E9E37CBA70}">
      <dgm:prSet/>
      <dgm:spPr/>
      <dgm:t>
        <a:bodyPr/>
        <a:lstStyle/>
        <a:p>
          <a:endParaRPr lang="en-US"/>
        </a:p>
      </dgm:t>
    </dgm:pt>
    <dgm:pt modelId="{CDDDBEB5-05FF-4898-87DD-AC201F3F0E2F}">
      <dgm:prSet/>
      <dgm:spPr/>
      <dgm:t>
        <a:bodyPr/>
        <a:lstStyle/>
        <a:p>
          <a:pPr>
            <a:lnSpc>
              <a:spcPct val="100000"/>
            </a:lnSpc>
          </a:pPr>
          <a:r>
            <a:rPr lang="en-US" dirty="0">
              <a:latin typeface="Calibri" panose="020F0502020204030204" pitchFamily="34" charset="0"/>
              <a:cs typeface="Calibri" panose="020F0502020204030204" pitchFamily="34" charset="0"/>
            </a:rPr>
            <a:t>Advisory Board in place </a:t>
          </a:r>
        </a:p>
        <a:p>
          <a:pPr>
            <a:lnSpc>
              <a:spcPct val="100000"/>
            </a:lnSpc>
          </a:pPr>
          <a:r>
            <a:rPr lang="en-US" dirty="0">
              <a:latin typeface="Calibri" panose="020F0502020204030204" pitchFamily="34" charset="0"/>
              <a:cs typeface="Calibri" panose="020F0502020204030204" pitchFamily="34" charset="0"/>
            </a:rPr>
            <a:t>&amp; Collaborating with RM Roadmap</a:t>
          </a:r>
        </a:p>
      </dgm:t>
    </dgm:pt>
    <dgm:pt modelId="{87B50FF6-8165-46F5-AB24-E3829D375220}" type="parTrans" cxnId="{B56A1026-684F-46E7-8243-7C4F8E6AB479}">
      <dgm:prSet/>
      <dgm:spPr/>
      <dgm:t>
        <a:bodyPr/>
        <a:lstStyle/>
        <a:p>
          <a:endParaRPr lang="en-US"/>
        </a:p>
      </dgm:t>
    </dgm:pt>
    <dgm:pt modelId="{AD8F39AB-6377-4617-BB11-64F22EFDA8EB}" type="sibTrans" cxnId="{B56A1026-684F-46E7-8243-7C4F8E6AB479}">
      <dgm:prSet/>
      <dgm:spPr/>
      <dgm:t>
        <a:bodyPr/>
        <a:lstStyle/>
        <a:p>
          <a:endParaRPr lang="en-US"/>
        </a:p>
      </dgm:t>
    </dgm:pt>
    <dgm:pt modelId="{519CD1D7-FF2C-44C1-BA09-FFD4EA6EF61B}">
      <dgm:prSet/>
      <dgm:spPr/>
      <dgm:t>
        <a:bodyPr/>
        <a:lstStyle/>
        <a:p>
          <a:pPr>
            <a:lnSpc>
              <a:spcPct val="100000"/>
            </a:lnSpc>
          </a:pPr>
          <a:r>
            <a:rPr lang="en-US" dirty="0">
              <a:latin typeface="Calibri" panose="020F0502020204030204" pitchFamily="34" charset="0"/>
              <a:cs typeface="Calibri" panose="020F0502020204030204" pitchFamily="34" charset="0"/>
            </a:rPr>
            <a:t>Beginnings of a Career Framework in place</a:t>
          </a:r>
        </a:p>
      </dgm:t>
    </dgm:pt>
    <dgm:pt modelId="{0EBA768A-5C38-4B7D-A20B-8093C4E27939}" type="parTrans" cxnId="{25BD7C0A-B0A7-4A07-B0A4-16B0EDD9954B}">
      <dgm:prSet/>
      <dgm:spPr/>
      <dgm:t>
        <a:bodyPr/>
        <a:lstStyle/>
        <a:p>
          <a:endParaRPr lang="en-US"/>
        </a:p>
      </dgm:t>
    </dgm:pt>
    <dgm:pt modelId="{7C1AE219-D7E0-4B40-96EC-97CF47814F82}" type="sibTrans" cxnId="{25BD7C0A-B0A7-4A07-B0A4-16B0EDD9954B}">
      <dgm:prSet/>
      <dgm:spPr/>
      <dgm:t>
        <a:bodyPr/>
        <a:lstStyle/>
        <a:p>
          <a:endParaRPr lang="en-US"/>
        </a:p>
      </dgm:t>
    </dgm:pt>
    <dgm:pt modelId="{4F72F015-4006-47BE-A3FA-97B68E77AB06}">
      <dgm:prSet/>
      <dgm:spPr/>
      <dgm:t>
        <a:bodyPr/>
        <a:lstStyle/>
        <a:p>
          <a:pPr>
            <a:lnSpc>
              <a:spcPct val="100000"/>
            </a:lnSpc>
          </a:pPr>
          <a:r>
            <a:rPr lang="en-US" dirty="0">
              <a:latin typeface="Calibri" panose="020F0502020204030204" pitchFamily="34" charset="0"/>
              <a:cs typeface="Calibri" panose="020F0502020204030204" pitchFamily="34" charset="0"/>
            </a:rPr>
            <a:t>Skills and training being identified</a:t>
          </a:r>
        </a:p>
        <a:p>
          <a:pPr>
            <a:lnSpc>
              <a:spcPct val="100000"/>
            </a:lnSpc>
          </a:pPr>
          <a:r>
            <a:rPr lang="en-US" dirty="0">
              <a:latin typeface="Calibri" panose="020F0502020204030204" pitchFamily="34" charset="0"/>
              <a:cs typeface="Calibri" panose="020F0502020204030204" pitchFamily="34" charset="0"/>
            </a:rPr>
            <a:t>Mobility Patterns being reviewed</a:t>
          </a:r>
        </a:p>
      </dgm:t>
    </dgm:pt>
    <dgm:pt modelId="{CAA79794-9A52-4A75-9BE4-43098A0D67E9}" type="parTrans" cxnId="{D9758C4F-0BA9-4961-BFD8-D86C94C82713}">
      <dgm:prSet/>
      <dgm:spPr/>
      <dgm:t>
        <a:bodyPr/>
        <a:lstStyle/>
        <a:p>
          <a:endParaRPr lang="en-US"/>
        </a:p>
      </dgm:t>
    </dgm:pt>
    <dgm:pt modelId="{40A7DC25-AAFE-4327-8CE1-10500BC8ECF3}" type="sibTrans" cxnId="{D9758C4F-0BA9-4961-BFD8-D86C94C82713}">
      <dgm:prSet/>
      <dgm:spPr/>
      <dgm:t>
        <a:bodyPr/>
        <a:lstStyle/>
        <a:p>
          <a:endParaRPr lang="en-US"/>
        </a:p>
      </dgm:t>
    </dgm:pt>
    <dgm:pt modelId="{12A09D78-3930-4D4D-A460-4B5328102274}">
      <dgm:prSet/>
      <dgm:spPr/>
      <dgm:t>
        <a:bodyPr/>
        <a:lstStyle/>
        <a:p>
          <a:pPr>
            <a:lnSpc>
              <a:spcPct val="100000"/>
            </a:lnSpc>
          </a:pPr>
          <a:r>
            <a:rPr lang="en-US" dirty="0">
              <a:latin typeface="Calibri" panose="020F0502020204030204" pitchFamily="34" charset="0"/>
              <a:cs typeface="Calibri" panose="020F0502020204030204" pitchFamily="34" charset="0"/>
            </a:rPr>
            <a:t>Policy, lobbying and engagement with stakeholders 	</a:t>
          </a:r>
        </a:p>
      </dgm:t>
    </dgm:pt>
    <dgm:pt modelId="{1164FD6D-FA86-4F72-9F8F-775056E0F66E}" type="parTrans" cxnId="{DEB3EE91-7EBE-4BAD-B14F-39973C9E924D}">
      <dgm:prSet/>
      <dgm:spPr/>
      <dgm:t>
        <a:bodyPr/>
        <a:lstStyle/>
        <a:p>
          <a:endParaRPr lang="en-US"/>
        </a:p>
      </dgm:t>
    </dgm:pt>
    <dgm:pt modelId="{C52BCF99-DC79-449F-A9B0-618D25D50128}" type="sibTrans" cxnId="{DEB3EE91-7EBE-4BAD-B14F-39973C9E924D}">
      <dgm:prSet/>
      <dgm:spPr/>
      <dgm:t>
        <a:bodyPr/>
        <a:lstStyle/>
        <a:p>
          <a:endParaRPr lang="en-US"/>
        </a:p>
      </dgm:t>
    </dgm:pt>
    <dgm:pt modelId="{65D9A253-261D-44A0-A231-F69E3E01C6B7}" type="pres">
      <dgm:prSet presAssocID="{E6539A0B-695E-4CEF-A90E-ACD0174BF104}" presName="vert0" presStyleCnt="0">
        <dgm:presLayoutVars>
          <dgm:dir/>
          <dgm:animOne val="branch"/>
          <dgm:animLvl val="lvl"/>
        </dgm:presLayoutVars>
      </dgm:prSet>
      <dgm:spPr/>
    </dgm:pt>
    <dgm:pt modelId="{2D05FA44-315F-44AB-B8F9-7BBEABE93581}" type="pres">
      <dgm:prSet presAssocID="{608B33F5-C282-4EF7-91C4-3FD863D8F113}" presName="thickLine" presStyleLbl="alignNode1" presStyleIdx="0" presStyleCnt="6"/>
      <dgm:spPr/>
    </dgm:pt>
    <dgm:pt modelId="{2858A12B-D64F-4718-8339-56544E54C99D}" type="pres">
      <dgm:prSet presAssocID="{608B33F5-C282-4EF7-91C4-3FD863D8F113}" presName="horz1" presStyleCnt="0"/>
      <dgm:spPr/>
    </dgm:pt>
    <dgm:pt modelId="{40C20915-DA94-45BD-B24D-80FAD5EDFD52}" type="pres">
      <dgm:prSet presAssocID="{608B33F5-C282-4EF7-91C4-3FD863D8F113}" presName="tx1" presStyleLbl="revTx" presStyleIdx="0" presStyleCnt="6" custScaleY="92771"/>
      <dgm:spPr/>
    </dgm:pt>
    <dgm:pt modelId="{943D7A62-D045-46EE-8522-AD3A8A84287C}" type="pres">
      <dgm:prSet presAssocID="{608B33F5-C282-4EF7-91C4-3FD863D8F113}" presName="vert1" presStyleCnt="0"/>
      <dgm:spPr/>
    </dgm:pt>
    <dgm:pt modelId="{4208FCF2-030D-43DC-9F9E-BBCAE8A3B61A}" type="pres">
      <dgm:prSet presAssocID="{A5A31AA0-330B-42EE-9E09-A07BCCA972E3}" presName="thickLine" presStyleLbl="alignNode1" presStyleIdx="1" presStyleCnt="6"/>
      <dgm:spPr/>
    </dgm:pt>
    <dgm:pt modelId="{96CDD0A9-18F3-4EF4-9092-0856B000E6D7}" type="pres">
      <dgm:prSet presAssocID="{A5A31AA0-330B-42EE-9E09-A07BCCA972E3}" presName="horz1" presStyleCnt="0"/>
      <dgm:spPr/>
    </dgm:pt>
    <dgm:pt modelId="{80826465-F0DB-4FF3-9ED3-0F659D102284}" type="pres">
      <dgm:prSet presAssocID="{A5A31AA0-330B-42EE-9E09-A07BCCA972E3}" presName="tx1" presStyleLbl="revTx" presStyleIdx="1" presStyleCnt="6" custScaleY="92538"/>
      <dgm:spPr/>
    </dgm:pt>
    <dgm:pt modelId="{A90EF9A1-D3D0-4B4A-80F8-E676C6A50875}" type="pres">
      <dgm:prSet presAssocID="{A5A31AA0-330B-42EE-9E09-A07BCCA972E3}" presName="vert1" presStyleCnt="0"/>
      <dgm:spPr/>
    </dgm:pt>
    <dgm:pt modelId="{4737D552-C12F-4569-B4AA-E3CD457CFEED}" type="pres">
      <dgm:prSet presAssocID="{CDDDBEB5-05FF-4898-87DD-AC201F3F0E2F}" presName="thickLine" presStyleLbl="alignNode1" presStyleIdx="2" presStyleCnt="6"/>
      <dgm:spPr/>
    </dgm:pt>
    <dgm:pt modelId="{ED0F1E43-6839-434F-89D1-1287E96F47B4}" type="pres">
      <dgm:prSet presAssocID="{CDDDBEB5-05FF-4898-87DD-AC201F3F0E2F}" presName="horz1" presStyleCnt="0"/>
      <dgm:spPr/>
    </dgm:pt>
    <dgm:pt modelId="{CFC03FF9-A682-4DC1-AF04-814882320B66}" type="pres">
      <dgm:prSet presAssocID="{CDDDBEB5-05FF-4898-87DD-AC201F3F0E2F}" presName="tx1" presStyleLbl="revTx" presStyleIdx="2" presStyleCnt="6" custScaleY="151648"/>
      <dgm:spPr/>
    </dgm:pt>
    <dgm:pt modelId="{D9A975EE-359B-4ECD-8338-FB14FC36DDA2}" type="pres">
      <dgm:prSet presAssocID="{CDDDBEB5-05FF-4898-87DD-AC201F3F0E2F}" presName="vert1" presStyleCnt="0"/>
      <dgm:spPr/>
    </dgm:pt>
    <dgm:pt modelId="{59B34A53-7C68-48E7-A168-AE190258AAAD}" type="pres">
      <dgm:prSet presAssocID="{519CD1D7-FF2C-44C1-BA09-FFD4EA6EF61B}" presName="thickLine" presStyleLbl="alignNode1" presStyleIdx="3" presStyleCnt="6"/>
      <dgm:spPr/>
    </dgm:pt>
    <dgm:pt modelId="{7D97E8A1-E06B-4F73-8A03-0CE590AD5E23}" type="pres">
      <dgm:prSet presAssocID="{519CD1D7-FF2C-44C1-BA09-FFD4EA6EF61B}" presName="horz1" presStyleCnt="0"/>
      <dgm:spPr/>
    </dgm:pt>
    <dgm:pt modelId="{19E86DE3-5E1F-4CCE-ABC0-BE80767D15F6}" type="pres">
      <dgm:prSet presAssocID="{519CD1D7-FF2C-44C1-BA09-FFD4EA6EF61B}" presName="tx1" presStyleLbl="revTx" presStyleIdx="3" presStyleCnt="6" custScaleY="116089"/>
      <dgm:spPr/>
    </dgm:pt>
    <dgm:pt modelId="{ABDA2EF0-6B19-4D25-9C51-492C9BF0316E}" type="pres">
      <dgm:prSet presAssocID="{519CD1D7-FF2C-44C1-BA09-FFD4EA6EF61B}" presName="vert1" presStyleCnt="0"/>
      <dgm:spPr/>
    </dgm:pt>
    <dgm:pt modelId="{AB6C4C19-52C0-4C3C-8D97-E381AFD0C426}" type="pres">
      <dgm:prSet presAssocID="{4F72F015-4006-47BE-A3FA-97B68E77AB06}" presName="thickLine" presStyleLbl="alignNode1" presStyleIdx="4" presStyleCnt="6"/>
      <dgm:spPr/>
    </dgm:pt>
    <dgm:pt modelId="{AB471F6D-E6AB-407C-B545-067ABFE0154C}" type="pres">
      <dgm:prSet presAssocID="{4F72F015-4006-47BE-A3FA-97B68E77AB06}" presName="horz1" presStyleCnt="0"/>
      <dgm:spPr/>
    </dgm:pt>
    <dgm:pt modelId="{2BF6391B-E03C-4E76-8619-53A479EB69A9}" type="pres">
      <dgm:prSet presAssocID="{4F72F015-4006-47BE-A3FA-97B68E77AB06}" presName="tx1" presStyleLbl="revTx" presStyleIdx="4" presStyleCnt="6" custScaleY="151648"/>
      <dgm:spPr/>
    </dgm:pt>
    <dgm:pt modelId="{96030A13-59AC-4F23-83CF-E64C262BD213}" type="pres">
      <dgm:prSet presAssocID="{4F72F015-4006-47BE-A3FA-97B68E77AB06}" presName="vert1" presStyleCnt="0"/>
      <dgm:spPr/>
    </dgm:pt>
    <dgm:pt modelId="{7EDC4123-1F29-4142-9AE6-246C2B5C8F0B}" type="pres">
      <dgm:prSet presAssocID="{12A09D78-3930-4D4D-A460-4B5328102274}" presName="thickLine" presStyleLbl="alignNode1" presStyleIdx="5" presStyleCnt="6"/>
      <dgm:spPr/>
    </dgm:pt>
    <dgm:pt modelId="{6C583B1F-C22A-4129-9BD4-FF1DE1494279}" type="pres">
      <dgm:prSet presAssocID="{12A09D78-3930-4D4D-A460-4B5328102274}" presName="horz1" presStyleCnt="0"/>
      <dgm:spPr/>
    </dgm:pt>
    <dgm:pt modelId="{3204C91D-B5DC-4B50-AAB8-7E237A15EF1E}" type="pres">
      <dgm:prSet presAssocID="{12A09D78-3930-4D4D-A460-4B5328102274}" presName="tx1" presStyleLbl="revTx" presStyleIdx="5" presStyleCnt="6" custScaleY="151648"/>
      <dgm:spPr/>
    </dgm:pt>
    <dgm:pt modelId="{5F75A920-0723-4D5A-8453-8232D23C4665}" type="pres">
      <dgm:prSet presAssocID="{12A09D78-3930-4D4D-A460-4B5328102274}" presName="vert1" presStyleCnt="0"/>
      <dgm:spPr/>
    </dgm:pt>
  </dgm:ptLst>
  <dgm:cxnLst>
    <dgm:cxn modelId="{25BD7C0A-B0A7-4A07-B0A4-16B0EDD9954B}" srcId="{E6539A0B-695E-4CEF-A90E-ACD0174BF104}" destId="{519CD1D7-FF2C-44C1-BA09-FFD4EA6EF61B}" srcOrd="3" destOrd="0" parTransId="{0EBA768A-5C38-4B7D-A20B-8093C4E27939}" sibTransId="{7C1AE219-D7E0-4B40-96EC-97CF47814F82}"/>
    <dgm:cxn modelId="{B56A1026-684F-46E7-8243-7C4F8E6AB479}" srcId="{E6539A0B-695E-4CEF-A90E-ACD0174BF104}" destId="{CDDDBEB5-05FF-4898-87DD-AC201F3F0E2F}" srcOrd="2" destOrd="0" parTransId="{87B50FF6-8165-46F5-AB24-E3829D375220}" sibTransId="{AD8F39AB-6377-4617-BB11-64F22EFDA8EB}"/>
    <dgm:cxn modelId="{28365F3A-DB1D-45DE-BC3B-E876D39B9A03}" type="presOf" srcId="{519CD1D7-FF2C-44C1-BA09-FFD4EA6EF61B}" destId="{19E86DE3-5E1F-4CCE-ABC0-BE80767D15F6}" srcOrd="0" destOrd="0" presId="urn:microsoft.com/office/officeart/2008/layout/LinedList"/>
    <dgm:cxn modelId="{22F8E04C-116E-404E-ACE5-B7A1EFA44EE6}" type="presOf" srcId="{E6539A0B-695E-4CEF-A90E-ACD0174BF104}" destId="{65D9A253-261D-44A0-A231-F69E3E01C6B7}" srcOrd="0" destOrd="0" presId="urn:microsoft.com/office/officeart/2008/layout/LinedList"/>
    <dgm:cxn modelId="{D9758C4F-0BA9-4961-BFD8-D86C94C82713}" srcId="{E6539A0B-695E-4CEF-A90E-ACD0174BF104}" destId="{4F72F015-4006-47BE-A3FA-97B68E77AB06}" srcOrd="4" destOrd="0" parTransId="{CAA79794-9A52-4A75-9BE4-43098A0D67E9}" sibTransId="{40A7DC25-AAFE-4327-8CE1-10500BC8ECF3}"/>
    <dgm:cxn modelId="{438B8D74-9898-4E4D-9D71-27C415C17896}" type="presOf" srcId="{608B33F5-C282-4EF7-91C4-3FD863D8F113}" destId="{40C20915-DA94-45BD-B24D-80FAD5EDFD52}" srcOrd="0" destOrd="0" presId="urn:microsoft.com/office/officeart/2008/layout/LinedList"/>
    <dgm:cxn modelId="{DEB3EE91-7EBE-4BAD-B14F-39973C9E924D}" srcId="{E6539A0B-695E-4CEF-A90E-ACD0174BF104}" destId="{12A09D78-3930-4D4D-A460-4B5328102274}" srcOrd="5" destOrd="0" parTransId="{1164FD6D-FA86-4F72-9F8F-775056E0F66E}" sibTransId="{C52BCF99-DC79-449F-A9B0-618D25D50128}"/>
    <dgm:cxn modelId="{182E4FA1-EDE1-4AA8-92BA-10D5B7070672}" type="presOf" srcId="{CDDDBEB5-05FF-4898-87DD-AC201F3F0E2F}" destId="{CFC03FF9-A682-4DC1-AF04-814882320B66}" srcOrd="0" destOrd="0" presId="urn:microsoft.com/office/officeart/2008/layout/LinedList"/>
    <dgm:cxn modelId="{BCB6E5AB-D006-4995-A6F2-41ECB5ABD96E}" type="presOf" srcId="{A5A31AA0-330B-42EE-9E09-A07BCCA972E3}" destId="{80826465-F0DB-4FF3-9ED3-0F659D102284}" srcOrd="0" destOrd="0" presId="urn:microsoft.com/office/officeart/2008/layout/LinedList"/>
    <dgm:cxn modelId="{1241D5AC-64E6-4C6B-88B6-72CF42E93D17}" type="presOf" srcId="{12A09D78-3930-4D4D-A460-4B5328102274}" destId="{3204C91D-B5DC-4B50-AAB8-7E237A15EF1E}" srcOrd="0" destOrd="0" presId="urn:microsoft.com/office/officeart/2008/layout/LinedList"/>
    <dgm:cxn modelId="{736ADAD3-F1CE-419E-9B63-FC47703C307A}" type="presOf" srcId="{4F72F015-4006-47BE-A3FA-97B68E77AB06}" destId="{2BF6391B-E03C-4E76-8619-53A479EB69A9}" srcOrd="0" destOrd="0" presId="urn:microsoft.com/office/officeart/2008/layout/LinedList"/>
    <dgm:cxn modelId="{8FE334E7-0EA3-4A4C-A610-F2E9E37CBA70}" srcId="{E6539A0B-695E-4CEF-A90E-ACD0174BF104}" destId="{A5A31AA0-330B-42EE-9E09-A07BCCA972E3}" srcOrd="1" destOrd="0" parTransId="{74856839-ABA6-4CF4-9995-C8EE78F1C1E3}" sibTransId="{D5079CE8-E2AA-45AB-835A-836151BD08E5}"/>
    <dgm:cxn modelId="{75C916FC-6CDD-4EE9-B848-003BDBC8A614}" srcId="{E6539A0B-695E-4CEF-A90E-ACD0174BF104}" destId="{608B33F5-C282-4EF7-91C4-3FD863D8F113}" srcOrd="0" destOrd="0" parTransId="{4EA3269C-74F9-4EC2-A303-1D58AF3310B3}" sibTransId="{4FA40261-5ABD-4119-AC1F-8568C5F523A1}"/>
    <dgm:cxn modelId="{489662E4-80D5-43A8-857F-E1DF4CF6FD4B}" type="presParOf" srcId="{65D9A253-261D-44A0-A231-F69E3E01C6B7}" destId="{2D05FA44-315F-44AB-B8F9-7BBEABE93581}" srcOrd="0" destOrd="0" presId="urn:microsoft.com/office/officeart/2008/layout/LinedList"/>
    <dgm:cxn modelId="{ACD44AC3-6690-4D60-A13A-BED5ABFA31A6}" type="presParOf" srcId="{65D9A253-261D-44A0-A231-F69E3E01C6B7}" destId="{2858A12B-D64F-4718-8339-56544E54C99D}" srcOrd="1" destOrd="0" presId="urn:microsoft.com/office/officeart/2008/layout/LinedList"/>
    <dgm:cxn modelId="{7F69E60D-859C-4BDB-B8FF-EC86F7986B56}" type="presParOf" srcId="{2858A12B-D64F-4718-8339-56544E54C99D}" destId="{40C20915-DA94-45BD-B24D-80FAD5EDFD52}" srcOrd="0" destOrd="0" presId="urn:microsoft.com/office/officeart/2008/layout/LinedList"/>
    <dgm:cxn modelId="{44635B4C-CB7E-4AA6-A26A-FEA3D42EA93E}" type="presParOf" srcId="{2858A12B-D64F-4718-8339-56544E54C99D}" destId="{943D7A62-D045-46EE-8522-AD3A8A84287C}" srcOrd="1" destOrd="0" presId="urn:microsoft.com/office/officeart/2008/layout/LinedList"/>
    <dgm:cxn modelId="{7D5135B4-C68F-46CE-999A-F6AD4B2A6065}" type="presParOf" srcId="{65D9A253-261D-44A0-A231-F69E3E01C6B7}" destId="{4208FCF2-030D-43DC-9F9E-BBCAE8A3B61A}" srcOrd="2" destOrd="0" presId="urn:microsoft.com/office/officeart/2008/layout/LinedList"/>
    <dgm:cxn modelId="{D25AC16A-CB5E-47C1-B9A6-80A5FE070383}" type="presParOf" srcId="{65D9A253-261D-44A0-A231-F69E3E01C6B7}" destId="{96CDD0A9-18F3-4EF4-9092-0856B000E6D7}" srcOrd="3" destOrd="0" presId="urn:microsoft.com/office/officeart/2008/layout/LinedList"/>
    <dgm:cxn modelId="{2C4D711B-DD14-4188-BF74-004BAA3380E2}" type="presParOf" srcId="{96CDD0A9-18F3-4EF4-9092-0856B000E6D7}" destId="{80826465-F0DB-4FF3-9ED3-0F659D102284}" srcOrd="0" destOrd="0" presId="urn:microsoft.com/office/officeart/2008/layout/LinedList"/>
    <dgm:cxn modelId="{E28DFD22-3CD4-4464-A392-1FB3FABE0B76}" type="presParOf" srcId="{96CDD0A9-18F3-4EF4-9092-0856B000E6D7}" destId="{A90EF9A1-D3D0-4B4A-80F8-E676C6A50875}" srcOrd="1" destOrd="0" presId="urn:microsoft.com/office/officeart/2008/layout/LinedList"/>
    <dgm:cxn modelId="{CAC0A7CE-3B48-44FC-A286-F3C276CF5940}" type="presParOf" srcId="{65D9A253-261D-44A0-A231-F69E3E01C6B7}" destId="{4737D552-C12F-4569-B4AA-E3CD457CFEED}" srcOrd="4" destOrd="0" presId="urn:microsoft.com/office/officeart/2008/layout/LinedList"/>
    <dgm:cxn modelId="{58D4D98E-FCAD-42D7-B4D2-7A1F446FA743}" type="presParOf" srcId="{65D9A253-261D-44A0-A231-F69E3E01C6B7}" destId="{ED0F1E43-6839-434F-89D1-1287E96F47B4}" srcOrd="5" destOrd="0" presId="urn:microsoft.com/office/officeart/2008/layout/LinedList"/>
    <dgm:cxn modelId="{129A9FB6-3334-4C36-A90B-DEE8DBD07971}" type="presParOf" srcId="{ED0F1E43-6839-434F-89D1-1287E96F47B4}" destId="{CFC03FF9-A682-4DC1-AF04-814882320B66}" srcOrd="0" destOrd="0" presId="urn:microsoft.com/office/officeart/2008/layout/LinedList"/>
    <dgm:cxn modelId="{F07B1A8C-8F24-4DAD-90D2-D12F51047D94}" type="presParOf" srcId="{ED0F1E43-6839-434F-89D1-1287E96F47B4}" destId="{D9A975EE-359B-4ECD-8338-FB14FC36DDA2}" srcOrd="1" destOrd="0" presId="urn:microsoft.com/office/officeart/2008/layout/LinedList"/>
    <dgm:cxn modelId="{9B5BF2F0-36ED-434F-AB09-4C5D2F3658EC}" type="presParOf" srcId="{65D9A253-261D-44A0-A231-F69E3E01C6B7}" destId="{59B34A53-7C68-48E7-A168-AE190258AAAD}" srcOrd="6" destOrd="0" presId="urn:microsoft.com/office/officeart/2008/layout/LinedList"/>
    <dgm:cxn modelId="{4B96CA54-1743-4378-946B-297B77816E97}" type="presParOf" srcId="{65D9A253-261D-44A0-A231-F69E3E01C6B7}" destId="{7D97E8A1-E06B-4F73-8A03-0CE590AD5E23}" srcOrd="7" destOrd="0" presId="urn:microsoft.com/office/officeart/2008/layout/LinedList"/>
    <dgm:cxn modelId="{B4416034-2C14-41AE-B90F-66B55927D503}" type="presParOf" srcId="{7D97E8A1-E06B-4F73-8A03-0CE590AD5E23}" destId="{19E86DE3-5E1F-4CCE-ABC0-BE80767D15F6}" srcOrd="0" destOrd="0" presId="urn:microsoft.com/office/officeart/2008/layout/LinedList"/>
    <dgm:cxn modelId="{50EDB101-4265-47C2-9A7E-5B710555E350}" type="presParOf" srcId="{7D97E8A1-E06B-4F73-8A03-0CE590AD5E23}" destId="{ABDA2EF0-6B19-4D25-9C51-492C9BF0316E}" srcOrd="1" destOrd="0" presId="urn:microsoft.com/office/officeart/2008/layout/LinedList"/>
    <dgm:cxn modelId="{B35B9B6F-7000-479F-923F-0EAB51BD7091}" type="presParOf" srcId="{65D9A253-261D-44A0-A231-F69E3E01C6B7}" destId="{AB6C4C19-52C0-4C3C-8D97-E381AFD0C426}" srcOrd="8" destOrd="0" presId="urn:microsoft.com/office/officeart/2008/layout/LinedList"/>
    <dgm:cxn modelId="{7684D955-60F0-422D-851B-E08DBAAC0CD5}" type="presParOf" srcId="{65D9A253-261D-44A0-A231-F69E3E01C6B7}" destId="{AB471F6D-E6AB-407C-B545-067ABFE0154C}" srcOrd="9" destOrd="0" presId="urn:microsoft.com/office/officeart/2008/layout/LinedList"/>
    <dgm:cxn modelId="{A61AE0C6-3F0F-4A88-A4DD-694075CFDCC2}" type="presParOf" srcId="{AB471F6D-E6AB-407C-B545-067ABFE0154C}" destId="{2BF6391B-E03C-4E76-8619-53A479EB69A9}" srcOrd="0" destOrd="0" presId="urn:microsoft.com/office/officeart/2008/layout/LinedList"/>
    <dgm:cxn modelId="{42FE303F-BB76-4E6E-B5AA-99B616D02D33}" type="presParOf" srcId="{AB471F6D-E6AB-407C-B545-067ABFE0154C}" destId="{96030A13-59AC-4F23-83CF-E64C262BD213}" srcOrd="1" destOrd="0" presId="urn:microsoft.com/office/officeart/2008/layout/LinedList"/>
    <dgm:cxn modelId="{6BF3F70B-4293-4332-A4AB-3C38DAF68CA9}" type="presParOf" srcId="{65D9A253-261D-44A0-A231-F69E3E01C6B7}" destId="{7EDC4123-1F29-4142-9AE6-246C2B5C8F0B}" srcOrd="10" destOrd="0" presId="urn:microsoft.com/office/officeart/2008/layout/LinedList"/>
    <dgm:cxn modelId="{513158C6-5E64-45B1-9D2C-4DAC7277CE50}" type="presParOf" srcId="{65D9A253-261D-44A0-A231-F69E3E01C6B7}" destId="{6C583B1F-C22A-4129-9BD4-FF1DE1494279}" srcOrd="11" destOrd="0" presId="urn:microsoft.com/office/officeart/2008/layout/LinedList"/>
    <dgm:cxn modelId="{B547F576-5DB4-4A9E-B120-11F4130E4E9B}" type="presParOf" srcId="{6C583B1F-C22A-4129-9BD4-FF1DE1494279}" destId="{3204C91D-B5DC-4B50-AAB8-7E237A15EF1E}" srcOrd="0" destOrd="0" presId="urn:microsoft.com/office/officeart/2008/layout/LinedList"/>
    <dgm:cxn modelId="{513FF890-DF5E-4341-8D7A-FAF506584B17}" type="presParOf" srcId="{6C583B1F-C22A-4129-9BD4-FF1DE1494279}" destId="{5F75A920-0723-4D5A-8453-8232D23C4665}" srcOrd="1" destOrd="0" presId="urn:microsoft.com/office/officeart/2008/layout/LinedList"/>
  </dgm:cxnLst>
  <dgm:bg>
    <a:solidFill>
      <a:schemeClr val="accent3">
        <a:lumMod val="20000"/>
        <a:lumOff val="8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95EDD-DEED-45FC-90A5-A9F9D1E26F6D}">
      <dsp:nvSpPr>
        <dsp:cNvPr id="0" name=""/>
        <dsp:cNvSpPr/>
      </dsp:nvSpPr>
      <dsp:spPr>
        <a:xfrm>
          <a:off x="0" y="2714"/>
          <a:ext cx="36956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61F78-5ED3-4036-AECC-6FD3284A7753}">
      <dsp:nvSpPr>
        <dsp:cNvPr id="0" name=""/>
        <dsp:cNvSpPr/>
      </dsp:nvSpPr>
      <dsp:spPr>
        <a:xfrm>
          <a:off x="0" y="2714"/>
          <a:ext cx="3695656" cy="91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Research Manager as a valued career choice</a:t>
          </a:r>
        </a:p>
      </dsp:txBody>
      <dsp:txXfrm>
        <a:off x="0" y="2714"/>
        <a:ext cx="3695656" cy="918717"/>
      </dsp:txXfrm>
    </dsp:sp>
    <dsp:sp modelId="{4EDDF749-0980-4361-BFEF-F1C9DDEFAE4E}">
      <dsp:nvSpPr>
        <dsp:cNvPr id="0" name=""/>
        <dsp:cNvSpPr/>
      </dsp:nvSpPr>
      <dsp:spPr>
        <a:xfrm>
          <a:off x="0" y="921431"/>
          <a:ext cx="36956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9279F-6F8B-4B6F-8D41-ED51EAEC65F2}">
      <dsp:nvSpPr>
        <dsp:cNvPr id="0" name=""/>
        <dsp:cNvSpPr/>
      </dsp:nvSpPr>
      <dsp:spPr>
        <a:xfrm>
          <a:off x="0" y="921431"/>
          <a:ext cx="3692046" cy="116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Classification of Research Manager Roles &amp; framework development</a:t>
          </a:r>
        </a:p>
      </dsp:txBody>
      <dsp:txXfrm>
        <a:off x="0" y="921431"/>
        <a:ext cx="3692046" cy="1164401"/>
      </dsp:txXfrm>
    </dsp:sp>
    <dsp:sp modelId="{AC9CFEB7-DDD8-4570-B7FA-4302C6F83E80}">
      <dsp:nvSpPr>
        <dsp:cNvPr id="0" name=""/>
        <dsp:cNvSpPr/>
      </dsp:nvSpPr>
      <dsp:spPr>
        <a:xfrm>
          <a:off x="0" y="2085832"/>
          <a:ext cx="36956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2AEE3-82E2-47B4-A0D8-46F2EBE0EE70}">
      <dsp:nvSpPr>
        <dsp:cNvPr id="0" name=""/>
        <dsp:cNvSpPr/>
      </dsp:nvSpPr>
      <dsp:spPr>
        <a:xfrm>
          <a:off x="0" y="2085832"/>
          <a:ext cx="3695656" cy="804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Knowledge, Skills, Competencies required</a:t>
          </a:r>
        </a:p>
      </dsp:txBody>
      <dsp:txXfrm>
        <a:off x="0" y="2085832"/>
        <a:ext cx="3695656" cy="804410"/>
      </dsp:txXfrm>
    </dsp:sp>
    <dsp:sp modelId="{C3D71A44-ABBF-48CD-975A-AE6E0AF3A2F5}">
      <dsp:nvSpPr>
        <dsp:cNvPr id="0" name=""/>
        <dsp:cNvSpPr/>
      </dsp:nvSpPr>
      <dsp:spPr>
        <a:xfrm>
          <a:off x="0" y="2890243"/>
          <a:ext cx="36956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947FD-3603-434F-B59F-CE99676B8DBE}">
      <dsp:nvSpPr>
        <dsp:cNvPr id="0" name=""/>
        <dsp:cNvSpPr/>
      </dsp:nvSpPr>
      <dsp:spPr>
        <a:xfrm>
          <a:off x="0" y="2890243"/>
          <a:ext cx="3695656" cy="63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Training and Development</a:t>
          </a:r>
        </a:p>
      </dsp:txBody>
      <dsp:txXfrm>
        <a:off x="0" y="2890243"/>
        <a:ext cx="3695656" cy="630570"/>
      </dsp:txXfrm>
    </dsp:sp>
    <dsp:sp modelId="{E1943367-3AE7-4E11-872D-1DA03B1EB9CD}">
      <dsp:nvSpPr>
        <dsp:cNvPr id="0" name=""/>
        <dsp:cNvSpPr/>
      </dsp:nvSpPr>
      <dsp:spPr>
        <a:xfrm>
          <a:off x="0" y="3520814"/>
          <a:ext cx="36956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050D3-1C7D-4B98-BCBE-56F1C25285EB}">
      <dsp:nvSpPr>
        <dsp:cNvPr id="0" name=""/>
        <dsp:cNvSpPr/>
      </dsp:nvSpPr>
      <dsp:spPr>
        <a:xfrm>
          <a:off x="0" y="3520814"/>
          <a:ext cx="3695656" cy="47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Knowledge Hub/Website </a:t>
          </a:r>
        </a:p>
      </dsp:txBody>
      <dsp:txXfrm>
        <a:off x="0" y="3520814"/>
        <a:ext cx="3695656" cy="476796"/>
      </dsp:txXfrm>
    </dsp:sp>
    <dsp:sp modelId="{A3DA5D13-777E-4905-B45E-3949B73D11DB}">
      <dsp:nvSpPr>
        <dsp:cNvPr id="0" name=""/>
        <dsp:cNvSpPr/>
      </dsp:nvSpPr>
      <dsp:spPr>
        <a:xfrm>
          <a:off x="0" y="3997610"/>
          <a:ext cx="36956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C9270-4BA9-4A4C-95B2-80A7D862EBD3}">
      <dsp:nvSpPr>
        <dsp:cNvPr id="0" name=""/>
        <dsp:cNvSpPr/>
      </dsp:nvSpPr>
      <dsp:spPr>
        <a:xfrm>
          <a:off x="0" y="3997610"/>
          <a:ext cx="3695656" cy="91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Policy, lobbying and engagement with stakeholders</a:t>
          </a:r>
        </a:p>
      </dsp:txBody>
      <dsp:txXfrm>
        <a:off x="0" y="3997610"/>
        <a:ext cx="3695656" cy="918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5FA44-315F-44AB-B8F9-7BBEABE93581}">
      <dsp:nvSpPr>
        <dsp:cNvPr id="0" name=""/>
        <dsp:cNvSpPr/>
      </dsp:nvSpPr>
      <dsp:spPr>
        <a:xfrm>
          <a:off x="0" y="2328"/>
          <a:ext cx="69508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20915-DA94-45BD-B24D-80FAD5EDFD52}">
      <dsp:nvSpPr>
        <dsp:cNvPr id="0" name=""/>
        <dsp:cNvSpPr/>
      </dsp:nvSpPr>
      <dsp:spPr>
        <a:xfrm>
          <a:off x="0" y="2328"/>
          <a:ext cx="6950802" cy="557975"/>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Survey Launched </a:t>
          </a:r>
        </a:p>
      </dsp:txBody>
      <dsp:txXfrm>
        <a:off x="0" y="2328"/>
        <a:ext cx="6950802" cy="557975"/>
      </dsp:txXfrm>
    </dsp:sp>
    <dsp:sp modelId="{4208FCF2-030D-43DC-9F9E-BBCAE8A3B61A}">
      <dsp:nvSpPr>
        <dsp:cNvPr id="0" name=""/>
        <dsp:cNvSpPr/>
      </dsp:nvSpPr>
      <dsp:spPr>
        <a:xfrm>
          <a:off x="0" y="560304"/>
          <a:ext cx="69508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26465-F0DB-4FF3-9ED3-0F659D102284}">
      <dsp:nvSpPr>
        <dsp:cNvPr id="0" name=""/>
        <dsp:cNvSpPr/>
      </dsp:nvSpPr>
      <dsp:spPr>
        <a:xfrm>
          <a:off x="0" y="560304"/>
          <a:ext cx="6950802" cy="55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Survey Report Written</a:t>
          </a:r>
        </a:p>
      </dsp:txBody>
      <dsp:txXfrm>
        <a:off x="0" y="560304"/>
        <a:ext cx="6950802" cy="556574"/>
      </dsp:txXfrm>
    </dsp:sp>
    <dsp:sp modelId="{4737D552-C12F-4569-B4AA-E3CD457CFEED}">
      <dsp:nvSpPr>
        <dsp:cNvPr id="0" name=""/>
        <dsp:cNvSpPr/>
      </dsp:nvSpPr>
      <dsp:spPr>
        <a:xfrm>
          <a:off x="0" y="1116879"/>
          <a:ext cx="69508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03FF9-A682-4DC1-AF04-814882320B66}">
      <dsp:nvSpPr>
        <dsp:cNvPr id="0" name=""/>
        <dsp:cNvSpPr/>
      </dsp:nvSpPr>
      <dsp:spPr>
        <a:xfrm>
          <a:off x="0" y="1116879"/>
          <a:ext cx="6937232" cy="91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Advisory Board in place </a:t>
          </a:r>
        </a:p>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&amp; Collaborating with RM Roadmap</a:t>
          </a:r>
        </a:p>
      </dsp:txBody>
      <dsp:txXfrm>
        <a:off x="0" y="1116879"/>
        <a:ext cx="6937232" cy="912094"/>
      </dsp:txXfrm>
    </dsp:sp>
    <dsp:sp modelId="{59B34A53-7C68-48E7-A168-AE190258AAAD}">
      <dsp:nvSpPr>
        <dsp:cNvPr id="0" name=""/>
        <dsp:cNvSpPr/>
      </dsp:nvSpPr>
      <dsp:spPr>
        <a:xfrm>
          <a:off x="0" y="2028973"/>
          <a:ext cx="69508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86DE3-5E1F-4CCE-ABC0-BE80767D15F6}">
      <dsp:nvSpPr>
        <dsp:cNvPr id="0" name=""/>
        <dsp:cNvSpPr/>
      </dsp:nvSpPr>
      <dsp:spPr>
        <a:xfrm>
          <a:off x="0" y="2028973"/>
          <a:ext cx="6937232" cy="69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Beginnings of a Career Framework in place</a:t>
          </a:r>
        </a:p>
      </dsp:txBody>
      <dsp:txXfrm>
        <a:off x="0" y="2028973"/>
        <a:ext cx="6937232" cy="698222"/>
      </dsp:txXfrm>
    </dsp:sp>
    <dsp:sp modelId="{AB6C4C19-52C0-4C3C-8D97-E381AFD0C426}">
      <dsp:nvSpPr>
        <dsp:cNvPr id="0" name=""/>
        <dsp:cNvSpPr/>
      </dsp:nvSpPr>
      <dsp:spPr>
        <a:xfrm>
          <a:off x="0" y="2727196"/>
          <a:ext cx="69508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6391B-E03C-4E76-8619-53A479EB69A9}">
      <dsp:nvSpPr>
        <dsp:cNvPr id="0" name=""/>
        <dsp:cNvSpPr/>
      </dsp:nvSpPr>
      <dsp:spPr>
        <a:xfrm>
          <a:off x="0" y="2727196"/>
          <a:ext cx="6937232" cy="91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Skills and training being identified</a:t>
          </a:r>
        </a:p>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Mobility Patterns being reviewed</a:t>
          </a:r>
        </a:p>
      </dsp:txBody>
      <dsp:txXfrm>
        <a:off x="0" y="2727196"/>
        <a:ext cx="6937232" cy="912094"/>
      </dsp:txXfrm>
    </dsp:sp>
    <dsp:sp modelId="{7EDC4123-1F29-4142-9AE6-246C2B5C8F0B}">
      <dsp:nvSpPr>
        <dsp:cNvPr id="0" name=""/>
        <dsp:cNvSpPr/>
      </dsp:nvSpPr>
      <dsp:spPr>
        <a:xfrm>
          <a:off x="0" y="3639290"/>
          <a:ext cx="69508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4C91D-B5DC-4B50-AAB8-7E237A15EF1E}">
      <dsp:nvSpPr>
        <dsp:cNvPr id="0" name=""/>
        <dsp:cNvSpPr/>
      </dsp:nvSpPr>
      <dsp:spPr>
        <a:xfrm>
          <a:off x="0" y="3639290"/>
          <a:ext cx="6937232" cy="91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Policy, lobbying and engagement with stakeholders 	</a:t>
          </a:r>
        </a:p>
      </dsp:txBody>
      <dsp:txXfrm>
        <a:off x="0" y="3639290"/>
        <a:ext cx="6937232" cy="9120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5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243973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214952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latin typeface="Arial" charset="0"/>
            </a:endParaRPr>
          </a:p>
        </p:txBody>
      </p:sp>
    </p:spTree>
    <p:extLst>
      <p:ext uri="{BB962C8B-B14F-4D97-AF65-F5344CB8AC3E}">
        <p14:creationId xmlns:p14="http://schemas.microsoft.com/office/powerpoint/2010/main" val="208116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231185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23485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322592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391390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3ACC-25AE-775B-A628-E8CA346209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0A772B8C-CA7B-38F6-401C-20D84021B2FE}"/>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4" name="Footer Placeholder 3">
            <a:extLst>
              <a:ext uri="{FF2B5EF4-FFF2-40B4-BE49-F238E27FC236}">
                <a16:creationId xmlns:a16="http://schemas.microsoft.com/office/drawing/2014/main" id="{4794B647-32EC-B121-EE44-1826F77AFF18}"/>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5" name="Slide Number Placeholder 4">
            <a:extLst>
              <a:ext uri="{FF2B5EF4-FFF2-40B4-BE49-F238E27FC236}">
                <a16:creationId xmlns:a16="http://schemas.microsoft.com/office/drawing/2014/main" id="{5E253A70-F7BF-97A6-430D-737FB8EEF8C7}"/>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28300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3D5F22-91A3-D194-ED16-0E63B6CF9E87}"/>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3" name="Footer Placeholder 2">
            <a:extLst>
              <a:ext uri="{FF2B5EF4-FFF2-40B4-BE49-F238E27FC236}">
                <a16:creationId xmlns:a16="http://schemas.microsoft.com/office/drawing/2014/main" id="{384B2BE5-C79F-0104-C936-197CC11FDDE3}"/>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4" name="Slide Number Placeholder 3">
            <a:extLst>
              <a:ext uri="{FF2B5EF4-FFF2-40B4-BE49-F238E27FC236}">
                <a16:creationId xmlns:a16="http://schemas.microsoft.com/office/drawing/2014/main" id="{9FA6D1F8-589F-335B-EEE1-83987D72FA00}"/>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112103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3759-FEAE-779A-2A41-B02D277C28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7069EF27-FAA1-5F2E-85A0-F566ED63638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90B553FA-9AEF-FAA2-38E5-3E8A5BBBCE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6B434-A706-EA99-CD8E-2453EA1BD428}"/>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6" name="Footer Placeholder 5">
            <a:extLst>
              <a:ext uri="{FF2B5EF4-FFF2-40B4-BE49-F238E27FC236}">
                <a16:creationId xmlns:a16="http://schemas.microsoft.com/office/drawing/2014/main" id="{71052B3F-D0BD-DB31-FD72-8E69D1E2ED55}"/>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7" name="Slide Number Placeholder 6">
            <a:extLst>
              <a:ext uri="{FF2B5EF4-FFF2-40B4-BE49-F238E27FC236}">
                <a16:creationId xmlns:a16="http://schemas.microsoft.com/office/drawing/2014/main" id="{1ECC79EB-4B43-7BF9-28F1-C03445580286}"/>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1039416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423B-09EA-73E8-995F-F12F5D0614E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F83A86DE-C3D5-EE66-2A32-B898CF183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4017C7DE-FF46-7740-E7F2-E88BE0B45C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CC38B1-1D27-61CE-8E4F-55E32DB0B313}"/>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6" name="Footer Placeholder 5">
            <a:extLst>
              <a:ext uri="{FF2B5EF4-FFF2-40B4-BE49-F238E27FC236}">
                <a16:creationId xmlns:a16="http://schemas.microsoft.com/office/drawing/2014/main" id="{2E90DA2B-348F-C777-0C02-00EACD91340F}"/>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7" name="Slide Number Placeholder 6">
            <a:extLst>
              <a:ext uri="{FF2B5EF4-FFF2-40B4-BE49-F238E27FC236}">
                <a16:creationId xmlns:a16="http://schemas.microsoft.com/office/drawing/2014/main" id="{85D0E008-E193-0264-05A4-3F24D1EF8D59}"/>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228648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5063-D3E7-9E26-2C27-024055D44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0CF138B3-2FF9-65FB-D1DF-271ACECB3CE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A6779DC-1876-178B-00C4-5C2285441FCF}"/>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5" name="Footer Placeholder 4">
            <a:extLst>
              <a:ext uri="{FF2B5EF4-FFF2-40B4-BE49-F238E27FC236}">
                <a16:creationId xmlns:a16="http://schemas.microsoft.com/office/drawing/2014/main" id="{7DC93623-7E10-9685-A5A9-1B66BAFA5F5A}"/>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6" name="Slide Number Placeholder 5">
            <a:extLst>
              <a:ext uri="{FF2B5EF4-FFF2-40B4-BE49-F238E27FC236}">
                <a16:creationId xmlns:a16="http://schemas.microsoft.com/office/drawing/2014/main" id="{F0262C61-1BFE-E308-9E55-613F0DE50D4D}"/>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82844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182B8-D2D4-E4B5-B7C8-BF7FFA1DBE5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CB6F7E2-6447-44AE-705D-35B69BE0438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A0563132-B087-4174-68E1-505A6722178E}"/>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5" name="Footer Placeholder 4">
            <a:extLst>
              <a:ext uri="{FF2B5EF4-FFF2-40B4-BE49-F238E27FC236}">
                <a16:creationId xmlns:a16="http://schemas.microsoft.com/office/drawing/2014/main" id="{942C6BCD-FCE0-EFBD-BD30-EE85F0C47B27}"/>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6" name="Slide Number Placeholder 5">
            <a:extLst>
              <a:ext uri="{FF2B5EF4-FFF2-40B4-BE49-F238E27FC236}">
                <a16:creationId xmlns:a16="http://schemas.microsoft.com/office/drawing/2014/main" id="{AAE423F4-E4B6-1C1D-100A-2DD949D70DA6}"/>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102589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13A0-9D4E-343D-728F-1FD8EA27CB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23DC2281-3594-EC2F-576B-B816672C1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48B1F4A-6E6D-54BE-6006-6DD9752227F4}"/>
              </a:ext>
            </a:extLst>
          </p:cNvPr>
          <p:cNvSpPr>
            <a:spLocks noGrp="1"/>
          </p:cNvSpPr>
          <p:nvPr>
            <p:ph type="dt" sz="half" idx="10"/>
          </p:nvPr>
        </p:nvSpPr>
        <p:spPr/>
        <p:txBody>
          <a:bodyPr/>
          <a:lstStyle/>
          <a:p>
            <a:fld id="{258856E1-FD7F-4256-88DF-9D4D2998E473}" type="datetimeFigureOut">
              <a:rPr lang="en-IE" smtClean="0"/>
              <a:t>14/06/2023</a:t>
            </a:fld>
            <a:endParaRPr lang="en-IE"/>
          </a:p>
        </p:txBody>
      </p:sp>
      <p:sp>
        <p:nvSpPr>
          <p:cNvPr id="5" name="Footer Placeholder 4">
            <a:extLst>
              <a:ext uri="{FF2B5EF4-FFF2-40B4-BE49-F238E27FC236}">
                <a16:creationId xmlns:a16="http://schemas.microsoft.com/office/drawing/2014/main" id="{28C9E9CB-106F-AA0D-3915-6122E56190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B547C15-BB5D-29B5-D819-BC9D867D8F39}"/>
              </a:ext>
            </a:extLst>
          </p:cNvPr>
          <p:cNvSpPr>
            <a:spLocks noGrp="1"/>
          </p:cNvSpPr>
          <p:nvPr>
            <p:ph type="sldNum" sz="quarter" idx="12"/>
          </p:nvPr>
        </p:nvSpPr>
        <p:spPr/>
        <p:txBody>
          <a:bodyPr/>
          <a:lstStyle/>
          <a:p>
            <a:fld id="{10EDD4D2-426A-41A3-868F-A1D51DA7FC24}" type="slidenum">
              <a:rPr lang="en-IE" smtClean="0"/>
              <a:t>‹N›</a:t>
            </a:fld>
            <a:endParaRPr lang="en-IE"/>
          </a:p>
        </p:txBody>
      </p:sp>
    </p:spTree>
    <p:extLst>
      <p:ext uri="{BB962C8B-B14F-4D97-AF65-F5344CB8AC3E}">
        <p14:creationId xmlns:p14="http://schemas.microsoft.com/office/powerpoint/2010/main" val="406917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2D4C-8D31-7157-F930-2553623361A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2BB3B98-BCA6-2560-DEB4-D7CC8FD17C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2D363A4-3176-7B20-A4AE-CC3932F5F3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D82E093-B667-3379-BA52-B296E65F5444}"/>
              </a:ext>
            </a:extLst>
          </p:cNvPr>
          <p:cNvSpPr>
            <a:spLocks noGrp="1"/>
          </p:cNvSpPr>
          <p:nvPr>
            <p:ph type="dt" sz="half" idx="10"/>
          </p:nvPr>
        </p:nvSpPr>
        <p:spPr/>
        <p:txBody>
          <a:bodyPr/>
          <a:lstStyle/>
          <a:p>
            <a:fld id="{258856E1-FD7F-4256-88DF-9D4D2998E473}" type="datetimeFigureOut">
              <a:rPr lang="en-IE" smtClean="0"/>
              <a:t>14/06/2023</a:t>
            </a:fld>
            <a:endParaRPr lang="en-IE"/>
          </a:p>
        </p:txBody>
      </p:sp>
      <p:sp>
        <p:nvSpPr>
          <p:cNvPr id="6" name="Footer Placeholder 5">
            <a:extLst>
              <a:ext uri="{FF2B5EF4-FFF2-40B4-BE49-F238E27FC236}">
                <a16:creationId xmlns:a16="http://schemas.microsoft.com/office/drawing/2014/main" id="{FE8BFE81-2D3B-A5C6-C0D3-1925A09EBCB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B6CA2AC-7049-4A11-9EBF-D0A02F3C226A}"/>
              </a:ext>
            </a:extLst>
          </p:cNvPr>
          <p:cNvSpPr>
            <a:spLocks noGrp="1"/>
          </p:cNvSpPr>
          <p:nvPr>
            <p:ph type="sldNum" sz="quarter" idx="12"/>
          </p:nvPr>
        </p:nvSpPr>
        <p:spPr/>
        <p:txBody>
          <a:bodyPr/>
          <a:lstStyle/>
          <a:p>
            <a:fld id="{10EDD4D2-426A-41A3-868F-A1D51DA7FC24}" type="slidenum">
              <a:rPr lang="en-IE" smtClean="0"/>
              <a:t>‹N›</a:t>
            </a:fld>
            <a:endParaRPr lang="en-IE"/>
          </a:p>
        </p:txBody>
      </p:sp>
    </p:spTree>
    <p:extLst>
      <p:ext uri="{BB962C8B-B14F-4D97-AF65-F5344CB8AC3E}">
        <p14:creationId xmlns:p14="http://schemas.microsoft.com/office/powerpoint/2010/main" val="426165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0D15-EACA-9F93-C1F3-466DAB124D2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477509D-71FE-117A-8393-A3403DAEA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7DEFBD-CF1D-F027-C6DA-4E93FDFD4F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CF06576-BD0B-F329-70FD-F3A5525FB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C7F34A-AB7A-6C73-3C4E-9A77E699F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028959C-A4E4-4756-A6B3-835375C67A81}"/>
              </a:ext>
            </a:extLst>
          </p:cNvPr>
          <p:cNvSpPr>
            <a:spLocks noGrp="1"/>
          </p:cNvSpPr>
          <p:nvPr>
            <p:ph type="dt" sz="half" idx="10"/>
          </p:nvPr>
        </p:nvSpPr>
        <p:spPr/>
        <p:txBody>
          <a:bodyPr/>
          <a:lstStyle/>
          <a:p>
            <a:fld id="{258856E1-FD7F-4256-88DF-9D4D2998E473}" type="datetimeFigureOut">
              <a:rPr lang="en-IE" smtClean="0"/>
              <a:t>14/06/2023</a:t>
            </a:fld>
            <a:endParaRPr lang="en-IE"/>
          </a:p>
        </p:txBody>
      </p:sp>
      <p:sp>
        <p:nvSpPr>
          <p:cNvPr id="8" name="Footer Placeholder 7">
            <a:extLst>
              <a:ext uri="{FF2B5EF4-FFF2-40B4-BE49-F238E27FC236}">
                <a16:creationId xmlns:a16="http://schemas.microsoft.com/office/drawing/2014/main" id="{793C6F08-068D-66DA-DF4F-8EDC791ECB2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64E17B1-07D3-E8D7-7BA8-F3D11C2D2B23}"/>
              </a:ext>
            </a:extLst>
          </p:cNvPr>
          <p:cNvSpPr>
            <a:spLocks noGrp="1"/>
          </p:cNvSpPr>
          <p:nvPr>
            <p:ph type="sldNum" sz="quarter" idx="12"/>
          </p:nvPr>
        </p:nvSpPr>
        <p:spPr/>
        <p:txBody>
          <a:bodyPr/>
          <a:lstStyle/>
          <a:p>
            <a:fld id="{10EDD4D2-426A-41A3-868F-A1D51DA7FC24}" type="slidenum">
              <a:rPr lang="en-IE" smtClean="0"/>
              <a:t>‹N›</a:t>
            </a:fld>
            <a:endParaRPr lang="en-IE"/>
          </a:p>
        </p:txBody>
      </p:sp>
    </p:spTree>
    <p:extLst>
      <p:ext uri="{BB962C8B-B14F-4D97-AF65-F5344CB8AC3E}">
        <p14:creationId xmlns:p14="http://schemas.microsoft.com/office/powerpoint/2010/main" val="208636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E133-09D1-75CF-B9ED-F295931B45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4CD741F9-BD7C-B7BD-BE71-5D736C4D5A2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D005826D-E2EF-86D6-C7C2-C627519A19A7}"/>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5" name="Footer Placeholder 4">
            <a:extLst>
              <a:ext uri="{FF2B5EF4-FFF2-40B4-BE49-F238E27FC236}">
                <a16:creationId xmlns:a16="http://schemas.microsoft.com/office/drawing/2014/main" id="{A227B67C-9733-9606-44F2-CFB3B7F463BC}"/>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6" name="Slide Number Placeholder 5">
            <a:extLst>
              <a:ext uri="{FF2B5EF4-FFF2-40B4-BE49-F238E27FC236}">
                <a16:creationId xmlns:a16="http://schemas.microsoft.com/office/drawing/2014/main" id="{36AE592C-3938-6C8D-CC4F-97EFB50597B9}"/>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329353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C94E-29AB-496B-E72B-680EA68FE8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5F8275D8-F1E0-3925-0C1B-D19A6193AB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725C956-12AA-6617-23BB-24A96EB028B9}"/>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5" name="Footer Placeholder 4">
            <a:extLst>
              <a:ext uri="{FF2B5EF4-FFF2-40B4-BE49-F238E27FC236}">
                <a16:creationId xmlns:a16="http://schemas.microsoft.com/office/drawing/2014/main" id="{C3C03AD2-91C5-6A21-BC13-6B613D6F3DDF}"/>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6" name="Slide Number Placeholder 5">
            <a:extLst>
              <a:ext uri="{FF2B5EF4-FFF2-40B4-BE49-F238E27FC236}">
                <a16:creationId xmlns:a16="http://schemas.microsoft.com/office/drawing/2014/main" id="{AE2001D0-6EDD-D85F-A657-4327B0B98CB7}"/>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335103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3E7C-BB83-2E3F-6158-77410C567B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D4DB4ADA-4F64-68BE-E046-711F4B0BAF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DD5CBD-8A1A-1494-AD0E-267629DF67F9}"/>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5" name="Footer Placeholder 4">
            <a:extLst>
              <a:ext uri="{FF2B5EF4-FFF2-40B4-BE49-F238E27FC236}">
                <a16:creationId xmlns:a16="http://schemas.microsoft.com/office/drawing/2014/main" id="{60CA50D1-0650-FCD5-FB37-76A554C2D177}"/>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6" name="Slide Number Placeholder 5">
            <a:extLst>
              <a:ext uri="{FF2B5EF4-FFF2-40B4-BE49-F238E27FC236}">
                <a16:creationId xmlns:a16="http://schemas.microsoft.com/office/drawing/2014/main" id="{1F876B84-1AD0-CAC2-442F-585F496A23E0}"/>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152286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4011-9151-6BE7-7FB3-082DD6C66B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E8A9277-C930-6A6A-17CC-017CB365AB1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1FE5665A-2373-008A-F156-BDC8690642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39398A24-FBDE-2906-4286-CF2964ACFAB5}"/>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6" name="Footer Placeholder 5">
            <a:extLst>
              <a:ext uri="{FF2B5EF4-FFF2-40B4-BE49-F238E27FC236}">
                <a16:creationId xmlns:a16="http://schemas.microsoft.com/office/drawing/2014/main" id="{2FE672C0-C988-7140-D793-9FEF4199F2B0}"/>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7" name="Slide Number Placeholder 6">
            <a:extLst>
              <a:ext uri="{FF2B5EF4-FFF2-40B4-BE49-F238E27FC236}">
                <a16:creationId xmlns:a16="http://schemas.microsoft.com/office/drawing/2014/main" id="{362C6E7C-E3BA-9438-4645-9CCD95BC30FA}"/>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110116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97AC-1BED-010F-C7BF-3038D43BE70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11F45C1E-5ED6-E3CE-6CE3-54F08736523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1CF21D-ED8B-0082-3DFF-3DF5F60F0B8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43EB0847-5F01-2053-038A-0E6A44F0E1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6642E7-6B6B-AE3B-5E5A-3D3C53B8C8E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305B5FF0-D59A-604F-6489-3B79B5FB3E8D}"/>
              </a:ext>
            </a:extLst>
          </p:cNvPr>
          <p:cNvSpPr>
            <a:spLocks noGrp="1"/>
          </p:cNvSpPr>
          <p:nvPr>
            <p:ph type="dt" sz="half" idx="10"/>
          </p:nvPr>
        </p:nvSpPr>
        <p:spPr>
          <a:xfrm>
            <a:off x="838200" y="6356350"/>
            <a:ext cx="2743200" cy="365125"/>
          </a:xfrm>
          <a:prstGeom prst="rect">
            <a:avLst/>
          </a:prstGeom>
        </p:spPr>
        <p:txBody>
          <a:bodyPr/>
          <a:lstStyle/>
          <a:p>
            <a:fld id="{33680BD8-4F0F-405F-9DC2-8334B8B2D6E7}" type="datetimeFigureOut">
              <a:rPr lang="ro-RO" smtClean="0"/>
              <a:t>14.06.2023</a:t>
            </a:fld>
            <a:endParaRPr lang="ro-RO"/>
          </a:p>
        </p:txBody>
      </p:sp>
      <p:sp>
        <p:nvSpPr>
          <p:cNvPr id="8" name="Footer Placeholder 7">
            <a:extLst>
              <a:ext uri="{FF2B5EF4-FFF2-40B4-BE49-F238E27FC236}">
                <a16:creationId xmlns:a16="http://schemas.microsoft.com/office/drawing/2014/main" id="{5B3FB415-30BC-6986-0BD5-FD9924FC0EA5}"/>
              </a:ext>
            </a:extLst>
          </p:cNvPr>
          <p:cNvSpPr>
            <a:spLocks noGrp="1"/>
          </p:cNvSpPr>
          <p:nvPr>
            <p:ph type="ftr" sz="quarter" idx="11"/>
          </p:nvPr>
        </p:nvSpPr>
        <p:spPr>
          <a:xfrm>
            <a:off x="4038600" y="6356350"/>
            <a:ext cx="4114800" cy="365125"/>
          </a:xfrm>
          <a:prstGeom prst="rect">
            <a:avLst/>
          </a:prstGeom>
        </p:spPr>
        <p:txBody>
          <a:bodyPr/>
          <a:lstStyle/>
          <a:p>
            <a:endParaRPr lang="ro-RO"/>
          </a:p>
        </p:txBody>
      </p:sp>
      <p:sp>
        <p:nvSpPr>
          <p:cNvPr id="9" name="Slide Number Placeholder 8">
            <a:extLst>
              <a:ext uri="{FF2B5EF4-FFF2-40B4-BE49-F238E27FC236}">
                <a16:creationId xmlns:a16="http://schemas.microsoft.com/office/drawing/2014/main" id="{2E226762-2895-76F9-41AF-57BE2D22E31A}"/>
              </a:ext>
            </a:extLst>
          </p:cNvPr>
          <p:cNvSpPr>
            <a:spLocks noGrp="1"/>
          </p:cNvSpPr>
          <p:nvPr>
            <p:ph type="sldNum" sz="quarter" idx="12"/>
          </p:nvPr>
        </p:nvSpPr>
        <p:spPr>
          <a:xfrm>
            <a:off x="8610600" y="6356350"/>
            <a:ext cx="2743200" cy="365125"/>
          </a:xfrm>
          <a:prstGeom prst="rect">
            <a:avLst/>
          </a:prstGeom>
        </p:spPr>
        <p:txBody>
          <a:bodyPr/>
          <a:lstStyle/>
          <a:p>
            <a:fld id="{525E9ACE-8B73-4DED-9D76-1A3C160AEC1D}" type="slidenum">
              <a:rPr lang="ro-RO" smtClean="0"/>
              <a:t>‹N›</a:t>
            </a:fld>
            <a:endParaRPr lang="ro-RO"/>
          </a:p>
        </p:txBody>
      </p:sp>
    </p:spTree>
    <p:extLst>
      <p:ext uri="{BB962C8B-B14F-4D97-AF65-F5344CB8AC3E}">
        <p14:creationId xmlns:p14="http://schemas.microsoft.com/office/powerpoint/2010/main" val="1663641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D356C-089A-28A3-F953-5F1CFDD866E4}"/>
              </a:ext>
            </a:extLst>
          </p:cNvPr>
          <p:cNvSpPr txBox="1"/>
          <p:nvPr userDrawn="1"/>
        </p:nvSpPr>
        <p:spPr>
          <a:xfrm>
            <a:off x="1389275" y="6273225"/>
            <a:ext cx="9685539" cy="584775"/>
          </a:xfrm>
          <a:prstGeom prst="rect">
            <a:avLst/>
          </a:prstGeom>
          <a:noFill/>
        </p:spPr>
        <p:txBody>
          <a:bodyPr wrap="square" rtlCol="0">
            <a:spAutoFit/>
          </a:bodyPr>
          <a:lstStyle/>
          <a:p>
            <a:pPr algn="ctr"/>
            <a:r>
              <a:rPr lang="nb-NO" sz="1600" b="1" dirty="0">
                <a:solidFill>
                  <a:srgbClr val="7030A0"/>
                </a:solidFill>
                <a:latin typeface="Calibri" panose="020F0502020204030204" pitchFamily="34" charset="0"/>
                <a:cs typeface="Calibri" panose="020F0502020204030204" pitchFamily="34" charset="0"/>
              </a:rPr>
              <a:t>34th KOWI Annual Conference on EU Funding for Research &amp; Innovation</a:t>
            </a:r>
            <a:br>
              <a:rPr lang="nb-NO" sz="1600" b="1" dirty="0">
                <a:solidFill>
                  <a:srgbClr val="7030A0"/>
                </a:solidFill>
                <a:latin typeface="Calibri" panose="020F0502020204030204" pitchFamily="34" charset="0"/>
                <a:cs typeface="Calibri" panose="020F0502020204030204" pitchFamily="34" charset="0"/>
              </a:rPr>
            </a:br>
            <a:r>
              <a:rPr lang="nb-NO" sz="1600" b="1" dirty="0">
                <a:solidFill>
                  <a:srgbClr val="7030A0"/>
                </a:solidFill>
                <a:latin typeface="Calibri" panose="020F0502020204030204" pitchFamily="34" charset="0"/>
                <a:cs typeface="Calibri" panose="020F0502020204030204" pitchFamily="34" charset="0"/>
              </a:rPr>
              <a:t>Rostock, 15 June 2023</a:t>
            </a:r>
            <a:endParaRPr lang="en-US" sz="1600" b="1" dirty="0">
              <a:solidFill>
                <a:srgbClr val="7030A0"/>
              </a:solidFill>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23BADE0D-FF2B-67B0-AB64-3CB87B6DFD8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297" t="14492" r="4836" b="12102"/>
          <a:stretch/>
        </p:blipFill>
        <p:spPr>
          <a:xfrm>
            <a:off x="8711648" y="163839"/>
            <a:ext cx="1475962" cy="767107"/>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5C1415BB-56AB-DD28-B8AF-933A9D71DCE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57559" y="150359"/>
            <a:ext cx="1609154" cy="7940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E9D678-4859-70B7-4034-AE596A451566}"/>
              </a:ext>
            </a:extLst>
          </p:cNvPr>
          <p:cNvSpPr txBox="1"/>
          <p:nvPr userDrawn="1"/>
        </p:nvSpPr>
        <p:spPr>
          <a:xfrm>
            <a:off x="7986090" y="6030271"/>
            <a:ext cx="4037910" cy="830997"/>
          </a:xfrm>
          <a:prstGeom prst="rect">
            <a:avLst/>
          </a:prstGeom>
          <a:noFill/>
        </p:spPr>
        <p:txBody>
          <a:bodyPr wrap="square" rtlCol="0">
            <a:spAutoFit/>
          </a:bodyPr>
          <a:lstStyle/>
          <a:p>
            <a:pPr algn="ctr"/>
            <a:r>
              <a:rPr lang="nb-NO" sz="1600" b="1" dirty="0">
                <a:solidFill>
                  <a:srgbClr val="7030A0"/>
                </a:solidFill>
                <a:latin typeface="Calibri" panose="020F0502020204030204" pitchFamily="34" charset="0"/>
                <a:cs typeface="Calibri" panose="020F0502020204030204" pitchFamily="34" charset="0"/>
              </a:rPr>
              <a:t>34th KOWI Annual Conference on EU Funding for Research &amp; Innovation</a:t>
            </a:r>
            <a:br>
              <a:rPr lang="nb-NO" sz="1600" b="1" dirty="0">
                <a:solidFill>
                  <a:srgbClr val="7030A0"/>
                </a:solidFill>
                <a:latin typeface="Calibri" panose="020F0502020204030204" pitchFamily="34" charset="0"/>
                <a:cs typeface="Calibri" panose="020F0502020204030204" pitchFamily="34" charset="0"/>
              </a:rPr>
            </a:br>
            <a:r>
              <a:rPr lang="nb-NO" sz="1600" b="1" dirty="0">
                <a:solidFill>
                  <a:srgbClr val="7030A0"/>
                </a:solidFill>
                <a:latin typeface="Calibri" panose="020F0502020204030204" pitchFamily="34" charset="0"/>
                <a:cs typeface="Calibri" panose="020F0502020204030204" pitchFamily="34" charset="0"/>
              </a:rPr>
              <a:t>Rostock, 15 June 2023</a:t>
            </a:r>
            <a:endParaRPr lang="en-US" sz="1600" b="1" dirty="0">
              <a:solidFill>
                <a:srgbClr val="7030A0"/>
              </a:solidFill>
              <a:latin typeface="Calibri" panose="020F0502020204030204" pitchFamily="34" charset="0"/>
              <a:cs typeface="Calibri" panose="020F0502020204030204" pitchFamily="34" charset="0"/>
            </a:endParaRPr>
          </a:p>
        </p:txBody>
      </p:sp>
      <p:pic>
        <p:nvPicPr>
          <p:cNvPr id="8" name="Picture 7" descr="Logo, company name&#10;&#10;Description automatically generated">
            <a:extLst>
              <a:ext uri="{FF2B5EF4-FFF2-40B4-BE49-F238E27FC236}">
                <a16:creationId xmlns:a16="http://schemas.microsoft.com/office/drawing/2014/main" id="{8DC1C19B-90AF-6FA3-5824-E1F2C9560E9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297" t="14492" r="4836" b="12102"/>
          <a:stretch/>
        </p:blipFill>
        <p:spPr>
          <a:xfrm>
            <a:off x="8711648" y="163839"/>
            <a:ext cx="1475962" cy="767107"/>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0E7A7DDC-44CE-A343-D205-180907FCF8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57559" y="150359"/>
            <a:ext cx="1609154" cy="794067"/>
          </a:xfrm>
          <a:prstGeom prst="rect">
            <a:avLst/>
          </a:prstGeom>
        </p:spPr>
      </p:pic>
    </p:spTree>
    <p:extLst>
      <p:ext uri="{BB962C8B-B14F-4D97-AF65-F5344CB8AC3E}">
        <p14:creationId xmlns:p14="http://schemas.microsoft.com/office/powerpoint/2010/main" val="298035600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15.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47.sv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19" Type="http://schemas.openxmlformats.org/officeDocument/2006/relationships/image" Target="../media/image15.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5.svg"/><Relationship Id="rId3" Type="http://schemas.openxmlformats.org/officeDocument/2006/relationships/image" Target="../media/image50.png"/><Relationship Id="rId21" Type="http://schemas.openxmlformats.org/officeDocument/2006/relationships/image" Target="../media/image15.pn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4.png"/><Relationship Id="rId2" Type="http://schemas.openxmlformats.org/officeDocument/2006/relationships/notesSlide" Target="../notesSlides/notesSlide9.xml"/><Relationship Id="rId16" Type="http://schemas.openxmlformats.org/officeDocument/2006/relationships/image" Target="../media/image63.svg"/><Relationship Id="rId20" Type="http://schemas.openxmlformats.org/officeDocument/2006/relationships/image" Target="../media/image67.svg"/><Relationship Id="rId1" Type="http://schemas.openxmlformats.org/officeDocument/2006/relationships/slideLayout" Target="../slideLayouts/slideLayout1.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svg"/><Relationship Id="rId19" Type="http://schemas.openxmlformats.org/officeDocument/2006/relationships/image" Target="../media/image66.pn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18" Type="http://schemas.openxmlformats.org/officeDocument/2006/relationships/image" Target="../media/image10.svg"/><Relationship Id="rId3" Type="http://schemas.openxmlformats.org/officeDocument/2006/relationships/diagramLayout" Target="../diagrams/layout1.xml"/><Relationship Id="rId7" Type="http://schemas.openxmlformats.org/officeDocument/2006/relationships/image" Target="../media/image1.jpg"/><Relationship Id="rId12" Type="http://schemas.microsoft.com/office/2007/relationships/diagramDrawing" Target="../diagrams/drawing2.xml"/><Relationship Id="rId17" Type="http://schemas.openxmlformats.org/officeDocument/2006/relationships/image" Target="../media/image9.png"/><Relationship Id="rId2" Type="http://schemas.openxmlformats.org/officeDocument/2006/relationships/diagramData" Target="../diagrams/data1.xml"/><Relationship Id="rId16" Type="http://schemas.openxmlformats.org/officeDocument/2006/relationships/image" Target="../media/image8.svg"/><Relationship Id="rId20" Type="http://schemas.openxmlformats.org/officeDocument/2006/relationships/image" Target="../media/image12.svg"/><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5" Type="http://schemas.openxmlformats.org/officeDocument/2006/relationships/image" Target="../media/image7.png"/><Relationship Id="rId10" Type="http://schemas.openxmlformats.org/officeDocument/2006/relationships/diagramQuickStyle" Target="../diagrams/quickStyle2.xml"/><Relationship Id="rId19"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16.jpg"/><Relationship Id="rId4" Type="http://schemas.openxmlformats.org/officeDocument/2006/relationships/image" Target="../media/image21.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BD541B-D594-7D36-385F-E425A62A726B}"/>
              </a:ext>
            </a:extLst>
          </p:cNvPr>
          <p:cNvPicPr>
            <a:picLocks noChangeAspect="1"/>
          </p:cNvPicPr>
          <p:nvPr/>
        </p:nvPicPr>
        <p:blipFill rotWithShape="1">
          <a:blip r:embed="rId2"/>
          <a:srcRect r="-2" b="792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2" name="Title 1">
            <a:extLst>
              <a:ext uri="{FF2B5EF4-FFF2-40B4-BE49-F238E27FC236}">
                <a16:creationId xmlns:a16="http://schemas.microsoft.com/office/drawing/2014/main" id="{813033F7-3F07-D05B-DD63-78E97E981EF6}"/>
              </a:ext>
            </a:extLst>
          </p:cNvPr>
          <p:cNvSpPr>
            <a:spLocks noGrp="1"/>
          </p:cNvSpPr>
          <p:nvPr>
            <p:ph type="ctrTitle"/>
          </p:nvPr>
        </p:nvSpPr>
        <p:spPr>
          <a:xfrm>
            <a:off x="438912" y="1176973"/>
            <a:ext cx="5375962" cy="2188018"/>
          </a:xfrm>
        </p:spPr>
        <p:txBody>
          <a:bodyPr>
            <a:normAutofit/>
          </a:bodyPr>
          <a:lstStyle/>
          <a:p>
            <a:pPr algn="l"/>
            <a:r>
              <a:rPr lang="en-IE" sz="4400" dirty="0">
                <a:latin typeface="Calibri" panose="020F0502020204030204" pitchFamily="34" charset="0"/>
                <a:cs typeface="Calibri" panose="020F0502020204030204" pitchFamily="34" charset="0"/>
              </a:rPr>
              <a:t>Career Acknowledgement for Research Managers</a:t>
            </a:r>
          </a:p>
        </p:txBody>
      </p:sp>
      <p:sp>
        <p:nvSpPr>
          <p:cNvPr id="3" name="Subtitle 2">
            <a:extLst>
              <a:ext uri="{FF2B5EF4-FFF2-40B4-BE49-F238E27FC236}">
                <a16:creationId xmlns:a16="http://schemas.microsoft.com/office/drawing/2014/main" id="{B95E5C1F-B56C-607A-AF6E-AF79F01DCEE7}"/>
              </a:ext>
            </a:extLst>
          </p:cNvPr>
          <p:cNvSpPr>
            <a:spLocks noGrp="1"/>
          </p:cNvSpPr>
          <p:nvPr>
            <p:ph type="subTitle" idx="1"/>
          </p:nvPr>
        </p:nvSpPr>
        <p:spPr>
          <a:xfrm>
            <a:off x="438912" y="4687367"/>
            <a:ext cx="5375962" cy="993660"/>
          </a:xfrm>
        </p:spPr>
        <p:txBody>
          <a:bodyPr>
            <a:normAutofit lnSpcReduction="10000"/>
          </a:bodyPr>
          <a:lstStyle/>
          <a:p>
            <a:pPr algn="l"/>
            <a:r>
              <a:rPr lang="en-IE" sz="2800" dirty="0">
                <a:latin typeface="Calibri" panose="020F0502020204030204" pitchFamily="34" charset="0"/>
                <a:cs typeface="Calibri" panose="020F0502020204030204" pitchFamily="34" charset="0"/>
              </a:rPr>
              <a:t>Mihaela Albu</a:t>
            </a:r>
          </a:p>
          <a:p>
            <a:pPr algn="l"/>
            <a:r>
              <a:rPr lang="en-IE" sz="2800" dirty="0" err="1">
                <a:latin typeface="Calibri" panose="020F0502020204030204" pitchFamily="34" charset="0"/>
                <a:cs typeface="Calibri" panose="020F0502020204030204" pitchFamily="34" charset="0"/>
              </a:rPr>
              <a:t>Politehnica</a:t>
            </a:r>
            <a:r>
              <a:rPr lang="en-IE" sz="2800" dirty="0">
                <a:latin typeface="Calibri" panose="020F0502020204030204" pitchFamily="34" charset="0"/>
                <a:cs typeface="Calibri" panose="020F0502020204030204" pitchFamily="34" charset="0"/>
              </a:rPr>
              <a:t> University of Bucharest</a:t>
            </a:r>
          </a:p>
        </p:txBody>
      </p:sp>
      <p:pic>
        <p:nvPicPr>
          <p:cNvPr id="7" name="Picture 6" descr="Logo, company name&#10;&#10;Description automatically generated">
            <a:extLst>
              <a:ext uri="{FF2B5EF4-FFF2-40B4-BE49-F238E27FC236}">
                <a16:creationId xmlns:a16="http://schemas.microsoft.com/office/drawing/2014/main" id="{B75E4701-4EA2-5682-F645-5E2256A27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913" y="284967"/>
            <a:ext cx="4230520" cy="2721704"/>
          </a:xfrm>
          <a:prstGeom prst="rect">
            <a:avLst/>
          </a:prstGeom>
        </p:spPr>
      </p:pic>
      <p:sp>
        <p:nvSpPr>
          <p:cNvPr id="8" name="TextBox 7">
            <a:extLst>
              <a:ext uri="{FF2B5EF4-FFF2-40B4-BE49-F238E27FC236}">
                <a16:creationId xmlns:a16="http://schemas.microsoft.com/office/drawing/2014/main" id="{2C64173B-B369-66FA-7FD4-C6CE5B2C7133}"/>
              </a:ext>
            </a:extLst>
          </p:cNvPr>
          <p:cNvSpPr txBox="1"/>
          <p:nvPr/>
        </p:nvSpPr>
        <p:spPr>
          <a:xfrm>
            <a:off x="9928195" y="5191394"/>
            <a:ext cx="2160233" cy="830997"/>
          </a:xfrm>
          <a:prstGeom prst="rect">
            <a:avLst/>
          </a:prstGeom>
          <a:solidFill>
            <a:schemeClr val="accent5">
              <a:lumMod val="60000"/>
              <a:lumOff val="40000"/>
            </a:schemeClr>
          </a:solidFill>
        </p:spPr>
        <p:txBody>
          <a:bodyPr wrap="square" rtlCol="0">
            <a:spAutoFit/>
          </a:bodyPr>
          <a:lstStyle/>
          <a:p>
            <a:r>
              <a:rPr lang="en-US" sz="1600" b="1" dirty="0">
                <a:latin typeface="Calibri" panose="020F0502020204030204" pitchFamily="34" charset="0"/>
                <a:cs typeface="Calibri" panose="020F0502020204030204" pitchFamily="34" charset="0"/>
              </a:rPr>
              <a:t>Project: 101058572 — Cardea — HORIZON-WIDERA-2021-ERA-01</a:t>
            </a:r>
          </a:p>
        </p:txBody>
      </p:sp>
      <p:grpSp>
        <p:nvGrpSpPr>
          <p:cNvPr id="4" name="Gruppo 3">
            <a:extLst>
              <a:ext uri="{FF2B5EF4-FFF2-40B4-BE49-F238E27FC236}">
                <a16:creationId xmlns:a16="http://schemas.microsoft.com/office/drawing/2014/main" id="{697503D1-5C21-43EA-858D-79F350DFC78C}"/>
              </a:ext>
            </a:extLst>
          </p:cNvPr>
          <p:cNvGrpSpPr/>
          <p:nvPr/>
        </p:nvGrpSpPr>
        <p:grpSpPr>
          <a:xfrm>
            <a:off x="8473373" y="3457138"/>
            <a:ext cx="3615055" cy="1642110"/>
            <a:chOff x="0" y="0"/>
            <a:chExt cx="3615240" cy="1642110"/>
          </a:xfrm>
        </p:grpSpPr>
        <p:pic>
          <p:nvPicPr>
            <p:cNvPr id="9" name="Picture 24" descr="Blue text on a white background&#10;&#10;Description automatically generated with medium confidence">
              <a:extLst>
                <a:ext uri="{FF2B5EF4-FFF2-40B4-BE49-F238E27FC236}">
                  <a16:creationId xmlns:a16="http://schemas.microsoft.com/office/drawing/2014/main" id="{6FBB5C50-31F0-88A8-E10E-C7A98FE3A7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599815" cy="755650"/>
            </a:xfrm>
            <a:prstGeom prst="rect">
              <a:avLst/>
            </a:prstGeom>
          </p:spPr>
        </p:pic>
        <p:sp>
          <p:nvSpPr>
            <p:cNvPr id="10" name="CasellaDiTesto 20">
              <a:extLst>
                <a:ext uri="{FF2B5EF4-FFF2-40B4-BE49-F238E27FC236}">
                  <a16:creationId xmlns:a16="http://schemas.microsoft.com/office/drawing/2014/main" id="{D093D0ED-1336-61AF-57D5-51839EB4E440}"/>
                </a:ext>
              </a:extLst>
            </p:cNvPr>
            <p:cNvSpPr txBox="1"/>
            <p:nvPr/>
          </p:nvSpPr>
          <p:spPr>
            <a:xfrm>
              <a:off x="15240" y="822960"/>
              <a:ext cx="3600000" cy="819150"/>
            </a:xfrm>
            <a:prstGeom prst="rect">
              <a:avLst/>
            </a:prstGeom>
            <a:noFill/>
            <a:ln w="9525">
              <a:solidFill>
                <a:srgbClr val="042979"/>
              </a:solidFill>
            </a:ln>
          </p:spPr>
          <p:txBody>
            <a:bodyPr wrap="square" rtlCol="0">
              <a:noAutofit/>
            </a:bodyPr>
            <a:lstStyle/>
            <a:p>
              <a:pPr>
                <a:lnSpc>
                  <a:spcPct val="107000"/>
                </a:lnSpc>
              </a:pPr>
              <a:r>
                <a:rPr lang="en-IE" sz="900" b="1" kern="1200">
                  <a:solidFill>
                    <a:srgbClr val="042979"/>
                  </a:solidFill>
                  <a:effectLst/>
                  <a:latin typeface="Calibri" panose="020F0502020204030204" pitchFamily="34" charset="0"/>
                  <a:ea typeface="Verdana" panose="020B0604030504040204" pitchFamily="34" charset="0"/>
                  <a:cs typeface="Times New Roman" panose="02020603050405020304" pitchFamily="18" charset="0"/>
                </a:rPr>
                <a:t>The CARDEA project is funded by the European Union. Views and opinions expressed are however those of the author(s) only and do not necessarily reflect those of the European Union or the European Research Executive Agency (REA). Neither the European Union nor REA can be held responsible for them.</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E" sz="3600" b="1" kern="120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E" sz="3600" b="1" kern="120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E" sz="3600" b="1" kern="120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E" sz="2000" b="1" kern="120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1612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835741" y="419590"/>
            <a:ext cx="6803571" cy="541599"/>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RM Quality of Work</a:t>
            </a:r>
            <a:endParaRPr lang="en-US" sz="3600" dirty="0">
              <a:latin typeface="Calibri" panose="020F0502020204030204" pitchFamily="34" charset="0"/>
              <a:cs typeface="Calibri" panose="020F0502020204030204" pitchFamily="34" charset="0"/>
            </a:endParaRPr>
          </a:p>
        </p:txBody>
      </p:sp>
      <p:sp>
        <p:nvSpPr>
          <p:cNvPr id="3" name="Object 2"/>
          <p:cNvSpPr/>
          <p:nvPr/>
        </p:nvSpPr>
        <p:spPr>
          <a:xfrm>
            <a:off x="199975" y="1600693"/>
            <a:ext cx="6075431" cy="488332"/>
          </a:xfrm>
          <a:prstGeom prst="rect">
            <a:avLst/>
          </a:prstGeom>
          <a:noFill/>
        </p:spPr>
        <p:txBody>
          <a:bodyPr wrap="square" lIns="0" tIns="0" rIns="0" bIns="0" rtlCol="0" anchor="t"/>
          <a:lstStyle/>
          <a:p>
            <a:pPr algn="ctr">
              <a:lnSpc>
                <a:spcPts val="1925"/>
              </a:lnSpc>
              <a:buNone/>
            </a:pPr>
            <a:r>
              <a:rPr lang="en-US" kern="0" spc="32" dirty="0">
                <a:solidFill>
                  <a:srgbClr val="000000">
                    <a:alpha val="80000"/>
                  </a:srgbClr>
                </a:solidFill>
                <a:latin typeface="Calibri" panose="020F0502020204030204" pitchFamily="34" charset="0"/>
                <a:ea typeface="Source Sans Pro" pitchFamily="34" charset="-122"/>
                <a:cs typeface="Calibri" panose="020F0502020204030204" pitchFamily="34" charset="0"/>
              </a:rPr>
              <a:t>Do you feel your organisation values and recognises your contribution to research management appropriately?</a:t>
            </a:r>
            <a:endParaRPr lang="en-US" dirty="0">
              <a:latin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776AD1B6-B252-BD9D-1D57-335FCEA8AF8F}"/>
              </a:ext>
            </a:extLst>
          </p:cNvPr>
          <p:cNvGrpSpPr/>
          <p:nvPr/>
        </p:nvGrpSpPr>
        <p:grpSpPr>
          <a:xfrm>
            <a:off x="956039" y="2781331"/>
            <a:ext cx="4324169" cy="2475976"/>
            <a:chOff x="1075606" y="3020421"/>
            <a:chExt cx="4324169" cy="2475976"/>
          </a:xfrm>
        </p:grpSpPr>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614" y="3020421"/>
              <a:ext cx="1276031" cy="2475881"/>
            </a:xfrm>
            <a:prstGeom prst="rect">
              <a:avLst/>
            </a:prstGeom>
          </p:spPr>
        </p:pic>
        <p:sp>
          <p:nvSpPr>
            <p:cNvPr id="5" name="Object 4"/>
            <p:cNvSpPr/>
            <p:nvPr/>
          </p:nvSpPr>
          <p:spPr>
            <a:xfrm>
              <a:off x="1075606" y="3845291"/>
              <a:ext cx="890365" cy="509014"/>
            </a:xfrm>
            <a:prstGeom prst="rect">
              <a:avLst/>
            </a:prstGeom>
            <a:noFill/>
          </p:spPr>
          <p:txBody>
            <a:bodyPr wrap="square" lIns="0" tIns="0" rIns="0" bIns="0" rtlCol="0" anchor="t"/>
            <a:lstStyle/>
            <a:p>
              <a:pPr algn="ctr">
                <a:lnSpc>
                  <a:spcPts val="4010"/>
                </a:lnSpc>
                <a:buNone/>
              </a:pPr>
              <a:r>
                <a:rPr lang="en-US" sz="3375" kern="0" spc="68" dirty="0">
                  <a:solidFill>
                    <a:srgbClr val="000000">
                      <a:alpha val="80000"/>
                    </a:srgbClr>
                  </a:solidFill>
                  <a:latin typeface="Calibri" panose="020F0502020204030204" pitchFamily="34" charset="0"/>
                  <a:ea typeface="Source Sans Pro" pitchFamily="34" charset="-122"/>
                  <a:cs typeface="Calibri" panose="020F0502020204030204" pitchFamily="34" charset="0"/>
                </a:rPr>
                <a:t>50%</a:t>
              </a:r>
              <a:endParaRPr lang="en-US" dirty="0">
                <a:latin typeface="Calibri" panose="020F0502020204030204" pitchFamily="34" charset="0"/>
                <a:cs typeface="Calibri" panose="020F0502020204030204" pitchFamily="34" charset="0"/>
              </a:endParaRPr>
            </a:p>
          </p:txBody>
        </p:sp>
        <p:sp>
          <p:nvSpPr>
            <p:cNvPr id="6" name="Object 5"/>
            <p:cNvSpPr/>
            <p:nvPr/>
          </p:nvSpPr>
          <p:spPr>
            <a:xfrm>
              <a:off x="1673150" y="3682514"/>
              <a:ext cx="266633" cy="223930"/>
            </a:xfrm>
            <a:prstGeom prst="rect">
              <a:avLst/>
            </a:prstGeom>
            <a:noFill/>
          </p:spPr>
          <p:txBody>
            <a:bodyPr wrap="square" lIns="0" tIns="0" rIns="0" bIns="0" rtlCol="0" anchor="t"/>
            <a:lstStyle/>
            <a:p>
              <a:pPr algn="ctr">
                <a:lnSpc>
                  <a:spcPts val="1764"/>
                </a:lnSpc>
                <a:buNone/>
              </a:pPr>
              <a:r>
                <a:rPr lang="en-US" sz="1485" kern="0" spc="30" dirty="0">
                  <a:solidFill>
                    <a:srgbClr val="000000">
                      <a:alpha val="80000"/>
                    </a:srgbClr>
                  </a:solidFill>
                  <a:latin typeface="Calibri" panose="020F0502020204030204" pitchFamily="34" charset="0"/>
                  <a:ea typeface="Source Sans Pro" pitchFamily="34" charset="-122"/>
                  <a:cs typeface="Calibri" panose="020F0502020204030204" pitchFamily="34" charset="0"/>
                </a:rPr>
                <a:t>No</a:t>
              </a:r>
              <a:endParaRPr lang="en-US" dirty="0">
                <a:latin typeface="Calibri" panose="020F0502020204030204" pitchFamily="34" charset="0"/>
                <a:cs typeface="Calibri" panose="020F0502020204030204" pitchFamily="34" charset="0"/>
              </a:endParaRPr>
            </a:p>
          </p:txBody>
        </p:sp>
        <p:pic>
          <p:nvPicPr>
            <p:cNvPr id="7" name="Object 6"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8489" y="3020516"/>
              <a:ext cx="1256986" cy="2475881"/>
            </a:xfrm>
            <a:prstGeom prst="rect">
              <a:avLst/>
            </a:prstGeom>
          </p:spPr>
        </p:pic>
        <p:sp>
          <p:nvSpPr>
            <p:cNvPr id="8" name="Object 7"/>
            <p:cNvSpPr/>
            <p:nvPr/>
          </p:nvSpPr>
          <p:spPr>
            <a:xfrm>
              <a:off x="4509410" y="4376002"/>
              <a:ext cx="890365" cy="509014"/>
            </a:xfrm>
            <a:prstGeom prst="rect">
              <a:avLst/>
            </a:prstGeom>
            <a:noFill/>
          </p:spPr>
          <p:txBody>
            <a:bodyPr wrap="square" lIns="0" tIns="0" rIns="0" bIns="0" rtlCol="0" anchor="t"/>
            <a:lstStyle/>
            <a:p>
              <a:pPr algn="ctr">
                <a:lnSpc>
                  <a:spcPts val="4010"/>
                </a:lnSpc>
                <a:buNone/>
              </a:pPr>
              <a:r>
                <a:rPr lang="en-US" sz="3375" kern="0" spc="68" dirty="0">
                  <a:solidFill>
                    <a:srgbClr val="000000">
                      <a:alpha val="80000"/>
                    </a:srgbClr>
                  </a:solidFill>
                  <a:latin typeface="Calibri" panose="020F0502020204030204" pitchFamily="34" charset="0"/>
                  <a:ea typeface="Source Sans Pro" pitchFamily="34" charset="-122"/>
                  <a:cs typeface="Calibri" panose="020F0502020204030204" pitchFamily="34" charset="0"/>
                </a:rPr>
                <a:t>50%</a:t>
              </a:r>
              <a:endParaRPr lang="en-US" dirty="0">
                <a:latin typeface="Calibri" panose="020F0502020204030204" pitchFamily="34" charset="0"/>
                <a:cs typeface="Calibri" panose="020F0502020204030204" pitchFamily="34" charset="0"/>
              </a:endParaRPr>
            </a:p>
          </p:txBody>
        </p:sp>
        <p:sp>
          <p:nvSpPr>
            <p:cNvPr id="9" name="Object 8"/>
            <p:cNvSpPr/>
            <p:nvPr/>
          </p:nvSpPr>
          <p:spPr>
            <a:xfrm>
              <a:off x="4535597" y="4213225"/>
              <a:ext cx="295201" cy="223930"/>
            </a:xfrm>
            <a:prstGeom prst="rect">
              <a:avLst/>
            </a:prstGeom>
            <a:noFill/>
          </p:spPr>
          <p:txBody>
            <a:bodyPr wrap="square" lIns="0" tIns="0" rIns="0" bIns="0" rtlCol="0" anchor="t"/>
            <a:lstStyle/>
            <a:p>
              <a:pPr algn="ctr">
                <a:lnSpc>
                  <a:spcPts val="1764"/>
                </a:lnSpc>
                <a:buNone/>
              </a:pPr>
              <a:r>
                <a:rPr lang="en-US" sz="1485" kern="0" spc="30" dirty="0">
                  <a:solidFill>
                    <a:srgbClr val="000000">
                      <a:alpha val="80000"/>
                    </a:srgbClr>
                  </a:solidFill>
                  <a:latin typeface="Calibri" panose="020F0502020204030204" pitchFamily="34" charset="0"/>
                  <a:ea typeface="Source Sans Pro" pitchFamily="34" charset="-122"/>
                  <a:cs typeface="Calibri" panose="020F0502020204030204" pitchFamily="34" charset="0"/>
                </a:rPr>
                <a:t>Yes</a:t>
              </a:r>
              <a:endParaRPr lang="en-US" dirty="0">
                <a:latin typeface="Calibri" panose="020F0502020204030204" pitchFamily="34" charset="0"/>
                <a:cs typeface="Calibri" panose="020F0502020204030204" pitchFamily="34" charset="0"/>
              </a:endParaRPr>
            </a:p>
          </p:txBody>
        </p:sp>
      </p:grpSp>
      <p:sp>
        <p:nvSpPr>
          <p:cNvPr id="10" name="Object 9"/>
          <p:cNvSpPr/>
          <p:nvPr/>
        </p:nvSpPr>
        <p:spPr>
          <a:xfrm>
            <a:off x="8278927" y="1660486"/>
            <a:ext cx="3396330" cy="488331"/>
          </a:xfrm>
          <a:prstGeom prst="rect">
            <a:avLst/>
          </a:prstGeom>
          <a:noFill/>
        </p:spPr>
        <p:txBody>
          <a:bodyPr wrap="square" lIns="0" tIns="0" rIns="0" bIns="0" rtlCol="0" anchor="t"/>
          <a:lstStyle/>
          <a:p>
            <a:pPr algn="ctr">
              <a:lnSpc>
                <a:spcPts val="1925"/>
              </a:lnSpc>
              <a:buNone/>
            </a:pPr>
            <a:r>
              <a:rPr lang="en-US" kern="0" spc="32" dirty="0">
                <a:solidFill>
                  <a:srgbClr val="000000">
                    <a:alpha val="80000"/>
                  </a:srgbClr>
                </a:solidFill>
                <a:latin typeface="Calibri" panose="020F0502020204030204" pitchFamily="34" charset="0"/>
                <a:ea typeface="Source Sans Pro" pitchFamily="34" charset="-122"/>
                <a:cs typeface="Calibri" panose="020F0502020204030204" pitchFamily="34" charset="0"/>
              </a:rPr>
              <a:t>Do you understand how your role fits in your organisation?</a:t>
            </a:r>
            <a:endParaRPr lang="en-US" dirty="0">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78438335-E065-4FC9-6C26-01DEDE256D19}"/>
              </a:ext>
            </a:extLst>
          </p:cNvPr>
          <p:cNvGrpSpPr/>
          <p:nvPr/>
        </p:nvGrpSpPr>
        <p:grpSpPr>
          <a:xfrm>
            <a:off x="8740900" y="2474371"/>
            <a:ext cx="2495061" cy="3477708"/>
            <a:chOff x="7695871" y="2442766"/>
            <a:chExt cx="2495061" cy="3477708"/>
          </a:xfrm>
        </p:grpSpPr>
        <p:pic>
          <p:nvPicPr>
            <p:cNvPr id="11" name="Object 10"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15051" y="3020421"/>
              <a:ext cx="2475881" cy="2475881"/>
            </a:xfrm>
            <a:prstGeom prst="rect">
              <a:avLst/>
            </a:prstGeom>
          </p:spPr>
        </p:pic>
        <p:sp>
          <p:nvSpPr>
            <p:cNvPr id="12" name="Object 11"/>
            <p:cNvSpPr/>
            <p:nvPr/>
          </p:nvSpPr>
          <p:spPr>
            <a:xfrm>
              <a:off x="7695871" y="2605544"/>
              <a:ext cx="890365" cy="509014"/>
            </a:xfrm>
            <a:prstGeom prst="rect">
              <a:avLst/>
            </a:prstGeom>
            <a:noFill/>
          </p:spPr>
          <p:txBody>
            <a:bodyPr wrap="square" lIns="0" tIns="0" rIns="0" bIns="0" rtlCol="0" anchor="t"/>
            <a:lstStyle/>
            <a:p>
              <a:pPr algn="ctr">
                <a:lnSpc>
                  <a:spcPts val="4010"/>
                </a:lnSpc>
                <a:buNone/>
              </a:pPr>
              <a:r>
                <a:rPr lang="en-US" sz="3375" kern="0" spc="68" dirty="0">
                  <a:solidFill>
                    <a:srgbClr val="000000">
                      <a:alpha val="80000"/>
                    </a:srgbClr>
                  </a:solidFill>
                  <a:latin typeface="Calibri" panose="020F0502020204030204" pitchFamily="34" charset="0"/>
                  <a:ea typeface="Source Sans Pro" pitchFamily="34" charset="-122"/>
                  <a:cs typeface="Calibri" panose="020F0502020204030204" pitchFamily="34" charset="0"/>
                </a:rPr>
                <a:t>90%</a:t>
              </a:r>
              <a:endParaRPr lang="en-US" dirty="0">
                <a:latin typeface="Calibri" panose="020F0502020204030204" pitchFamily="34" charset="0"/>
                <a:cs typeface="Calibri" panose="020F0502020204030204" pitchFamily="34" charset="0"/>
              </a:endParaRPr>
            </a:p>
          </p:txBody>
        </p:sp>
        <p:sp>
          <p:nvSpPr>
            <p:cNvPr id="13" name="Object 12"/>
            <p:cNvSpPr/>
            <p:nvPr/>
          </p:nvSpPr>
          <p:spPr>
            <a:xfrm>
              <a:off x="8264847" y="2442766"/>
              <a:ext cx="295201" cy="223930"/>
            </a:xfrm>
            <a:prstGeom prst="rect">
              <a:avLst/>
            </a:prstGeom>
            <a:noFill/>
          </p:spPr>
          <p:txBody>
            <a:bodyPr wrap="square" lIns="0" tIns="0" rIns="0" bIns="0" rtlCol="0" anchor="t"/>
            <a:lstStyle/>
            <a:p>
              <a:pPr algn="ctr">
                <a:lnSpc>
                  <a:spcPts val="1764"/>
                </a:lnSpc>
                <a:buNone/>
              </a:pPr>
              <a:r>
                <a:rPr lang="en-US" sz="1485" kern="0" spc="30" dirty="0">
                  <a:solidFill>
                    <a:srgbClr val="000000">
                      <a:alpha val="80000"/>
                    </a:srgbClr>
                  </a:solidFill>
                  <a:latin typeface="Calibri" panose="020F0502020204030204" pitchFamily="34" charset="0"/>
                  <a:ea typeface="Source Sans Pro" pitchFamily="34" charset="-122"/>
                  <a:cs typeface="Calibri" panose="020F0502020204030204" pitchFamily="34" charset="0"/>
                </a:rPr>
                <a:t>Yes</a:t>
              </a:r>
              <a:endParaRPr lang="en-US" dirty="0">
                <a:latin typeface="Calibri" panose="020F0502020204030204" pitchFamily="34" charset="0"/>
                <a:cs typeface="Calibri" panose="020F0502020204030204" pitchFamily="34" charset="0"/>
              </a:endParaRPr>
            </a:p>
          </p:txBody>
        </p:sp>
        <p:pic>
          <p:nvPicPr>
            <p:cNvPr id="14" name="Object 1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2063" y="4729732"/>
              <a:ext cx="761810" cy="771332"/>
            </a:xfrm>
            <a:prstGeom prst="rect">
              <a:avLst/>
            </a:prstGeom>
          </p:spPr>
        </p:pic>
        <p:sp>
          <p:nvSpPr>
            <p:cNvPr id="15" name="Object 14"/>
            <p:cNvSpPr/>
            <p:nvPr/>
          </p:nvSpPr>
          <p:spPr>
            <a:xfrm>
              <a:off x="9332476" y="5615155"/>
              <a:ext cx="534219" cy="305319"/>
            </a:xfrm>
            <a:prstGeom prst="rect">
              <a:avLst/>
            </a:prstGeom>
            <a:noFill/>
          </p:spPr>
          <p:txBody>
            <a:bodyPr wrap="square" lIns="0" tIns="0" rIns="0" bIns="0" rtlCol="0" anchor="t"/>
            <a:lstStyle/>
            <a:p>
              <a:pPr algn="ctr">
                <a:lnSpc>
                  <a:spcPts val="2406"/>
                </a:lnSpc>
                <a:buNone/>
              </a:pPr>
              <a:r>
                <a:rPr lang="en-US" sz="2025"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10%</a:t>
              </a:r>
              <a:endParaRPr lang="en-US" dirty="0">
                <a:latin typeface="Calibri" panose="020F0502020204030204" pitchFamily="34" charset="0"/>
                <a:cs typeface="Calibri" panose="020F0502020204030204" pitchFamily="34" charset="0"/>
              </a:endParaRPr>
            </a:p>
          </p:txBody>
        </p:sp>
        <p:sp>
          <p:nvSpPr>
            <p:cNvPr id="16" name="Object 15"/>
            <p:cNvSpPr/>
            <p:nvPr/>
          </p:nvSpPr>
          <p:spPr>
            <a:xfrm>
              <a:off x="9342475" y="5474101"/>
              <a:ext cx="171407" cy="132275"/>
            </a:xfrm>
            <a:prstGeom prst="rect">
              <a:avLst/>
            </a:prstGeom>
            <a:noFill/>
          </p:spPr>
          <p:txBody>
            <a:bodyPr wrap="square" lIns="0" tIns="0" rIns="0" bIns="0" rtlCol="0" anchor="t"/>
            <a:lstStyle/>
            <a:p>
              <a:pPr algn="ctr">
                <a:lnSpc>
                  <a:spcPts val="1043"/>
                </a:lnSpc>
                <a:buNone/>
              </a:pPr>
              <a:r>
                <a:rPr lang="en-US" sz="877" kern="0" spc="17" dirty="0">
                  <a:solidFill>
                    <a:srgbClr val="000000">
                      <a:alpha val="80000"/>
                    </a:srgbClr>
                  </a:solidFill>
                  <a:latin typeface="Calibri" panose="020F0502020204030204" pitchFamily="34" charset="0"/>
                  <a:ea typeface="Source Sans Pro" pitchFamily="34" charset="-122"/>
                  <a:cs typeface="Calibri" panose="020F0502020204030204" pitchFamily="34" charset="0"/>
                </a:rPr>
                <a:t>No</a:t>
              </a:r>
              <a:endParaRPr lang="en-US" dirty="0">
                <a:latin typeface="Calibri" panose="020F0502020204030204" pitchFamily="34" charset="0"/>
                <a:cs typeface="Calibri" panose="020F0502020204030204" pitchFamily="34" charset="0"/>
              </a:endParaRPr>
            </a:p>
          </p:txBody>
        </p:sp>
      </p:grpSp>
      <p:pic>
        <p:nvPicPr>
          <p:cNvPr id="19" name="Picture 18">
            <a:extLst>
              <a:ext uri="{FF2B5EF4-FFF2-40B4-BE49-F238E27FC236}">
                <a16:creationId xmlns:a16="http://schemas.microsoft.com/office/drawing/2014/main" id="{0E33BCFE-5A92-A1BF-8371-F944B32BB6DF}"/>
              </a:ext>
            </a:extLst>
          </p:cNvPr>
          <p:cNvPicPr>
            <a:picLocks noChangeAspect="1"/>
          </p:cNvPicPr>
          <p:nvPr/>
        </p:nvPicPr>
        <p:blipFill>
          <a:blip r:embed="rId11"/>
          <a:stretch>
            <a:fillRect/>
          </a:stretch>
        </p:blipFill>
        <p:spPr>
          <a:xfrm>
            <a:off x="10962036" y="5807405"/>
            <a:ext cx="1151134" cy="951056"/>
          </a:xfrm>
          <a:prstGeom prst="rect">
            <a:avLst/>
          </a:prstGeom>
        </p:spPr>
      </p:pic>
      <p:pic>
        <p:nvPicPr>
          <p:cNvPr id="20" name="Picture 19" descr="A picture containing book, shelf, bookcase, shelving&#10;&#10;Description automatically generated">
            <a:extLst>
              <a:ext uri="{FF2B5EF4-FFF2-40B4-BE49-F238E27FC236}">
                <a16:creationId xmlns:a16="http://schemas.microsoft.com/office/drawing/2014/main" id="{7CD33AF1-3782-CCA8-9BDC-5149F47C5755}"/>
              </a:ext>
            </a:extLst>
          </p:cNvPr>
          <p:cNvPicPr>
            <a:picLocks noChangeAspect="1"/>
          </p:cNvPicPr>
          <p:nvPr/>
        </p:nvPicPr>
        <p:blipFill rotWithShape="1">
          <a:blip r:embed="rId12">
            <a:alphaModFix amt="70000"/>
          </a:blip>
          <a:srcRect r="26125"/>
          <a:stretch/>
        </p:blipFill>
        <p:spPr>
          <a:xfrm rot="5400000">
            <a:off x="5911182" y="3958206"/>
            <a:ext cx="2092667" cy="2124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419590"/>
            <a:ext cx="8588829" cy="541599"/>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RM Quality of Work</a:t>
            </a:r>
            <a:endParaRPr lang="en-US" sz="3600" dirty="0">
              <a:latin typeface="Calibri" panose="020F0502020204030204" pitchFamily="34" charset="0"/>
              <a:cs typeface="Calibri" panose="020F0502020204030204" pitchFamily="34" charset="0"/>
            </a:endParaRPr>
          </a:p>
        </p:txBody>
      </p:sp>
      <p:sp>
        <p:nvSpPr>
          <p:cNvPr id="3" name="Object 2"/>
          <p:cNvSpPr/>
          <p:nvPr/>
        </p:nvSpPr>
        <p:spPr>
          <a:xfrm>
            <a:off x="199976" y="1600693"/>
            <a:ext cx="5155796" cy="693342"/>
          </a:xfrm>
          <a:prstGeom prst="rect">
            <a:avLst/>
          </a:prstGeom>
          <a:noFill/>
        </p:spPr>
        <p:txBody>
          <a:bodyPr wrap="square" lIns="0" tIns="0" rIns="0" bIns="0" rtlCol="0" anchor="t"/>
          <a:lstStyle/>
          <a:p>
            <a:pPr algn="ctr">
              <a:lnSpc>
                <a:spcPts val="1925"/>
              </a:lnSpc>
              <a:buNone/>
            </a:pPr>
            <a:r>
              <a:rPr lang="en-US" kern="0" spc="32" dirty="0">
                <a:solidFill>
                  <a:srgbClr val="000000">
                    <a:alpha val="80000"/>
                  </a:srgbClr>
                </a:solidFill>
                <a:latin typeface="Calibri" panose="020F0502020204030204" pitchFamily="34" charset="0"/>
                <a:ea typeface="Source Sans Pro" pitchFamily="34" charset="-122"/>
                <a:cs typeface="Calibri" panose="020F0502020204030204" pitchFamily="34" charset="0"/>
              </a:rPr>
              <a:t>Do you have suitable opportunities to contribute to organisational decision making at the appropriate level?</a:t>
            </a:r>
            <a:endParaRPr lang="en-US" dirty="0">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DC9899C1-015F-89E8-C0C6-49FDECBEEA3E}"/>
              </a:ext>
            </a:extLst>
          </p:cNvPr>
          <p:cNvGrpSpPr/>
          <p:nvPr/>
        </p:nvGrpSpPr>
        <p:grpSpPr>
          <a:xfrm>
            <a:off x="555445" y="2777517"/>
            <a:ext cx="4570801" cy="2961688"/>
            <a:chOff x="685977" y="3020421"/>
            <a:chExt cx="4570801" cy="2961688"/>
          </a:xfrm>
        </p:grpSpPr>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295" y="3020421"/>
              <a:ext cx="1561709" cy="2475881"/>
            </a:xfrm>
            <a:prstGeom prst="rect">
              <a:avLst/>
            </a:prstGeom>
          </p:spPr>
        </p:pic>
        <p:sp>
          <p:nvSpPr>
            <p:cNvPr id="5" name="Object 4"/>
            <p:cNvSpPr/>
            <p:nvPr/>
          </p:nvSpPr>
          <p:spPr>
            <a:xfrm>
              <a:off x="1085927" y="3689072"/>
              <a:ext cx="890365" cy="509014"/>
            </a:xfrm>
            <a:prstGeom prst="rect">
              <a:avLst/>
            </a:prstGeom>
            <a:noFill/>
          </p:spPr>
          <p:txBody>
            <a:bodyPr wrap="square" lIns="0" tIns="0" rIns="0" bIns="0" rtlCol="0" anchor="t"/>
            <a:lstStyle/>
            <a:p>
              <a:pPr algn="ctr">
                <a:lnSpc>
                  <a:spcPts val="4010"/>
                </a:lnSpc>
                <a:buNone/>
              </a:pPr>
              <a:r>
                <a:rPr lang="en-US" sz="3375" kern="0" spc="68" dirty="0">
                  <a:solidFill>
                    <a:srgbClr val="000000">
                      <a:alpha val="80000"/>
                    </a:srgbClr>
                  </a:solidFill>
                  <a:latin typeface="Calibri" panose="020F0502020204030204" pitchFamily="34" charset="0"/>
                  <a:ea typeface="Source Sans Pro" pitchFamily="34" charset="-122"/>
                  <a:cs typeface="Calibri" panose="020F0502020204030204" pitchFamily="34" charset="0"/>
                </a:rPr>
                <a:t>54%</a:t>
              </a:r>
              <a:endParaRPr lang="en-US" dirty="0">
                <a:latin typeface="Calibri" panose="020F0502020204030204" pitchFamily="34" charset="0"/>
                <a:cs typeface="Calibri" panose="020F0502020204030204" pitchFamily="34" charset="0"/>
              </a:endParaRPr>
            </a:p>
          </p:txBody>
        </p:sp>
        <p:sp>
          <p:nvSpPr>
            <p:cNvPr id="6" name="Object 5"/>
            <p:cNvSpPr/>
            <p:nvPr/>
          </p:nvSpPr>
          <p:spPr>
            <a:xfrm>
              <a:off x="685977" y="3526294"/>
              <a:ext cx="1309360" cy="223930"/>
            </a:xfrm>
            <a:prstGeom prst="rect">
              <a:avLst/>
            </a:prstGeom>
            <a:noFill/>
          </p:spPr>
          <p:txBody>
            <a:bodyPr wrap="square" lIns="0" tIns="0" rIns="0" bIns="0" rtlCol="0" anchor="t"/>
            <a:lstStyle/>
            <a:p>
              <a:pPr algn="ctr">
                <a:lnSpc>
                  <a:spcPts val="1764"/>
                </a:lnSpc>
                <a:buNone/>
              </a:pPr>
              <a:r>
                <a:rPr lang="en-US" sz="1485" kern="0" spc="30" dirty="0">
                  <a:solidFill>
                    <a:srgbClr val="000000">
                      <a:alpha val="80000"/>
                    </a:srgbClr>
                  </a:solidFill>
                  <a:latin typeface="Calibri" panose="020F0502020204030204" pitchFamily="34" charset="0"/>
                  <a:ea typeface="Source Sans Pro" pitchFamily="34" charset="-122"/>
                  <a:cs typeface="Calibri" panose="020F0502020204030204" pitchFamily="34" charset="0"/>
                </a:rPr>
                <a:t>Yes Somewhat</a:t>
              </a:r>
              <a:endParaRPr lang="en-US" dirty="0">
                <a:latin typeface="Calibri" panose="020F0502020204030204" pitchFamily="34" charset="0"/>
                <a:cs typeface="Calibri" panose="020F0502020204030204" pitchFamily="34" charset="0"/>
              </a:endParaRPr>
            </a:p>
          </p:txBody>
        </p:sp>
        <p:pic>
          <p:nvPicPr>
            <p:cNvPr id="7" name="Object 6"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69807" y="3058702"/>
              <a:ext cx="1104624" cy="1666458"/>
            </a:xfrm>
            <a:prstGeom prst="rect">
              <a:avLst/>
            </a:prstGeom>
          </p:spPr>
        </p:pic>
        <p:sp>
          <p:nvSpPr>
            <p:cNvPr id="8" name="Object 7"/>
            <p:cNvSpPr/>
            <p:nvPr/>
          </p:nvSpPr>
          <p:spPr>
            <a:xfrm>
              <a:off x="4366413" y="3257802"/>
              <a:ext cx="890365" cy="509014"/>
            </a:xfrm>
            <a:prstGeom prst="rect">
              <a:avLst/>
            </a:prstGeom>
            <a:noFill/>
          </p:spPr>
          <p:txBody>
            <a:bodyPr wrap="square" lIns="0" tIns="0" rIns="0" bIns="0" rtlCol="0" anchor="t"/>
            <a:lstStyle/>
            <a:p>
              <a:pPr algn="ctr">
                <a:lnSpc>
                  <a:spcPts val="4010"/>
                </a:lnSpc>
                <a:buNone/>
              </a:pPr>
              <a:r>
                <a:rPr lang="en-US" sz="3375" kern="0" spc="68" dirty="0">
                  <a:solidFill>
                    <a:srgbClr val="000000">
                      <a:alpha val="80000"/>
                    </a:srgbClr>
                  </a:solidFill>
                  <a:latin typeface="Calibri" panose="020F0502020204030204" pitchFamily="34" charset="0"/>
                  <a:ea typeface="Source Sans Pro" pitchFamily="34" charset="-122"/>
                  <a:cs typeface="Calibri" panose="020F0502020204030204" pitchFamily="34" charset="0"/>
                </a:rPr>
                <a:t>27%</a:t>
              </a:r>
              <a:endParaRPr lang="en-US" dirty="0">
                <a:latin typeface="Calibri" panose="020F0502020204030204" pitchFamily="34" charset="0"/>
                <a:cs typeface="Calibri" panose="020F0502020204030204" pitchFamily="34" charset="0"/>
              </a:endParaRPr>
            </a:p>
          </p:txBody>
        </p:sp>
        <p:sp>
          <p:nvSpPr>
            <p:cNvPr id="9" name="Object 8"/>
            <p:cNvSpPr/>
            <p:nvPr/>
          </p:nvSpPr>
          <p:spPr>
            <a:xfrm>
              <a:off x="4392600" y="3095025"/>
              <a:ext cx="266633" cy="223930"/>
            </a:xfrm>
            <a:prstGeom prst="rect">
              <a:avLst/>
            </a:prstGeom>
            <a:noFill/>
          </p:spPr>
          <p:txBody>
            <a:bodyPr wrap="square" lIns="0" tIns="0" rIns="0" bIns="0" rtlCol="0" anchor="t"/>
            <a:lstStyle/>
            <a:p>
              <a:pPr algn="ctr">
                <a:lnSpc>
                  <a:spcPts val="1764"/>
                </a:lnSpc>
                <a:buNone/>
              </a:pPr>
              <a:r>
                <a:rPr lang="en-US" sz="1485" kern="0" spc="30" dirty="0">
                  <a:solidFill>
                    <a:srgbClr val="000000">
                      <a:alpha val="80000"/>
                    </a:srgbClr>
                  </a:solidFill>
                  <a:latin typeface="Calibri" panose="020F0502020204030204" pitchFamily="34" charset="0"/>
                  <a:ea typeface="Source Sans Pro" pitchFamily="34" charset="-122"/>
                  <a:cs typeface="Calibri" panose="020F0502020204030204" pitchFamily="34" charset="0"/>
                </a:rPr>
                <a:t>No</a:t>
              </a:r>
              <a:endParaRPr lang="en-US" dirty="0">
                <a:latin typeface="Calibri" panose="020F0502020204030204" pitchFamily="34" charset="0"/>
                <a:cs typeface="Calibri" panose="020F0502020204030204" pitchFamily="34" charset="0"/>
              </a:endParaRPr>
            </a:p>
          </p:txBody>
        </p:sp>
        <p:pic>
          <p:nvPicPr>
            <p:cNvPr id="10" name="Object 9"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94769" y="4461384"/>
              <a:ext cx="1095101" cy="1028443"/>
            </a:xfrm>
            <a:prstGeom prst="rect">
              <a:avLst/>
            </a:prstGeom>
          </p:spPr>
        </p:pic>
        <p:sp>
          <p:nvSpPr>
            <p:cNvPr id="11" name="Object 10"/>
            <p:cNvSpPr/>
            <p:nvPr/>
          </p:nvSpPr>
          <p:spPr>
            <a:xfrm>
              <a:off x="4017675" y="5404017"/>
              <a:ext cx="534219" cy="305319"/>
            </a:xfrm>
            <a:prstGeom prst="rect">
              <a:avLst/>
            </a:prstGeom>
            <a:noFill/>
          </p:spPr>
          <p:txBody>
            <a:bodyPr wrap="square" lIns="0" tIns="0" rIns="0" bIns="0" rtlCol="0" anchor="t"/>
            <a:lstStyle/>
            <a:p>
              <a:pPr algn="ctr">
                <a:lnSpc>
                  <a:spcPts val="2406"/>
                </a:lnSpc>
                <a:buNone/>
              </a:pPr>
              <a:r>
                <a:rPr lang="en-US" sz="2025"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17%</a:t>
              </a:r>
              <a:endParaRPr lang="en-US" dirty="0">
                <a:latin typeface="Calibri" panose="020F0502020204030204" pitchFamily="34" charset="0"/>
                <a:cs typeface="Calibri" panose="020F0502020204030204" pitchFamily="34" charset="0"/>
              </a:endParaRPr>
            </a:p>
          </p:txBody>
        </p:sp>
        <p:sp>
          <p:nvSpPr>
            <p:cNvPr id="12" name="Object 11"/>
            <p:cNvSpPr/>
            <p:nvPr/>
          </p:nvSpPr>
          <p:spPr>
            <a:xfrm>
              <a:off x="4004819" y="5262963"/>
              <a:ext cx="817041" cy="132275"/>
            </a:xfrm>
            <a:prstGeom prst="rect">
              <a:avLst/>
            </a:prstGeom>
            <a:noFill/>
          </p:spPr>
          <p:txBody>
            <a:bodyPr wrap="square" lIns="0" tIns="0" rIns="0" bIns="0" rtlCol="0" anchor="t"/>
            <a:lstStyle/>
            <a:p>
              <a:pPr algn="ctr">
                <a:lnSpc>
                  <a:spcPts val="1043"/>
                </a:lnSpc>
                <a:buNone/>
              </a:pPr>
              <a:r>
                <a:rPr lang="en-US" sz="877" kern="0" spc="17" dirty="0">
                  <a:solidFill>
                    <a:srgbClr val="000000">
                      <a:alpha val="80000"/>
                    </a:srgbClr>
                  </a:solidFill>
                  <a:latin typeface="Calibri" panose="020F0502020204030204" pitchFamily="34" charset="0"/>
                  <a:ea typeface="Source Sans Pro" pitchFamily="34" charset="-122"/>
                  <a:cs typeface="Calibri" panose="020F0502020204030204" pitchFamily="34" charset="0"/>
                </a:rPr>
                <a:t>Yes Completely</a:t>
              </a:r>
              <a:endParaRPr lang="en-US" dirty="0">
                <a:latin typeface="Calibri" panose="020F0502020204030204" pitchFamily="34" charset="0"/>
                <a:cs typeface="Calibri" panose="020F0502020204030204" pitchFamily="34" charset="0"/>
              </a:endParaRPr>
            </a:p>
          </p:txBody>
        </p:sp>
        <p:pic>
          <p:nvPicPr>
            <p:cNvPr id="13" name="Object 12"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18489" y="4841146"/>
              <a:ext cx="199975" cy="657061"/>
            </a:xfrm>
            <a:prstGeom prst="rect">
              <a:avLst/>
            </a:prstGeom>
          </p:spPr>
        </p:pic>
        <p:sp>
          <p:nvSpPr>
            <p:cNvPr id="14" name="Object 13"/>
            <p:cNvSpPr/>
            <p:nvPr/>
          </p:nvSpPr>
          <p:spPr>
            <a:xfrm>
              <a:off x="3302468" y="5676790"/>
              <a:ext cx="387571" cy="305319"/>
            </a:xfrm>
            <a:prstGeom prst="rect">
              <a:avLst/>
            </a:prstGeom>
            <a:noFill/>
          </p:spPr>
          <p:txBody>
            <a:bodyPr wrap="square" lIns="0" tIns="0" rIns="0" bIns="0" rtlCol="0" anchor="t"/>
            <a:lstStyle/>
            <a:p>
              <a:pPr algn="ctr">
                <a:lnSpc>
                  <a:spcPts val="2406"/>
                </a:lnSpc>
                <a:buNone/>
              </a:pPr>
              <a:r>
                <a:rPr lang="en-US" sz="2025"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2%</a:t>
              </a:r>
              <a:endParaRPr lang="en-US" dirty="0">
                <a:latin typeface="Calibri" panose="020F0502020204030204" pitchFamily="34" charset="0"/>
                <a:cs typeface="Calibri" panose="020F0502020204030204" pitchFamily="34" charset="0"/>
              </a:endParaRPr>
            </a:p>
          </p:txBody>
        </p:sp>
        <p:sp>
          <p:nvSpPr>
            <p:cNvPr id="15" name="Object 14"/>
            <p:cNvSpPr/>
            <p:nvPr/>
          </p:nvSpPr>
          <p:spPr>
            <a:xfrm>
              <a:off x="3305801" y="5535736"/>
              <a:ext cx="314246" cy="132275"/>
            </a:xfrm>
            <a:prstGeom prst="rect">
              <a:avLst/>
            </a:prstGeom>
            <a:noFill/>
          </p:spPr>
          <p:txBody>
            <a:bodyPr wrap="square" lIns="0" tIns="0" rIns="0" bIns="0" rtlCol="0" anchor="t"/>
            <a:lstStyle/>
            <a:p>
              <a:pPr algn="ctr">
                <a:lnSpc>
                  <a:spcPts val="1043"/>
                </a:lnSpc>
                <a:buNone/>
              </a:pPr>
              <a:r>
                <a:rPr lang="en-US" sz="877" kern="0" spc="17" dirty="0">
                  <a:solidFill>
                    <a:srgbClr val="000000">
                      <a:alpha val="80000"/>
                    </a:srgbClr>
                  </a:solidFill>
                  <a:latin typeface="Calibri" panose="020F0502020204030204" pitchFamily="34" charset="0"/>
                  <a:ea typeface="Source Sans Pro" pitchFamily="34" charset="-122"/>
                  <a:cs typeface="Calibri" panose="020F0502020204030204" pitchFamily="34" charset="0"/>
                </a:rPr>
                <a:t>Other</a:t>
              </a:r>
              <a:endParaRPr lang="en-US" dirty="0">
                <a:latin typeface="Calibri" panose="020F0502020204030204" pitchFamily="34" charset="0"/>
                <a:cs typeface="Calibri" panose="020F0502020204030204" pitchFamily="34" charset="0"/>
              </a:endParaRPr>
            </a:p>
          </p:txBody>
        </p:sp>
      </p:grpSp>
      <p:sp>
        <p:nvSpPr>
          <p:cNvPr id="16" name="Object 15"/>
          <p:cNvSpPr/>
          <p:nvPr/>
        </p:nvSpPr>
        <p:spPr>
          <a:xfrm>
            <a:off x="5913546" y="1600693"/>
            <a:ext cx="6075431" cy="488332"/>
          </a:xfrm>
          <a:prstGeom prst="rect">
            <a:avLst/>
          </a:prstGeom>
          <a:noFill/>
        </p:spPr>
        <p:txBody>
          <a:bodyPr wrap="square" lIns="0" tIns="0" rIns="0" bIns="0" rtlCol="0" anchor="t"/>
          <a:lstStyle/>
          <a:p>
            <a:pPr algn="ctr">
              <a:lnSpc>
                <a:spcPts val="1925"/>
              </a:lnSpc>
              <a:buNone/>
            </a:pPr>
            <a:r>
              <a:rPr lang="en-US" kern="0" spc="32" dirty="0">
                <a:solidFill>
                  <a:srgbClr val="000000">
                    <a:alpha val="80000"/>
                  </a:srgbClr>
                </a:solidFill>
                <a:latin typeface="Calibri" panose="020F0502020204030204" pitchFamily="34" charset="0"/>
                <a:ea typeface="Source Sans Pro" pitchFamily="34" charset="-122"/>
                <a:cs typeface="Calibri" panose="020F0502020204030204" pitchFamily="34" charset="0"/>
              </a:rPr>
              <a:t>Do you enjoy an appropriate amount of work autonomy to choose your methods of working and pace of work?</a:t>
            </a:r>
            <a:endParaRPr lang="en-US"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2B3E72C5-C388-CA31-7EE7-21CEB300921A}"/>
              </a:ext>
            </a:extLst>
          </p:cNvPr>
          <p:cNvGrpSpPr/>
          <p:nvPr/>
        </p:nvGrpSpPr>
        <p:grpSpPr>
          <a:xfrm>
            <a:off x="6329856" y="2666161"/>
            <a:ext cx="5173119" cy="2963630"/>
            <a:chOff x="6329856" y="3020421"/>
            <a:chExt cx="5173119" cy="2963630"/>
          </a:xfrm>
        </p:grpSpPr>
        <p:pic>
          <p:nvPicPr>
            <p:cNvPr id="17" name="Object 16"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15360" y="3020421"/>
              <a:ext cx="1333167" cy="2475881"/>
            </a:xfrm>
            <a:prstGeom prst="rect">
              <a:avLst/>
            </a:prstGeom>
          </p:spPr>
        </p:pic>
        <p:sp>
          <p:nvSpPr>
            <p:cNvPr id="18" name="Object 17"/>
            <p:cNvSpPr/>
            <p:nvPr/>
          </p:nvSpPr>
          <p:spPr>
            <a:xfrm>
              <a:off x="6789799" y="3812318"/>
              <a:ext cx="890365" cy="509014"/>
            </a:xfrm>
            <a:prstGeom prst="rect">
              <a:avLst/>
            </a:prstGeom>
            <a:noFill/>
          </p:spPr>
          <p:txBody>
            <a:bodyPr wrap="square" lIns="0" tIns="0" rIns="0" bIns="0" rtlCol="0" anchor="t"/>
            <a:lstStyle/>
            <a:p>
              <a:pPr algn="ctr">
                <a:lnSpc>
                  <a:spcPts val="4010"/>
                </a:lnSpc>
                <a:buNone/>
              </a:pPr>
              <a:r>
                <a:rPr lang="en-US" sz="3375" kern="0" spc="68" dirty="0">
                  <a:solidFill>
                    <a:srgbClr val="000000">
                      <a:alpha val="80000"/>
                    </a:srgbClr>
                  </a:solidFill>
                  <a:latin typeface="Calibri" panose="020F0502020204030204" pitchFamily="34" charset="0"/>
                  <a:ea typeface="Source Sans Pro" pitchFamily="34" charset="-122"/>
                  <a:cs typeface="Calibri" panose="020F0502020204030204" pitchFamily="34" charset="0"/>
                </a:rPr>
                <a:t>51%</a:t>
              </a:r>
              <a:endParaRPr lang="en-US" dirty="0">
                <a:latin typeface="Calibri" panose="020F0502020204030204" pitchFamily="34" charset="0"/>
                <a:cs typeface="Calibri" panose="020F0502020204030204" pitchFamily="34" charset="0"/>
              </a:endParaRPr>
            </a:p>
          </p:txBody>
        </p:sp>
        <p:sp>
          <p:nvSpPr>
            <p:cNvPr id="19" name="Object 18"/>
            <p:cNvSpPr/>
            <p:nvPr/>
          </p:nvSpPr>
          <p:spPr>
            <a:xfrm>
              <a:off x="6329856" y="3649541"/>
              <a:ext cx="1372209" cy="223930"/>
            </a:xfrm>
            <a:prstGeom prst="rect">
              <a:avLst/>
            </a:prstGeom>
            <a:noFill/>
          </p:spPr>
          <p:txBody>
            <a:bodyPr wrap="square" lIns="0" tIns="0" rIns="0" bIns="0" rtlCol="0" anchor="t"/>
            <a:lstStyle/>
            <a:p>
              <a:pPr algn="ctr">
                <a:lnSpc>
                  <a:spcPts val="1764"/>
                </a:lnSpc>
                <a:buNone/>
              </a:pPr>
              <a:r>
                <a:rPr lang="en-US" sz="1485" kern="0" spc="30" dirty="0">
                  <a:solidFill>
                    <a:srgbClr val="000000">
                      <a:alpha val="80000"/>
                    </a:srgbClr>
                  </a:solidFill>
                  <a:latin typeface="Calibri" panose="020F0502020204030204" pitchFamily="34" charset="0"/>
                  <a:ea typeface="Source Sans Pro" pitchFamily="34" charset="-122"/>
                  <a:cs typeface="Calibri" panose="020F0502020204030204" pitchFamily="34" charset="0"/>
                </a:rPr>
                <a:t>Yes Completely</a:t>
              </a:r>
              <a:endParaRPr lang="en-US" dirty="0">
                <a:latin typeface="Calibri" panose="020F0502020204030204" pitchFamily="34" charset="0"/>
                <a:cs typeface="Calibri" panose="020F0502020204030204" pitchFamily="34" charset="0"/>
              </a:endParaRPr>
            </a:p>
          </p:txBody>
        </p:sp>
        <p:pic>
          <p:nvPicPr>
            <p:cNvPr id="20" name="Object 19"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70249" y="3022802"/>
              <a:ext cx="1218895" cy="2418745"/>
            </a:xfrm>
            <a:prstGeom prst="rect">
              <a:avLst/>
            </a:prstGeom>
          </p:spPr>
        </p:pic>
        <p:sp>
          <p:nvSpPr>
            <p:cNvPr id="21" name="Object 20"/>
            <p:cNvSpPr/>
            <p:nvPr/>
          </p:nvSpPr>
          <p:spPr>
            <a:xfrm>
              <a:off x="10212660" y="3689072"/>
              <a:ext cx="890365" cy="509014"/>
            </a:xfrm>
            <a:prstGeom prst="rect">
              <a:avLst/>
            </a:prstGeom>
            <a:noFill/>
          </p:spPr>
          <p:txBody>
            <a:bodyPr wrap="square" lIns="0" tIns="0" rIns="0" bIns="0" rtlCol="0" anchor="t"/>
            <a:lstStyle/>
            <a:p>
              <a:pPr algn="ctr">
                <a:lnSpc>
                  <a:spcPts val="4010"/>
                </a:lnSpc>
                <a:buNone/>
              </a:pPr>
              <a:r>
                <a:rPr lang="en-US" sz="3375" kern="0" spc="68" dirty="0">
                  <a:solidFill>
                    <a:srgbClr val="000000">
                      <a:alpha val="80000"/>
                    </a:srgbClr>
                  </a:solidFill>
                  <a:latin typeface="Calibri" panose="020F0502020204030204" pitchFamily="34" charset="0"/>
                  <a:ea typeface="Source Sans Pro" pitchFamily="34" charset="-122"/>
                  <a:cs typeface="Calibri" panose="020F0502020204030204" pitchFamily="34" charset="0"/>
                </a:rPr>
                <a:t>44%</a:t>
              </a:r>
              <a:endParaRPr lang="en-US" dirty="0">
                <a:latin typeface="Calibri" panose="020F0502020204030204" pitchFamily="34" charset="0"/>
                <a:cs typeface="Calibri" panose="020F0502020204030204" pitchFamily="34" charset="0"/>
              </a:endParaRPr>
            </a:p>
          </p:txBody>
        </p:sp>
        <p:sp>
          <p:nvSpPr>
            <p:cNvPr id="22" name="Object 21"/>
            <p:cNvSpPr/>
            <p:nvPr/>
          </p:nvSpPr>
          <p:spPr>
            <a:xfrm>
              <a:off x="10193615" y="3526294"/>
              <a:ext cx="1309360" cy="223930"/>
            </a:xfrm>
            <a:prstGeom prst="rect">
              <a:avLst/>
            </a:prstGeom>
            <a:noFill/>
          </p:spPr>
          <p:txBody>
            <a:bodyPr wrap="square" lIns="0" tIns="0" rIns="0" bIns="0" rtlCol="0" anchor="t"/>
            <a:lstStyle/>
            <a:p>
              <a:pPr algn="ctr">
                <a:lnSpc>
                  <a:spcPts val="1764"/>
                </a:lnSpc>
                <a:buNone/>
              </a:pPr>
              <a:r>
                <a:rPr lang="en-US" sz="1485" kern="0" spc="30" dirty="0">
                  <a:solidFill>
                    <a:srgbClr val="000000">
                      <a:alpha val="80000"/>
                    </a:srgbClr>
                  </a:solidFill>
                  <a:latin typeface="Calibri" panose="020F0502020204030204" pitchFamily="34" charset="0"/>
                  <a:ea typeface="Source Sans Pro" pitchFamily="34" charset="-122"/>
                  <a:cs typeface="Calibri" panose="020F0502020204030204" pitchFamily="34" charset="0"/>
                </a:rPr>
                <a:t>Yes Somewhat</a:t>
              </a:r>
              <a:endParaRPr lang="en-US" dirty="0">
                <a:latin typeface="Calibri" panose="020F0502020204030204" pitchFamily="34" charset="0"/>
                <a:cs typeface="Calibri" panose="020F0502020204030204" pitchFamily="34" charset="0"/>
              </a:endParaRPr>
            </a:p>
          </p:txBody>
        </p:sp>
        <p:pic>
          <p:nvPicPr>
            <p:cNvPr id="23" name="Object 22"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970249" y="4816101"/>
              <a:ext cx="380905" cy="676106"/>
            </a:xfrm>
            <a:prstGeom prst="rect">
              <a:avLst/>
            </a:prstGeom>
          </p:spPr>
        </p:pic>
        <p:sp>
          <p:nvSpPr>
            <p:cNvPr id="24" name="Object 23"/>
            <p:cNvSpPr/>
            <p:nvPr/>
          </p:nvSpPr>
          <p:spPr>
            <a:xfrm>
              <a:off x="9430708" y="5581593"/>
              <a:ext cx="387571" cy="305319"/>
            </a:xfrm>
            <a:prstGeom prst="rect">
              <a:avLst/>
            </a:prstGeom>
            <a:noFill/>
          </p:spPr>
          <p:txBody>
            <a:bodyPr wrap="square" lIns="0" tIns="0" rIns="0" bIns="0" rtlCol="0" anchor="t"/>
            <a:lstStyle/>
            <a:p>
              <a:pPr algn="ctr">
                <a:lnSpc>
                  <a:spcPts val="2406"/>
                </a:lnSpc>
                <a:buNone/>
              </a:pPr>
              <a:r>
                <a:rPr lang="en-US" sz="2025"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4%</a:t>
              </a:r>
              <a:endParaRPr lang="en-US" dirty="0">
                <a:latin typeface="Calibri" panose="020F0502020204030204" pitchFamily="34" charset="0"/>
                <a:cs typeface="Calibri" panose="020F0502020204030204" pitchFamily="34" charset="0"/>
              </a:endParaRPr>
            </a:p>
          </p:txBody>
        </p:sp>
        <p:sp>
          <p:nvSpPr>
            <p:cNvPr id="25" name="Object 24"/>
            <p:cNvSpPr/>
            <p:nvPr/>
          </p:nvSpPr>
          <p:spPr>
            <a:xfrm>
              <a:off x="9434041" y="5440539"/>
              <a:ext cx="171407" cy="132275"/>
            </a:xfrm>
            <a:prstGeom prst="rect">
              <a:avLst/>
            </a:prstGeom>
            <a:noFill/>
          </p:spPr>
          <p:txBody>
            <a:bodyPr wrap="square" lIns="0" tIns="0" rIns="0" bIns="0" rtlCol="0" anchor="t"/>
            <a:lstStyle/>
            <a:p>
              <a:pPr algn="ctr">
                <a:lnSpc>
                  <a:spcPts val="1043"/>
                </a:lnSpc>
                <a:buNone/>
              </a:pPr>
              <a:r>
                <a:rPr lang="en-US" sz="877" kern="0" spc="17" dirty="0">
                  <a:solidFill>
                    <a:srgbClr val="000000">
                      <a:alpha val="80000"/>
                    </a:srgbClr>
                  </a:solidFill>
                  <a:latin typeface="Calibri" panose="020F0502020204030204" pitchFamily="34" charset="0"/>
                  <a:ea typeface="Source Sans Pro" pitchFamily="34" charset="-122"/>
                  <a:cs typeface="Calibri" panose="020F0502020204030204" pitchFamily="34" charset="0"/>
                </a:rPr>
                <a:t>No</a:t>
              </a:r>
              <a:endParaRPr lang="en-US" dirty="0">
                <a:latin typeface="Calibri" panose="020F0502020204030204" pitchFamily="34" charset="0"/>
                <a:cs typeface="Calibri" panose="020F0502020204030204" pitchFamily="34" charset="0"/>
              </a:endParaRPr>
            </a:p>
          </p:txBody>
        </p:sp>
        <p:pic>
          <p:nvPicPr>
            <p:cNvPr id="26" name="Object 25" descr="preencoded.png"/>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932067" y="4844669"/>
              <a:ext cx="123794" cy="657061"/>
            </a:xfrm>
            <a:prstGeom prst="rect">
              <a:avLst/>
            </a:prstGeom>
          </p:spPr>
        </p:pic>
        <p:sp>
          <p:nvSpPr>
            <p:cNvPr id="27" name="Object 26"/>
            <p:cNvSpPr/>
            <p:nvPr/>
          </p:nvSpPr>
          <p:spPr>
            <a:xfrm>
              <a:off x="8974863" y="5678732"/>
              <a:ext cx="387571" cy="305319"/>
            </a:xfrm>
            <a:prstGeom prst="rect">
              <a:avLst/>
            </a:prstGeom>
            <a:noFill/>
          </p:spPr>
          <p:txBody>
            <a:bodyPr wrap="square" lIns="0" tIns="0" rIns="0" bIns="0" rtlCol="0" anchor="t"/>
            <a:lstStyle/>
            <a:p>
              <a:pPr algn="ctr">
                <a:lnSpc>
                  <a:spcPts val="2406"/>
                </a:lnSpc>
                <a:buNone/>
              </a:pPr>
              <a:r>
                <a:rPr lang="en-US" sz="2025"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1%</a:t>
              </a:r>
              <a:endParaRPr lang="en-US" dirty="0">
                <a:latin typeface="Calibri" panose="020F0502020204030204" pitchFamily="34" charset="0"/>
                <a:cs typeface="Calibri" panose="020F0502020204030204" pitchFamily="34" charset="0"/>
              </a:endParaRPr>
            </a:p>
          </p:txBody>
        </p:sp>
        <p:sp>
          <p:nvSpPr>
            <p:cNvPr id="28" name="Object 27"/>
            <p:cNvSpPr/>
            <p:nvPr/>
          </p:nvSpPr>
          <p:spPr>
            <a:xfrm>
              <a:off x="8978195" y="5537678"/>
              <a:ext cx="314246" cy="132275"/>
            </a:xfrm>
            <a:prstGeom prst="rect">
              <a:avLst/>
            </a:prstGeom>
            <a:noFill/>
          </p:spPr>
          <p:txBody>
            <a:bodyPr wrap="square" lIns="0" tIns="0" rIns="0" bIns="0" rtlCol="0" anchor="t"/>
            <a:lstStyle/>
            <a:p>
              <a:pPr algn="ctr">
                <a:lnSpc>
                  <a:spcPts val="1043"/>
                </a:lnSpc>
                <a:buNone/>
              </a:pPr>
              <a:r>
                <a:rPr lang="en-US" sz="877" kern="0" spc="17" dirty="0">
                  <a:solidFill>
                    <a:srgbClr val="000000">
                      <a:alpha val="80000"/>
                    </a:srgbClr>
                  </a:solidFill>
                  <a:latin typeface="Calibri" panose="020F0502020204030204" pitchFamily="34" charset="0"/>
                  <a:ea typeface="Source Sans Pro" pitchFamily="34" charset="-122"/>
                  <a:cs typeface="Calibri" panose="020F0502020204030204" pitchFamily="34" charset="0"/>
                </a:rPr>
                <a:t>Other</a:t>
              </a:r>
              <a:endParaRPr lang="en-US" dirty="0">
                <a:latin typeface="Calibri" panose="020F0502020204030204" pitchFamily="34" charset="0"/>
                <a:cs typeface="Calibri" panose="020F0502020204030204" pitchFamily="34" charset="0"/>
              </a:endParaRPr>
            </a:p>
          </p:txBody>
        </p:sp>
      </p:grpSp>
      <p:pic>
        <p:nvPicPr>
          <p:cNvPr id="31" name="Picture 30">
            <a:extLst>
              <a:ext uri="{FF2B5EF4-FFF2-40B4-BE49-F238E27FC236}">
                <a16:creationId xmlns:a16="http://schemas.microsoft.com/office/drawing/2014/main" id="{66EDC42F-9D61-D57C-5C6F-068667FF37B5}"/>
              </a:ext>
            </a:extLst>
          </p:cNvPr>
          <p:cNvPicPr>
            <a:picLocks noChangeAspect="1"/>
          </p:cNvPicPr>
          <p:nvPr/>
        </p:nvPicPr>
        <p:blipFill>
          <a:blip r:embed="rId19"/>
          <a:stretch>
            <a:fillRect/>
          </a:stretch>
        </p:blipFill>
        <p:spPr>
          <a:xfrm>
            <a:off x="10962036" y="5807405"/>
            <a:ext cx="1151134" cy="951056"/>
          </a:xfrm>
          <a:prstGeom prst="rect">
            <a:avLst/>
          </a:prstGeom>
        </p:spPr>
      </p:pic>
      <p:pic>
        <p:nvPicPr>
          <p:cNvPr id="32" name="Picture 31" descr="A picture containing book, shelf, bookcase, shelving&#10;&#10;Description automatically generated">
            <a:extLst>
              <a:ext uri="{FF2B5EF4-FFF2-40B4-BE49-F238E27FC236}">
                <a16:creationId xmlns:a16="http://schemas.microsoft.com/office/drawing/2014/main" id="{4D7DC3D3-3C2A-B51C-5B39-96652207F20F}"/>
              </a:ext>
            </a:extLst>
          </p:cNvPr>
          <p:cNvPicPr>
            <a:picLocks noChangeAspect="1"/>
          </p:cNvPicPr>
          <p:nvPr/>
        </p:nvPicPr>
        <p:blipFill rotWithShape="1">
          <a:blip r:embed="rId20">
            <a:alphaModFix amt="70000"/>
          </a:blip>
          <a:srcRect r="26125"/>
          <a:stretch/>
        </p:blipFill>
        <p:spPr>
          <a:xfrm rot="5400000">
            <a:off x="5383391" y="4240709"/>
            <a:ext cx="1857145" cy="18854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1">
            <a:extLst>
              <a:ext uri="{FF2B5EF4-FFF2-40B4-BE49-F238E27FC236}">
                <a16:creationId xmlns:a16="http://schemas.microsoft.com/office/drawing/2014/main" id="{10282EC6-375D-6FDD-C6CC-CEABD75AE048}"/>
              </a:ext>
            </a:extLst>
          </p:cNvPr>
          <p:cNvSpPr/>
          <p:nvPr/>
        </p:nvSpPr>
        <p:spPr>
          <a:xfrm>
            <a:off x="0" y="419590"/>
            <a:ext cx="8691144" cy="541599"/>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CARDEA Levels of RM</a:t>
            </a:r>
            <a:endParaRPr lang="en-US" sz="3600" dirty="0">
              <a:latin typeface="Calibri" panose="020F0502020204030204" pitchFamily="34" charset="0"/>
              <a:cs typeface="Calibri" panose="020F0502020204030204" pitchFamily="34" charset="0"/>
            </a:endParaRPr>
          </a:p>
        </p:txBody>
      </p:sp>
      <p:sp>
        <p:nvSpPr>
          <p:cNvPr id="5" name="Object 4">
            <a:extLst>
              <a:ext uri="{FF2B5EF4-FFF2-40B4-BE49-F238E27FC236}">
                <a16:creationId xmlns:a16="http://schemas.microsoft.com/office/drawing/2014/main" id="{27E3BC66-AB3C-25E3-4C59-C1A3CF3E45DC}"/>
              </a:ext>
            </a:extLst>
          </p:cNvPr>
          <p:cNvSpPr/>
          <p:nvPr/>
        </p:nvSpPr>
        <p:spPr>
          <a:xfrm>
            <a:off x="523721" y="1519376"/>
            <a:ext cx="11069565" cy="886368"/>
          </a:xfrm>
          <a:prstGeom prst="rect">
            <a:avLst/>
          </a:prstGeom>
          <a:solidFill>
            <a:schemeClr val="tx2">
              <a:lumMod val="20000"/>
              <a:lumOff val="80000"/>
            </a:schemeClr>
          </a:solidFill>
        </p:spPr>
      </p:sp>
      <p:sp>
        <p:nvSpPr>
          <p:cNvPr id="6" name="Object 4">
            <a:extLst>
              <a:ext uri="{FF2B5EF4-FFF2-40B4-BE49-F238E27FC236}">
                <a16:creationId xmlns:a16="http://schemas.microsoft.com/office/drawing/2014/main" id="{804E3C08-88C7-6065-61D0-B0B33DC84C24}"/>
              </a:ext>
            </a:extLst>
          </p:cNvPr>
          <p:cNvSpPr/>
          <p:nvPr/>
        </p:nvSpPr>
        <p:spPr>
          <a:xfrm>
            <a:off x="523720" y="2705919"/>
            <a:ext cx="11069565" cy="886368"/>
          </a:xfrm>
          <a:prstGeom prst="rect">
            <a:avLst/>
          </a:prstGeom>
          <a:solidFill>
            <a:srgbClr val="F3F7F1"/>
          </a:solidFill>
        </p:spPr>
      </p:sp>
      <p:sp>
        <p:nvSpPr>
          <p:cNvPr id="7" name="Object 4">
            <a:extLst>
              <a:ext uri="{FF2B5EF4-FFF2-40B4-BE49-F238E27FC236}">
                <a16:creationId xmlns:a16="http://schemas.microsoft.com/office/drawing/2014/main" id="{72DA28CD-4A4F-BDBE-A803-022560FAB155}"/>
              </a:ext>
            </a:extLst>
          </p:cNvPr>
          <p:cNvSpPr/>
          <p:nvPr/>
        </p:nvSpPr>
        <p:spPr>
          <a:xfrm>
            <a:off x="523721" y="3892462"/>
            <a:ext cx="11069565" cy="886368"/>
          </a:xfrm>
          <a:prstGeom prst="rect">
            <a:avLst/>
          </a:prstGeom>
          <a:solidFill>
            <a:schemeClr val="tx2">
              <a:lumMod val="20000"/>
              <a:lumOff val="80000"/>
            </a:schemeClr>
          </a:solidFill>
        </p:spPr>
      </p:sp>
      <p:sp>
        <p:nvSpPr>
          <p:cNvPr id="8" name="Object 4">
            <a:extLst>
              <a:ext uri="{FF2B5EF4-FFF2-40B4-BE49-F238E27FC236}">
                <a16:creationId xmlns:a16="http://schemas.microsoft.com/office/drawing/2014/main" id="{A6A20A9A-B641-8522-A09D-2E54BE25AFA0}"/>
              </a:ext>
            </a:extLst>
          </p:cNvPr>
          <p:cNvSpPr/>
          <p:nvPr/>
        </p:nvSpPr>
        <p:spPr>
          <a:xfrm>
            <a:off x="523719" y="5079005"/>
            <a:ext cx="11069565" cy="886368"/>
          </a:xfrm>
          <a:prstGeom prst="rect">
            <a:avLst/>
          </a:prstGeom>
          <a:solidFill>
            <a:srgbClr val="F3F7F1"/>
          </a:solidFill>
        </p:spPr>
      </p:sp>
      <p:sp>
        <p:nvSpPr>
          <p:cNvPr id="9" name="TextBox 8">
            <a:extLst>
              <a:ext uri="{FF2B5EF4-FFF2-40B4-BE49-F238E27FC236}">
                <a16:creationId xmlns:a16="http://schemas.microsoft.com/office/drawing/2014/main" id="{E50CF933-17E2-6E79-AF43-D003225E6B58}"/>
              </a:ext>
            </a:extLst>
          </p:cNvPr>
          <p:cNvSpPr txBox="1"/>
          <p:nvPr/>
        </p:nvSpPr>
        <p:spPr>
          <a:xfrm>
            <a:off x="633542" y="1597967"/>
            <a:ext cx="568234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First Stage Research Manager (RM 1)</a:t>
            </a:r>
            <a:endParaRPr lang="ro-RO" sz="24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255CBB3-3D8E-402C-8F14-BE666B4689B6}"/>
              </a:ext>
            </a:extLst>
          </p:cNvPr>
          <p:cNvSpPr txBox="1"/>
          <p:nvPr/>
        </p:nvSpPr>
        <p:spPr>
          <a:xfrm>
            <a:off x="6781800" y="1962560"/>
            <a:ext cx="4114799" cy="369332"/>
          </a:xfrm>
          <a:prstGeom prst="rect">
            <a:avLst/>
          </a:prstGeom>
          <a:noFill/>
        </p:spPr>
        <p:txBody>
          <a:bodyPr wrap="square" rtlCol="0">
            <a:spAutoFit/>
          </a:bodyPr>
          <a:lstStyle/>
          <a:p>
            <a:r>
              <a:rPr lang="en-US" i="1" dirty="0">
                <a:solidFill>
                  <a:srgbClr val="0070C0"/>
                </a:solidFill>
                <a:latin typeface="Calibri" panose="020F0502020204030204" pitchFamily="34" charset="0"/>
                <a:cs typeface="Calibri" panose="020F0502020204030204" pitchFamily="34" charset="0"/>
              </a:rPr>
              <a:t>First 2 years (FTE) of their RM activity</a:t>
            </a:r>
            <a:endParaRPr lang="ro-RO" i="1" dirty="0">
              <a:solidFill>
                <a:srgbClr val="0070C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B9452EA-87F2-7C7B-D30E-A3A275A2396F}"/>
              </a:ext>
            </a:extLst>
          </p:cNvPr>
          <p:cNvSpPr txBox="1"/>
          <p:nvPr/>
        </p:nvSpPr>
        <p:spPr>
          <a:xfrm>
            <a:off x="598714" y="2791496"/>
            <a:ext cx="5791199"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Recognized Research Manager (RM 2)</a:t>
            </a:r>
            <a:endParaRPr lang="ro-RO" sz="24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9EFC2FC-4137-E06B-C7EF-2AEA72B8F7D9}"/>
              </a:ext>
            </a:extLst>
          </p:cNvPr>
          <p:cNvSpPr txBox="1"/>
          <p:nvPr/>
        </p:nvSpPr>
        <p:spPr>
          <a:xfrm>
            <a:off x="6781800" y="3149103"/>
            <a:ext cx="4811483" cy="369332"/>
          </a:xfrm>
          <a:prstGeom prst="rect">
            <a:avLst/>
          </a:prstGeom>
          <a:noFill/>
        </p:spPr>
        <p:txBody>
          <a:bodyPr wrap="square" rtlCol="0">
            <a:spAutoFit/>
          </a:bodyPr>
          <a:lstStyle/>
          <a:p>
            <a:r>
              <a:rPr lang="en-US" i="1" dirty="0">
                <a:solidFill>
                  <a:srgbClr val="0070C0"/>
                </a:solidFill>
                <a:latin typeface="Calibri" panose="020F0502020204030204" pitchFamily="34" charset="0"/>
                <a:cs typeface="Calibri" panose="020F0502020204030204" pitchFamily="34" charset="0"/>
              </a:rPr>
              <a:t>2 to 5 years (FTE) experience in RM activity </a:t>
            </a:r>
            <a:endParaRPr lang="ro-RO" i="1" dirty="0">
              <a:solidFill>
                <a:srgbClr val="0070C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FB96BFA-0CA2-18E3-6353-40D40D513302}"/>
              </a:ext>
            </a:extLst>
          </p:cNvPr>
          <p:cNvSpPr txBox="1"/>
          <p:nvPr/>
        </p:nvSpPr>
        <p:spPr>
          <a:xfrm>
            <a:off x="598713" y="3966314"/>
            <a:ext cx="5791199"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Established Research Manager (RM 3)</a:t>
            </a:r>
            <a:endParaRPr lang="ro-RO" sz="2400" b="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5B29359-2C44-8E68-A2BB-ED099459F041}"/>
              </a:ext>
            </a:extLst>
          </p:cNvPr>
          <p:cNvSpPr txBox="1"/>
          <p:nvPr/>
        </p:nvSpPr>
        <p:spPr>
          <a:xfrm>
            <a:off x="6781799" y="4334267"/>
            <a:ext cx="4811483" cy="369332"/>
          </a:xfrm>
          <a:prstGeom prst="rect">
            <a:avLst/>
          </a:prstGeom>
          <a:noFill/>
        </p:spPr>
        <p:txBody>
          <a:bodyPr wrap="square" rtlCol="0">
            <a:spAutoFit/>
          </a:bodyPr>
          <a:lstStyle/>
          <a:p>
            <a:r>
              <a:rPr lang="en-US" i="1" dirty="0">
                <a:solidFill>
                  <a:srgbClr val="0070C0"/>
                </a:solidFill>
                <a:latin typeface="Calibri" panose="020F0502020204030204" pitchFamily="34" charset="0"/>
                <a:cs typeface="Calibri" panose="020F0502020204030204" pitchFamily="34" charset="0"/>
              </a:rPr>
              <a:t>5 to 8 years (FTE) experience in RM activity </a:t>
            </a:r>
            <a:endParaRPr lang="ro-RO" i="1" dirty="0">
              <a:solidFill>
                <a:srgbClr val="0070C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8C880CE-1A8C-CACA-B60E-B20FD283E0BC}"/>
              </a:ext>
            </a:extLst>
          </p:cNvPr>
          <p:cNvSpPr txBox="1"/>
          <p:nvPr/>
        </p:nvSpPr>
        <p:spPr>
          <a:xfrm>
            <a:off x="579114" y="5152857"/>
            <a:ext cx="5791199"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Senior Research Manager (RM 4)</a:t>
            </a:r>
            <a:endParaRPr lang="ro-RO" sz="2400" b="1"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3C7C222-D6F2-654A-1891-15682F5733FB}"/>
              </a:ext>
            </a:extLst>
          </p:cNvPr>
          <p:cNvSpPr txBox="1"/>
          <p:nvPr/>
        </p:nvSpPr>
        <p:spPr>
          <a:xfrm>
            <a:off x="6008914" y="5383689"/>
            <a:ext cx="5584367" cy="369332"/>
          </a:xfrm>
          <a:prstGeom prst="rect">
            <a:avLst/>
          </a:prstGeom>
          <a:noFill/>
        </p:spPr>
        <p:txBody>
          <a:bodyPr wrap="square" rtlCol="0">
            <a:spAutoFit/>
          </a:bodyPr>
          <a:lstStyle/>
          <a:p>
            <a:r>
              <a:rPr lang="en-US" i="1" dirty="0">
                <a:solidFill>
                  <a:srgbClr val="0070C0"/>
                </a:solidFill>
                <a:latin typeface="Calibri" panose="020F0502020204030204" pitchFamily="34" charset="0"/>
                <a:cs typeface="Calibri" panose="020F0502020204030204" pitchFamily="34" charset="0"/>
              </a:rPr>
              <a:t>Greater than 8 years (FTE) experience in RM activity </a:t>
            </a:r>
            <a:endParaRPr lang="ro-RO"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71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397442" y="1183433"/>
            <a:ext cx="9397117" cy="1101310"/>
          </a:xfrm>
          <a:prstGeom prst="rect">
            <a:avLst/>
          </a:prstGeom>
          <a:solidFill>
            <a:schemeClr val="bg1"/>
          </a:solidFill>
        </p:spPr>
        <p:txBody>
          <a:bodyPr wrap="square" lIns="0" tIns="0" rIns="0" bIns="0" rtlCol="0" anchor="ctr"/>
          <a:lstStyle/>
          <a:p>
            <a:pPr algn="ctr">
              <a:spcAft>
                <a:spcPts val="600"/>
              </a:spcAft>
              <a:buNone/>
            </a:pPr>
            <a:r>
              <a:rPr lang="en-US" sz="3600" b="1" kern="0" spc="48" dirty="0">
                <a:solidFill>
                  <a:srgbClr val="000000">
                    <a:alpha val="80000"/>
                  </a:srgbClr>
                </a:solidFill>
                <a:latin typeface="Calibri" panose="020F0502020204030204" pitchFamily="34" charset="0"/>
                <a:ea typeface="Bebas Neue Bold" pitchFamily="34" charset="-122"/>
                <a:cs typeface="Calibri" panose="020F0502020204030204" pitchFamily="34" charset="0"/>
              </a:rPr>
              <a:t>RESEARCH MANAGER COMPETENCIES</a:t>
            </a:r>
            <a:endParaRPr lang="en-US" sz="3600" dirty="0">
              <a:latin typeface="Calibri" panose="020F0502020204030204" pitchFamily="34" charset="0"/>
              <a:cs typeface="Calibri" panose="020F0502020204030204" pitchFamily="34" charset="0"/>
            </a:endParaRPr>
          </a:p>
        </p:txBody>
      </p:sp>
      <p:sp>
        <p:nvSpPr>
          <p:cNvPr id="4" name="Object 3"/>
          <p:cNvSpPr/>
          <p:nvPr/>
        </p:nvSpPr>
        <p:spPr>
          <a:xfrm>
            <a:off x="476131" y="2623481"/>
            <a:ext cx="714196" cy="714196"/>
          </a:xfrm>
          <a:prstGeom prst="rect">
            <a:avLst/>
          </a:prstGeom>
          <a:solidFill>
            <a:srgbClr val="466AAD"/>
          </a:solidFill>
        </p:spPr>
      </p:sp>
      <p:pic>
        <p:nvPicPr>
          <p:cNvPr id="5" name="Object 4"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470" y="2804820"/>
            <a:ext cx="361860" cy="361860"/>
          </a:xfrm>
          <a:prstGeom prst="rect">
            <a:avLst/>
          </a:prstGeom>
        </p:spPr>
      </p:pic>
      <p:sp>
        <p:nvSpPr>
          <p:cNvPr id="6" name="Object 5"/>
          <p:cNvSpPr/>
          <p:nvPr/>
        </p:nvSpPr>
        <p:spPr>
          <a:xfrm>
            <a:off x="1380780" y="2883297"/>
            <a:ext cx="2904399" cy="165998"/>
          </a:xfrm>
          <a:prstGeom prst="rect">
            <a:avLst/>
          </a:prstGeom>
          <a:noFill/>
        </p:spPr>
        <p:txBody>
          <a:bodyPr wrap="square" lIns="0" tIns="0" rIns="0" bIns="0" rtlCol="0" anchor="ctr"/>
          <a:lstStyle/>
          <a:p>
            <a:pPr algn="l">
              <a:spcAft>
                <a:spcPts val="600"/>
              </a:spcAft>
              <a:buNone/>
            </a:pPr>
            <a:r>
              <a:rPr lang="en-US" sz="2000" kern="0" spc="38" dirty="0">
                <a:solidFill>
                  <a:srgbClr val="000000">
                    <a:alpha val="80000"/>
                  </a:srgbClr>
                </a:solidFill>
                <a:latin typeface="Calibri" panose="020F0502020204030204" pitchFamily="34" charset="0"/>
                <a:ea typeface="Source Sans Pro" pitchFamily="34" charset="-122"/>
                <a:cs typeface="Calibri" panose="020F0502020204030204" pitchFamily="34" charset="0"/>
              </a:rPr>
              <a:t>Technical Skills</a:t>
            </a:r>
            <a:endParaRPr lang="en-US" sz="2000" dirty="0">
              <a:latin typeface="Calibri" panose="020F0502020204030204" pitchFamily="34" charset="0"/>
              <a:cs typeface="Calibri" panose="020F0502020204030204" pitchFamily="34" charset="0"/>
            </a:endParaRPr>
          </a:p>
        </p:txBody>
      </p:sp>
      <p:sp>
        <p:nvSpPr>
          <p:cNvPr id="7" name="Object 6"/>
          <p:cNvSpPr/>
          <p:nvPr/>
        </p:nvSpPr>
        <p:spPr>
          <a:xfrm>
            <a:off x="476131" y="3813809"/>
            <a:ext cx="714196" cy="714196"/>
          </a:xfrm>
          <a:prstGeom prst="rect">
            <a:avLst/>
          </a:prstGeom>
          <a:solidFill>
            <a:srgbClr val="466AAD"/>
          </a:solidFill>
        </p:spPr>
      </p:sp>
      <p:pic>
        <p:nvPicPr>
          <p:cNvPr id="8" name="Object 7"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273" y="4011887"/>
            <a:ext cx="133317" cy="314246"/>
          </a:xfrm>
          <a:prstGeom prst="rect">
            <a:avLst/>
          </a:prstGeom>
        </p:spPr>
      </p:pic>
      <p:sp>
        <p:nvSpPr>
          <p:cNvPr id="9" name="Object 8"/>
          <p:cNvSpPr/>
          <p:nvPr/>
        </p:nvSpPr>
        <p:spPr>
          <a:xfrm>
            <a:off x="1380780" y="4073624"/>
            <a:ext cx="2904399" cy="165998"/>
          </a:xfrm>
          <a:prstGeom prst="rect">
            <a:avLst/>
          </a:prstGeom>
          <a:noFill/>
        </p:spPr>
        <p:txBody>
          <a:bodyPr wrap="square" lIns="0" tIns="0" rIns="0" bIns="0" rtlCol="0" anchor="ctr"/>
          <a:lstStyle/>
          <a:p>
            <a:pPr algn="l">
              <a:spcAft>
                <a:spcPts val="600"/>
              </a:spcAft>
              <a:buNone/>
            </a:pPr>
            <a:r>
              <a:rPr lang="en-US" sz="2000" kern="0" spc="38" dirty="0">
                <a:solidFill>
                  <a:srgbClr val="000000">
                    <a:alpha val="80000"/>
                  </a:srgbClr>
                </a:solidFill>
                <a:latin typeface="Calibri" panose="020F0502020204030204" pitchFamily="34" charset="0"/>
                <a:ea typeface="Source Sans Pro" pitchFamily="34" charset="-122"/>
                <a:cs typeface="Calibri" panose="020F0502020204030204" pitchFamily="34" charset="0"/>
              </a:rPr>
              <a:t>Specialised Knowledge</a:t>
            </a:r>
            <a:endParaRPr lang="en-US" sz="2000" dirty="0">
              <a:latin typeface="Calibri" panose="020F0502020204030204" pitchFamily="34" charset="0"/>
              <a:cs typeface="Calibri" panose="020F0502020204030204" pitchFamily="34" charset="0"/>
            </a:endParaRPr>
          </a:p>
        </p:txBody>
      </p:sp>
      <p:sp>
        <p:nvSpPr>
          <p:cNvPr id="10" name="Object 9"/>
          <p:cNvSpPr/>
          <p:nvPr/>
        </p:nvSpPr>
        <p:spPr>
          <a:xfrm>
            <a:off x="476131" y="5004136"/>
            <a:ext cx="714196" cy="714196"/>
          </a:xfrm>
          <a:prstGeom prst="rect">
            <a:avLst/>
          </a:prstGeom>
          <a:solidFill>
            <a:srgbClr val="466AAD"/>
          </a:solidFill>
        </p:spPr>
      </p:sp>
      <p:pic>
        <p:nvPicPr>
          <p:cNvPr id="11" name="Object 10"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578" y="5210585"/>
            <a:ext cx="304724" cy="304724"/>
          </a:xfrm>
          <a:prstGeom prst="rect">
            <a:avLst/>
          </a:prstGeom>
        </p:spPr>
      </p:pic>
      <p:sp>
        <p:nvSpPr>
          <p:cNvPr id="12" name="Object 11"/>
          <p:cNvSpPr/>
          <p:nvPr/>
        </p:nvSpPr>
        <p:spPr>
          <a:xfrm>
            <a:off x="1380780" y="5263951"/>
            <a:ext cx="2904399" cy="165998"/>
          </a:xfrm>
          <a:prstGeom prst="rect">
            <a:avLst/>
          </a:prstGeom>
          <a:noFill/>
        </p:spPr>
        <p:txBody>
          <a:bodyPr wrap="square" lIns="0" tIns="0" rIns="0" bIns="0" rtlCol="0" anchor="ctr"/>
          <a:lstStyle/>
          <a:p>
            <a:pPr algn="l">
              <a:spcAft>
                <a:spcPts val="600"/>
              </a:spcAft>
              <a:buNone/>
            </a:pPr>
            <a:r>
              <a:rPr lang="en-US" sz="2000" kern="0" spc="38" dirty="0">
                <a:solidFill>
                  <a:srgbClr val="000000">
                    <a:alpha val="80000"/>
                  </a:srgbClr>
                </a:solidFill>
                <a:latin typeface="Calibri" panose="020F0502020204030204" pitchFamily="34" charset="0"/>
                <a:ea typeface="Source Sans Pro" pitchFamily="34" charset="-122"/>
                <a:cs typeface="Calibri" panose="020F0502020204030204" pitchFamily="34" charset="0"/>
              </a:rPr>
              <a:t>Project Management</a:t>
            </a:r>
            <a:endParaRPr lang="en-US" sz="2000" dirty="0">
              <a:latin typeface="Calibri" panose="020F0502020204030204" pitchFamily="34" charset="0"/>
              <a:cs typeface="Calibri" panose="020F0502020204030204" pitchFamily="34" charset="0"/>
            </a:endParaRPr>
          </a:p>
        </p:txBody>
      </p:sp>
      <p:sp>
        <p:nvSpPr>
          <p:cNvPr id="13" name="Object 12"/>
          <p:cNvSpPr/>
          <p:nvPr/>
        </p:nvSpPr>
        <p:spPr>
          <a:xfrm>
            <a:off x="4380405" y="2623481"/>
            <a:ext cx="714196" cy="714196"/>
          </a:xfrm>
          <a:prstGeom prst="rect">
            <a:avLst/>
          </a:prstGeom>
          <a:solidFill>
            <a:srgbClr val="466AAD"/>
          </a:solidFill>
        </p:spPr>
      </p:sp>
      <p:pic>
        <p:nvPicPr>
          <p:cNvPr id="14" name="Object 1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99406" y="2846668"/>
            <a:ext cx="276156" cy="276156"/>
          </a:xfrm>
          <a:prstGeom prst="rect">
            <a:avLst/>
          </a:prstGeom>
        </p:spPr>
      </p:pic>
      <p:sp>
        <p:nvSpPr>
          <p:cNvPr id="15" name="Object 14"/>
          <p:cNvSpPr/>
          <p:nvPr/>
        </p:nvSpPr>
        <p:spPr>
          <a:xfrm>
            <a:off x="5285053" y="2883297"/>
            <a:ext cx="2904399" cy="165998"/>
          </a:xfrm>
          <a:prstGeom prst="rect">
            <a:avLst/>
          </a:prstGeom>
          <a:noFill/>
        </p:spPr>
        <p:txBody>
          <a:bodyPr wrap="square" lIns="0" tIns="0" rIns="0" bIns="0" rtlCol="0" anchor="ctr"/>
          <a:lstStyle/>
          <a:p>
            <a:pPr algn="l">
              <a:spcAft>
                <a:spcPts val="600"/>
              </a:spcAft>
              <a:buNone/>
            </a:pPr>
            <a:r>
              <a:rPr lang="en-US" sz="2000" kern="0" spc="38" dirty="0">
                <a:solidFill>
                  <a:srgbClr val="000000">
                    <a:alpha val="80000"/>
                  </a:srgbClr>
                </a:solidFill>
                <a:latin typeface="Calibri" panose="020F0502020204030204" pitchFamily="34" charset="0"/>
                <a:ea typeface="Source Sans Pro" pitchFamily="34" charset="-122"/>
                <a:cs typeface="Calibri" panose="020F0502020204030204" pitchFamily="34" charset="0"/>
              </a:rPr>
              <a:t>Outreach &amp; Community</a:t>
            </a:r>
            <a:endParaRPr lang="en-US" sz="2000" dirty="0">
              <a:latin typeface="Calibri" panose="020F0502020204030204" pitchFamily="34" charset="0"/>
              <a:cs typeface="Calibri" panose="020F0502020204030204" pitchFamily="34" charset="0"/>
            </a:endParaRPr>
          </a:p>
        </p:txBody>
      </p:sp>
      <p:sp>
        <p:nvSpPr>
          <p:cNvPr id="16" name="Object 15"/>
          <p:cNvSpPr/>
          <p:nvPr/>
        </p:nvSpPr>
        <p:spPr>
          <a:xfrm>
            <a:off x="4380405" y="3813809"/>
            <a:ext cx="714196" cy="714196"/>
          </a:xfrm>
          <a:prstGeom prst="rect">
            <a:avLst/>
          </a:prstGeom>
          <a:solidFill>
            <a:srgbClr val="466AAD"/>
          </a:solidFill>
        </p:spPr>
      </p:sp>
      <p:pic>
        <p:nvPicPr>
          <p:cNvPr id="17" name="Object 16"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70113" y="4003517"/>
            <a:ext cx="342814" cy="342814"/>
          </a:xfrm>
          <a:prstGeom prst="rect">
            <a:avLst/>
          </a:prstGeom>
        </p:spPr>
      </p:pic>
      <p:sp>
        <p:nvSpPr>
          <p:cNvPr id="18" name="Object 17"/>
          <p:cNvSpPr/>
          <p:nvPr/>
        </p:nvSpPr>
        <p:spPr>
          <a:xfrm>
            <a:off x="5285053" y="4073624"/>
            <a:ext cx="2904399" cy="165998"/>
          </a:xfrm>
          <a:prstGeom prst="rect">
            <a:avLst/>
          </a:prstGeom>
          <a:noFill/>
        </p:spPr>
        <p:txBody>
          <a:bodyPr wrap="square" lIns="0" tIns="0" rIns="0" bIns="0" rtlCol="0" anchor="ctr"/>
          <a:lstStyle/>
          <a:p>
            <a:pPr algn="l">
              <a:spcAft>
                <a:spcPts val="600"/>
              </a:spcAft>
              <a:buNone/>
            </a:pPr>
            <a:r>
              <a:rPr lang="en-US" sz="2000" kern="0" spc="38" dirty="0">
                <a:solidFill>
                  <a:srgbClr val="000000">
                    <a:alpha val="80000"/>
                  </a:srgbClr>
                </a:solidFill>
                <a:latin typeface="Calibri" panose="020F0502020204030204" pitchFamily="34" charset="0"/>
                <a:ea typeface="Source Sans Pro" pitchFamily="34" charset="-122"/>
                <a:cs typeface="Calibri" panose="020F0502020204030204" pitchFamily="34" charset="0"/>
              </a:rPr>
              <a:t>Financing/Contracting</a:t>
            </a:r>
            <a:endParaRPr lang="en-US" sz="2000" dirty="0">
              <a:latin typeface="Calibri" panose="020F0502020204030204" pitchFamily="34" charset="0"/>
              <a:cs typeface="Calibri" panose="020F0502020204030204" pitchFamily="34" charset="0"/>
            </a:endParaRPr>
          </a:p>
        </p:txBody>
      </p:sp>
      <p:sp>
        <p:nvSpPr>
          <p:cNvPr id="19" name="Object 18"/>
          <p:cNvSpPr/>
          <p:nvPr/>
        </p:nvSpPr>
        <p:spPr>
          <a:xfrm>
            <a:off x="4380405" y="5004136"/>
            <a:ext cx="714196" cy="714196"/>
          </a:xfrm>
          <a:prstGeom prst="rect">
            <a:avLst/>
          </a:prstGeom>
          <a:solidFill>
            <a:srgbClr val="466AAD"/>
          </a:solidFill>
        </p:spPr>
      </p:sp>
      <p:pic>
        <p:nvPicPr>
          <p:cNvPr id="20" name="Object 19"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16143" y="5202214"/>
            <a:ext cx="247588" cy="323769"/>
          </a:xfrm>
          <a:prstGeom prst="rect">
            <a:avLst/>
          </a:prstGeom>
        </p:spPr>
      </p:pic>
      <p:sp>
        <p:nvSpPr>
          <p:cNvPr id="21" name="Object 20"/>
          <p:cNvSpPr/>
          <p:nvPr/>
        </p:nvSpPr>
        <p:spPr>
          <a:xfrm>
            <a:off x="5285053" y="5263951"/>
            <a:ext cx="2904399" cy="165998"/>
          </a:xfrm>
          <a:prstGeom prst="rect">
            <a:avLst/>
          </a:prstGeom>
          <a:noFill/>
        </p:spPr>
        <p:txBody>
          <a:bodyPr wrap="square" lIns="0" tIns="0" rIns="0" bIns="0" rtlCol="0" anchor="ctr"/>
          <a:lstStyle/>
          <a:p>
            <a:pPr algn="l">
              <a:spcAft>
                <a:spcPts val="600"/>
              </a:spcAft>
              <a:buNone/>
            </a:pPr>
            <a:r>
              <a:rPr lang="en-US" sz="2000" kern="0" spc="38" dirty="0">
                <a:solidFill>
                  <a:srgbClr val="000000">
                    <a:alpha val="80000"/>
                  </a:srgbClr>
                </a:solidFill>
                <a:latin typeface="Calibri" panose="020F0502020204030204" pitchFamily="34" charset="0"/>
                <a:ea typeface="Source Sans Pro" pitchFamily="34" charset="-122"/>
                <a:cs typeface="Calibri" panose="020F0502020204030204" pitchFamily="34" charset="0"/>
              </a:rPr>
              <a:t>Line Manage. Talent Dev.</a:t>
            </a:r>
            <a:endParaRPr lang="en-US" sz="2000" dirty="0">
              <a:latin typeface="Calibri" panose="020F0502020204030204" pitchFamily="34" charset="0"/>
              <a:cs typeface="Calibri" panose="020F0502020204030204" pitchFamily="34" charset="0"/>
            </a:endParaRPr>
          </a:p>
        </p:txBody>
      </p:sp>
      <p:sp>
        <p:nvSpPr>
          <p:cNvPr id="22" name="Object 21"/>
          <p:cNvSpPr/>
          <p:nvPr/>
        </p:nvSpPr>
        <p:spPr>
          <a:xfrm>
            <a:off x="8284678" y="2623481"/>
            <a:ext cx="714196" cy="714196"/>
          </a:xfrm>
          <a:prstGeom prst="rect">
            <a:avLst/>
          </a:prstGeom>
          <a:solidFill>
            <a:srgbClr val="466AAD"/>
          </a:solidFill>
        </p:spPr>
      </p:sp>
      <p:pic>
        <p:nvPicPr>
          <p:cNvPr id="23" name="Object 22"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28789" y="2811097"/>
            <a:ext cx="209498" cy="361860"/>
          </a:xfrm>
          <a:prstGeom prst="rect">
            <a:avLst/>
          </a:prstGeom>
        </p:spPr>
      </p:pic>
      <p:sp>
        <p:nvSpPr>
          <p:cNvPr id="24" name="Object 23"/>
          <p:cNvSpPr/>
          <p:nvPr/>
        </p:nvSpPr>
        <p:spPr>
          <a:xfrm>
            <a:off x="9189327" y="2883297"/>
            <a:ext cx="2904399" cy="165998"/>
          </a:xfrm>
          <a:prstGeom prst="rect">
            <a:avLst/>
          </a:prstGeom>
          <a:noFill/>
        </p:spPr>
        <p:txBody>
          <a:bodyPr wrap="square" lIns="0" tIns="0" rIns="0" bIns="0" rtlCol="0" anchor="ctr"/>
          <a:lstStyle/>
          <a:p>
            <a:pPr algn="l">
              <a:spcAft>
                <a:spcPts val="600"/>
              </a:spcAft>
              <a:buNone/>
            </a:pPr>
            <a:r>
              <a:rPr lang="en-US" sz="2000" kern="0" spc="38" dirty="0">
                <a:solidFill>
                  <a:srgbClr val="000000">
                    <a:alpha val="80000"/>
                  </a:srgbClr>
                </a:solidFill>
                <a:latin typeface="Calibri" panose="020F0502020204030204" pitchFamily="34" charset="0"/>
                <a:ea typeface="Source Sans Pro" pitchFamily="34" charset="-122"/>
                <a:cs typeface="Calibri" panose="020F0502020204030204" pitchFamily="34" charset="0"/>
              </a:rPr>
              <a:t>Communication</a:t>
            </a:r>
            <a:endParaRPr lang="en-US" sz="2000" dirty="0">
              <a:latin typeface="Calibri" panose="020F0502020204030204" pitchFamily="34" charset="0"/>
              <a:cs typeface="Calibri" panose="020F0502020204030204" pitchFamily="34" charset="0"/>
            </a:endParaRPr>
          </a:p>
        </p:txBody>
      </p:sp>
      <p:sp>
        <p:nvSpPr>
          <p:cNvPr id="25" name="Object 24"/>
          <p:cNvSpPr/>
          <p:nvPr/>
        </p:nvSpPr>
        <p:spPr>
          <a:xfrm>
            <a:off x="8284678" y="3813809"/>
            <a:ext cx="714196" cy="714196"/>
          </a:xfrm>
          <a:prstGeom prst="rect">
            <a:avLst/>
          </a:prstGeom>
          <a:solidFill>
            <a:srgbClr val="466AAD"/>
          </a:solidFill>
        </p:spPr>
      </p:sp>
      <p:pic>
        <p:nvPicPr>
          <p:cNvPr id="26" name="Object 25" descr="preencoded.png"/>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91125" y="4020256"/>
            <a:ext cx="304724" cy="304724"/>
          </a:xfrm>
          <a:prstGeom prst="rect">
            <a:avLst/>
          </a:prstGeom>
        </p:spPr>
      </p:pic>
      <p:sp>
        <p:nvSpPr>
          <p:cNvPr id="27" name="Object 26"/>
          <p:cNvSpPr/>
          <p:nvPr/>
        </p:nvSpPr>
        <p:spPr>
          <a:xfrm>
            <a:off x="9189327" y="4073624"/>
            <a:ext cx="2904399" cy="165998"/>
          </a:xfrm>
          <a:prstGeom prst="rect">
            <a:avLst/>
          </a:prstGeom>
          <a:noFill/>
        </p:spPr>
        <p:txBody>
          <a:bodyPr wrap="square" lIns="0" tIns="0" rIns="0" bIns="0" rtlCol="0" anchor="ctr"/>
          <a:lstStyle/>
          <a:p>
            <a:pPr algn="l">
              <a:spcAft>
                <a:spcPts val="600"/>
              </a:spcAft>
              <a:buNone/>
            </a:pPr>
            <a:r>
              <a:rPr lang="en-US" sz="2000" kern="0" spc="38" dirty="0">
                <a:solidFill>
                  <a:srgbClr val="000000">
                    <a:alpha val="80000"/>
                  </a:srgbClr>
                </a:solidFill>
                <a:latin typeface="Calibri" panose="020F0502020204030204" pitchFamily="34" charset="0"/>
                <a:ea typeface="Source Sans Pro" pitchFamily="34" charset="-122"/>
                <a:cs typeface="Calibri" panose="020F0502020204030204" pitchFamily="34" charset="0"/>
              </a:rPr>
              <a:t>Relationship Management</a:t>
            </a:r>
            <a:endParaRPr lang="en-US" sz="2000" dirty="0">
              <a:latin typeface="Calibri" panose="020F0502020204030204" pitchFamily="34" charset="0"/>
              <a:cs typeface="Calibri" panose="020F0502020204030204" pitchFamily="34" charset="0"/>
            </a:endParaRPr>
          </a:p>
        </p:txBody>
      </p:sp>
      <p:sp>
        <p:nvSpPr>
          <p:cNvPr id="28" name="Object 27"/>
          <p:cNvSpPr/>
          <p:nvPr/>
        </p:nvSpPr>
        <p:spPr>
          <a:xfrm>
            <a:off x="8284678" y="5004136"/>
            <a:ext cx="714196" cy="714196"/>
          </a:xfrm>
          <a:prstGeom prst="rect">
            <a:avLst/>
          </a:prstGeom>
          <a:solidFill>
            <a:srgbClr val="466AAD"/>
          </a:solidFill>
        </p:spPr>
      </p:sp>
      <p:pic>
        <p:nvPicPr>
          <p:cNvPr id="29" name="Object 28" descr="preencoded.png"/>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457646" y="5248248"/>
            <a:ext cx="371382" cy="228543"/>
          </a:xfrm>
          <a:prstGeom prst="rect">
            <a:avLst/>
          </a:prstGeom>
        </p:spPr>
      </p:pic>
      <p:sp>
        <p:nvSpPr>
          <p:cNvPr id="30" name="Object 29"/>
          <p:cNvSpPr/>
          <p:nvPr/>
        </p:nvSpPr>
        <p:spPr>
          <a:xfrm>
            <a:off x="9189327" y="5263951"/>
            <a:ext cx="2904399" cy="165998"/>
          </a:xfrm>
          <a:prstGeom prst="rect">
            <a:avLst/>
          </a:prstGeom>
          <a:noFill/>
        </p:spPr>
        <p:txBody>
          <a:bodyPr wrap="square" lIns="0" tIns="0" rIns="0" bIns="0" rtlCol="0" anchor="ctr"/>
          <a:lstStyle/>
          <a:p>
            <a:pPr algn="l">
              <a:spcAft>
                <a:spcPts val="600"/>
              </a:spcAft>
              <a:buNone/>
            </a:pPr>
            <a:r>
              <a:rPr lang="en-US" sz="2000" kern="0" spc="38" dirty="0">
                <a:solidFill>
                  <a:srgbClr val="000000">
                    <a:alpha val="80000"/>
                  </a:srgbClr>
                </a:solidFill>
                <a:latin typeface="Calibri" panose="020F0502020204030204" pitchFamily="34" charset="0"/>
                <a:ea typeface="Source Sans Pro" pitchFamily="34" charset="-122"/>
                <a:cs typeface="Calibri" panose="020F0502020204030204" pitchFamily="34" charset="0"/>
              </a:rPr>
              <a:t>Transversal Skills</a:t>
            </a:r>
            <a:endParaRPr lang="en-US" sz="2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4A22569-0747-B7DF-1C7F-BB6346E47353}"/>
              </a:ext>
            </a:extLst>
          </p:cNvPr>
          <p:cNvPicPr>
            <a:picLocks noChangeAspect="1"/>
          </p:cNvPicPr>
          <p:nvPr/>
        </p:nvPicPr>
        <p:blipFill>
          <a:blip r:embed="rId21"/>
          <a:stretch>
            <a:fillRect/>
          </a:stretch>
        </p:blipFill>
        <p:spPr>
          <a:xfrm>
            <a:off x="10577982" y="5525983"/>
            <a:ext cx="1515744" cy="1252293"/>
          </a:xfrm>
          <a:prstGeom prst="rect">
            <a:avLst/>
          </a:prstGeom>
        </p:spPr>
      </p:pic>
    </p:spTree>
    <p:extLst>
      <p:ext uri="{BB962C8B-B14F-4D97-AF65-F5344CB8AC3E}">
        <p14:creationId xmlns:p14="http://schemas.microsoft.com/office/powerpoint/2010/main" val="392809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477073" y="887063"/>
            <a:ext cx="9237851" cy="636324"/>
          </a:xfrm>
          <a:prstGeom prst="rect">
            <a:avLst/>
          </a:prstGeom>
          <a:noFill/>
        </p:spPr>
        <p:txBody>
          <a:bodyPr wrap="square" lIns="0" tIns="0" rIns="0" bIns="0" rtlCol="0" anchor="t"/>
          <a:lstStyle/>
          <a:p>
            <a:pPr algn="ctr">
              <a:lnSpc>
                <a:spcPts val="4266"/>
              </a:lnSpc>
              <a:buNone/>
            </a:pPr>
            <a:r>
              <a:rPr lang="en-US" sz="3600" b="1" kern="0" spc="48" dirty="0">
                <a:solidFill>
                  <a:srgbClr val="000000">
                    <a:alpha val="80000"/>
                  </a:srgbClr>
                </a:solidFill>
                <a:latin typeface="Calibri" panose="020F0502020204030204" pitchFamily="34" charset="0"/>
                <a:ea typeface="Bebas Neue Bold" pitchFamily="34" charset="-122"/>
                <a:cs typeface="Calibri" panose="020F0502020204030204" pitchFamily="34" charset="0"/>
              </a:rPr>
              <a:t>COMPETENCIES - </a:t>
            </a: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CARDEA Matrix</a:t>
            </a:r>
            <a:endParaRPr lang="en-US" sz="3600" dirty="0">
              <a:latin typeface="Calibri" panose="020F0502020204030204" pitchFamily="34" charset="0"/>
              <a:cs typeface="Calibri" panose="020F0502020204030204" pitchFamily="34" charset="0"/>
            </a:endParaRPr>
          </a:p>
        </p:txBody>
      </p:sp>
      <p:pic>
        <p:nvPicPr>
          <p:cNvPr id="3" name="Object 2" descr="preencoded.png"/>
          <p:cNvPicPr>
            <a:picLocks noChangeAspect="1"/>
          </p:cNvPicPr>
          <p:nvPr/>
        </p:nvPicPr>
        <p:blipFill>
          <a:blip r:embed="rId3"/>
          <a:stretch>
            <a:fillRect/>
          </a:stretch>
        </p:blipFill>
        <p:spPr>
          <a:xfrm>
            <a:off x="287200" y="1205225"/>
            <a:ext cx="11617595" cy="5008897"/>
          </a:xfrm>
          <a:prstGeom prst="rect">
            <a:avLst/>
          </a:prstGeom>
        </p:spPr>
      </p:pic>
      <p:pic>
        <p:nvPicPr>
          <p:cNvPr id="4" name="Picture 3">
            <a:extLst>
              <a:ext uri="{FF2B5EF4-FFF2-40B4-BE49-F238E27FC236}">
                <a16:creationId xmlns:a16="http://schemas.microsoft.com/office/drawing/2014/main" id="{400B7D37-59AC-1FFB-A444-353CB9BDC558}"/>
              </a:ext>
            </a:extLst>
          </p:cNvPr>
          <p:cNvPicPr>
            <a:picLocks noChangeAspect="1"/>
          </p:cNvPicPr>
          <p:nvPr/>
        </p:nvPicPr>
        <p:blipFill>
          <a:blip r:embed="rId4"/>
          <a:stretch>
            <a:fillRect/>
          </a:stretch>
        </p:blipFill>
        <p:spPr>
          <a:xfrm>
            <a:off x="10577982" y="5525983"/>
            <a:ext cx="1515744" cy="1252293"/>
          </a:xfrm>
          <a:prstGeom prst="rect">
            <a:avLst/>
          </a:prstGeom>
        </p:spPr>
      </p:pic>
    </p:spTree>
    <p:extLst>
      <p:ext uri="{BB962C8B-B14F-4D97-AF65-F5344CB8AC3E}">
        <p14:creationId xmlns:p14="http://schemas.microsoft.com/office/powerpoint/2010/main" val="47813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04818" y="356626"/>
            <a:ext cx="8552121" cy="611596"/>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Routes into Research Management Career</a:t>
            </a:r>
          </a:p>
        </p:txBody>
      </p:sp>
      <p:sp>
        <p:nvSpPr>
          <p:cNvPr id="5" name="Object 4"/>
          <p:cNvSpPr/>
          <p:nvPr/>
        </p:nvSpPr>
        <p:spPr>
          <a:xfrm>
            <a:off x="282610" y="1284195"/>
            <a:ext cx="3625361" cy="950902"/>
          </a:xfrm>
          <a:prstGeom prst="rect">
            <a:avLst/>
          </a:prstGeom>
          <a:solidFill>
            <a:schemeClr val="accent6">
              <a:lumMod val="20000"/>
              <a:lumOff val="80000"/>
            </a:schemeClr>
          </a:solidFill>
        </p:spPr>
      </p:sp>
      <p:sp>
        <p:nvSpPr>
          <p:cNvPr id="36" name="Object 7">
            <a:extLst>
              <a:ext uri="{FF2B5EF4-FFF2-40B4-BE49-F238E27FC236}">
                <a16:creationId xmlns:a16="http://schemas.microsoft.com/office/drawing/2014/main" id="{F2D1CCD2-334D-8FA6-AD77-F23738DCEC41}"/>
              </a:ext>
            </a:extLst>
          </p:cNvPr>
          <p:cNvSpPr/>
          <p:nvPr/>
        </p:nvSpPr>
        <p:spPr>
          <a:xfrm>
            <a:off x="4256315" y="1190060"/>
            <a:ext cx="4419600" cy="1215246"/>
          </a:xfrm>
          <a:prstGeom prst="rect">
            <a:avLst/>
          </a:prstGeom>
          <a:solidFill>
            <a:schemeClr val="accent3">
              <a:lumMod val="20000"/>
              <a:lumOff val="80000"/>
            </a:schemeClr>
          </a:solidFill>
        </p:spPr>
      </p:sp>
      <p:pic>
        <p:nvPicPr>
          <p:cNvPr id="7" name="Object 4" descr="preencoded.png">
            <a:extLst>
              <a:ext uri="{FF2B5EF4-FFF2-40B4-BE49-F238E27FC236}">
                <a16:creationId xmlns:a16="http://schemas.microsoft.com/office/drawing/2014/main" id="{DD22EF0E-6F48-DEFE-911D-567C3306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1305" y="694844"/>
            <a:ext cx="85704" cy="85704"/>
          </a:xfrm>
          <a:prstGeom prst="rect">
            <a:avLst/>
          </a:prstGeom>
        </p:spPr>
      </p:pic>
      <p:sp>
        <p:nvSpPr>
          <p:cNvPr id="12" name="Object 6">
            <a:extLst>
              <a:ext uri="{FF2B5EF4-FFF2-40B4-BE49-F238E27FC236}">
                <a16:creationId xmlns:a16="http://schemas.microsoft.com/office/drawing/2014/main" id="{104FFF30-DAA1-A8F0-2C90-5190F60A295F}"/>
              </a:ext>
            </a:extLst>
          </p:cNvPr>
          <p:cNvSpPr/>
          <p:nvPr/>
        </p:nvSpPr>
        <p:spPr>
          <a:xfrm>
            <a:off x="377776" y="1488736"/>
            <a:ext cx="3314533" cy="373180"/>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I have the correct skills profile</a:t>
            </a:r>
          </a:p>
        </p:txBody>
      </p:sp>
      <p:sp>
        <p:nvSpPr>
          <p:cNvPr id="14" name="Object 8">
            <a:extLst>
              <a:ext uri="{FF2B5EF4-FFF2-40B4-BE49-F238E27FC236}">
                <a16:creationId xmlns:a16="http://schemas.microsoft.com/office/drawing/2014/main" id="{E27CE4DE-33C4-A2F9-0CBD-BFE3F9A0A35A}"/>
              </a:ext>
            </a:extLst>
          </p:cNvPr>
          <p:cNvSpPr/>
          <p:nvPr/>
        </p:nvSpPr>
        <p:spPr>
          <a:xfrm>
            <a:off x="398660" y="1699496"/>
            <a:ext cx="863663"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3.95</a:t>
            </a:r>
          </a:p>
        </p:txBody>
      </p:sp>
      <p:sp>
        <p:nvSpPr>
          <p:cNvPr id="6" name="Object 6">
            <a:extLst>
              <a:ext uri="{FF2B5EF4-FFF2-40B4-BE49-F238E27FC236}">
                <a16:creationId xmlns:a16="http://schemas.microsoft.com/office/drawing/2014/main" id="{BCD02531-963F-9D05-1E75-B2A38045E50B}"/>
              </a:ext>
            </a:extLst>
          </p:cNvPr>
          <p:cNvSpPr/>
          <p:nvPr/>
        </p:nvSpPr>
        <p:spPr>
          <a:xfrm>
            <a:off x="4380879" y="1343830"/>
            <a:ext cx="4170472"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I was interested in supporting research but not conducting research</a:t>
            </a:r>
          </a:p>
        </p:txBody>
      </p:sp>
      <p:sp>
        <p:nvSpPr>
          <p:cNvPr id="8" name="Object 8">
            <a:extLst>
              <a:ext uri="{FF2B5EF4-FFF2-40B4-BE49-F238E27FC236}">
                <a16:creationId xmlns:a16="http://schemas.microsoft.com/office/drawing/2014/main" id="{C8CABF91-A3D5-079E-1D05-51C598C0EFEA}"/>
              </a:ext>
            </a:extLst>
          </p:cNvPr>
          <p:cNvSpPr/>
          <p:nvPr/>
        </p:nvSpPr>
        <p:spPr>
          <a:xfrm>
            <a:off x="4380879" y="1880530"/>
            <a:ext cx="870204"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3.50</a:t>
            </a:r>
          </a:p>
        </p:txBody>
      </p:sp>
      <p:pic>
        <p:nvPicPr>
          <p:cNvPr id="52" name="Picture 51">
            <a:extLst>
              <a:ext uri="{FF2B5EF4-FFF2-40B4-BE49-F238E27FC236}">
                <a16:creationId xmlns:a16="http://schemas.microsoft.com/office/drawing/2014/main" id="{2EC03F63-CC22-BD86-B207-3D1C142D9A6F}"/>
              </a:ext>
            </a:extLst>
          </p:cNvPr>
          <p:cNvPicPr>
            <a:picLocks noChangeAspect="1"/>
          </p:cNvPicPr>
          <p:nvPr/>
        </p:nvPicPr>
        <p:blipFill>
          <a:blip r:embed="rId5"/>
          <a:stretch>
            <a:fillRect/>
          </a:stretch>
        </p:blipFill>
        <p:spPr>
          <a:xfrm>
            <a:off x="10962036" y="5807405"/>
            <a:ext cx="1151134" cy="951056"/>
          </a:xfrm>
          <a:prstGeom prst="rect">
            <a:avLst/>
          </a:prstGeom>
        </p:spPr>
      </p:pic>
      <p:pic>
        <p:nvPicPr>
          <p:cNvPr id="38" name="Picture 37" descr="A picture containing book, shelf, bookcase, shelving&#10;&#10;Description automatically generated">
            <a:extLst>
              <a:ext uri="{FF2B5EF4-FFF2-40B4-BE49-F238E27FC236}">
                <a16:creationId xmlns:a16="http://schemas.microsoft.com/office/drawing/2014/main" id="{E2B696B5-695B-827B-A5B7-11CEF8FE4E7A}"/>
              </a:ext>
            </a:extLst>
          </p:cNvPr>
          <p:cNvPicPr>
            <a:picLocks noChangeAspect="1"/>
          </p:cNvPicPr>
          <p:nvPr/>
        </p:nvPicPr>
        <p:blipFill rotWithShape="1">
          <a:blip r:embed="rId6">
            <a:alphaModFix amt="70000"/>
          </a:blip>
          <a:srcRect r="26125"/>
          <a:stretch/>
        </p:blipFill>
        <p:spPr>
          <a:xfrm rot="5400000">
            <a:off x="91467" y="4461795"/>
            <a:ext cx="1660367" cy="1685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bject 4">
            <a:extLst>
              <a:ext uri="{FF2B5EF4-FFF2-40B4-BE49-F238E27FC236}">
                <a16:creationId xmlns:a16="http://schemas.microsoft.com/office/drawing/2014/main" id="{7627B4AC-4951-0472-2AB5-2D12A5B7D960}"/>
              </a:ext>
            </a:extLst>
          </p:cNvPr>
          <p:cNvSpPr/>
          <p:nvPr/>
        </p:nvSpPr>
        <p:spPr>
          <a:xfrm>
            <a:off x="9519076" y="1354279"/>
            <a:ext cx="2415543" cy="950902"/>
          </a:xfrm>
          <a:prstGeom prst="rect">
            <a:avLst/>
          </a:prstGeom>
          <a:solidFill>
            <a:srgbClr val="F3F7F1"/>
          </a:solidFill>
        </p:spPr>
      </p:sp>
      <p:sp>
        <p:nvSpPr>
          <p:cNvPr id="15" name="Object 6">
            <a:extLst>
              <a:ext uri="{FF2B5EF4-FFF2-40B4-BE49-F238E27FC236}">
                <a16:creationId xmlns:a16="http://schemas.microsoft.com/office/drawing/2014/main" id="{F11FC6D6-297E-7E67-ECCF-065CD17395D7}"/>
              </a:ext>
            </a:extLst>
          </p:cNvPr>
          <p:cNvSpPr/>
          <p:nvPr/>
        </p:nvSpPr>
        <p:spPr>
          <a:xfrm>
            <a:off x="9609896" y="1533600"/>
            <a:ext cx="786255" cy="296130"/>
          </a:xfrm>
          <a:prstGeom prst="rect">
            <a:avLst/>
          </a:prstGeom>
          <a:noFill/>
        </p:spPr>
        <p:txBody>
          <a:bodyPr wrap="square" lIns="0" tIns="0" rIns="0" bIns="0" rtlCol="0" anchor="t"/>
          <a:lstStyle/>
          <a:p>
            <a:pPr algn="l">
              <a:lnSpc>
                <a:spcPts val="1925"/>
              </a:lnSpc>
              <a:buNone/>
            </a:pPr>
            <a:r>
              <a:rPr lang="en-US" sz="2000" b="1" kern="0" spc="32" dirty="0">
                <a:latin typeface="Calibri" panose="020F0502020204030204" pitchFamily="34" charset="0"/>
                <a:ea typeface="Source Sans Pro" pitchFamily="34" charset="-122"/>
                <a:cs typeface="Calibri" panose="020F0502020204030204" pitchFamily="34" charset="0"/>
              </a:rPr>
              <a:t>Other</a:t>
            </a:r>
          </a:p>
        </p:txBody>
      </p:sp>
      <p:sp>
        <p:nvSpPr>
          <p:cNvPr id="16" name="Object 8">
            <a:extLst>
              <a:ext uri="{FF2B5EF4-FFF2-40B4-BE49-F238E27FC236}">
                <a16:creationId xmlns:a16="http://schemas.microsoft.com/office/drawing/2014/main" id="{22E29453-1671-A983-545A-216394119B62}"/>
              </a:ext>
            </a:extLst>
          </p:cNvPr>
          <p:cNvSpPr/>
          <p:nvPr/>
        </p:nvSpPr>
        <p:spPr>
          <a:xfrm>
            <a:off x="9626487" y="1769854"/>
            <a:ext cx="863663"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3.73</a:t>
            </a:r>
          </a:p>
        </p:txBody>
      </p:sp>
      <p:sp>
        <p:nvSpPr>
          <p:cNvPr id="18" name="Object 4">
            <a:extLst>
              <a:ext uri="{FF2B5EF4-FFF2-40B4-BE49-F238E27FC236}">
                <a16:creationId xmlns:a16="http://schemas.microsoft.com/office/drawing/2014/main" id="{6B947341-56A9-57EB-B67C-6D6321CD0446}"/>
              </a:ext>
            </a:extLst>
          </p:cNvPr>
          <p:cNvSpPr/>
          <p:nvPr/>
        </p:nvSpPr>
        <p:spPr>
          <a:xfrm>
            <a:off x="282610" y="2567874"/>
            <a:ext cx="3625361" cy="950902"/>
          </a:xfrm>
          <a:prstGeom prst="rect">
            <a:avLst/>
          </a:prstGeom>
          <a:solidFill>
            <a:schemeClr val="bg2">
              <a:lumMod val="20000"/>
              <a:lumOff val="80000"/>
            </a:schemeClr>
          </a:solidFill>
        </p:spPr>
      </p:sp>
      <p:sp>
        <p:nvSpPr>
          <p:cNvPr id="19" name="Object 6">
            <a:extLst>
              <a:ext uri="{FF2B5EF4-FFF2-40B4-BE49-F238E27FC236}">
                <a16:creationId xmlns:a16="http://schemas.microsoft.com/office/drawing/2014/main" id="{3227D41E-D487-FE71-49AE-231B6FD7E5FE}"/>
              </a:ext>
            </a:extLst>
          </p:cNvPr>
          <p:cNvSpPr/>
          <p:nvPr/>
        </p:nvSpPr>
        <p:spPr>
          <a:xfrm>
            <a:off x="398660" y="2749798"/>
            <a:ext cx="3314533" cy="373180"/>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It was recommended to me</a:t>
            </a:r>
          </a:p>
        </p:txBody>
      </p:sp>
      <p:sp>
        <p:nvSpPr>
          <p:cNvPr id="20" name="Object 8">
            <a:extLst>
              <a:ext uri="{FF2B5EF4-FFF2-40B4-BE49-F238E27FC236}">
                <a16:creationId xmlns:a16="http://schemas.microsoft.com/office/drawing/2014/main" id="{1653413B-63AF-565A-B577-450615D0992C}"/>
              </a:ext>
            </a:extLst>
          </p:cNvPr>
          <p:cNvSpPr/>
          <p:nvPr/>
        </p:nvSpPr>
        <p:spPr>
          <a:xfrm>
            <a:off x="398660" y="3000110"/>
            <a:ext cx="863663"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2.75</a:t>
            </a:r>
          </a:p>
        </p:txBody>
      </p:sp>
      <p:sp>
        <p:nvSpPr>
          <p:cNvPr id="21" name="Object 7">
            <a:extLst>
              <a:ext uri="{FF2B5EF4-FFF2-40B4-BE49-F238E27FC236}">
                <a16:creationId xmlns:a16="http://schemas.microsoft.com/office/drawing/2014/main" id="{26470E3C-7597-444B-2771-0B61582649EF}"/>
              </a:ext>
            </a:extLst>
          </p:cNvPr>
          <p:cNvSpPr/>
          <p:nvPr/>
        </p:nvSpPr>
        <p:spPr>
          <a:xfrm>
            <a:off x="4256315" y="2515355"/>
            <a:ext cx="4419600" cy="1403502"/>
          </a:xfrm>
          <a:prstGeom prst="rect">
            <a:avLst/>
          </a:prstGeom>
          <a:solidFill>
            <a:schemeClr val="bg2">
              <a:lumMod val="20000"/>
              <a:lumOff val="80000"/>
            </a:schemeClr>
          </a:solidFill>
        </p:spPr>
      </p:sp>
      <p:sp>
        <p:nvSpPr>
          <p:cNvPr id="22" name="Object 6">
            <a:extLst>
              <a:ext uri="{FF2B5EF4-FFF2-40B4-BE49-F238E27FC236}">
                <a16:creationId xmlns:a16="http://schemas.microsoft.com/office/drawing/2014/main" id="{0B0F80F1-4B85-289E-10C6-D61D5AE6F122}"/>
              </a:ext>
            </a:extLst>
          </p:cNvPr>
          <p:cNvSpPr/>
          <p:nvPr/>
        </p:nvSpPr>
        <p:spPr>
          <a:xfrm>
            <a:off x="4380879" y="2674237"/>
            <a:ext cx="4170472" cy="728704"/>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I needed a job and RM opportunities were available</a:t>
            </a:r>
          </a:p>
        </p:txBody>
      </p:sp>
      <p:sp>
        <p:nvSpPr>
          <p:cNvPr id="39" name="Object 8">
            <a:extLst>
              <a:ext uri="{FF2B5EF4-FFF2-40B4-BE49-F238E27FC236}">
                <a16:creationId xmlns:a16="http://schemas.microsoft.com/office/drawing/2014/main" id="{F4D17902-2DD0-9A99-EFB5-42F2685311F8}"/>
              </a:ext>
            </a:extLst>
          </p:cNvPr>
          <p:cNvSpPr/>
          <p:nvPr/>
        </p:nvSpPr>
        <p:spPr>
          <a:xfrm>
            <a:off x="4380879" y="3429000"/>
            <a:ext cx="870204"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2.76</a:t>
            </a:r>
          </a:p>
        </p:txBody>
      </p:sp>
      <p:sp>
        <p:nvSpPr>
          <p:cNvPr id="40" name="Object 4">
            <a:extLst>
              <a:ext uri="{FF2B5EF4-FFF2-40B4-BE49-F238E27FC236}">
                <a16:creationId xmlns:a16="http://schemas.microsoft.com/office/drawing/2014/main" id="{12095873-5150-2481-0463-B891143A0D1A}"/>
              </a:ext>
            </a:extLst>
          </p:cNvPr>
          <p:cNvSpPr/>
          <p:nvPr/>
        </p:nvSpPr>
        <p:spPr>
          <a:xfrm>
            <a:off x="8800480" y="2647526"/>
            <a:ext cx="3134140" cy="1391179"/>
          </a:xfrm>
          <a:prstGeom prst="rect">
            <a:avLst/>
          </a:prstGeom>
          <a:solidFill>
            <a:schemeClr val="tx2">
              <a:lumMod val="20000"/>
              <a:lumOff val="80000"/>
            </a:schemeClr>
          </a:solidFill>
        </p:spPr>
      </p:sp>
      <p:sp>
        <p:nvSpPr>
          <p:cNvPr id="41" name="Object 6">
            <a:extLst>
              <a:ext uri="{FF2B5EF4-FFF2-40B4-BE49-F238E27FC236}">
                <a16:creationId xmlns:a16="http://schemas.microsoft.com/office/drawing/2014/main" id="{5343B529-7D44-F671-3E36-E48C4DF58DEC}"/>
              </a:ext>
            </a:extLst>
          </p:cNvPr>
          <p:cNvSpPr/>
          <p:nvPr/>
        </p:nvSpPr>
        <p:spPr>
          <a:xfrm>
            <a:off x="9042796" y="2755153"/>
            <a:ext cx="2866594" cy="843276"/>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I saw the opportunity for a rewarding career in RM</a:t>
            </a:r>
          </a:p>
        </p:txBody>
      </p:sp>
      <p:sp>
        <p:nvSpPr>
          <p:cNvPr id="42" name="Object 8">
            <a:extLst>
              <a:ext uri="{FF2B5EF4-FFF2-40B4-BE49-F238E27FC236}">
                <a16:creationId xmlns:a16="http://schemas.microsoft.com/office/drawing/2014/main" id="{85BC270E-7946-B9EA-8D60-208A02FF1A28}"/>
              </a:ext>
            </a:extLst>
          </p:cNvPr>
          <p:cNvSpPr/>
          <p:nvPr/>
        </p:nvSpPr>
        <p:spPr>
          <a:xfrm>
            <a:off x="9092836" y="3478503"/>
            <a:ext cx="863663"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3.00</a:t>
            </a:r>
          </a:p>
        </p:txBody>
      </p:sp>
      <p:sp>
        <p:nvSpPr>
          <p:cNvPr id="43" name="Object 4">
            <a:extLst>
              <a:ext uri="{FF2B5EF4-FFF2-40B4-BE49-F238E27FC236}">
                <a16:creationId xmlns:a16="http://schemas.microsoft.com/office/drawing/2014/main" id="{4DFB6E50-8807-9A68-55BE-D615B0B52FD1}"/>
              </a:ext>
            </a:extLst>
          </p:cNvPr>
          <p:cNvSpPr/>
          <p:nvPr/>
        </p:nvSpPr>
        <p:spPr>
          <a:xfrm>
            <a:off x="1962885" y="4203627"/>
            <a:ext cx="4237767" cy="1403501"/>
          </a:xfrm>
          <a:prstGeom prst="rect">
            <a:avLst/>
          </a:prstGeom>
          <a:solidFill>
            <a:srgbClr val="F3F7F1"/>
          </a:solidFill>
        </p:spPr>
      </p:sp>
      <p:sp>
        <p:nvSpPr>
          <p:cNvPr id="44" name="Object 6">
            <a:extLst>
              <a:ext uri="{FF2B5EF4-FFF2-40B4-BE49-F238E27FC236}">
                <a16:creationId xmlns:a16="http://schemas.microsoft.com/office/drawing/2014/main" id="{B281BBEE-D00D-0D18-CA48-76570C5C3913}"/>
              </a:ext>
            </a:extLst>
          </p:cNvPr>
          <p:cNvSpPr/>
          <p:nvPr/>
        </p:nvSpPr>
        <p:spPr>
          <a:xfrm>
            <a:off x="2123701" y="4286186"/>
            <a:ext cx="3717724" cy="827940"/>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I worked in a different area of management/administration and transferred to a research focus</a:t>
            </a:r>
          </a:p>
        </p:txBody>
      </p:sp>
      <p:sp>
        <p:nvSpPr>
          <p:cNvPr id="45" name="Object 8">
            <a:extLst>
              <a:ext uri="{FF2B5EF4-FFF2-40B4-BE49-F238E27FC236}">
                <a16:creationId xmlns:a16="http://schemas.microsoft.com/office/drawing/2014/main" id="{619A302E-C081-4075-6A41-BE7060230DDD}"/>
              </a:ext>
            </a:extLst>
          </p:cNvPr>
          <p:cNvSpPr/>
          <p:nvPr/>
        </p:nvSpPr>
        <p:spPr>
          <a:xfrm>
            <a:off x="2123701" y="5065420"/>
            <a:ext cx="863663"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2.25</a:t>
            </a:r>
          </a:p>
        </p:txBody>
      </p:sp>
      <p:sp>
        <p:nvSpPr>
          <p:cNvPr id="46" name="Object 7">
            <a:extLst>
              <a:ext uri="{FF2B5EF4-FFF2-40B4-BE49-F238E27FC236}">
                <a16:creationId xmlns:a16="http://schemas.microsoft.com/office/drawing/2014/main" id="{503EA9B0-AC14-4274-EC8A-2BB73908B308}"/>
              </a:ext>
            </a:extLst>
          </p:cNvPr>
          <p:cNvSpPr/>
          <p:nvPr/>
        </p:nvSpPr>
        <p:spPr>
          <a:xfrm>
            <a:off x="6923912" y="4169385"/>
            <a:ext cx="4237767" cy="1403502"/>
          </a:xfrm>
          <a:prstGeom prst="rect">
            <a:avLst/>
          </a:prstGeom>
          <a:solidFill>
            <a:schemeClr val="accent5">
              <a:lumMod val="20000"/>
              <a:lumOff val="80000"/>
            </a:schemeClr>
          </a:solidFill>
        </p:spPr>
      </p:sp>
      <p:sp>
        <p:nvSpPr>
          <p:cNvPr id="47" name="Object 6">
            <a:extLst>
              <a:ext uri="{FF2B5EF4-FFF2-40B4-BE49-F238E27FC236}">
                <a16:creationId xmlns:a16="http://schemas.microsoft.com/office/drawing/2014/main" id="{2262C54B-04BA-F932-73AB-4FA82D43D037}"/>
              </a:ext>
            </a:extLst>
          </p:cNvPr>
          <p:cNvSpPr/>
          <p:nvPr/>
        </p:nvSpPr>
        <p:spPr>
          <a:xfrm>
            <a:off x="7132354" y="4414879"/>
            <a:ext cx="3808544" cy="63245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I tried for research opportunities, but they didn’t materialize </a:t>
            </a:r>
          </a:p>
        </p:txBody>
      </p:sp>
      <p:sp>
        <p:nvSpPr>
          <p:cNvPr id="48" name="Object 8">
            <a:extLst>
              <a:ext uri="{FF2B5EF4-FFF2-40B4-BE49-F238E27FC236}">
                <a16:creationId xmlns:a16="http://schemas.microsoft.com/office/drawing/2014/main" id="{01744B11-2764-CB72-FD1B-FD92024193FE}"/>
              </a:ext>
            </a:extLst>
          </p:cNvPr>
          <p:cNvSpPr/>
          <p:nvPr/>
        </p:nvSpPr>
        <p:spPr>
          <a:xfrm>
            <a:off x="7168809" y="4927343"/>
            <a:ext cx="870204"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1.84</a:t>
            </a:r>
          </a:p>
        </p:txBody>
      </p:sp>
      <p:sp>
        <p:nvSpPr>
          <p:cNvPr id="49" name="Object 5">
            <a:extLst>
              <a:ext uri="{FF2B5EF4-FFF2-40B4-BE49-F238E27FC236}">
                <a16:creationId xmlns:a16="http://schemas.microsoft.com/office/drawing/2014/main" id="{A7C8CA28-942E-99CF-062F-2A7EC19C72C1}"/>
              </a:ext>
            </a:extLst>
          </p:cNvPr>
          <p:cNvSpPr/>
          <p:nvPr/>
        </p:nvSpPr>
        <p:spPr>
          <a:xfrm>
            <a:off x="7117896" y="5809338"/>
            <a:ext cx="3868434" cy="276014"/>
          </a:xfrm>
          <a:prstGeom prst="rect">
            <a:avLst/>
          </a:prstGeom>
          <a:noFill/>
        </p:spPr>
        <p:txBody>
          <a:bodyPr wrap="square" lIns="0" tIns="0" rIns="0" bIns="0" rtlCol="0" anchor="t"/>
          <a:lstStyle/>
          <a:p>
            <a:pPr algn="ctr">
              <a:lnSpc>
                <a:spcPts val="2138"/>
              </a:lnSpc>
              <a:buNone/>
            </a:pPr>
            <a:r>
              <a:rPr lang="en-US" sz="1400" b="1" i="1" kern="0" spc="32" dirty="0">
                <a:solidFill>
                  <a:srgbClr val="00B050"/>
                </a:solidFill>
                <a:latin typeface="Calibri" panose="020F0502020204030204" pitchFamily="34" charset="0"/>
                <a:ea typeface="Source Sans Pro" pitchFamily="34" charset="-122"/>
                <a:cs typeface="Calibri" panose="020F0502020204030204" pitchFamily="34" charset="0"/>
              </a:rPr>
              <a:t>Values are mean scores on a scale from 1 to 5</a:t>
            </a:r>
            <a:endParaRPr lang="en-US" sz="1600" b="1" i="1"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693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419590"/>
            <a:ext cx="7304314" cy="1126181"/>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Professional identity - research managers</a:t>
            </a:r>
            <a:endParaRPr lang="en-US" sz="3600" dirty="0">
              <a:latin typeface="Calibri" panose="020F0502020204030204" pitchFamily="34" charset="0"/>
              <a:cs typeface="Calibri" panose="020F0502020204030204" pitchFamily="34" charset="0"/>
            </a:endParaRPr>
          </a:p>
        </p:txBody>
      </p:sp>
      <p:pic>
        <p:nvPicPr>
          <p:cNvPr id="3" name="Object 2" descr="preencoded.png"/>
          <p:cNvPicPr>
            <a:picLocks noChangeAspect="1"/>
          </p:cNvPicPr>
          <p:nvPr/>
        </p:nvPicPr>
        <p:blipFill>
          <a:blip r:embed="rId3"/>
          <a:stretch>
            <a:fillRect/>
          </a:stretch>
        </p:blipFill>
        <p:spPr>
          <a:xfrm>
            <a:off x="285679" y="1466483"/>
            <a:ext cx="11617595" cy="5008897"/>
          </a:xfrm>
          <a:prstGeom prst="rect">
            <a:avLst/>
          </a:prstGeom>
        </p:spPr>
      </p:pic>
      <p:pic>
        <p:nvPicPr>
          <p:cNvPr id="4" name="Picture 3">
            <a:extLst>
              <a:ext uri="{FF2B5EF4-FFF2-40B4-BE49-F238E27FC236}">
                <a16:creationId xmlns:a16="http://schemas.microsoft.com/office/drawing/2014/main" id="{AAD12764-ECCC-6C88-25C0-D98973C64A96}"/>
              </a:ext>
            </a:extLst>
          </p:cNvPr>
          <p:cNvPicPr>
            <a:picLocks noChangeAspect="1"/>
          </p:cNvPicPr>
          <p:nvPr/>
        </p:nvPicPr>
        <p:blipFill>
          <a:blip r:embed="rId4"/>
          <a:stretch>
            <a:fillRect/>
          </a:stretch>
        </p:blipFill>
        <p:spPr>
          <a:xfrm>
            <a:off x="10962036" y="5807405"/>
            <a:ext cx="1151134" cy="95105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0B2CEB45-2EC1-3FB3-9F48-9F9B5BF2D8EE}"/>
              </a:ext>
            </a:extLst>
          </p:cNvPr>
          <p:cNvSpPr/>
          <p:nvPr/>
        </p:nvSpPr>
        <p:spPr>
          <a:xfrm>
            <a:off x="1001486" y="419590"/>
            <a:ext cx="5551714" cy="541599"/>
          </a:xfrm>
          <a:prstGeom prst="rect">
            <a:avLst/>
          </a:prstGeom>
          <a:noFill/>
        </p:spPr>
        <p:txBody>
          <a:bodyPr wrap="square" lIns="0" tIns="0" rIns="0" bIns="0" rtlCol="0" anchor="t"/>
          <a:lstStyle/>
          <a:p>
            <a:pPr algn="ctr">
              <a:lnSpc>
                <a:spcPts val="4266"/>
              </a:lnSpc>
              <a:buNone/>
            </a:pPr>
            <a:r>
              <a:rPr lang="en-US" sz="3600" b="1" kern="0" spc="47" dirty="0">
                <a:solidFill>
                  <a:srgbClr val="0070C0"/>
                </a:solidFill>
                <a:latin typeface="Calibri" panose="020F0502020204030204" pitchFamily="34" charset="0"/>
                <a:ea typeface="Bebas Neue" pitchFamily="34" charset="-122"/>
                <a:cs typeface="Calibri" panose="020F0502020204030204" pitchFamily="34" charset="0"/>
              </a:rPr>
              <a:t>The CARDEA Hub</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Object 1">
            <a:extLst>
              <a:ext uri="{FF2B5EF4-FFF2-40B4-BE49-F238E27FC236}">
                <a16:creationId xmlns:a16="http://schemas.microsoft.com/office/drawing/2014/main" id="{A8A1E772-6580-F7F3-0C00-F1840AA21012}"/>
              </a:ext>
            </a:extLst>
          </p:cNvPr>
          <p:cNvSpPr/>
          <p:nvPr/>
        </p:nvSpPr>
        <p:spPr>
          <a:xfrm>
            <a:off x="849085" y="961189"/>
            <a:ext cx="6183085" cy="541599"/>
          </a:xfrm>
          <a:prstGeom prst="rect">
            <a:avLst/>
          </a:prstGeom>
          <a:noFill/>
        </p:spPr>
        <p:txBody>
          <a:bodyPr wrap="square" lIns="0" tIns="0" rIns="0" bIns="0" rtlCol="0" anchor="t"/>
          <a:lstStyle/>
          <a:p>
            <a:pPr algn="ctr">
              <a:lnSpc>
                <a:spcPts val="4266"/>
              </a:lnSpc>
              <a:buNone/>
            </a:pPr>
            <a:r>
              <a:rPr lang="en-US" b="1" kern="0" spc="47" dirty="0">
                <a:solidFill>
                  <a:srgbClr val="002060"/>
                </a:solidFill>
                <a:latin typeface="Calibri" panose="020F0502020204030204" pitchFamily="34" charset="0"/>
                <a:ea typeface="Bebas Neue" pitchFamily="34" charset="-122"/>
                <a:cs typeface="Calibri" panose="020F0502020204030204" pitchFamily="34" charset="0"/>
              </a:rPr>
              <a:t>Equality, Diversity and Inclusion Strategy Plan</a:t>
            </a:r>
            <a:endParaRPr lang="en-US" b="1" dirty="0">
              <a:solidFill>
                <a:srgbClr val="002060"/>
              </a:solidFill>
              <a:latin typeface="Calibri" panose="020F0502020204030204" pitchFamily="34" charset="0"/>
              <a:cs typeface="Calibri" panose="020F0502020204030204" pitchFamily="34" charset="0"/>
            </a:endParaRPr>
          </a:p>
        </p:txBody>
      </p:sp>
      <p:sp>
        <p:nvSpPr>
          <p:cNvPr id="4" name="Object 1">
            <a:extLst>
              <a:ext uri="{FF2B5EF4-FFF2-40B4-BE49-F238E27FC236}">
                <a16:creationId xmlns:a16="http://schemas.microsoft.com/office/drawing/2014/main" id="{9CED37AD-7016-F543-193A-F214FC4277E9}"/>
              </a:ext>
            </a:extLst>
          </p:cNvPr>
          <p:cNvSpPr/>
          <p:nvPr/>
        </p:nvSpPr>
        <p:spPr>
          <a:xfrm>
            <a:off x="642257" y="1933265"/>
            <a:ext cx="10907485" cy="886135"/>
          </a:xfrm>
          <a:prstGeom prst="rect">
            <a:avLst/>
          </a:prstGeom>
          <a:noFill/>
        </p:spPr>
        <p:txBody>
          <a:bodyPr wrap="square" lIns="0" tIns="0" rIns="0" bIns="0" rtlCol="0" anchor="t"/>
          <a:lstStyle/>
          <a:p>
            <a:pPr algn="ctr">
              <a:buNone/>
            </a:pPr>
            <a:r>
              <a:rPr lang="en-US" b="1" kern="0" spc="47" dirty="0">
                <a:solidFill>
                  <a:srgbClr val="00B050"/>
                </a:solidFill>
                <a:latin typeface="Calibri" panose="020F0502020204030204" pitchFamily="34" charset="0"/>
                <a:ea typeface="Bebas Neue" pitchFamily="34" charset="-122"/>
                <a:cs typeface="Calibri" panose="020F0502020204030204" pitchFamily="34" charset="0"/>
              </a:rPr>
              <a:t>The CARDEA Hub inclusive of the CARDEA Academy will provide a platform for training and development focusing on 3 important aspects</a:t>
            </a:r>
            <a:endParaRPr lang="en-US" b="1" dirty="0">
              <a:solidFill>
                <a:srgbClr val="00B050"/>
              </a:solidFill>
              <a:latin typeface="Calibri" panose="020F0502020204030204" pitchFamily="34" charset="0"/>
              <a:cs typeface="Calibri" panose="020F0502020204030204" pitchFamily="34" charset="0"/>
            </a:endParaRPr>
          </a:p>
        </p:txBody>
      </p:sp>
      <p:sp>
        <p:nvSpPr>
          <p:cNvPr id="5" name="Object 4">
            <a:extLst>
              <a:ext uri="{FF2B5EF4-FFF2-40B4-BE49-F238E27FC236}">
                <a16:creationId xmlns:a16="http://schemas.microsoft.com/office/drawing/2014/main" id="{C8CC3FA5-A9D5-DAA4-1EB4-D76D4782497D}"/>
              </a:ext>
            </a:extLst>
          </p:cNvPr>
          <p:cNvSpPr/>
          <p:nvPr/>
        </p:nvSpPr>
        <p:spPr>
          <a:xfrm>
            <a:off x="273349" y="3249877"/>
            <a:ext cx="3297165" cy="2841171"/>
          </a:xfrm>
          <a:prstGeom prst="rect">
            <a:avLst/>
          </a:prstGeom>
          <a:solidFill>
            <a:schemeClr val="tx2">
              <a:lumMod val="20000"/>
              <a:lumOff val="80000"/>
            </a:schemeClr>
          </a:solidFill>
        </p:spPr>
      </p:sp>
      <p:sp>
        <p:nvSpPr>
          <p:cNvPr id="7" name="Object 4">
            <a:extLst>
              <a:ext uri="{FF2B5EF4-FFF2-40B4-BE49-F238E27FC236}">
                <a16:creationId xmlns:a16="http://schemas.microsoft.com/office/drawing/2014/main" id="{C0DA1518-06FD-8218-E23E-1DBEB5B746A6}"/>
              </a:ext>
            </a:extLst>
          </p:cNvPr>
          <p:cNvSpPr/>
          <p:nvPr/>
        </p:nvSpPr>
        <p:spPr>
          <a:xfrm>
            <a:off x="4486120" y="3249877"/>
            <a:ext cx="3297165" cy="2841171"/>
          </a:xfrm>
          <a:prstGeom prst="rect">
            <a:avLst/>
          </a:prstGeom>
          <a:solidFill>
            <a:schemeClr val="tx2">
              <a:lumMod val="20000"/>
              <a:lumOff val="80000"/>
            </a:schemeClr>
          </a:solidFill>
        </p:spPr>
      </p:sp>
      <p:sp>
        <p:nvSpPr>
          <p:cNvPr id="8" name="Object 4">
            <a:extLst>
              <a:ext uri="{FF2B5EF4-FFF2-40B4-BE49-F238E27FC236}">
                <a16:creationId xmlns:a16="http://schemas.microsoft.com/office/drawing/2014/main" id="{FDB45A1A-7B35-B55A-CA49-6DF22242755B}"/>
              </a:ext>
            </a:extLst>
          </p:cNvPr>
          <p:cNvSpPr/>
          <p:nvPr/>
        </p:nvSpPr>
        <p:spPr>
          <a:xfrm>
            <a:off x="8698892" y="3249877"/>
            <a:ext cx="3297165" cy="2841171"/>
          </a:xfrm>
          <a:prstGeom prst="rect">
            <a:avLst/>
          </a:prstGeom>
          <a:solidFill>
            <a:schemeClr val="tx2">
              <a:lumMod val="20000"/>
              <a:lumOff val="80000"/>
            </a:schemeClr>
          </a:solidFill>
        </p:spPr>
      </p:sp>
      <p:sp>
        <p:nvSpPr>
          <p:cNvPr id="9" name="Object 1">
            <a:extLst>
              <a:ext uri="{FF2B5EF4-FFF2-40B4-BE49-F238E27FC236}">
                <a16:creationId xmlns:a16="http://schemas.microsoft.com/office/drawing/2014/main" id="{A8112BCF-80BC-CE71-BF0A-47E30D487E9C}"/>
              </a:ext>
            </a:extLst>
          </p:cNvPr>
          <p:cNvSpPr/>
          <p:nvPr/>
        </p:nvSpPr>
        <p:spPr>
          <a:xfrm>
            <a:off x="354388" y="3916742"/>
            <a:ext cx="3135086" cy="886135"/>
          </a:xfrm>
          <a:prstGeom prst="rect">
            <a:avLst/>
          </a:prstGeom>
          <a:noFill/>
        </p:spPr>
        <p:txBody>
          <a:bodyPr wrap="square" lIns="0" tIns="0" rIns="0" bIns="0" rtlCol="0" anchor="t"/>
          <a:lstStyle/>
          <a:p>
            <a:pPr algn="ctr">
              <a:buNone/>
            </a:pPr>
            <a:r>
              <a:rPr lang="en-US" sz="2400" b="1" kern="0" spc="47" dirty="0">
                <a:solidFill>
                  <a:srgbClr val="00B0F0"/>
                </a:solidFill>
                <a:latin typeface="Calibri" panose="020F0502020204030204" pitchFamily="34" charset="0"/>
                <a:ea typeface="Bebas Neue" pitchFamily="34" charset="-122"/>
                <a:cs typeface="Calibri" panose="020F0502020204030204" pitchFamily="34" charset="0"/>
              </a:rPr>
              <a:t>A. Transition Support </a:t>
            </a:r>
            <a:r>
              <a:rPr lang="en-US" sz="2400" b="1" kern="0" spc="47" dirty="0" err="1">
                <a:solidFill>
                  <a:srgbClr val="00B0F0"/>
                </a:solidFill>
                <a:latin typeface="Calibri" panose="020F0502020204030204" pitchFamily="34" charset="0"/>
                <a:ea typeface="Bebas Neue" pitchFamily="34" charset="-122"/>
                <a:cs typeface="Calibri" panose="020F0502020204030204" pitchFamily="34" charset="0"/>
              </a:rPr>
              <a:t>Programme</a:t>
            </a:r>
            <a:endParaRPr lang="en-US" sz="1000" b="1" dirty="0">
              <a:solidFill>
                <a:srgbClr val="00B0F0"/>
              </a:solidFill>
              <a:latin typeface="Calibri" panose="020F0502020204030204" pitchFamily="34" charset="0"/>
              <a:cs typeface="Calibri" panose="020F0502020204030204" pitchFamily="34" charset="0"/>
            </a:endParaRPr>
          </a:p>
        </p:txBody>
      </p:sp>
      <p:sp>
        <p:nvSpPr>
          <p:cNvPr id="11" name="Object 1">
            <a:extLst>
              <a:ext uri="{FF2B5EF4-FFF2-40B4-BE49-F238E27FC236}">
                <a16:creationId xmlns:a16="http://schemas.microsoft.com/office/drawing/2014/main" id="{F09717A7-8483-0E1F-F9C6-E544442C002B}"/>
              </a:ext>
            </a:extLst>
          </p:cNvPr>
          <p:cNvSpPr/>
          <p:nvPr/>
        </p:nvSpPr>
        <p:spPr>
          <a:xfrm>
            <a:off x="4567159" y="3916742"/>
            <a:ext cx="3135086" cy="1172807"/>
          </a:xfrm>
          <a:prstGeom prst="rect">
            <a:avLst/>
          </a:prstGeom>
          <a:noFill/>
        </p:spPr>
        <p:txBody>
          <a:bodyPr wrap="square" lIns="0" tIns="0" rIns="0" bIns="0" rtlCol="0" anchor="t"/>
          <a:lstStyle/>
          <a:p>
            <a:pPr algn="ctr">
              <a:buNone/>
            </a:pPr>
            <a:r>
              <a:rPr lang="en-US" sz="2400" b="1" kern="0" spc="47" dirty="0">
                <a:solidFill>
                  <a:srgbClr val="00B0F0"/>
                </a:solidFill>
                <a:latin typeface="Calibri" panose="020F0502020204030204" pitchFamily="34" charset="0"/>
                <a:ea typeface="Bebas Neue" pitchFamily="34" charset="-122"/>
                <a:cs typeface="Calibri" panose="020F0502020204030204" pitchFamily="34" charset="0"/>
              </a:rPr>
              <a:t>B. Pilot Coaching and Mentoring </a:t>
            </a:r>
            <a:r>
              <a:rPr lang="en-US" sz="2400" b="1" kern="0" spc="47" dirty="0" err="1">
                <a:solidFill>
                  <a:srgbClr val="00B0F0"/>
                </a:solidFill>
                <a:latin typeface="Calibri" panose="020F0502020204030204" pitchFamily="34" charset="0"/>
                <a:ea typeface="Bebas Neue" pitchFamily="34" charset="-122"/>
                <a:cs typeface="Calibri" panose="020F0502020204030204" pitchFamily="34" charset="0"/>
              </a:rPr>
              <a:t>Programme</a:t>
            </a:r>
            <a:endParaRPr lang="en-US" sz="1000" b="1" dirty="0">
              <a:solidFill>
                <a:srgbClr val="00B0F0"/>
              </a:solidFill>
              <a:latin typeface="Calibri" panose="020F0502020204030204" pitchFamily="34" charset="0"/>
              <a:cs typeface="Calibri" panose="020F0502020204030204" pitchFamily="34" charset="0"/>
            </a:endParaRPr>
          </a:p>
        </p:txBody>
      </p:sp>
      <p:sp>
        <p:nvSpPr>
          <p:cNvPr id="12" name="Object 1">
            <a:extLst>
              <a:ext uri="{FF2B5EF4-FFF2-40B4-BE49-F238E27FC236}">
                <a16:creationId xmlns:a16="http://schemas.microsoft.com/office/drawing/2014/main" id="{18B930CD-8E36-0EF9-EE29-84EA7BF9AE55}"/>
              </a:ext>
            </a:extLst>
          </p:cNvPr>
          <p:cNvSpPr/>
          <p:nvPr/>
        </p:nvSpPr>
        <p:spPr>
          <a:xfrm>
            <a:off x="8761792" y="3942238"/>
            <a:ext cx="3135086" cy="1172807"/>
          </a:xfrm>
          <a:prstGeom prst="rect">
            <a:avLst/>
          </a:prstGeom>
          <a:noFill/>
        </p:spPr>
        <p:txBody>
          <a:bodyPr wrap="square" lIns="0" tIns="0" rIns="0" bIns="0" rtlCol="0" anchor="t"/>
          <a:lstStyle/>
          <a:p>
            <a:pPr algn="ctr">
              <a:buNone/>
            </a:pPr>
            <a:r>
              <a:rPr lang="en-US" sz="2400" b="1" kern="0" spc="47" dirty="0">
                <a:solidFill>
                  <a:srgbClr val="00B0F0"/>
                </a:solidFill>
                <a:latin typeface="Calibri" panose="020F0502020204030204" pitchFamily="34" charset="0"/>
                <a:ea typeface="Bebas Neue" pitchFamily="34" charset="-122"/>
                <a:cs typeface="Calibri" panose="020F0502020204030204" pitchFamily="34" charset="0"/>
              </a:rPr>
              <a:t>C. EDI Awareness Training Modules</a:t>
            </a:r>
            <a:endParaRPr lang="en-US" sz="1000" b="1" dirty="0">
              <a:solidFill>
                <a:srgbClr val="00B0F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C4780965-C721-2C4B-2227-BB108F22B657}"/>
              </a:ext>
            </a:extLst>
          </p:cNvPr>
          <p:cNvPicPr>
            <a:picLocks noChangeAspect="1"/>
          </p:cNvPicPr>
          <p:nvPr/>
        </p:nvPicPr>
        <p:blipFill>
          <a:blip r:embed="rId2"/>
          <a:stretch>
            <a:fillRect/>
          </a:stretch>
        </p:blipFill>
        <p:spPr>
          <a:xfrm>
            <a:off x="10962036" y="5807405"/>
            <a:ext cx="1151134" cy="951056"/>
          </a:xfrm>
          <a:prstGeom prst="rect">
            <a:avLst/>
          </a:prstGeom>
        </p:spPr>
      </p:pic>
    </p:spTree>
    <p:extLst>
      <p:ext uri="{BB962C8B-B14F-4D97-AF65-F5344CB8AC3E}">
        <p14:creationId xmlns:p14="http://schemas.microsoft.com/office/powerpoint/2010/main" val="297693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CD60A8-C23A-4298-9735-AAD7A2B8D000}"/>
              </a:ext>
            </a:extLst>
          </p:cNvPr>
          <p:cNvSpPr>
            <a:spLocks noGrp="1"/>
          </p:cNvSpPr>
          <p:nvPr>
            <p:ph type="body" sz="quarter" idx="3"/>
          </p:nvPr>
        </p:nvSpPr>
        <p:spPr>
          <a:xfrm>
            <a:off x="8760618" y="3059103"/>
            <a:ext cx="5183188" cy="823912"/>
          </a:xfrm>
        </p:spPr>
        <p:txBody>
          <a:bodyPr/>
          <a:lstStyle/>
          <a:p>
            <a:r>
              <a:rPr lang="en-IE" dirty="0"/>
              <a:t>EURAXESS</a:t>
            </a:r>
          </a:p>
        </p:txBody>
      </p:sp>
      <p:pic>
        <p:nvPicPr>
          <p:cNvPr id="11" name="Content Placeholder 10">
            <a:extLst>
              <a:ext uri="{FF2B5EF4-FFF2-40B4-BE49-F238E27FC236}">
                <a16:creationId xmlns:a16="http://schemas.microsoft.com/office/drawing/2014/main" id="{07033C04-8DB8-41BF-A771-8EBEF6F2B410}"/>
              </a:ext>
            </a:extLst>
          </p:cNvPr>
          <p:cNvPicPr>
            <a:picLocks noGrp="1" noChangeAspect="1"/>
          </p:cNvPicPr>
          <p:nvPr>
            <p:ph sz="quarter" idx="4"/>
          </p:nvPr>
        </p:nvPicPr>
        <p:blipFill>
          <a:blip r:embed="rId2"/>
          <a:stretch>
            <a:fillRect/>
          </a:stretch>
        </p:blipFill>
        <p:spPr>
          <a:xfrm>
            <a:off x="3276820" y="4145424"/>
            <a:ext cx="2187142" cy="1487578"/>
          </a:xfrm>
          <a:prstGeom prst="rect">
            <a:avLst/>
          </a:prstGeom>
        </p:spPr>
      </p:pic>
      <p:pic>
        <p:nvPicPr>
          <p:cNvPr id="7" name="Content Placeholder 5" descr="A person in a blue dress&#10;&#10;Description automatically generated with medium confidence">
            <a:extLst>
              <a:ext uri="{FF2B5EF4-FFF2-40B4-BE49-F238E27FC236}">
                <a16:creationId xmlns:a16="http://schemas.microsoft.com/office/drawing/2014/main" id="{9B3AFB53-06A4-C8FF-5D01-A154DA4DE1AF}"/>
              </a:ext>
            </a:extLst>
          </p:cNvPr>
          <p:cNvPicPr>
            <a:picLocks noChangeAspect="1"/>
          </p:cNvPicPr>
          <p:nvPr/>
        </p:nvPicPr>
        <p:blipFill rotWithShape="1">
          <a:blip r:embed="rId3">
            <a:extLst>
              <a:ext uri="{28A0092B-C50C-407E-A947-70E740481C1C}">
                <a14:useLocalDpi xmlns:a14="http://schemas.microsoft.com/office/drawing/2010/main" val="0"/>
              </a:ext>
            </a:extLst>
          </a:blip>
          <a:srcRect t="217" r="-2" b="7749"/>
          <a:stretch/>
        </p:blipFill>
        <p:spPr>
          <a:xfrm>
            <a:off x="1259065" y="3429000"/>
            <a:ext cx="1496765" cy="220400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pic>
        <p:nvPicPr>
          <p:cNvPr id="8" name="Picture 7" descr="Logo, company name&#10;&#10;Description automatically generated">
            <a:extLst>
              <a:ext uri="{FF2B5EF4-FFF2-40B4-BE49-F238E27FC236}">
                <a16:creationId xmlns:a16="http://schemas.microsoft.com/office/drawing/2014/main" id="{1AEE3F78-F41D-5DCD-4196-41A66BB03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692" y="1676498"/>
            <a:ext cx="2544962" cy="1637301"/>
          </a:xfrm>
          <a:prstGeom prst="rect">
            <a:avLst/>
          </a:prstGeom>
        </p:spPr>
      </p:pic>
      <p:pic>
        <p:nvPicPr>
          <p:cNvPr id="3" name="Picture 2">
            <a:extLst>
              <a:ext uri="{FF2B5EF4-FFF2-40B4-BE49-F238E27FC236}">
                <a16:creationId xmlns:a16="http://schemas.microsoft.com/office/drawing/2014/main" id="{C4F1A96C-A766-4C8C-1E4C-FA390B072ECC}"/>
              </a:ext>
            </a:extLst>
          </p:cNvPr>
          <p:cNvPicPr>
            <a:picLocks noChangeAspect="1"/>
          </p:cNvPicPr>
          <p:nvPr/>
        </p:nvPicPr>
        <p:blipFill>
          <a:blip r:embed="rId5"/>
          <a:stretch>
            <a:fillRect/>
          </a:stretch>
        </p:blipFill>
        <p:spPr>
          <a:xfrm>
            <a:off x="5558053" y="1081203"/>
            <a:ext cx="6523661" cy="4998128"/>
          </a:xfrm>
          <a:prstGeom prst="rect">
            <a:avLst/>
          </a:prstGeom>
        </p:spPr>
      </p:pic>
      <p:sp>
        <p:nvSpPr>
          <p:cNvPr id="9" name="Title 8">
            <a:extLst>
              <a:ext uri="{FF2B5EF4-FFF2-40B4-BE49-F238E27FC236}">
                <a16:creationId xmlns:a16="http://schemas.microsoft.com/office/drawing/2014/main" id="{8433DD24-9C00-CB88-CCD6-998360939ACE}"/>
              </a:ext>
            </a:extLst>
          </p:cNvPr>
          <p:cNvSpPr>
            <a:spLocks noGrp="1"/>
          </p:cNvSpPr>
          <p:nvPr>
            <p:ph type="title"/>
          </p:nvPr>
        </p:nvSpPr>
        <p:spPr>
          <a:xfrm>
            <a:off x="1393793" y="938962"/>
            <a:ext cx="3906175" cy="572071"/>
          </a:xfrm>
          <a:solidFill>
            <a:schemeClr val="accent3">
              <a:lumMod val="20000"/>
              <a:lumOff val="80000"/>
            </a:schemeClr>
          </a:solidFill>
        </p:spPr>
        <p:txBody>
          <a:bodyPr/>
          <a:lstStyle/>
          <a:p>
            <a:r>
              <a:rPr lang="en-US" sz="3600" b="1" dirty="0">
                <a:latin typeface="Calibri" panose="020F0502020204030204" pitchFamily="34" charset="0"/>
                <a:cs typeface="Calibri" panose="020F0502020204030204" pitchFamily="34" charset="0"/>
              </a:rPr>
              <a:t>Open doors …</a:t>
            </a:r>
          </a:p>
        </p:txBody>
      </p:sp>
    </p:spTree>
    <p:extLst>
      <p:ext uri="{BB962C8B-B14F-4D97-AF65-F5344CB8AC3E}">
        <p14:creationId xmlns:p14="http://schemas.microsoft.com/office/powerpoint/2010/main" val="2929999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648601" y="1381506"/>
            <a:ext cx="2196140" cy="834510"/>
          </a:xfrm>
          <a:prstGeom prst="rect">
            <a:avLst/>
          </a:prstGeom>
          <a:solidFill>
            <a:srgbClr val="FFFFFF"/>
          </a:solidFill>
        </p:spPr>
      </p:sp>
      <p:pic>
        <p:nvPicPr>
          <p:cNvPr id="3" name="Object 2" descr="preencoded.png"/>
          <p:cNvPicPr>
            <a:picLocks noChangeAspect="1"/>
          </p:cNvPicPr>
          <p:nvPr/>
        </p:nvPicPr>
        <p:blipFill>
          <a:blip r:embed="rId3"/>
          <a:srcRect l="-5556" t="-49741" r="-5556" b="-49741"/>
          <a:stretch/>
        </p:blipFill>
        <p:spPr>
          <a:xfrm>
            <a:off x="1722268" y="1105059"/>
            <a:ext cx="1741570" cy="920503"/>
          </a:xfrm>
          <a:prstGeom prst="rect">
            <a:avLst/>
          </a:prstGeom>
        </p:spPr>
      </p:pic>
      <p:sp>
        <p:nvSpPr>
          <p:cNvPr id="4" name="Object 3"/>
          <p:cNvSpPr/>
          <p:nvPr/>
        </p:nvSpPr>
        <p:spPr>
          <a:xfrm>
            <a:off x="1648601" y="1381506"/>
            <a:ext cx="2196140" cy="834510"/>
          </a:xfrm>
          <a:prstGeom prst="rect">
            <a:avLst/>
          </a:prstGeom>
          <a:noFill/>
        </p:spPr>
      </p:sp>
      <p:sp>
        <p:nvSpPr>
          <p:cNvPr id="5" name="Object 4"/>
          <p:cNvSpPr/>
          <p:nvPr/>
        </p:nvSpPr>
        <p:spPr>
          <a:xfrm>
            <a:off x="5424319" y="1381506"/>
            <a:ext cx="2196140" cy="834510"/>
          </a:xfrm>
          <a:prstGeom prst="rect">
            <a:avLst/>
          </a:prstGeom>
          <a:solidFill>
            <a:srgbClr val="FFFFFF"/>
          </a:solidFill>
        </p:spPr>
      </p:sp>
      <p:pic>
        <p:nvPicPr>
          <p:cNvPr id="6" name="Object 5" descr="preencoded.png"/>
          <p:cNvPicPr>
            <a:picLocks noChangeAspect="1"/>
          </p:cNvPicPr>
          <p:nvPr/>
        </p:nvPicPr>
        <p:blipFill>
          <a:blip r:embed="rId4"/>
          <a:srcRect l="-5556" t="-18470" r="-5556" b="-18470"/>
          <a:stretch/>
        </p:blipFill>
        <p:spPr>
          <a:xfrm>
            <a:off x="5497986" y="1105059"/>
            <a:ext cx="1741570" cy="920503"/>
          </a:xfrm>
          <a:prstGeom prst="rect">
            <a:avLst/>
          </a:prstGeom>
        </p:spPr>
      </p:pic>
      <p:sp>
        <p:nvSpPr>
          <p:cNvPr id="7" name="Object 6"/>
          <p:cNvSpPr/>
          <p:nvPr/>
        </p:nvSpPr>
        <p:spPr>
          <a:xfrm>
            <a:off x="5424319" y="1381506"/>
            <a:ext cx="2196140" cy="834510"/>
          </a:xfrm>
          <a:prstGeom prst="rect">
            <a:avLst/>
          </a:prstGeom>
          <a:noFill/>
        </p:spPr>
      </p:sp>
      <p:sp>
        <p:nvSpPr>
          <p:cNvPr id="8" name="Object 7"/>
          <p:cNvSpPr/>
          <p:nvPr/>
        </p:nvSpPr>
        <p:spPr>
          <a:xfrm>
            <a:off x="9200038" y="1381506"/>
            <a:ext cx="2196140" cy="834510"/>
          </a:xfrm>
          <a:prstGeom prst="rect">
            <a:avLst/>
          </a:prstGeom>
          <a:solidFill>
            <a:srgbClr val="FFFFFF"/>
          </a:solidFill>
        </p:spPr>
      </p:sp>
      <p:pic>
        <p:nvPicPr>
          <p:cNvPr id="9" name="Object 8" descr="preencoded.png"/>
          <p:cNvPicPr>
            <a:picLocks noChangeAspect="1"/>
          </p:cNvPicPr>
          <p:nvPr/>
        </p:nvPicPr>
        <p:blipFill>
          <a:blip r:embed="rId5"/>
          <a:srcRect l="-48559" r="-48559"/>
          <a:stretch/>
        </p:blipFill>
        <p:spPr>
          <a:xfrm>
            <a:off x="9370890" y="905288"/>
            <a:ext cx="1644384" cy="869136"/>
          </a:xfrm>
          <a:prstGeom prst="rect">
            <a:avLst/>
          </a:prstGeom>
        </p:spPr>
      </p:pic>
      <p:sp>
        <p:nvSpPr>
          <p:cNvPr id="10" name="Object 9"/>
          <p:cNvSpPr/>
          <p:nvPr/>
        </p:nvSpPr>
        <p:spPr>
          <a:xfrm>
            <a:off x="9200038" y="1381506"/>
            <a:ext cx="2196140" cy="834510"/>
          </a:xfrm>
          <a:prstGeom prst="rect">
            <a:avLst/>
          </a:prstGeom>
          <a:noFill/>
        </p:spPr>
      </p:sp>
      <p:sp>
        <p:nvSpPr>
          <p:cNvPr id="11" name="Object 10"/>
          <p:cNvSpPr/>
          <p:nvPr/>
        </p:nvSpPr>
        <p:spPr>
          <a:xfrm>
            <a:off x="1722268" y="3131448"/>
            <a:ext cx="2196140" cy="834510"/>
          </a:xfrm>
          <a:prstGeom prst="rect">
            <a:avLst/>
          </a:prstGeom>
          <a:solidFill>
            <a:srgbClr val="FFFFFF"/>
          </a:solidFill>
        </p:spPr>
      </p:sp>
      <p:sp>
        <p:nvSpPr>
          <p:cNvPr id="12" name="Object 11"/>
          <p:cNvSpPr/>
          <p:nvPr/>
        </p:nvSpPr>
        <p:spPr>
          <a:xfrm>
            <a:off x="1722268" y="3131448"/>
            <a:ext cx="2196140" cy="834510"/>
          </a:xfrm>
          <a:prstGeom prst="rect">
            <a:avLst/>
          </a:prstGeom>
          <a:solidFill>
            <a:srgbClr val="FFFFFF"/>
          </a:solidFill>
        </p:spPr>
      </p:sp>
      <p:pic>
        <p:nvPicPr>
          <p:cNvPr id="13" name="Object 12" descr="preencoded.png"/>
          <p:cNvPicPr>
            <a:picLocks noChangeAspect="1"/>
          </p:cNvPicPr>
          <p:nvPr/>
        </p:nvPicPr>
        <p:blipFill>
          <a:blip r:embed="rId6"/>
          <a:srcRect l="-44599" r="-44599"/>
          <a:stretch/>
        </p:blipFill>
        <p:spPr>
          <a:xfrm>
            <a:off x="1795935" y="2855002"/>
            <a:ext cx="1741570" cy="920503"/>
          </a:xfrm>
          <a:prstGeom prst="rect">
            <a:avLst/>
          </a:prstGeom>
        </p:spPr>
      </p:pic>
      <p:sp>
        <p:nvSpPr>
          <p:cNvPr id="14" name="Object 13"/>
          <p:cNvSpPr/>
          <p:nvPr/>
        </p:nvSpPr>
        <p:spPr>
          <a:xfrm>
            <a:off x="1722268" y="3131448"/>
            <a:ext cx="2196140" cy="834510"/>
          </a:xfrm>
          <a:prstGeom prst="rect">
            <a:avLst/>
          </a:prstGeom>
          <a:noFill/>
        </p:spPr>
      </p:sp>
      <p:sp>
        <p:nvSpPr>
          <p:cNvPr id="15" name="Object 14"/>
          <p:cNvSpPr/>
          <p:nvPr/>
        </p:nvSpPr>
        <p:spPr>
          <a:xfrm>
            <a:off x="5497986" y="3131448"/>
            <a:ext cx="2196140" cy="834510"/>
          </a:xfrm>
          <a:prstGeom prst="rect">
            <a:avLst/>
          </a:prstGeom>
          <a:solidFill>
            <a:srgbClr val="FFFFFF"/>
          </a:solidFill>
        </p:spPr>
      </p:sp>
      <p:pic>
        <p:nvPicPr>
          <p:cNvPr id="16" name="Object 15" descr="preencoded.png"/>
          <p:cNvPicPr>
            <a:picLocks noChangeAspect="1"/>
          </p:cNvPicPr>
          <p:nvPr/>
        </p:nvPicPr>
        <p:blipFill>
          <a:blip r:embed="rId7"/>
          <a:srcRect l="-34282" r="-34282"/>
          <a:stretch/>
        </p:blipFill>
        <p:spPr>
          <a:xfrm>
            <a:off x="5571653" y="2855002"/>
            <a:ext cx="1741570" cy="920503"/>
          </a:xfrm>
          <a:prstGeom prst="rect">
            <a:avLst/>
          </a:prstGeom>
        </p:spPr>
      </p:pic>
      <p:sp>
        <p:nvSpPr>
          <p:cNvPr id="17" name="Object 16"/>
          <p:cNvSpPr/>
          <p:nvPr/>
        </p:nvSpPr>
        <p:spPr>
          <a:xfrm>
            <a:off x="5497986" y="3131448"/>
            <a:ext cx="2196140" cy="834510"/>
          </a:xfrm>
          <a:prstGeom prst="rect">
            <a:avLst/>
          </a:prstGeom>
          <a:noFill/>
        </p:spPr>
      </p:sp>
      <p:sp>
        <p:nvSpPr>
          <p:cNvPr id="18" name="Object 17"/>
          <p:cNvSpPr/>
          <p:nvPr/>
        </p:nvSpPr>
        <p:spPr>
          <a:xfrm>
            <a:off x="9200038" y="3371733"/>
            <a:ext cx="2196140" cy="834510"/>
          </a:xfrm>
          <a:prstGeom prst="rect">
            <a:avLst/>
          </a:prstGeom>
          <a:solidFill>
            <a:srgbClr val="FFFFFF"/>
          </a:solidFill>
        </p:spPr>
      </p:sp>
      <p:sp>
        <p:nvSpPr>
          <p:cNvPr id="19" name="Object 18"/>
          <p:cNvSpPr/>
          <p:nvPr/>
        </p:nvSpPr>
        <p:spPr>
          <a:xfrm>
            <a:off x="9200038" y="3371733"/>
            <a:ext cx="2196140" cy="834510"/>
          </a:xfrm>
          <a:prstGeom prst="rect">
            <a:avLst/>
          </a:prstGeom>
          <a:solidFill>
            <a:srgbClr val="FFFFFF"/>
          </a:solidFill>
        </p:spPr>
      </p:sp>
      <p:pic>
        <p:nvPicPr>
          <p:cNvPr id="20" name="Object 19" descr="preencoded.png"/>
          <p:cNvPicPr>
            <a:picLocks noChangeAspect="1"/>
          </p:cNvPicPr>
          <p:nvPr/>
        </p:nvPicPr>
        <p:blipFill>
          <a:blip r:embed="rId8"/>
          <a:srcRect l="-44280" r="-44280"/>
          <a:stretch/>
        </p:blipFill>
        <p:spPr>
          <a:xfrm>
            <a:off x="9347371" y="2855002"/>
            <a:ext cx="1741570" cy="920503"/>
          </a:xfrm>
          <a:prstGeom prst="rect">
            <a:avLst/>
          </a:prstGeom>
        </p:spPr>
      </p:pic>
      <p:sp>
        <p:nvSpPr>
          <p:cNvPr id="21" name="Object 20"/>
          <p:cNvSpPr/>
          <p:nvPr/>
        </p:nvSpPr>
        <p:spPr>
          <a:xfrm>
            <a:off x="9200038" y="3371733"/>
            <a:ext cx="2196140" cy="834510"/>
          </a:xfrm>
          <a:prstGeom prst="rect">
            <a:avLst/>
          </a:prstGeom>
          <a:noFill/>
        </p:spPr>
      </p:sp>
      <p:sp>
        <p:nvSpPr>
          <p:cNvPr id="22" name="Object 21"/>
          <p:cNvSpPr/>
          <p:nvPr/>
        </p:nvSpPr>
        <p:spPr>
          <a:xfrm>
            <a:off x="1795935" y="5041580"/>
            <a:ext cx="2196140" cy="834510"/>
          </a:xfrm>
          <a:prstGeom prst="rect">
            <a:avLst/>
          </a:prstGeom>
          <a:solidFill>
            <a:srgbClr val="FFFFFF"/>
          </a:solidFill>
        </p:spPr>
      </p:sp>
      <p:sp>
        <p:nvSpPr>
          <p:cNvPr id="23" name="Object 22"/>
          <p:cNvSpPr/>
          <p:nvPr/>
        </p:nvSpPr>
        <p:spPr>
          <a:xfrm>
            <a:off x="1795935" y="5041580"/>
            <a:ext cx="2196140" cy="834510"/>
          </a:xfrm>
          <a:prstGeom prst="rect">
            <a:avLst/>
          </a:prstGeom>
          <a:solidFill>
            <a:srgbClr val="FFFFFF"/>
          </a:solidFill>
        </p:spPr>
      </p:sp>
      <p:sp>
        <p:nvSpPr>
          <p:cNvPr id="25" name="Object 24"/>
          <p:cNvSpPr/>
          <p:nvPr/>
        </p:nvSpPr>
        <p:spPr>
          <a:xfrm>
            <a:off x="1795935" y="5041580"/>
            <a:ext cx="2196140" cy="834510"/>
          </a:xfrm>
          <a:prstGeom prst="rect">
            <a:avLst/>
          </a:prstGeom>
          <a:noFill/>
        </p:spPr>
      </p:sp>
      <p:sp>
        <p:nvSpPr>
          <p:cNvPr id="26" name="Object 25"/>
          <p:cNvSpPr/>
          <p:nvPr/>
        </p:nvSpPr>
        <p:spPr>
          <a:xfrm>
            <a:off x="5571653" y="5041580"/>
            <a:ext cx="2196140" cy="834510"/>
          </a:xfrm>
          <a:prstGeom prst="rect">
            <a:avLst/>
          </a:prstGeom>
          <a:solidFill>
            <a:srgbClr val="FFFFFF"/>
          </a:solidFill>
        </p:spPr>
      </p:sp>
      <p:pic>
        <p:nvPicPr>
          <p:cNvPr id="27" name="Object 26" descr="preencoded.png"/>
          <p:cNvPicPr>
            <a:picLocks noChangeAspect="1"/>
          </p:cNvPicPr>
          <p:nvPr/>
        </p:nvPicPr>
        <p:blipFill>
          <a:blip r:embed="rId9"/>
          <a:srcRect l="-5556" t="-11664" r="-5556" b="-11664"/>
          <a:stretch/>
        </p:blipFill>
        <p:spPr>
          <a:xfrm>
            <a:off x="5645320" y="4765133"/>
            <a:ext cx="1741570" cy="920503"/>
          </a:xfrm>
          <a:prstGeom prst="rect">
            <a:avLst/>
          </a:prstGeom>
        </p:spPr>
      </p:pic>
      <p:sp>
        <p:nvSpPr>
          <p:cNvPr id="28" name="Object 27"/>
          <p:cNvSpPr/>
          <p:nvPr/>
        </p:nvSpPr>
        <p:spPr>
          <a:xfrm>
            <a:off x="5571653" y="5041580"/>
            <a:ext cx="2196140" cy="834510"/>
          </a:xfrm>
          <a:prstGeom prst="rect">
            <a:avLst/>
          </a:prstGeom>
          <a:noFill/>
        </p:spPr>
      </p:sp>
      <p:sp>
        <p:nvSpPr>
          <p:cNvPr id="29" name="Object 28"/>
          <p:cNvSpPr/>
          <p:nvPr/>
        </p:nvSpPr>
        <p:spPr>
          <a:xfrm>
            <a:off x="9347372" y="5041580"/>
            <a:ext cx="2196140" cy="834510"/>
          </a:xfrm>
          <a:prstGeom prst="rect">
            <a:avLst/>
          </a:prstGeom>
          <a:solidFill>
            <a:srgbClr val="FFFFFF"/>
          </a:solidFill>
        </p:spPr>
      </p:sp>
      <p:sp>
        <p:nvSpPr>
          <p:cNvPr id="30" name="Object 29"/>
          <p:cNvSpPr/>
          <p:nvPr/>
        </p:nvSpPr>
        <p:spPr>
          <a:xfrm>
            <a:off x="9347372" y="5041580"/>
            <a:ext cx="2196140" cy="834510"/>
          </a:xfrm>
          <a:prstGeom prst="rect">
            <a:avLst/>
          </a:prstGeom>
          <a:solidFill>
            <a:srgbClr val="FFFFFF"/>
          </a:solidFill>
        </p:spPr>
      </p:sp>
      <p:pic>
        <p:nvPicPr>
          <p:cNvPr id="31" name="Object 30" descr="preencoded.png"/>
          <p:cNvPicPr>
            <a:picLocks noChangeAspect="1"/>
          </p:cNvPicPr>
          <p:nvPr/>
        </p:nvPicPr>
        <p:blipFill>
          <a:blip r:embed="rId10"/>
          <a:srcRect l="-21150" t="-5556" r="-21150" b="-5556"/>
          <a:stretch/>
        </p:blipFill>
        <p:spPr>
          <a:xfrm>
            <a:off x="9421038" y="4765133"/>
            <a:ext cx="1741570" cy="920503"/>
          </a:xfrm>
          <a:prstGeom prst="rect">
            <a:avLst/>
          </a:prstGeom>
        </p:spPr>
      </p:pic>
      <p:sp>
        <p:nvSpPr>
          <p:cNvPr id="32" name="Object 31"/>
          <p:cNvSpPr/>
          <p:nvPr/>
        </p:nvSpPr>
        <p:spPr>
          <a:xfrm>
            <a:off x="9347372" y="5041580"/>
            <a:ext cx="2196140" cy="834510"/>
          </a:xfrm>
          <a:prstGeom prst="rect">
            <a:avLst/>
          </a:prstGeom>
          <a:noFill/>
        </p:spPr>
      </p:sp>
      <p:sp>
        <p:nvSpPr>
          <p:cNvPr id="33" name="TextBox 32">
            <a:extLst>
              <a:ext uri="{FF2B5EF4-FFF2-40B4-BE49-F238E27FC236}">
                <a16:creationId xmlns:a16="http://schemas.microsoft.com/office/drawing/2014/main" id="{07BE9D06-AEE8-B544-98F4-CA9D7CCBAE5E}"/>
              </a:ext>
            </a:extLst>
          </p:cNvPr>
          <p:cNvSpPr txBox="1"/>
          <p:nvPr/>
        </p:nvSpPr>
        <p:spPr>
          <a:xfrm>
            <a:off x="2035988" y="2012525"/>
            <a:ext cx="1239872" cy="369332"/>
          </a:xfrm>
          <a:prstGeom prst="rect">
            <a:avLst/>
          </a:prstGeom>
          <a:noFill/>
        </p:spPr>
        <p:txBody>
          <a:bodyPr wrap="square" rtlCol="0">
            <a:spAutoFit/>
          </a:bodyPr>
          <a:lstStyle/>
          <a:p>
            <a:r>
              <a:rPr lang="en-IE" dirty="0"/>
              <a:t>GREECE</a:t>
            </a:r>
          </a:p>
        </p:txBody>
      </p:sp>
      <p:sp>
        <p:nvSpPr>
          <p:cNvPr id="34" name="TextBox 33">
            <a:extLst>
              <a:ext uri="{FF2B5EF4-FFF2-40B4-BE49-F238E27FC236}">
                <a16:creationId xmlns:a16="http://schemas.microsoft.com/office/drawing/2014/main" id="{53E58DB6-FED4-0C17-29F6-B5993789A292}"/>
              </a:ext>
            </a:extLst>
          </p:cNvPr>
          <p:cNvSpPr txBox="1"/>
          <p:nvPr/>
        </p:nvSpPr>
        <p:spPr>
          <a:xfrm>
            <a:off x="5973569" y="2012525"/>
            <a:ext cx="1339654" cy="369332"/>
          </a:xfrm>
          <a:prstGeom prst="rect">
            <a:avLst/>
          </a:prstGeom>
          <a:noFill/>
        </p:spPr>
        <p:txBody>
          <a:bodyPr wrap="square" rtlCol="0">
            <a:spAutoFit/>
          </a:bodyPr>
          <a:lstStyle/>
          <a:p>
            <a:r>
              <a:rPr lang="en-IE" dirty="0"/>
              <a:t>BELGIUM</a:t>
            </a:r>
          </a:p>
        </p:txBody>
      </p:sp>
      <p:sp>
        <p:nvSpPr>
          <p:cNvPr id="35" name="TextBox 34">
            <a:extLst>
              <a:ext uri="{FF2B5EF4-FFF2-40B4-BE49-F238E27FC236}">
                <a16:creationId xmlns:a16="http://schemas.microsoft.com/office/drawing/2014/main" id="{B3AB526F-ABFE-B8BB-3B3A-9BF2E070B703}"/>
              </a:ext>
            </a:extLst>
          </p:cNvPr>
          <p:cNvSpPr txBox="1"/>
          <p:nvPr/>
        </p:nvSpPr>
        <p:spPr>
          <a:xfrm>
            <a:off x="9651936" y="2012525"/>
            <a:ext cx="1239872" cy="369332"/>
          </a:xfrm>
          <a:prstGeom prst="rect">
            <a:avLst/>
          </a:prstGeom>
          <a:noFill/>
        </p:spPr>
        <p:txBody>
          <a:bodyPr wrap="square" rtlCol="0">
            <a:spAutoFit/>
          </a:bodyPr>
          <a:lstStyle/>
          <a:p>
            <a:r>
              <a:rPr lang="en-IE" dirty="0"/>
              <a:t>CROATIA</a:t>
            </a:r>
          </a:p>
        </p:txBody>
      </p:sp>
      <p:sp>
        <p:nvSpPr>
          <p:cNvPr id="36" name="TextBox 35">
            <a:extLst>
              <a:ext uri="{FF2B5EF4-FFF2-40B4-BE49-F238E27FC236}">
                <a16:creationId xmlns:a16="http://schemas.microsoft.com/office/drawing/2014/main" id="{A0671C0A-9378-C587-7F27-9B14A0DDCF72}"/>
              </a:ext>
            </a:extLst>
          </p:cNvPr>
          <p:cNvSpPr txBox="1"/>
          <p:nvPr/>
        </p:nvSpPr>
        <p:spPr>
          <a:xfrm>
            <a:off x="2206374" y="3985041"/>
            <a:ext cx="1143153" cy="369332"/>
          </a:xfrm>
          <a:prstGeom prst="rect">
            <a:avLst/>
          </a:prstGeom>
          <a:noFill/>
        </p:spPr>
        <p:txBody>
          <a:bodyPr wrap="square" rtlCol="0">
            <a:spAutoFit/>
          </a:bodyPr>
          <a:lstStyle/>
          <a:p>
            <a:r>
              <a:rPr lang="en-IE" dirty="0"/>
              <a:t>ITALY</a:t>
            </a:r>
          </a:p>
        </p:txBody>
      </p:sp>
      <p:sp>
        <p:nvSpPr>
          <p:cNvPr id="37" name="TextBox 36">
            <a:extLst>
              <a:ext uri="{FF2B5EF4-FFF2-40B4-BE49-F238E27FC236}">
                <a16:creationId xmlns:a16="http://schemas.microsoft.com/office/drawing/2014/main" id="{3D10DBA9-3AB6-6DBB-1AEB-D3E4AD1F0934}"/>
              </a:ext>
            </a:extLst>
          </p:cNvPr>
          <p:cNvSpPr txBox="1"/>
          <p:nvPr/>
        </p:nvSpPr>
        <p:spPr>
          <a:xfrm>
            <a:off x="5848494" y="4077195"/>
            <a:ext cx="1263531" cy="369332"/>
          </a:xfrm>
          <a:prstGeom prst="rect">
            <a:avLst/>
          </a:prstGeom>
          <a:noFill/>
        </p:spPr>
        <p:txBody>
          <a:bodyPr wrap="square" rtlCol="0">
            <a:spAutoFit/>
          </a:bodyPr>
          <a:lstStyle/>
          <a:p>
            <a:r>
              <a:rPr lang="en-IE" dirty="0"/>
              <a:t>POLAND</a:t>
            </a:r>
          </a:p>
        </p:txBody>
      </p:sp>
      <p:sp>
        <p:nvSpPr>
          <p:cNvPr id="38" name="TextBox 37">
            <a:extLst>
              <a:ext uri="{FF2B5EF4-FFF2-40B4-BE49-F238E27FC236}">
                <a16:creationId xmlns:a16="http://schemas.microsoft.com/office/drawing/2014/main" id="{7025220D-55EA-AE35-255B-EE0A529DB829}"/>
              </a:ext>
            </a:extLst>
          </p:cNvPr>
          <p:cNvSpPr txBox="1"/>
          <p:nvPr/>
        </p:nvSpPr>
        <p:spPr>
          <a:xfrm>
            <a:off x="9701943" y="4072638"/>
            <a:ext cx="1263532" cy="369332"/>
          </a:xfrm>
          <a:prstGeom prst="rect">
            <a:avLst/>
          </a:prstGeom>
          <a:noFill/>
        </p:spPr>
        <p:txBody>
          <a:bodyPr wrap="square" rtlCol="0">
            <a:spAutoFit/>
          </a:bodyPr>
          <a:lstStyle/>
          <a:p>
            <a:r>
              <a:rPr lang="en-IE" dirty="0"/>
              <a:t>ROMANIA</a:t>
            </a:r>
          </a:p>
        </p:txBody>
      </p:sp>
      <p:sp>
        <p:nvSpPr>
          <p:cNvPr id="39" name="TextBox 38">
            <a:extLst>
              <a:ext uri="{FF2B5EF4-FFF2-40B4-BE49-F238E27FC236}">
                <a16:creationId xmlns:a16="http://schemas.microsoft.com/office/drawing/2014/main" id="{DD9806F0-78CF-057A-D372-D0A90A1A4C54}"/>
              </a:ext>
            </a:extLst>
          </p:cNvPr>
          <p:cNvSpPr txBox="1"/>
          <p:nvPr/>
        </p:nvSpPr>
        <p:spPr>
          <a:xfrm>
            <a:off x="2161699" y="5886359"/>
            <a:ext cx="1085167" cy="369332"/>
          </a:xfrm>
          <a:prstGeom prst="rect">
            <a:avLst/>
          </a:prstGeom>
          <a:noFill/>
        </p:spPr>
        <p:txBody>
          <a:bodyPr wrap="square" rtlCol="0">
            <a:spAutoFit/>
          </a:bodyPr>
          <a:lstStyle/>
          <a:p>
            <a:r>
              <a:rPr lang="en-IE" dirty="0"/>
              <a:t>SPAIN</a:t>
            </a:r>
          </a:p>
        </p:txBody>
      </p:sp>
      <p:sp>
        <p:nvSpPr>
          <p:cNvPr id="40" name="TextBox 39">
            <a:extLst>
              <a:ext uri="{FF2B5EF4-FFF2-40B4-BE49-F238E27FC236}">
                <a16:creationId xmlns:a16="http://schemas.microsoft.com/office/drawing/2014/main" id="{4CD9FF3F-954B-9D82-0528-D030820A46F3}"/>
              </a:ext>
            </a:extLst>
          </p:cNvPr>
          <p:cNvSpPr txBox="1"/>
          <p:nvPr/>
        </p:nvSpPr>
        <p:spPr>
          <a:xfrm>
            <a:off x="5878889" y="5916578"/>
            <a:ext cx="1174049" cy="369332"/>
          </a:xfrm>
          <a:prstGeom prst="rect">
            <a:avLst/>
          </a:prstGeom>
          <a:noFill/>
        </p:spPr>
        <p:txBody>
          <a:bodyPr wrap="square" rtlCol="0">
            <a:spAutoFit/>
          </a:bodyPr>
          <a:lstStyle/>
          <a:p>
            <a:r>
              <a:rPr lang="en-IE" dirty="0"/>
              <a:t>IRELAND</a:t>
            </a:r>
          </a:p>
        </p:txBody>
      </p:sp>
      <p:pic>
        <p:nvPicPr>
          <p:cNvPr id="41" name="Picture 40">
            <a:extLst>
              <a:ext uri="{FF2B5EF4-FFF2-40B4-BE49-F238E27FC236}">
                <a16:creationId xmlns:a16="http://schemas.microsoft.com/office/drawing/2014/main" id="{36FF818D-6878-CE58-6E9F-C8AF4C79F767}"/>
              </a:ext>
            </a:extLst>
          </p:cNvPr>
          <p:cNvPicPr>
            <a:picLocks noChangeAspect="1"/>
          </p:cNvPicPr>
          <p:nvPr/>
        </p:nvPicPr>
        <p:blipFill>
          <a:blip r:embed="rId11"/>
          <a:stretch>
            <a:fillRect/>
          </a:stretch>
        </p:blipFill>
        <p:spPr>
          <a:xfrm>
            <a:off x="1913303" y="4830501"/>
            <a:ext cx="1710533" cy="6762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876B0-3AAA-4CDE-92B1-AE4334603AE8}"/>
              </a:ext>
            </a:extLst>
          </p:cNvPr>
          <p:cNvSpPr>
            <a:spLocks noGrp="1"/>
          </p:cNvSpPr>
          <p:nvPr>
            <p:ph type="title"/>
          </p:nvPr>
        </p:nvSpPr>
        <p:spPr>
          <a:xfrm>
            <a:off x="777240" y="731519"/>
            <a:ext cx="6586812" cy="1682496"/>
          </a:xfrm>
        </p:spPr>
        <p:txBody>
          <a:bodyPr vert="horz" lIns="91440" tIns="45720" rIns="91440" bIns="45720" rtlCol="0" anchor="ctr">
            <a:normAutofit/>
          </a:bodyPr>
          <a:lstStyle/>
          <a:p>
            <a:r>
              <a:rPr lang="en-US" sz="2000" dirty="0">
                <a:solidFill>
                  <a:srgbClr val="FFFFFF"/>
                </a:solidFill>
                <a:latin typeface="Calibri" panose="020F0502020204030204" pitchFamily="34" charset="0"/>
                <a:cs typeface="Calibri" panose="020F0502020204030204" pitchFamily="34" charset="0"/>
              </a:rPr>
              <a:t>Priority deliverables</a:t>
            </a:r>
          </a:p>
        </p:txBody>
      </p:sp>
      <p:graphicFrame>
        <p:nvGraphicFramePr>
          <p:cNvPr id="22" name="Content Placeholder 2">
            <a:extLst>
              <a:ext uri="{FF2B5EF4-FFF2-40B4-BE49-F238E27FC236}">
                <a16:creationId xmlns:a16="http://schemas.microsoft.com/office/drawing/2014/main" id="{6DD00974-D7BA-4AD0-040C-8E3EB9DF5947}"/>
              </a:ext>
            </a:extLst>
          </p:cNvPr>
          <p:cNvGraphicFramePr>
            <a:graphicFrameLocks noGrp="1"/>
          </p:cNvGraphicFramePr>
          <p:nvPr>
            <p:ph sz="half" idx="1"/>
            <p:extLst>
              <p:ext uri="{D42A27DB-BD31-4B8C-83A1-F6EECF244321}">
                <p14:modId xmlns:p14="http://schemas.microsoft.com/office/powerpoint/2010/main" val="1982860217"/>
              </p:ext>
            </p:extLst>
          </p:nvPr>
        </p:nvGraphicFramePr>
        <p:xfrm>
          <a:off x="8300622" y="1105210"/>
          <a:ext cx="3695656" cy="4919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7B22FE36-9282-6E8C-0B61-57F383EA168C}"/>
              </a:ext>
            </a:extLst>
          </p:cNvPr>
          <p:cNvPicPr>
            <a:picLocks noChangeAspect="1"/>
          </p:cNvPicPr>
          <p:nvPr/>
        </p:nvPicPr>
        <p:blipFill rotWithShape="1">
          <a:blip r:embed="rId7">
            <a:extLst>
              <a:ext uri="{28A0092B-C50C-407E-A947-70E740481C1C}">
                <a14:useLocalDpi xmlns:a14="http://schemas.microsoft.com/office/drawing/2010/main" val="0"/>
              </a:ext>
            </a:extLst>
          </a:blip>
          <a:srcRect l="4297" t="14492" r="4836" b="12102"/>
          <a:stretch/>
        </p:blipFill>
        <p:spPr>
          <a:xfrm>
            <a:off x="263386" y="127199"/>
            <a:ext cx="2645329" cy="1374866"/>
          </a:xfrm>
          <a:prstGeom prst="rect">
            <a:avLst/>
          </a:prstGeom>
        </p:spPr>
      </p:pic>
      <p:graphicFrame>
        <p:nvGraphicFramePr>
          <p:cNvPr id="7" name="Content Placeholder 2">
            <a:extLst>
              <a:ext uri="{FF2B5EF4-FFF2-40B4-BE49-F238E27FC236}">
                <a16:creationId xmlns:a16="http://schemas.microsoft.com/office/drawing/2014/main" id="{F0646C3C-B66E-A711-6C2B-6A983B8321F5}"/>
              </a:ext>
            </a:extLst>
          </p:cNvPr>
          <p:cNvGraphicFramePr>
            <a:graphicFrameLocks/>
          </p:cNvGraphicFramePr>
          <p:nvPr>
            <p:extLst>
              <p:ext uri="{D42A27DB-BD31-4B8C-83A1-F6EECF244321}">
                <p14:modId xmlns:p14="http://schemas.microsoft.com/office/powerpoint/2010/main" val="1290774041"/>
              </p:ext>
            </p:extLst>
          </p:nvPr>
        </p:nvGraphicFramePr>
        <p:xfrm>
          <a:off x="346643" y="1572768"/>
          <a:ext cx="6950802" cy="45537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Graphic 3" descr="Badge Tick1 with solid fill">
            <a:extLst>
              <a:ext uri="{FF2B5EF4-FFF2-40B4-BE49-F238E27FC236}">
                <a16:creationId xmlns:a16="http://schemas.microsoft.com/office/drawing/2014/main" id="{56213846-745C-0E99-7596-CF145DBF54B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13507" y="1529751"/>
            <a:ext cx="641412" cy="641412"/>
          </a:xfrm>
          <a:prstGeom prst="rect">
            <a:avLst/>
          </a:prstGeom>
        </p:spPr>
      </p:pic>
      <p:pic>
        <p:nvPicPr>
          <p:cNvPr id="6" name="Graphic 5" descr="Badge Tick1 with solid fill">
            <a:extLst>
              <a:ext uri="{FF2B5EF4-FFF2-40B4-BE49-F238E27FC236}">
                <a16:creationId xmlns:a16="http://schemas.microsoft.com/office/drawing/2014/main" id="{08613E56-E535-B724-C1B9-315D1FF428F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15344" y="2128146"/>
            <a:ext cx="641412" cy="641412"/>
          </a:xfrm>
          <a:prstGeom prst="rect">
            <a:avLst/>
          </a:prstGeom>
        </p:spPr>
      </p:pic>
      <p:pic>
        <p:nvPicPr>
          <p:cNvPr id="9" name="Graphic 8" descr="Badge Tick1 with solid fill">
            <a:extLst>
              <a:ext uri="{FF2B5EF4-FFF2-40B4-BE49-F238E27FC236}">
                <a16:creationId xmlns:a16="http://schemas.microsoft.com/office/drawing/2014/main" id="{866BFF40-C3FC-A6EA-AC41-1C175E373E3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31264" y="2934557"/>
            <a:ext cx="641412" cy="641412"/>
          </a:xfrm>
          <a:prstGeom prst="rect">
            <a:avLst/>
          </a:prstGeom>
        </p:spPr>
      </p:pic>
      <p:pic>
        <p:nvPicPr>
          <p:cNvPr id="10" name="Graphic 9" descr="Badge Tick1 with solid fill">
            <a:extLst>
              <a:ext uri="{FF2B5EF4-FFF2-40B4-BE49-F238E27FC236}">
                <a16:creationId xmlns:a16="http://schemas.microsoft.com/office/drawing/2014/main" id="{08B4B81E-1051-CDC9-B760-4AAA60D1936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31264" y="3716455"/>
            <a:ext cx="641412" cy="641412"/>
          </a:xfrm>
          <a:prstGeom prst="rect">
            <a:avLst/>
          </a:prstGeom>
        </p:spPr>
      </p:pic>
      <p:pic>
        <p:nvPicPr>
          <p:cNvPr id="11" name="Graphic 10" descr="Badge Tick1 with solid fill">
            <a:extLst>
              <a:ext uri="{FF2B5EF4-FFF2-40B4-BE49-F238E27FC236}">
                <a16:creationId xmlns:a16="http://schemas.microsoft.com/office/drawing/2014/main" id="{FC2C3626-B9BF-5EC7-F8A5-10858F3C9CE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654581" y="4456269"/>
            <a:ext cx="641412" cy="641412"/>
          </a:xfrm>
          <a:prstGeom prst="rect">
            <a:avLst/>
          </a:prstGeom>
        </p:spPr>
      </p:pic>
      <p:pic>
        <p:nvPicPr>
          <p:cNvPr id="12" name="Graphic 11" descr="Badge Tick1 with solid fill">
            <a:extLst>
              <a:ext uri="{FF2B5EF4-FFF2-40B4-BE49-F238E27FC236}">
                <a16:creationId xmlns:a16="http://schemas.microsoft.com/office/drawing/2014/main" id="{6AD2FCE0-5EEC-08FF-BDE0-16CBF8D0D4B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656033" y="5370262"/>
            <a:ext cx="641412" cy="641412"/>
          </a:xfrm>
          <a:prstGeom prst="rect">
            <a:avLst/>
          </a:prstGeom>
        </p:spPr>
      </p:pic>
    </p:spTree>
    <p:extLst>
      <p:ext uri="{BB962C8B-B14F-4D97-AF65-F5344CB8AC3E}">
        <p14:creationId xmlns:p14="http://schemas.microsoft.com/office/powerpoint/2010/main" val="1239925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3524253" y="13501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350" b="1" dirty="0">
              <a:latin typeface="+mn-lt"/>
            </a:endParaRPr>
          </a:p>
        </p:txBody>
      </p:sp>
      <p:sp>
        <p:nvSpPr>
          <p:cNvPr id="36866" name="Rectangle 39"/>
          <p:cNvSpPr>
            <a:spLocks noChangeArrowheads="1"/>
          </p:cNvSpPr>
          <p:nvPr/>
        </p:nvSpPr>
        <p:spPr bwMode="auto">
          <a:xfrm>
            <a:off x="3524253" y="30575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350" b="1" dirty="0">
              <a:latin typeface="+mn-lt"/>
            </a:endParaRPr>
          </a:p>
        </p:txBody>
      </p:sp>
      <p:sp>
        <p:nvSpPr>
          <p:cNvPr id="36867" name="Rectangle 10"/>
          <p:cNvSpPr>
            <a:spLocks noChangeArrowheads="1"/>
          </p:cNvSpPr>
          <p:nvPr/>
        </p:nvSpPr>
        <p:spPr bwMode="auto">
          <a:xfrm>
            <a:off x="3524253" y="-372013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350" b="1" dirty="0">
              <a:latin typeface="+mn-lt"/>
            </a:endParaRPr>
          </a:p>
        </p:txBody>
      </p:sp>
      <p:sp>
        <p:nvSpPr>
          <p:cNvPr id="36868" name="Rectangle 14"/>
          <p:cNvSpPr>
            <a:spLocks noChangeArrowheads="1"/>
          </p:cNvSpPr>
          <p:nvPr/>
        </p:nvSpPr>
        <p:spPr bwMode="auto">
          <a:xfrm>
            <a:off x="5750061" y="4795251"/>
            <a:ext cx="203427" cy="26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8661" tIns="29331" rIns="58661" bIns="29331" anchor="ctr">
            <a:spAutoFit/>
          </a:bodyPr>
          <a:lstStyle>
            <a:lvl1pPr defTabSz="512763">
              <a:spcBef>
                <a:spcPct val="20000"/>
              </a:spcBef>
              <a:buFont typeface="Arial" charset="0"/>
              <a:buChar char="•"/>
              <a:defRPr sz="3200">
                <a:solidFill>
                  <a:schemeClr val="tx1"/>
                </a:solidFill>
                <a:latin typeface="Calibri" charset="0"/>
              </a:defRPr>
            </a:lvl1pPr>
            <a:lvl2pPr marL="742950" indent="-285750" defTabSz="512763">
              <a:spcBef>
                <a:spcPct val="20000"/>
              </a:spcBef>
              <a:buFont typeface="Arial" charset="0"/>
              <a:buChar char="–"/>
              <a:defRPr sz="2800">
                <a:solidFill>
                  <a:schemeClr val="tx1"/>
                </a:solidFill>
                <a:latin typeface="Calibri" charset="0"/>
              </a:defRPr>
            </a:lvl2pPr>
            <a:lvl3pPr marL="1143000" indent="-228600" defTabSz="512763">
              <a:spcBef>
                <a:spcPct val="20000"/>
              </a:spcBef>
              <a:buFont typeface="Arial" charset="0"/>
              <a:buChar char="•"/>
              <a:defRPr sz="2400">
                <a:solidFill>
                  <a:schemeClr val="tx1"/>
                </a:solidFill>
                <a:latin typeface="Calibri" charset="0"/>
              </a:defRPr>
            </a:lvl3pPr>
            <a:lvl4pPr marL="1600200" indent="-228600" defTabSz="512763">
              <a:spcBef>
                <a:spcPct val="20000"/>
              </a:spcBef>
              <a:buFont typeface="Arial" charset="0"/>
              <a:buChar char="–"/>
              <a:defRPr sz="2000">
                <a:solidFill>
                  <a:schemeClr val="tx1"/>
                </a:solidFill>
                <a:latin typeface="Calibri" charset="0"/>
              </a:defRPr>
            </a:lvl4pPr>
            <a:lvl5pPr marL="2057400" indent="-228600" defTabSz="512763">
              <a:spcBef>
                <a:spcPct val="20000"/>
              </a:spcBef>
              <a:buFont typeface="Arial" charset="0"/>
              <a:buChar char="»"/>
              <a:defRPr sz="2000">
                <a:solidFill>
                  <a:schemeClr val="tx1"/>
                </a:solidFill>
                <a:latin typeface="Calibri" charset="0"/>
              </a:defRPr>
            </a:lvl5pPr>
            <a:lvl6pPr marL="2514600" indent="-228600" defTabSz="512763"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512763"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512763"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512763"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350" b="1" dirty="0">
                <a:latin typeface="+mn-lt"/>
                <a:ea typeface="Times New Roman" charset="0"/>
                <a:cs typeface="Times New Roman" charset="0"/>
              </a:rPr>
              <a:t>. </a:t>
            </a:r>
            <a:endParaRPr lang="en-US" altLang="en-US" sz="1350" b="1" dirty="0">
              <a:latin typeface="+mn-lt"/>
            </a:endParaRPr>
          </a:p>
        </p:txBody>
      </p:sp>
      <p:sp>
        <p:nvSpPr>
          <p:cNvPr id="2" name="TextBox 1"/>
          <p:cNvSpPr txBox="1"/>
          <p:nvPr/>
        </p:nvSpPr>
        <p:spPr>
          <a:xfrm>
            <a:off x="5749861" y="3429000"/>
            <a:ext cx="1978819" cy="415498"/>
          </a:xfrm>
          <a:prstGeom prst="rect">
            <a:avLst/>
          </a:prstGeom>
          <a:noFill/>
        </p:spPr>
        <p:txBody>
          <a:bodyPr wrap="square" rtlCol="0">
            <a:spAutoFit/>
          </a:bodyPr>
          <a:lstStyle/>
          <a:p>
            <a:r>
              <a:rPr lang="en-US" altLang="en-US" sz="2100" b="1" dirty="0">
                <a:solidFill>
                  <a:schemeClr val="accent1"/>
                </a:solidFill>
                <a:latin typeface="+mn-lt"/>
              </a:rPr>
              <a:t>Q&amp;A session</a:t>
            </a:r>
          </a:p>
        </p:txBody>
      </p:sp>
      <p:pic>
        <p:nvPicPr>
          <p:cNvPr id="3" name="Content Placeholder 5" descr="A person in a blue dress&#10;&#10;Description automatically generated with medium confidence">
            <a:extLst>
              <a:ext uri="{FF2B5EF4-FFF2-40B4-BE49-F238E27FC236}">
                <a16:creationId xmlns:a16="http://schemas.microsoft.com/office/drawing/2014/main" id="{02D1CF9A-7098-7323-9BE8-10FC6BEED7F7}"/>
              </a:ext>
            </a:extLst>
          </p:cNvPr>
          <p:cNvPicPr>
            <a:picLocks noChangeAspect="1"/>
          </p:cNvPicPr>
          <p:nvPr/>
        </p:nvPicPr>
        <p:blipFill rotWithShape="1">
          <a:blip r:embed="rId3">
            <a:extLst>
              <a:ext uri="{28A0092B-C50C-407E-A947-70E740481C1C}">
                <a14:useLocalDpi xmlns:a14="http://schemas.microsoft.com/office/drawing/2010/main" val="0"/>
              </a:ext>
            </a:extLst>
          </a:blip>
          <a:srcRect t="217" r="-2" b="7749"/>
          <a:stretch/>
        </p:blipFill>
        <p:spPr>
          <a:xfrm>
            <a:off x="1730822" y="2564624"/>
            <a:ext cx="1077019" cy="158592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pic>
        <p:nvPicPr>
          <p:cNvPr id="4" name="Picture 3">
            <a:extLst>
              <a:ext uri="{FF2B5EF4-FFF2-40B4-BE49-F238E27FC236}">
                <a16:creationId xmlns:a16="http://schemas.microsoft.com/office/drawing/2014/main" id="{A00AA828-ED12-382D-F5EC-C896707D0362}"/>
              </a:ext>
            </a:extLst>
          </p:cNvPr>
          <p:cNvPicPr>
            <a:picLocks noChangeAspect="1"/>
          </p:cNvPicPr>
          <p:nvPr/>
        </p:nvPicPr>
        <p:blipFill>
          <a:blip r:embed="rId4"/>
          <a:stretch>
            <a:fillRect/>
          </a:stretch>
        </p:blipFill>
        <p:spPr>
          <a:xfrm>
            <a:off x="1730822" y="2564624"/>
            <a:ext cx="1076325" cy="1581150"/>
          </a:xfrm>
          <a:prstGeom prst="rect">
            <a:avLst/>
          </a:prstGeom>
        </p:spPr>
      </p:pic>
    </p:spTree>
    <p:extLst>
      <p:ext uri="{BB962C8B-B14F-4D97-AF65-F5344CB8AC3E}">
        <p14:creationId xmlns:p14="http://schemas.microsoft.com/office/powerpoint/2010/main" val="273255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60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5DCA00-8AA1-7A3D-2018-17CB310F2502}"/>
              </a:ext>
            </a:extLst>
          </p:cNvPr>
          <p:cNvPicPr>
            <a:picLocks noChangeAspect="1"/>
          </p:cNvPicPr>
          <p:nvPr/>
        </p:nvPicPr>
        <p:blipFill>
          <a:blip r:embed="rId2"/>
          <a:stretch>
            <a:fillRect/>
          </a:stretch>
        </p:blipFill>
        <p:spPr>
          <a:xfrm>
            <a:off x="244019" y="939486"/>
            <a:ext cx="5366668" cy="4979028"/>
          </a:xfrm>
          <a:prstGeom prst="rect">
            <a:avLst/>
          </a:prstGeom>
        </p:spPr>
      </p:pic>
      <p:sp>
        <p:nvSpPr>
          <p:cNvPr id="5" name="TextBox 4">
            <a:extLst>
              <a:ext uri="{FF2B5EF4-FFF2-40B4-BE49-F238E27FC236}">
                <a16:creationId xmlns:a16="http://schemas.microsoft.com/office/drawing/2014/main" id="{4773D90A-47D5-C82A-D6B1-436DF6E27944}"/>
              </a:ext>
            </a:extLst>
          </p:cNvPr>
          <p:cNvSpPr txBox="1"/>
          <p:nvPr/>
        </p:nvSpPr>
        <p:spPr>
          <a:xfrm>
            <a:off x="371504" y="454258"/>
            <a:ext cx="1867911" cy="369332"/>
          </a:xfrm>
          <a:prstGeom prst="rect">
            <a:avLst/>
          </a:prstGeom>
          <a:solidFill>
            <a:schemeClr val="accent5">
              <a:lumMod val="20000"/>
              <a:lumOff val="80000"/>
            </a:schemeClr>
          </a:solidFill>
        </p:spPr>
        <p:txBody>
          <a:bodyPr wrap="square" rtlCol="0">
            <a:spAutoFit/>
          </a:bodyPr>
          <a:lstStyle/>
          <a:p>
            <a:r>
              <a:rPr lang="en-US" dirty="0"/>
              <a:t>CARDEA matrix</a:t>
            </a:r>
          </a:p>
        </p:txBody>
      </p:sp>
      <p:sp>
        <p:nvSpPr>
          <p:cNvPr id="2" name="TextBox 1">
            <a:extLst>
              <a:ext uri="{FF2B5EF4-FFF2-40B4-BE49-F238E27FC236}">
                <a16:creationId xmlns:a16="http://schemas.microsoft.com/office/drawing/2014/main" id="{E186F54A-8DB1-E9FF-2A07-C041521D749B}"/>
              </a:ext>
            </a:extLst>
          </p:cNvPr>
          <p:cNvSpPr txBox="1"/>
          <p:nvPr/>
        </p:nvSpPr>
        <p:spPr>
          <a:xfrm>
            <a:off x="5669877" y="2001862"/>
            <a:ext cx="6190690" cy="3477875"/>
          </a:xfrm>
          <a:prstGeom prst="rect">
            <a:avLst/>
          </a:prstGeom>
          <a:solidFill>
            <a:schemeClr val="tx2">
              <a:lumMod val="20000"/>
              <a:lumOff val="80000"/>
            </a:schemeClr>
          </a:solidFill>
        </p:spPr>
        <p:txBody>
          <a:bodyPr wrap="square" rtlCol="0">
            <a:spAutoFit/>
          </a:bodyPr>
          <a:lstStyle/>
          <a:p>
            <a:r>
              <a:rPr lang="en-US" sz="2000" b="1" dirty="0">
                <a:latin typeface="Calibri" panose="020F0502020204030204" pitchFamily="34" charset="0"/>
                <a:cs typeface="Calibri" panose="020F0502020204030204" pitchFamily="34" charset="0"/>
              </a:rPr>
              <a:t>855 Research Managers </a:t>
            </a:r>
          </a:p>
          <a:p>
            <a:r>
              <a:rPr lang="en-US" sz="2000" b="1" dirty="0">
                <a:latin typeface="Calibri" panose="020F0502020204030204" pitchFamily="34" charset="0"/>
                <a:cs typeface="Calibri" panose="020F0502020204030204" pitchFamily="34" charset="0"/>
              </a:rPr>
              <a:t>97 unique questions </a:t>
            </a:r>
            <a:r>
              <a:rPr lang="en-US" sz="2000" dirty="0">
                <a:latin typeface="Calibri" panose="020F0502020204030204" pitchFamily="34" charset="0"/>
                <a:cs typeface="Calibri" panose="020F0502020204030204" pitchFamily="34" charset="0"/>
              </a:rPr>
              <a:t>(416 individual items)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demographics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employment</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skills and education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motivation and satisfaction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professional networks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Mobility</a:t>
            </a:r>
          </a:p>
          <a:p>
            <a:r>
              <a:rPr lang="en-US" sz="2000" b="1" dirty="0">
                <a:latin typeface="Calibri" panose="020F0502020204030204" pitchFamily="34" charset="0"/>
                <a:cs typeface="Calibri" panose="020F0502020204030204" pitchFamily="34" charset="0"/>
              </a:rPr>
              <a:t>389 (45%) </a:t>
            </a:r>
            <a:r>
              <a:rPr lang="en-US" sz="2000" dirty="0">
                <a:latin typeface="Calibri" panose="020F0502020204030204" pitchFamily="34" charset="0"/>
                <a:cs typeface="Calibri" panose="020F0502020204030204" pitchFamily="34" charset="0"/>
              </a:rPr>
              <a:t>fully completed the survey (11 sections). </a:t>
            </a:r>
          </a:p>
          <a:p>
            <a:r>
              <a:rPr lang="en-US" sz="2000" b="1" dirty="0">
                <a:latin typeface="Calibri" panose="020F0502020204030204" pitchFamily="34" charset="0"/>
                <a:cs typeface="Calibri" panose="020F0502020204030204" pitchFamily="34" charset="0"/>
              </a:rPr>
              <a:t>456 (53%) </a:t>
            </a:r>
            <a:r>
              <a:rPr lang="en-US" sz="2000" dirty="0">
                <a:latin typeface="Calibri" panose="020F0502020204030204" pitchFamily="34" charset="0"/>
                <a:cs typeface="Calibri" panose="020F0502020204030204" pitchFamily="34" charset="0"/>
              </a:rPr>
              <a:t>respondents completed at least nine of the sections. </a:t>
            </a:r>
          </a:p>
        </p:txBody>
      </p:sp>
      <p:pic>
        <p:nvPicPr>
          <p:cNvPr id="9" name="Picture 8">
            <a:extLst>
              <a:ext uri="{FF2B5EF4-FFF2-40B4-BE49-F238E27FC236}">
                <a16:creationId xmlns:a16="http://schemas.microsoft.com/office/drawing/2014/main" id="{1FBF7DBC-3054-0509-E4F6-E039CE22472F}"/>
              </a:ext>
            </a:extLst>
          </p:cNvPr>
          <p:cNvPicPr>
            <a:picLocks noChangeAspect="1"/>
          </p:cNvPicPr>
          <p:nvPr/>
        </p:nvPicPr>
        <p:blipFill>
          <a:blip r:embed="rId3"/>
          <a:stretch>
            <a:fillRect/>
          </a:stretch>
        </p:blipFill>
        <p:spPr>
          <a:xfrm>
            <a:off x="10269569" y="2358213"/>
            <a:ext cx="1590998" cy="2141573"/>
          </a:xfrm>
          <a:prstGeom prst="rect">
            <a:avLst/>
          </a:prstGeom>
        </p:spPr>
      </p:pic>
    </p:spTree>
    <p:extLst>
      <p:ext uri="{BB962C8B-B14F-4D97-AF65-F5344CB8AC3E}">
        <p14:creationId xmlns:p14="http://schemas.microsoft.com/office/powerpoint/2010/main" val="339344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419590"/>
            <a:ext cx="8479971" cy="541599"/>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CARDEA RM Participant Profile </a:t>
            </a:r>
            <a:endParaRPr lang="en-US" sz="3600" dirty="0">
              <a:latin typeface="Calibri" panose="020F0502020204030204" pitchFamily="34" charset="0"/>
              <a:cs typeface="Calibri" panose="020F0502020204030204" pitchFamily="34" charset="0"/>
            </a:endParaRPr>
          </a:p>
        </p:txBody>
      </p:sp>
      <p:sp>
        <p:nvSpPr>
          <p:cNvPr id="3" name="Object 2"/>
          <p:cNvSpPr/>
          <p:nvPr/>
        </p:nvSpPr>
        <p:spPr>
          <a:xfrm>
            <a:off x="476131" y="1395679"/>
            <a:ext cx="3869692" cy="4732742"/>
          </a:xfrm>
          <a:prstGeom prst="rect">
            <a:avLst/>
          </a:prstGeom>
          <a:solidFill>
            <a:srgbClr val="FFFFFF"/>
          </a:solidFill>
        </p:spPr>
      </p:sp>
      <p:sp>
        <p:nvSpPr>
          <p:cNvPr id="5" name="Object 4"/>
          <p:cNvSpPr/>
          <p:nvPr/>
        </p:nvSpPr>
        <p:spPr>
          <a:xfrm>
            <a:off x="4724973" y="1855145"/>
            <a:ext cx="3894751" cy="1856911"/>
          </a:xfrm>
          <a:prstGeom prst="rect">
            <a:avLst/>
          </a:prstGeom>
          <a:solidFill>
            <a:srgbClr val="F3F7F1"/>
          </a:solidFill>
        </p:spPr>
      </p:sp>
      <p:sp>
        <p:nvSpPr>
          <p:cNvPr id="6" name="Object 5"/>
          <p:cNvSpPr/>
          <p:nvPr/>
        </p:nvSpPr>
        <p:spPr>
          <a:xfrm>
            <a:off x="5067787" y="2515182"/>
            <a:ext cx="3509085" cy="974878"/>
          </a:xfrm>
          <a:prstGeom prst="rect">
            <a:avLst/>
          </a:prstGeom>
          <a:noFill/>
        </p:spPr>
        <p:txBody>
          <a:bodyPr wrap="square" lIns="0" tIns="0" rIns="0" bIns="0" rtlCol="0" anchor="t"/>
          <a:lstStyle/>
          <a:p>
            <a:pPr algn="l">
              <a:lnSpc>
                <a:spcPts val="7679"/>
              </a:lnSpc>
              <a:buNone/>
            </a:pPr>
            <a:r>
              <a:rPr lang="en-US" sz="6000" b="1" kern="0" spc="85" dirty="0">
                <a:solidFill>
                  <a:srgbClr val="000000">
                    <a:alpha val="80000"/>
                  </a:srgbClr>
                </a:solidFill>
                <a:latin typeface="Calibri" panose="020F0502020204030204" pitchFamily="34" charset="0"/>
                <a:ea typeface="Bebas Neue" pitchFamily="34" charset="-122"/>
                <a:cs typeface="Calibri" panose="020F0502020204030204" pitchFamily="34" charset="0"/>
              </a:rPr>
              <a:t>43 years</a:t>
            </a:r>
            <a:endParaRPr lang="en-US" sz="1100" dirty="0">
              <a:latin typeface="Calibri" panose="020F0502020204030204" pitchFamily="34" charset="0"/>
              <a:cs typeface="Calibri" panose="020F0502020204030204" pitchFamily="34" charset="0"/>
            </a:endParaRPr>
          </a:p>
        </p:txBody>
      </p:sp>
      <p:sp>
        <p:nvSpPr>
          <p:cNvPr id="7" name="Object 6"/>
          <p:cNvSpPr/>
          <p:nvPr/>
        </p:nvSpPr>
        <p:spPr>
          <a:xfrm>
            <a:off x="5067787" y="2134574"/>
            <a:ext cx="1382684" cy="274817"/>
          </a:xfrm>
          <a:prstGeom prst="rect">
            <a:avLst/>
          </a:prstGeom>
          <a:noFill/>
        </p:spPr>
        <p:txBody>
          <a:bodyPr wrap="square" lIns="0" tIns="0" rIns="0" bIns="0" rtlCol="0" anchor="t"/>
          <a:lstStyle/>
          <a:p>
            <a:pPr algn="l">
              <a:lnSpc>
                <a:spcPts val="2165"/>
              </a:lnSpc>
              <a:buNone/>
            </a:pPr>
            <a:r>
              <a:rPr lang="en-US" b="1" kern="0" spc="37" dirty="0">
                <a:solidFill>
                  <a:srgbClr val="000000">
                    <a:alpha val="80000"/>
                  </a:srgbClr>
                </a:solidFill>
                <a:latin typeface="Calibri" panose="020F0502020204030204" pitchFamily="34" charset="0"/>
                <a:ea typeface="Source Sans Pro" pitchFamily="34" charset="-122"/>
                <a:cs typeface="Calibri" panose="020F0502020204030204" pitchFamily="34" charset="0"/>
              </a:rPr>
              <a:t>Average Age</a:t>
            </a:r>
            <a:endParaRPr lang="en-US" dirty="0">
              <a:latin typeface="Calibri" panose="020F0502020204030204" pitchFamily="34" charset="0"/>
              <a:cs typeface="Calibri" panose="020F0502020204030204" pitchFamily="34" charset="0"/>
            </a:endParaRPr>
          </a:p>
        </p:txBody>
      </p:sp>
      <p:sp>
        <p:nvSpPr>
          <p:cNvPr id="8" name="Object 7"/>
          <p:cNvSpPr/>
          <p:nvPr/>
        </p:nvSpPr>
        <p:spPr>
          <a:xfrm>
            <a:off x="8810177" y="1855145"/>
            <a:ext cx="2894876" cy="1856911"/>
          </a:xfrm>
          <a:prstGeom prst="rect">
            <a:avLst/>
          </a:prstGeom>
          <a:solidFill>
            <a:srgbClr val="F3F7F1"/>
          </a:solidFill>
        </p:spPr>
      </p:sp>
      <p:sp>
        <p:nvSpPr>
          <p:cNvPr id="9" name="Object 8"/>
          <p:cNvSpPr/>
          <p:nvPr/>
        </p:nvSpPr>
        <p:spPr>
          <a:xfrm>
            <a:off x="9152991" y="2515182"/>
            <a:ext cx="2419697" cy="974878"/>
          </a:xfrm>
          <a:prstGeom prst="rect">
            <a:avLst/>
          </a:prstGeom>
          <a:noFill/>
        </p:spPr>
        <p:txBody>
          <a:bodyPr wrap="square" lIns="0" tIns="0" rIns="0" bIns="0" rtlCol="0" anchor="t"/>
          <a:lstStyle/>
          <a:p>
            <a:pPr algn="l">
              <a:lnSpc>
                <a:spcPts val="7679"/>
              </a:lnSpc>
              <a:buNone/>
            </a:pPr>
            <a:r>
              <a:rPr lang="en-US" sz="6000" b="1" kern="0" spc="85" dirty="0">
                <a:solidFill>
                  <a:srgbClr val="000000">
                    <a:alpha val="80000"/>
                  </a:srgbClr>
                </a:solidFill>
                <a:latin typeface="Calibri" panose="020F0502020204030204" pitchFamily="34" charset="0"/>
                <a:ea typeface="Bebas Neue" pitchFamily="34" charset="-122"/>
                <a:cs typeface="Calibri" panose="020F0502020204030204" pitchFamily="34" charset="0"/>
              </a:rPr>
              <a:t>86.5%</a:t>
            </a:r>
            <a:endParaRPr lang="en-US" sz="6000" dirty="0">
              <a:latin typeface="Calibri" panose="020F0502020204030204" pitchFamily="34" charset="0"/>
              <a:cs typeface="Calibri" panose="020F0502020204030204" pitchFamily="34" charset="0"/>
            </a:endParaRPr>
          </a:p>
        </p:txBody>
      </p:sp>
      <p:sp>
        <p:nvSpPr>
          <p:cNvPr id="10" name="Object 9"/>
          <p:cNvSpPr/>
          <p:nvPr/>
        </p:nvSpPr>
        <p:spPr>
          <a:xfrm>
            <a:off x="9152991" y="2134574"/>
            <a:ext cx="1466483" cy="274817"/>
          </a:xfrm>
          <a:prstGeom prst="rect">
            <a:avLst/>
          </a:prstGeom>
          <a:noFill/>
        </p:spPr>
        <p:txBody>
          <a:bodyPr wrap="square" lIns="0" tIns="0" rIns="0" bIns="0" rtlCol="0" anchor="t"/>
          <a:lstStyle/>
          <a:p>
            <a:pPr algn="l">
              <a:lnSpc>
                <a:spcPts val="2165"/>
              </a:lnSpc>
              <a:buNone/>
            </a:pPr>
            <a:r>
              <a:rPr lang="en-US" b="1" kern="0" spc="37" dirty="0">
                <a:solidFill>
                  <a:srgbClr val="000000">
                    <a:alpha val="80000"/>
                  </a:srgbClr>
                </a:solidFill>
                <a:latin typeface="Calibri" panose="020F0502020204030204" pitchFamily="34" charset="0"/>
                <a:ea typeface="Source Sans Pro" pitchFamily="34" charset="-122"/>
                <a:cs typeface="Calibri" panose="020F0502020204030204" pitchFamily="34" charset="0"/>
              </a:rPr>
              <a:t>EU Nationals</a:t>
            </a:r>
            <a:endParaRPr lang="en-US" dirty="0">
              <a:latin typeface="Calibri" panose="020F0502020204030204" pitchFamily="34" charset="0"/>
              <a:cs typeface="Calibri" panose="020F0502020204030204" pitchFamily="34" charset="0"/>
            </a:endParaRPr>
          </a:p>
        </p:txBody>
      </p:sp>
      <p:sp>
        <p:nvSpPr>
          <p:cNvPr id="11" name="Object 10"/>
          <p:cNvSpPr/>
          <p:nvPr/>
        </p:nvSpPr>
        <p:spPr>
          <a:xfrm>
            <a:off x="4720212" y="3902508"/>
            <a:ext cx="3989977" cy="1756923"/>
          </a:xfrm>
          <a:prstGeom prst="rect">
            <a:avLst/>
          </a:prstGeom>
          <a:solidFill>
            <a:srgbClr val="F3F7F1"/>
          </a:solidFill>
        </p:spPr>
      </p:sp>
      <p:sp>
        <p:nvSpPr>
          <p:cNvPr id="12" name="Object 11"/>
          <p:cNvSpPr/>
          <p:nvPr/>
        </p:nvSpPr>
        <p:spPr>
          <a:xfrm>
            <a:off x="5043981" y="4525347"/>
            <a:ext cx="2283524" cy="920718"/>
          </a:xfrm>
          <a:prstGeom prst="rect">
            <a:avLst/>
          </a:prstGeom>
          <a:noFill/>
        </p:spPr>
        <p:txBody>
          <a:bodyPr wrap="square" lIns="0" tIns="0" rIns="0" bIns="0" rtlCol="0" anchor="t"/>
          <a:lstStyle/>
          <a:p>
            <a:pPr algn="l">
              <a:lnSpc>
                <a:spcPts val="7252"/>
              </a:lnSpc>
              <a:buNone/>
            </a:pPr>
            <a:r>
              <a:rPr lang="en-US" sz="6000" b="1" kern="0" spc="80" dirty="0">
                <a:solidFill>
                  <a:srgbClr val="000000">
                    <a:alpha val="80000"/>
                  </a:srgbClr>
                </a:solidFill>
                <a:latin typeface="Calibri" panose="020F0502020204030204" pitchFamily="34" charset="0"/>
                <a:ea typeface="Bebas Neue" pitchFamily="34" charset="-122"/>
                <a:cs typeface="Calibri" panose="020F0502020204030204" pitchFamily="34" charset="0"/>
              </a:rPr>
              <a:t>87.6%</a:t>
            </a:r>
            <a:endParaRPr lang="en-US" sz="6000" dirty="0">
              <a:latin typeface="Calibri" panose="020F0502020204030204" pitchFamily="34" charset="0"/>
              <a:cs typeface="Calibri" panose="020F0502020204030204" pitchFamily="34" charset="0"/>
            </a:endParaRPr>
          </a:p>
        </p:txBody>
      </p:sp>
      <p:sp>
        <p:nvSpPr>
          <p:cNvPr id="13" name="Object 12"/>
          <p:cNvSpPr/>
          <p:nvPr/>
        </p:nvSpPr>
        <p:spPr>
          <a:xfrm>
            <a:off x="5043981" y="4165273"/>
            <a:ext cx="3540510" cy="264699"/>
          </a:xfrm>
          <a:prstGeom prst="rect">
            <a:avLst/>
          </a:prstGeom>
          <a:noFill/>
        </p:spPr>
        <p:txBody>
          <a:bodyPr wrap="square" lIns="0" tIns="0" rIns="0" bIns="0" rtlCol="0" anchor="t"/>
          <a:lstStyle/>
          <a:p>
            <a:pPr algn="l">
              <a:lnSpc>
                <a:spcPts val="2085"/>
              </a:lnSpc>
              <a:buNone/>
            </a:pPr>
            <a:r>
              <a:rPr lang="en-US" b="1" kern="0" spc="35" dirty="0">
                <a:solidFill>
                  <a:srgbClr val="000000">
                    <a:alpha val="80000"/>
                  </a:srgbClr>
                </a:solidFill>
                <a:latin typeface="Calibri" panose="020F0502020204030204" pitchFamily="34" charset="0"/>
                <a:ea typeface="Source Sans Pro" pitchFamily="34" charset="-122"/>
                <a:cs typeface="Calibri" panose="020F0502020204030204" pitchFamily="34" charset="0"/>
              </a:rPr>
              <a:t>Work and live in country of birth</a:t>
            </a:r>
            <a:endParaRPr lang="en-US" dirty="0">
              <a:latin typeface="Calibri" panose="020F0502020204030204" pitchFamily="34" charset="0"/>
              <a:cs typeface="Calibri" panose="020F0502020204030204" pitchFamily="34" charset="0"/>
            </a:endParaRPr>
          </a:p>
        </p:txBody>
      </p:sp>
      <p:sp>
        <p:nvSpPr>
          <p:cNvPr id="14" name="Object 13"/>
          <p:cNvSpPr/>
          <p:nvPr/>
        </p:nvSpPr>
        <p:spPr>
          <a:xfrm>
            <a:off x="8900642" y="3902508"/>
            <a:ext cx="2809173" cy="1756923"/>
          </a:xfrm>
          <a:prstGeom prst="rect">
            <a:avLst/>
          </a:prstGeom>
          <a:solidFill>
            <a:srgbClr val="F3F7F1"/>
          </a:solidFill>
        </p:spPr>
      </p:sp>
      <p:sp>
        <p:nvSpPr>
          <p:cNvPr id="15" name="Object 14"/>
          <p:cNvSpPr/>
          <p:nvPr/>
        </p:nvSpPr>
        <p:spPr>
          <a:xfrm>
            <a:off x="9224411" y="4525347"/>
            <a:ext cx="2283524" cy="920718"/>
          </a:xfrm>
          <a:prstGeom prst="rect">
            <a:avLst/>
          </a:prstGeom>
          <a:noFill/>
        </p:spPr>
        <p:txBody>
          <a:bodyPr wrap="square" lIns="0" tIns="0" rIns="0" bIns="0" rtlCol="0" anchor="t"/>
          <a:lstStyle/>
          <a:p>
            <a:pPr algn="l">
              <a:lnSpc>
                <a:spcPts val="7252"/>
              </a:lnSpc>
              <a:buNone/>
            </a:pPr>
            <a:r>
              <a:rPr lang="en-US" sz="6000" b="1" kern="0" spc="80" dirty="0">
                <a:solidFill>
                  <a:srgbClr val="000000">
                    <a:alpha val="80000"/>
                  </a:srgbClr>
                </a:solidFill>
                <a:latin typeface="Calibri" panose="020F0502020204030204" pitchFamily="34" charset="0"/>
                <a:ea typeface="Bebas Neue" pitchFamily="34" charset="-122"/>
                <a:cs typeface="Calibri" panose="020F0502020204030204" pitchFamily="34" charset="0"/>
              </a:rPr>
              <a:t>79.1%</a:t>
            </a:r>
            <a:endParaRPr lang="en-US" sz="6000" dirty="0">
              <a:latin typeface="Calibri" panose="020F0502020204030204" pitchFamily="34" charset="0"/>
              <a:cs typeface="Calibri" panose="020F0502020204030204" pitchFamily="34" charset="0"/>
            </a:endParaRPr>
          </a:p>
        </p:txBody>
      </p:sp>
      <p:sp>
        <p:nvSpPr>
          <p:cNvPr id="16" name="Object 15"/>
          <p:cNvSpPr/>
          <p:nvPr/>
        </p:nvSpPr>
        <p:spPr>
          <a:xfrm>
            <a:off x="9224411" y="4165273"/>
            <a:ext cx="1361734" cy="264699"/>
          </a:xfrm>
          <a:prstGeom prst="rect">
            <a:avLst/>
          </a:prstGeom>
          <a:noFill/>
        </p:spPr>
        <p:txBody>
          <a:bodyPr wrap="square" lIns="0" tIns="0" rIns="0" bIns="0" rtlCol="0" anchor="t"/>
          <a:lstStyle/>
          <a:p>
            <a:pPr algn="l">
              <a:lnSpc>
                <a:spcPts val="2085"/>
              </a:lnSpc>
              <a:buNone/>
            </a:pPr>
            <a:r>
              <a:rPr lang="en-US" b="1" kern="0" spc="35" dirty="0">
                <a:solidFill>
                  <a:srgbClr val="000000">
                    <a:alpha val="80000"/>
                  </a:srgbClr>
                </a:solidFill>
                <a:latin typeface="Calibri" panose="020F0502020204030204" pitchFamily="34" charset="0"/>
                <a:ea typeface="Source Sans Pro" pitchFamily="34" charset="-122"/>
                <a:cs typeface="Calibri" panose="020F0502020204030204" pitchFamily="34" charset="0"/>
              </a:rPr>
              <a:t>2 Languages</a:t>
            </a:r>
            <a:endParaRPr lang="en-US"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43B9F8A-C0C8-78E5-8F17-4176D0391282}"/>
              </a:ext>
            </a:extLst>
          </p:cNvPr>
          <p:cNvPicPr>
            <a:picLocks noChangeAspect="1"/>
          </p:cNvPicPr>
          <p:nvPr/>
        </p:nvPicPr>
        <p:blipFill>
          <a:blip r:embed="rId3"/>
          <a:stretch>
            <a:fillRect/>
          </a:stretch>
        </p:blipFill>
        <p:spPr>
          <a:xfrm>
            <a:off x="10577982" y="5525983"/>
            <a:ext cx="1515744" cy="1252293"/>
          </a:xfrm>
          <a:prstGeom prst="rect">
            <a:avLst/>
          </a:prstGeom>
        </p:spPr>
      </p:pic>
      <p:pic>
        <p:nvPicPr>
          <p:cNvPr id="19" name="Picture 18" descr="A picture containing book, shelf, bookcase, shelving&#10;&#10;Description automatically generated">
            <a:extLst>
              <a:ext uri="{FF2B5EF4-FFF2-40B4-BE49-F238E27FC236}">
                <a16:creationId xmlns:a16="http://schemas.microsoft.com/office/drawing/2014/main" id="{5E1ED1CC-747C-ED62-6988-A71BDDA78928}"/>
              </a:ext>
            </a:extLst>
          </p:cNvPr>
          <p:cNvPicPr>
            <a:picLocks noChangeAspect="1"/>
          </p:cNvPicPr>
          <p:nvPr/>
        </p:nvPicPr>
        <p:blipFill rotWithShape="1">
          <a:blip r:embed="rId4">
            <a:alphaModFix amt="70000"/>
          </a:blip>
          <a:srcRect r="26125"/>
          <a:stretch/>
        </p:blipFill>
        <p:spPr>
          <a:xfrm rot="5400000">
            <a:off x="304169" y="1433854"/>
            <a:ext cx="3930455" cy="3990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476131" y="1352134"/>
            <a:ext cx="3869692" cy="4732742"/>
          </a:xfrm>
          <a:prstGeom prst="rect">
            <a:avLst/>
          </a:prstGeom>
          <a:solidFill>
            <a:srgbClr val="FFFFFF"/>
          </a:solidFill>
        </p:spPr>
      </p:sp>
      <p:sp>
        <p:nvSpPr>
          <p:cNvPr id="5" name="Object 4"/>
          <p:cNvSpPr/>
          <p:nvPr/>
        </p:nvSpPr>
        <p:spPr>
          <a:xfrm>
            <a:off x="4910664" y="1856832"/>
            <a:ext cx="3209123" cy="2075931"/>
          </a:xfrm>
          <a:prstGeom prst="rect">
            <a:avLst/>
          </a:prstGeom>
          <a:solidFill>
            <a:srgbClr val="F3F7F1"/>
          </a:solidFill>
        </p:spPr>
      </p:sp>
      <p:sp>
        <p:nvSpPr>
          <p:cNvPr id="6" name="Object 5"/>
          <p:cNvSpPr/>
          <p:nvPr/>
        </p:nvSpPr>
        <p:spPr>
          <a:xfrm>
            <a:off x="5291569" y="2591264"/>
            <a:ext cx="2692044" cy="1083198"/>
          </a:xfrm>
          <a:prstGeom prst="rect">
            <a:avLst/>
          </a:prstGeom>
          <a:noFill/>
        </p:spPr>
        <p:txBody>
          <a:bodyPr wrap="square" lIns="0" tIns="0" rIns="0" bIns="0" rtlCol="0" anchor="t"/>
          <a:lstStyle/>
          <a:p>
            <a:pPr algn="l">
              <a:lnSpc>
                <a:spcPts val="8531"/>
              </a:lnSpc>
              <a:buNone/>
            </a:pPr>
            <a:r>
              <a:rPr lang="en-US" sz="60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53.9%</a:t>
            </a:r>
            <a:endParaRPr lang="en-US" sz="1050" dirty="0">
              <a:latin typeface="Calibri" panose="020F0502020204030204" pitchFamily="34" charset="0"/>
              <a:cs typeface="Calibri" panose="020F0502020204030204" pitchFamily="34" charset="0"/>
            </a:endParaRPr>
          </a:p>
        </p:txBody>
      </p:sp>
      <p:sp>
        <p:nvSpPr>
          <p:cNvPr id="7" name="Object 6"/>
          <p:cNvSpPr/>
          <p:nvPr/>
        </p:nvSpPr>
        <p:spPr>
          <a:xfrm>
            <a:off x="5291569" y="2167359"/>
            <a:ext cx="523744" cy="305319"/>
          </a:xfrm>
          <a:prstGeom prst="rect">
            <a:avLst/>
          </a:prstGeom>
          <a:noFill/>
        </p:spPr>
        <p:txBody>
          <a:bodyPr wrap="square" lIns="0" tIns="0" rIns="0" bIns="0" rtlCol="0" anchor="t"/>
          <a:lstStyle/>
          <a:p>
            <a:pPr algn="l">
              <a:lnSpc>
                <a:spcPts val="2406"/>
              </a:lnSpc>
              <a:buNone/>
            </a:pPr>
            <a:r>
              <a:rPr lang="en-US" b="1"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PhD</a:t>
            </a:r>
            <a:endParaRPr lang="en-US" dirty="0">
              <a:latin typeface="Calibri" panose="020F0502020204030204" pitchFamily="34" charset="0"/>
              <a:cs typeface="Calibri" panose="020F0502020204030204" pitchFamily="34" charset="0"/>
            </a:endParaRPr>
          </a:p>
        </p:txBody>
      </p:sp>
      <p:sp>
        <p:nvSpPr>
          <p:cNvPr id="8" name="Object 7"/>
          <p:cNvSpPr/>
          <p:nvPr/>
        </p:nvSpPr>
        <p:spPr>
          <a:xfrm>
            <a:off x="8310239" y="1856832"/>
            <a:ext cx="3209123" cy="2075931"/>
          </a:xfrm>
          <a:prstGeom prst="rect">
            <a:avLst/>
          </a:prstGeom>
          <a:solidFill>
            <a:srgbClr val="F3F7F1"/>
          </a:solidFill>
        </p:spPr>
      </p:sp>
      <p:sp>
        <p:nvSpPr>
          <p:cNvPr id="9" name="Object 8"/>
          <p:cNvSpPr/>
          <p:nvPr/>
        </p:nvSpPr>
        <p:spPr>
          <a:xfrm>
            <a:off x="8691144" y="2591264"/>
            <a:ext cx="2692044" cy="1083198"/>
          </a:xfrm>
          <a:prstGeom prst="rect">
            <a:avLst/>
          </a:prstGeom>
          <a:noFill/>
        </p:spPr>
        <p:txBody>
          <a:bodyPr wrap="square" lIns="0" tIns="0" rIns="0" bIns="0" rtlCol="0" anchor="t"/>
          <a:lstStyle/>
          <a:p>
            <a:pPr algn="l">
              <a:lnSpc>
                <a:spcPts val="8531"/>
              </a:lnSpc>
              <a:buNone/>
            </a:pPr>
            <a:r>
              <a:rPr lang="en-US" sz="60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90.8%</a:t>
            </a:r>
            <a:endParaRPr lang="en-US" sz="6000" dirty="0">
              <a:latin typeface="Calibri" panose="020F0502020204030204" pitchFamily="34" charset="0"/>
              <a:cs typeface="Calibri" panose="020F0502020204030204" pitchFamily="34" charset="0"/>
            </a:endParaRPr>
          </a:p>
        </p:txBody>
      </p:sp>
      <p:sp>
        <p:nvSpPr>
          <p:cNvPr id="10" name="Object 9"/>
          <p:cNvSpPr/>
          <p:nvPr/>
        </p:nvSpPr>
        <p:spPr>
          <a:xfrm>
            <a:off x="8691144" y="2167359"/>
            <a:ext cx="2105451" cy="305319"/>
          </a:xfrm>
          <a:prstGeom prst="rect">
            <a:avLst/>
          </a:prstGeom>
          <a:noFill/>
        </p:spPr>
        <p:txBody>
          <a:bodyPr wrap="square" lIns="0" tIns="0" rIns="0" bIns="0" rtlCol="0" anchor="t"/>
          <a:lstStyle/>
          <a:p>
            <a:pPr algn="l">
              <a:lnSpc>
                <a:spcPts val="2406"/>
              </a:lnSpc>
              <a:buNone/>
            </a:pPr>
            <a:r>
              <a:rPr lang="en-US" b="1"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PhD and Masters</a:t>
            </a:r>
            <a:endParaRPr lang="en-US" dirty="0">
              <a:latin typeface="Calibri" panose="020F0502020204030204" pitchFamily="34" charset="0"/>
              <a:cs typeface="Calibri" panose="020F0502020204030204" pitchFamily="34" charset="0"/>
            </a:endParaRPr>
          </a:p>
        </p:txBody>
      </p:sp>
      <p:sp>
        <p:nvSpPr>
          <p:cNvPr id="11" name="Object 10"/>
          <p:cNvSpPr/>
          <p:nvPr/>
        </p:nvSpPr>
        <p:spPr>
          <a:xfrm>
            <a:off x="4934471" y="4123216"/>
            <a:ext cx="3828093" cy="1447438"/>
          </a:xfrm>
          <a:prstGeom prst="rect">
            <a:avLst/>
          </a:prstGeom>
          <a:solidFill>
            <a:srgbClr val="F3F7F1"/>
          </a:solidFill>
        </p:spPr>
      </p:sp>
      <p:sp>
        <p:nvSpPr>
          <p:cNvPr id="12" name="Object 11"/>
          <p:cNvSpPr/>
          <p:nvPr/>
        </p:nvSpPr>
        <p:spPr>
          <a:xfrm>
            <a:off x="5201104" y="4634461"/>
            <a:ext cx="1885479" cy="758239"/>
          </a:xfrm>
          <a:prstGeom prst="rect">
            <a:avLst/>
          </a:prstGeom>
          <a:noFill/>
        </p:spPr>
        <p:txBody>
          <a:bodyPr wrap="square" lIns="0" tIns="0" rIns="0" bIns="0" rtlCol="0" anchor="t"/>
          <a:lstStyle/>
          <a:p>
            <a:pPr algn="l">
              <a:lnSpc>
                <a:spcPts val="5972"/>
              </a:lnSpc>
              <a:buNone/>
            </a:pPr>
            <a:r>
              <a:rPr lang="en-US" sz="5400" b="1" kern="0" spc="66" dirty="0">
                <a:solidFill>
                  <a:srgbClr val="000000">
                    <a:alpha val="80000"/>
                  </a:srgbClr>
                </a:solidFill>
                <a:latin typeface="Calibri" panose="020F0502020204030204" pitchFamily="34" charset="0"/>
                <a:ea typeface="Bebas Neue" pitchFamily="34" charset="-122"/>
                <a:cs typeface="Calibri" panose="020F0502020204030204" pitchFamily="34" charset="0"/>
              </a:rPr>
              <a:t>42.5</a:t>
            </a:r>
            <a:r>
              <a:rPr lang="en-US" sz="6000" b="1" kern="0" spc="66" dirty="0">
                <a:solidFill>
                  <a:srgbClr val="000000">
                    <a:alpha val="80000"/>
                  </a:srgbClr>
                </a:solidFill>
                <a:latin typeface="Calibri" panose="020F0502020204030204" pitchFamily="34" charset="0"/>
                <a:ea typeface="Bebas Neue" pitchFamily="34" charset="-122"/>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sp>
        <p:nvSpPr>
          <p:cNvPr id="13" name="Object 12"/>
          <p:cNvSpPr/>
          <p:nvPr/>
        </p:nvSpPr>
        <p:spPr>
          <a:xfrm>
            <a:off x="5214436" y="4133133"/>
            <a:ext cx="3624309" cy="213813"/>
          </a:xfrm>
          <a:prstGeom prst="rect">
            <a:avLst/>
          </a:prstGeom>
          <a:noFill/>
        </p:spPr>
        <p:txBody>
          <a:bodyPr wrap="square" lIns="0" tIns="0" rIns="0" bIns="0" rtlCol="0" anchor="t"/>
          <a:lstStyle/>
          <a:p>
            <a:pPr algn="l">
              <a:lnSpc>
                <a:spcPts val="1684"/>
              </a:lnSpc>
              <a:buNone/>
            </a:pPr>
            <a:r>
              <a:rPr lang="en-US" b="1" kern="0" spc="29" dirty="0">
                <a:solidFill>
                  <a:srgbClr val="000000">
                    <a:alpha val="80000"/>
                  </a:srgbClr>
                </a:solidFill>
                <a:latin typeface="Calibri" panose="020F0502020204030204" pitchFamily="34" charset="0"/>
                <a:ea typeface="Source Sans Pro" pitchFamily="34" charset="-122"/>
                <a:cs typeface="Calibri" panose="020F0502020204030204" pitchFamily="34" charset="0"/>
              </a:rPr>
              <a:t>Member of a professional </a:t>
            </a:r>
          </a:p>
          <a:p>
            <a:pPr algn="l">
              <a:lnSpc>
                <a:spcPts val="1684"/>
              </a:lnSpc>
              <a:buNone/>
            </a:pPr>
            <a:r>
              <a:rPr lang="en-US" b="1" kern="0" spc="29" dirty="0">
                <a:solidFill>
                  <a:srgbClr val="000000">
                    <a:alpha val="80000"/>
                  </a:srgbClr>
                </a:solidFill>
                <a:latin typeface="Calibri" panose="020F0502020204030204" pitchFamily="34" charset="0"/>
                <a:ea typeface="Source Sans Pro" pitchFamily="34" charset="-122"/>
                <a:cs typeface="Calibri" panose="020F0502020204030204" pitchFamily="34" charset="0"/>
              </a:rPr>
              <a:t>RM Association</a:t>
            </a:r>
            <a:endParaRPr lang="en-US" dirty="0">
              <a:latin typeface="Calibri" panose="020F0502020204030204" pitchFamily="34" charset="0"/>
              <a:cs typeface="Calibri" panose="020F0502020204030204" pitchFamily="34" charset="0"/>
            </a:endParaRPr>
          </a:p>
        </p:txBody>
      </p:sp>
      <p:sp>
        <p:nvSpPr>
          <p:cNvPr id="14" name="Object 13"/>
          <p:cNvSpPr/>
          <p:nvPr/>
        </p:nvSpPr>
        <p:spPr>
          <a:xfrm>
            <a:off x="8953016" y="4123216"/>
            <a:ext cx="2542539" cy="1447438"/>
          </a:xfrm>
          <a:prstGeom prst="rect">
            <a:avLst/>
          </a:prstGeom>
          <a:solidFill>
            <a:srgbClr val="F3F7F1"/>
          </a:solidFill>
        </p:spPr>
      </p:sp>
      <p:sp>
        <p:nvSpPr>
          <p:cNvPr id="15" name="Object 14"/>
          <p:cNvSpPr/>
          <p:nvPr/>
        </p:nvSpPr>
        <p:spPr>
          <a:xfrm>
            <a:off x="9219649" y="4634461"/>
            <a:ext cx="1330310" cy="758239"/>
          </a:xfrm>
          <a:prstGeom prst="rect">
            <a:avLst/>
          </a:prstGeom>
          <a:noFill/>
        </p:spPr>
        <p:txBody>
          <a:bodyPr wrap="square" lIns="0" tIns="0" rIns="0" bIns="0" rtlCol="0" anchor="t"/>
          <a:lstStyle/>
          <a:p>
            <a:pPr algn="l">
              <a:lnSpc>
                <a:spcPts val="5972"/>
              </a:lnSpc>
              <a:buNone/>
            </a:pPr>
            <a:r>
              <a:rPr lang="en-US" sz="5400" b="1" kern="0" spc="66" dirty="0">
                <a:solidFill>
                  <a:srgbClr val="000000">
                    <a:alpha val="80000"/>
                  </a:srgbClr>
                </a:solidFill>
                <a:latin typeface="Calibri" panose="020F0502020204030204" pitchFamily="34" charset="0"/>
                <a:ea typeface="Bebas Neue" pitchFamily="34" charset="-122"/>
                <a:cs typeface="Calibri" panose="020F0502020204030204" pitchFamily="34" charset="0"/>
              </a:rPr>
              <a:t>19%</a:t>
            </a:r>
            <a:endParaRPr lang="en-US" sz="1400" dirty="0">
              <a:latin typeface="Calibri" panose="020F0502020204030204" pitchFamily="34" charset="0"/>
              <a:cs typeface="Calibri" panose="020F0502020204030204" pitchFamily="34" charset="0"/>
            </a:endParaRPr>
          </a:p>
        </p:txBody>
      </p:sp>
      <p:sp>
        <p:nvSpPr>
          <p:cNvPr id="16" name="Object 15"/>
          <p:cNvSpPr/>
          <p:nvPr/>
        </p:nvSpPr>
        <p:spPr>
          <a:xfrm>
            <a:off x="9029197" y="4221132"/>
            <a:ext cx="2466358" cy="213813"/>
          </a:xfrm>
          <a:prstGeom prst="rect">
            <a:avLst/>
          </a:prstGeom>
          <a:noFill/>
        </p:spPr>
        <p:txBody>
          <a:bodyPr wrap="square" lIns="0" tIns="0" rIns="0" bIns="0" rtlCol="0" anchor="t"/>
          <a:lstStyle/>
          <a:p>
            <a:pPr algn="l">
              <a:lnSpc>
                <a:spcPts val="1684"/>
              </a:lnSpc>
              <a:buNone/>
            </a:pPr>
            <a:r>
              <a:rPr lang="en-US" b="1" kern="0" spc="29" dirty="0">
                <a:solidFill>
                  <a:srgbClr val="000000">
                    <a:alpha val="80000"/>
                  </a:srgbClr>
                </a:solidFill>
                <a:latin typeface="Calibri" panose="020F0502020204030204" pitchFamily="34" charset="0"/>
                <a:ea typeface="Source Sans Pro" pitchFamily="34" charset="-122"/>
                <a:cs typeface="Calibri" panose="020F0502020204030204" pitchFamily="34" charset="0"/>
              </a:rPr>
              <a:t>Specific RM Qualification</a:t>
            </a:r>
            <a:endParaRPr lang="en-US"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7179211E-955A-3E19-8258-222485BD737B}"/>
              </a:ext>
            </a:extLst>
          </p:cNvPr>
          <p:cNvPicPr>
            <a:picLocks noChangeAspect="1"/>
          </p:cNvPicPr>
          <p:nvPr/>
        </p:nvPicPr>
        <p:blipFill>
          <a:blip r:embed="rId3"/>
          <a:stretch>
            <a:fillRect/>
          </a:stretch>
        </p:blipFill>
        <p:spPr>
          <a:xfrm>
            <a:off x="10577982" y="5525983"/>
            <a:ext cx="1515744" cy="1252293"/>
          </a:xfrm>
          <a:prstGeom prst="rect">
            <a:avLst/>
          </a:prstGeom>
        </p:spPr>
      </p:pic>
      <p:pic>
        <p:nvPicPr>
          <p:cNvPr id="19" name="Picture 18" descr="A picture containing book, shelf, bookcase, shelving&#10;&#10;Description automatically generated">
            <a:extLst>
              <a:ext uri="{FF2B5EF4-FFF2-40B4-BE49-F238E27FC236}">
                <a16:creationId xmlns:a16="http://schemas.microsoft.com/office/drawing/2014/main" id="{992AB47B-1C05-2377-DE12-EF7F38413E3B}"/>
              </a:ext>
            </a:extLst>
          </p:cNvPr>
          <p:cNvPicPr>
            <a:picLocks noChangeAspect="1"/>
          </p:cNvPicPr>
          <p:nvPr/>
        </p:nvPicPr>
        <p:blipFill rotWithShape="1">
          <a:blip r:embed="rId4">
            <a:alphaModFix amt="70000"/>
          </a:blip>
          <a:srcRect r="26125"/>
          <a:stretch/>
        </p:blipFill>
        <p:spPr>
          <a:xfrm rot="5400000">
            <a:off x="385449" y="1322216"/>
            <a:ext cx="3930455" cy="3990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bject 1">
            <a:extLst>
              <a:ext uri="{FF2B5EF4-FFF2-40B4-BE49-F238E27FC236}">
                <a16:creationId xmlns:a16="http://schemas.microsoft.com/office/drawing/2014/main" id="{C676342C-FA0B-2249-87BD-D70F2471FAEC}"/>
              </a:ext>
            </a:extLst>
          </p:cNvPr>
          <p:cNvSpPr/>
          <p:nvPr/>
        </p:nvSpPr>
        <p:spPr>
          <a:xfrm>
            <a:off x="0" y="419590"/>
            <a:ext cx="8479971" cy="541599"/>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CARDEA RM Participant Profile </a:t>
            </a:r>
            <a:endParaRPr lang="en-US" sz="36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419590"/>
            <a:ext cx="8691144" cy="541599"/>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CARDEA RM Participant Profile </a:t>
            </a:r>
            <a:endParaRPr lang="en-US" sz="3600" dirty="0">
              <a:latin typeface="Calibri" panose="020F0502020204030204" pitchFamily="34" charset="0"/>
              <a:cs typeface="Calibri" panose="020F0502020204030204" pitchFamily="34" charset="0"/>
            </a:endParaRPr>
          </a:p>
        </p:txBody>
      </p:sp>
      <p:sp>
        <p:nvSpPr>
          <p:cNvPr id="3" name="Object 2"/>
          <p:cNvSpPr/>
          <p:nvPr/>
        </p:nvSpPr>
        <p:spPr>
          <a:xfrm>
            <a:off x="506381" y="1359355"/>
            <a:ext cx="3869692" cy="4732742"/>
          </a:xfrm>
          <a:prstGeom prst="rect">
            <a:avLst/>
          </a:prstGeom>
          <a:solidFill>
            <a:srgbClr val="FFFFFF"/>
          </a:solidFill>
        </p:spPr>
      </p:sp>
      <p:sp>
        <p:nvSpPr>
          <p:cNvPr id="5" name="Object 4"/>
          <p:cNvSpPr/>
          <p:nvPr/>
        </p:nvSpPr>
        <p:spPr>
          <a:xfrm>
            <a:off x="4539344" y="1194721"/>
            <a:ext cx="3580444" cy="2738043"/>
          </a:xfrm>
          <a:prstGeom prst="rect">
            <a:avLst/>
          </a:prstGeom>
          <a:solidFill>
            <a:srgbClr val="F3F7F1"/>
          </a:solidFill>
        </p:spPr>
      </p:sp>
      <p:grpSp>
        <p:nvGrpSpPr>
          <p:cNvPr id="34" name="Group 33">
            <a:extLst>
              <a:ext uri="{FF2B5EF4-FFF2-40B4-BE49-F238E27FC236}">
                <a16:creationId xmlns:a16="http://schemas.microsoft.com/office/drawing/2014/main" id="{DEB6E87B-5446-324F-F331-B49FD9B54E5D}"/>
              </a:ext>
            </a:extLst>
          </p:cNvPr>
          <p:cNvGrpSpPr/>
          <p:nvPr/>
        </p:nvGrpSpPr>
        <p:grpSpPr>
          <a:xfrm>
            <a:off x="8691144" y="1056280"/>
            <a:ext cx="3209123" cy="1354454"/>
            <a:chOff x="8310239" y="1856833"/>
            <a:chExt cx="3209123" cy="1354454"/>
          </a:xfrm>
        </p:grpSpPr>
        <p:sp>
          <p:nvSpPr>
            <p:cNvPr id="8" name="Object 7"/>
            <p:cNvSpPr/>
            <p:nvPr/>
          </p:nvSpPr>
          <p:spPr>
            <a:xfrm>
              <a:off x="8310239" y="1856833"/>
              <a:ext cx="3209123" cy="1354454"/>
            </a:xfrm>
            <a:prstGeom prst="rect">
              <a:avLst/>
            </a:prstGeom>
            <a:solidFill>
              <a:srgbClr val="F3F7F1"/>
            </a:solidFill>
          </p:spPr>
        </p:sp>
        <p:sp>
          <p:nvSpPr>
            <p:cNvPr id="9" name="Object 8"/>
            <p:cNvSpPr/>
            <p:nvPr/>
          </p:nvSpPr>
          <p:spPr>
            <a:xfrm>
              <a:off x="8660894" y="2149495"/>
              <a:ext cx="1356370" cy="957479"/>
            </a:xfrm>
            <a:prstGeom prst="rect">
              <a:avLst/>
            </a:prstGeom>
            <a:noFill/>
          </p:spPr>
          <p:txBody>
            <a:bodyPr wrap="square" lIns="0" tIns="0" rIns="0" bIns="0" rtlCol="0" anchor="t"/>
            <a:lstStyle/>
            <a:p>
              <a:pPr algn="l">
                <a:lnSpc>
                  <a:spcPts val="8531"/>
                </a:lnSpc>
                <a:buNone/>
              </a:pPr>
              <a:r>
                <a:rPr lang="en-US" sz="48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53%</a:t>
              </a:r>
            </a:p>
          </p:txBody>
        </p:sp>
        <p:sp>
          <p:nvSpPr>
            <p:cNvPr id="10" name="Object 9"/>
            <p:cNvSpPr/>
            <p:nvPr/>
          </p:nvSpPr>
          <p:spPr>
            <a:xfrm>
              <a:off x="8691144" y="2068267"/>
              <a:ext cx="2532027" cy="304162"/>
            </a:xfrm>
            <a:prstGeom prst="rect">
              <a:avLst/>
            </a:prstGeom>
            <a:noFill/>
          </p:spPr>
          <p:txBody>
            <a:bodyPr wrap="square" lIns="0" tIns="0" rIns="0" bIns="0" rtlCol="0" anchor="t"/>
            <a:lstStyle/>
            <a:p>
              <a:pPr algn="l">
                <a:lnSpc>
                  <a:spcPts val="2406"/>
                </a:lnSpc>
                <a:buNone/>
              </a:pPr>
              <a:r>
                <a:rPr lang="en-US" b="1"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Earn less than 40k</a:t>
              </a:r>
              <a:endParaRPr lang="en-US"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A3255579-26A2-31F6-36B5-71B96EF22E8F}"/>
              </a:ext>
            </a:extLst>
          </p:cNvPr>
          <p:cNvPicPr>
            <a:picLocks noChangeAspect="1"/>
          </p:cNvPicPr>
          <p:nvPr/>
        </p:nvPicPr>
        <p:blipFill>
          <a:blip r:embed="rId3"/>
          <a:stretch>
            <a:fillRect/>
          </a:stretch>
        </p:blipFill>
        <p:spPr>
          <a:xfrm>
            <a:off x="4732781" y="1302180"/>
            <a:ext cx="3109228" cy="2602338"/>
          </a:xfrm>
          <a:prstGeom prst="rect">
            <a:avLst/>
          </a:prstGeom>
        </p:spPr>
      </p:pic>
      <p:grpSp>
        <p:nvGrpSpPr>
          <p:cNvPr id="35" name="Group 34">
            <a:extLst>
              <a:ext uri="{FF2B5EF4-FFF2-40B4-BE49-F238E27FC236}">
                <a16:creationId xmlns:a16="http://schemas.microsoft.com/office/drawing/2014/main" id="{DA09B2F1-4BF4-257D-B3B7-6C10F7C52D21}"/>
              </a:ext>
            </a:extLst>
          </p:cNvPr>
          <p:cNvGrpSpPr/>
          <p:nvPr/>
        </p:nvGrpSpPr>
        <p:grpSpPr>
          <a:xfrm>
            <a:off x="8691144" y="2387649"/>
            <a:ext cx="3209123" cy="1354454"/>
            <a:chOff x="8310239" y="1856833"/>
            <a:chExt cx="3209123" cy="1354454"/>
          </a:xfrm>
        </p:grpSpPr>
        <p:sp>
          <p:nvSpPr>
            <p:cNvPr id="36" name="Object 7">
              <a:extLst>
                <a:ext uri="{FF2B5EF4-FFF2-40B4-BE49-F238E27FC236}">
                  <a16:creationId xmlns:a16="http://schemas.microsoft.com/office/drawing/2014/main" id="{F2D1CCD2-334D-8FA6-AD77-F23738DCEC41}"/>
                </a:ext>
              </a:extLst>
            </p:cNvPr>
            <p:cNvSpPr/>
            <p:nvPr/>
          </p:nvSpPr>
          <p:spPr>
            <a:xfrm>
              <a:off x="8310239" y="1856833"/>
              <a:ext cx="3209123" cy="1354454"/>
            </a:xfrm>
            <a:prstGeom prst="rect">
              <a:avLst/>
            </a:prstGeom>
            <a:solidFill>
              <a:schemeClr val="accent5">
                <a:lumMod val="20000"/>
                <a:lumOff val="80000"/>
              </a:schemeClr>
            </a:solidFill>
          </p:spPr>
        </p:sp>
        <p:sp>
          <p:nvSpPr>
            <p:cNvPr id="37" name="Object 8">
              <a:extLst>
                <a:ext uri="{FF2B5EF4-FFF2-40B4-BE49-F238E27FC236}">
                  <a16:creationId xmlns:a16="http://schemas.microsoft.com/office/drawing/2014/main" id="{E9B682B0-8B1A-4857-A9BD-1ADBAC0ED5A4}"/>
                </a:ext>
              </a:extLst>
            </p:cNvPr>
            <p:cNvSpPr/>
            <p:nvPr/>
          </p:nvSpPr>
          <p:spPr>
            <a:xfrm>
              <a:off x="8660894" y="2149495"/>
              <a:ext cx="1356370" cy="957479"/>
            </a:xfrm>
            <a:prstGeom prst="rect">
              <a:avLst/>
            </a:prstGeom>
            <a:noFill/>
          </p:spPr>
          <p:txBody>
            <a:bodyPr wrap="square" lIns="0" tIns="0" rIns="0" bIns="0" rtlCol="0" anchor="t"/>
            <a:lstStyle/>
            <a:p>
              <a:pPr algn="l">
                <a:lnSpc>
                  <a:spcPts val="8531"/>
                </a:lnSpc>
                <a:buNone/>
              </a:pPr>
              <a:r>
                <a:rPr lang="en-US" sz="48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47%</a:t>
              </a:r>
            </a:p>
          </p:txBody>
        </p:sp>
        <p:sp>
          <p:nvSpPr>
            <p:cNvPr id="38" name="Object 9">
              <a:extLst>
                <a:ext uri="{FF2B5EF4-FFF2-40B4-BE49-F238E27FC236}">
                  <a16:creationId xmlns:a16="http://schemas.microsoft.com/office/drawing/2014/main" id="{F183D5FA-5ADB-7758-C199-447A4E2B7349}"/>
                </a:ext>
              </a:extLst>
            </p:cNvPr>
            <p:cNvSpPr/>
            <p:nvPr/>
          </p:nvSpPr>
          <p:spPr>
            <a:xfrm>
              <a:off x="8691144" y="2167360"/>
              <a:ext cx="2532027" cy="304162"/>
            </a:xfrm>
            <a:prstGeom prst="rect">
              <a:avLst/>
            </a:prstGeom>
            <a:noFill/>
          </p:spPr>
          <p:txBody>
            <a:bodyPr wrap="square" lIns="0" tIns="0" rIns="0" bIns="0" rtlCol="0" anchor="t"/>
            <a:lstStyle/>
            <a:p>
              <a:pPr algn="l">
                <a:lnSpc>
                  <a:spcPts val="2406"/>
                </a:lnSpc>
                <a:buNone/>
              </a:pPr>
              <a:r>
                <a:rPr lang="en-US" b="1"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Earn over 40k</a:t>
              </a:r>
              <a:endParaRPr lang="en-US" dirty="0">
                <a:latin typeface="Calibri" panose="020F0502020204030204" pitchFamily="34" charset="0"/>
                <a:cs typeface="Calibri" panose="020F0502020204030204" pitchFamily="34" charset="0"/>
              </a:endParaRPr>
            </a:p>
          </p:txBody>
        </p:sp>
      </p:grpSp>
      <p:sp>
        <p:nvSpPr>
          <p:cNvPr id="39" name="Object 12">
            <a:extLst>
              <a:ext uri="{FF2B5EF4-FFF2-40B4-BE49-F238E27FC236}">
                <a16:creationId xmlns:a16="http://schemas.microsoft.com/office/drawing/2014/main" id="{1C78181E-B23B-3CCD-9666-B962B888CB1B}"/>
              </a:ext>
            </a:extLst>
          </p:cNvPr>
          <p:cNvSpPr/>
          <p:nvPr/>
        </p:nvSpPr>
        <p:spPr>
          <a:xfrm>
            <a:off x="8691144" y="4256423"/>
            <a:ext cx="3209123" cy="381688"/>
          </a:xfrm>
          <a:prstGeom prst="rect">
            <a:avLst/>
          </a:prstGeom>
          <a:solidFill>
            <a:schemeClr val="tx2">
              <a:lumMod val="20000"/>
              <a:lumOff val="80000"/>
            </a:schemeClr>
          </a:solidFill>
        </p:spPr>
        <p:txBody>
          <a:bodyPr wrap="square" lIns="0" tIns="0" rIns="0" bIns="0" rtlCol="0" anchor="t"/>
          <a:lstStyle/>
          <a:p>
            <a:pPr algn="ctr">
              <a:lnSpc>
                <a:spcPts val="1925"/>
              </a:lnSpc>
              <a:buNone/>
            </a:pPr>
            <a:r>
              <a:rPr lang="en-US" b="1" kern="0" spc="32" dirty="0">
                <a:solidFill>
                  <a:srgbClr val="000000">
                    <a:alpha val="80000"/>
                  </a:srgbClr>
                </a:solidFill>
                <a:latin typeface="Calibri" panose="020F0502020204030204" pitchFamily="34" charset="0"/>
                <a:ea typeface="Source Sans Pro" pitchFamily="34" charset="-122"/>
                <a:cs typeface="Calibri" panose="020F0502020204030204" pitchFamily="34" charset="0"/>
              </a:rPr>
              <a:t> Salary Average = €37,600</a:t>
            </a:r>
            <a:endParaRPr lang="en-US" b="1" dirty="0">
              <a:latin typeface="Calibri" panose="020F0502020204030204" pitchFamily="34" charset="0"/>
              <a:cs typeface="Calibri" panose="020F0502020204030204" pitchFamily="34" charset="0"/>
            </a:endParaRPr>
          </a:p>
        </p:txBody>
      </p:sp>
      <p:sp>
        <p:nvSpPr>
          <p:cNvPr id="40" name="Object 2">
            <a:extLst>
              <a:ext uri="{FF2B5EF4-FFF2-40B4-BE49-F238E27FC236}">
                <a16:creationId xmlns:a16="http://schemas.microsoft.com/office/drawing/2014/main" id="{03D3CA67-148A-8900-6E8E-8DC4F8D24C18}"/>
              </a:ext>
            </a:extLst>
          </p:cNvPr>
          <p:cNvSpPr/>
          <p:nvPr/>
        </p:nvSpPr>
        <p:spPr>
          <a:xfrm>
            <a:off x="6632799" y="1320735"/>
            <a:ext cx="1596168" cy="244166"/>
          </a:xfrm>
          <a:prstGeom prst="rect">
            <a:avLst/>
          </a:prstGeom>
          <a:noFill/>
        </p:spPr>
        <p:txBody>
          <a:bodyPr wrap="square" lIns="0" tIns="0" rIns="0" bIns="0" rtlCol="0" anchor="t"/>
          <a:lstStyle/>
          <a:p>
            <a:pPr algn="ctr">
              <a:lnSpc>
                <a:spcPts val="1925"/>
              </a:lnSpc>
              <a:buNone/>
            </a:pPr>
            <a:r>
              <a:rPr lang="en-US" b="1" kern="0" spc="32" dirty="0">
                <a:solidFill>
                  <a:srgbClr val="000000">
                    <a:alpha val="80000"/>
                  </a:srgbClr>
                </a:solidFill>
                <a:latin typeface="Calibri" panose="020F0502020204030204" pitchFamily="34" charset="0"/>
                <a:ea typeface="Source Sans Pro" pitchFamily="34" charset="-122"/>
                <a:cs typeface="Calibri" panose="020F0502020204030204" pitchFamily="34" charset="0"/>
              </a:rPr>
              <a:t>Gender</a:t>
            </a:r>
            <a:endParaRPr lang="en-US" b="1" dirty="0">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053EDF72-70BE-68B2-4649-9DF7E7E355B9}"/>
              </a:ext>
            </a:extLst>
          </p:cNvPr>
          <p:cNvGrpSpPr/>
          <p:nvPr/>
        </p:nvGrpSpPr>
        <p:grpSpPr>
          <a:xfrm>
            <a:off x="4990123" y="4713395"/>
            <a:ext cx="2912932" cy="1354454"/>
            <a:chOff x="8310239" y="1856833"/>
            <a:chExt cx="3209123" cy="1354454"/>
          </a:xfrm>
        </p:grpSpPr>
        <p:sp>
          <p:nvSpPr>
            <p:cNvPr id="43" name="Object 7">
              <a:extLst>
                <a:ext uri="{FF2B5EF4-FFF2-40B4-BE49-F238E27FC236}">
                  <a16:creationId xmlns:a16="http://schemas.microsoft.com/office/drawing/2014/main" id="{DA3B17C7-95B1-AB7C-2AF4-D5C0C069410B}"/>
                </a:ext>
              </a:extLst>
            </p:cNvPr>
            <p:cNvSpPr/>
            <p:nvPr/>
          </p:nvSpPr>
          <p:spPr>
            <a:xfrm>
              <a:off x="8310239" y="1856833"/>
              <a:ext cx="3209123" cy="1354454"/>
            </a:xfrm>
            <a:prstGeom prst="rect">
              <a:avLst/>
            </a:prstGeom>
            <a:solidFill>
              <a:srgbClr val="F3F7F1"/>
            </a:solidFill>
          </p:spPr>
        </p:sp>
        <p:sp>
          <p:nvSpPr>
            <p:cNvPr id="44" name="Object 8">
              <a:extLst>
                <a:ext uri="{FF2B5EF4-FFF2-40B4-BE49-F238E27FC236}">
                  <a16:creationId xmlns:a16="http://schemas.microsoft.com/office/drawing/2014/main" id="{FD214AF2-6AF3-9AD8-FD1F-E51119A7F19E}"/>
                </a:ext>
              </a:extLst>
            </p:cNvPr>
            <p:cNvSpPr/>
            <p:nvPr/>
          </p:nvSpPr>
          <p:spPr>
            <a:xfrm>
              <a:off x="8660894" y="2471522"/>
              <a:ext cx="1356370" cy="635452"/>
            </a:xfrm>
            <a:prstGeom prst="rect">
              <a:avLst/>
            </a:prstGeom>
            <a:noFill/>
          </p:spPr>
          <p:txBody>
            <a:bodyPr wrap="square" lIns="0" tIns="0" rIns="0" bIns="0" rtlCol="0" anchor="t"/>
            <a:lstStyle/>
            <a:p>
              <a:pPr algn="l">
                <a:buNone/>
              </a:pPr>
              <a:r>
                <a:rPr lang="en-US" sz="48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33%</a:t>
              </a:r>
            </a:p>
          </p:txBody>
        </p:sp>
        <p:sp>
          <p:nvSpPr>
            <p:cNvPr id="45" name="Object 9">
              <a:extLst>
                <a:ext uri="{FF2B5EF4-FFF2-40B4-BE49-F238E27FC236}">
                  <a16:creationId xmlns:a16="http://schemas.microsoft.com/office/drawing/2014/main" id="{0AF5087A-3882-B5BF-1387-1266239F6F65}"/>
                </a:ext>
              </a:extLst>
            </p:cNvPr>
            <p:cNvSpPr/>
            <p:nvPr/>
          </p:nvSpPr>
          <p:spPr>
            <a:xfrm>
              <a:off x="8691144" y="2167360"/>
              <a:ext cx="2532027" cy="304162"/>
            </a:xfrm>
            <a:prstGeom prst="rect">
              <a:avLst/>
            </a:prstGeom>
            <a:noFill/>
          </p:spPr>
          <p:txBody>
            <a:bodyPr wrap="square" lIns="0" tIns="0" rIns="0" bIns="0" rtlCol="0" anchor="t"/>
            <a:lstStyle/>
            <a:p>
              <a:pPr algn="l">
                <a:lnSpc>
                  <a:spcPts val="2406"/>
                </a:lnSpc>
                <a:buNone/>
              </a:pPr>
              <a:r>
                <a:rPr lang="en-US" b="1"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Over 10 years</a:t>
              </a:r>
              <a:endParaRPr lang="en-US" dirty="0">
                <a:latin typeface="Calibri" panose="020F0502020204030204" pitchFamily="34" charset="0"/>
                <a:cs typeface="Calibri" panose="020F0502020204030204" pitchFamily="34" charset="0"/>
              </a:endParaRPr>
            </a:p>
          </p:txBody>
        </p:sp>
      </p:grpSp>
      <p:grpSp>
        <p:nvGrpSpPr>
          <p:cNvPr id="46" name="Group 45">
            <a:extLst>
              <a:ext uri="{FF2B5EF4-FFF2-40B4-BE49-F238E27FC236}">
                <a16:creationId xmlns:a16="http://schemas.microsoft.com/office/drawing/2014/main" id="{C21395C6-0D2F-C3F7-316F-D8C4CB9D3EF1}"/>
              </a:ext>
            </a:extLst>
          </p:cNvPr>
          <p:cNvGrpSpPr/>
          <p:nvPr/>
        </p:nvGrpSpPr>
        <p:grpSpPr>
          <a:xfrm>
            <a:off x="8691144" y="4713395"/>
            <a:ext cx="3361523" cy="1354454"/>
            <a:chOff x="8310239" y="1856833"/>
            <a:chExt cx="3209123" cy="1354454"/>
          </a:xfrm>
        </p:grpSpPr>
        <p:sp>
          <p:nvSpPr>
            <p:cNvPr id="47" name="Object 7">
              <a:extLst>
                <a:ext uri="{FF2B5EF4-FFF2-40B4-BE49-F238E27FC236}">
                  <a16:creationId xmlns:a16="http://schemas.microsoft.com/office/drawing/2014/main" id="{60A40F5F-A407-6679-6647-E5B7DC8A5094}"/>
                </a:ext>
              </a:extLst>
            </p:cNvPr>
            <p:cNvSpPr/>
            <p:nvPr/>
          </p:nvSpPr>
          <p:spPr>
            <a:xfrm>
              <a:off x="8310239" y="1856833"/>
              <a:ext cx="3209123" cy="1354454"/>
            </a:xfrm>
            <a:prstGeom prst="rect">
              <a:avLst/>
            </a:prstGeom>
            <a:solidFill>
              <a:schemeClr val="accent5">
                <a:lumMod val="20000"/>
                <a:lumOff val="80000"/>
              </a:schemeClr>
            </a:solidFill>
          </p:spPr>
        </p:sp>
        <p:sp>
          <p:nvSpPr>
            <p:cNvPr id="48" name="Object 8">
              <a:extLst>
                <a:ext uri="{FF2B5EF4-FFF2-40B4-BE49-F238E27FC236}">
                  <a16:creationId xmlns:a16="http://schemas.microsoft.com/office/drawing/2014/main" id="{45CF96F0-2157-1858-25DB-8D4DE4C1B6CA}"/>
                </a:ext>
              </a:extLst>
            </p:cNvPr>
            <p:cNvSpPr/>
            <p:nvPr/>
          </p:nvSpPr>
          <p:spPr>
            <a:xfrm>
              <a:off x="8660894" y="2409067"/>
              <a:ext cx="1356370" cy="654514"/>
            </a:xfrm>
            <a:prstGeom prst="rect">
              <a:avLst/>
            </a:prstGeom>
            <a:noFill/>
          </p:spPr>
          <p:txBody>
            <a:bodyPr wrap="square" lIns="0" tIns="0" rIns="0" bIns="0" rtlCol="0" anchor="t"/>
            <a:lstStyle/>
            <a:p>
              <a:pPr algn="l">
                <a:buNone/>
              </a:pPr>
              <a:r>
                <a:rPr lang="en-US" sz="48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21%</a:t>
              </a:r>
            </a:p>
          </p:txBody>
        </p:sp>
        <p:sp>
          <p:nvSpPr>
            <p:cNvPr id="49" name="Object 9">
              <a:extLst>
                <a:ext uri="{FF2B5EF4-FFF2-40B4-BE49-F238E27FC236}">
                  <a16:creationId xmlns:a16="http://schemas.microsoft.com/office/drawing/2014/main" id="{F30BB092-4D3F-3BAB-9031-413247411DC7}"/>
                </a:ext>
              </a:extLst>
            </p:cNvPr>
            <p:cNvSpPr/>
            <p:nvPr/>
          </p:nvSpPr>
          <p:spPr>
            <a:xfrm>
              <a:off x="8691144" y="2167360"/>
              <a:ext cx="2532027" cy="304162"/>
            </a:xfrm>
            <a:prstGeom prst="rect">
              <a:avLst/>
            </a:prstGeom>
            <a:noFill/>
          </p:spPr>
          <p:txBody>
            <a:bodyPr wrap="square" lIns="0" tIns="0" rIns="0" bIns="0" rtlCol="0" anchor="t"/>
            <a:lstStyle/>
            <a:p>
              <a:pPr algn="l">
                <a:lnSpc>
                  <a:spcPts val="2406"/>
                </a:lnSpc>
                <a:buNone/>
              </a:pPr>
              <a:r>
                <a:rPr lang="en-US" b="1"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At least 6 years</a:t>
              </a:r>
              <a:endParaRPr lang="en-US" dirty="0">
                <a:latin typeface="Calibri" panose="020F0502020204030204" pitchFamily="34" charset="0"/>
                <a:cs typeface="Calibri" panose="020F0502020204030204" pitchFamily="34" charset="0"/>
              </a:endParaRPr>
            </a:p>
          </p:txBody>
        </p:sp>
      </p:grpSp>
      <p:sp>
        <p:nvSpPr>
          <p:cNvPr id="51" name="TextBox 50">
            <a:extLst>
              <a:ext uri="{FF2B5EF4-FFF2-40B4-BE49-F238E27FC236}">
                <a16:creationId xmlns:a16="http://schemas.microsoft.com/office/drawing/2014/main" id="{98A294F8-10A6-3D08-6B12-11578AC91BAA}"/>
              </a:ext>
            </a:extLst>
          </p:cNvPr>
          <p:cNvSpPr txBox="1"/>
          <p:nvPr/>
        </p:nvSpPr>
        <p:spPr>
          <a:xfrm>
            <a:off x="4732780" y="4114065"/>
            <a:ext cx="3153441" cy="566822"/>
          </a:xfrm>
          <a:prstGeom prst="rect">
            <a:avLst/>
          </a:prstGeom>
          <a:solidFill>
            <a:schemeClr val="tx2">
              <a:lumMod val="20000"/>
              <a:lumOff val="80000"/>
            </a:schemeClr>
          </a:solidFill>
        </p:spPr>
        <p:txBody>
          <a:bodyPr wrap="square">
            <a:spAutoFit/>
          </a:bodyPr>
          <a:lstStyle/>
          <a:p>
            <a:pPr algn="ctr">
              <a:lnSpc>
                <a:spcPts val="4266"/>
              </a:lnSpc>
              <a:buNone/>
            </a:pPr>
            <a:r>
              <a:rPr lang="en-US"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RM Years of Experience </a:t>
            </a:r>
            <a:endParaRPr lang="en-US" b="1" dirty="0">
              <a:latin typeface="Calibri" panose="020F0502020204030204" pitchFamily="34" charset="0"/>
              <a:cs typeface="Calibri" panose="020F0502020204030204" pitchFamily="34" charset="0"/>
            </a:endParaRPr>
          </a:p>
        </p:txBody>
      </p:sp>
      <p:pic>
        <p:nvPicPr>
          <p:cNvPr id="52" name="Picture 51">
            <a:extLst>
              <a:ext uri="{FF2B5EF4-FFF2-40B4-BE49-F238E27FC236}">
                <a16:creationId xmlns:a16="http://schemas.microsoft.com/office/drawing/2014/main" id="{2EC03F63-CC22-BD86-B207-3D1C142D9A6F}"/>
              </a:ext>
            </a:extLst>
          </p:cNvPr>
          <p:cNvPicPr>
            <a:picLocks noChangeAspect="1"/>
          </p:cNvPicPr>
          <p:nvPr/>
        </p:nvPicPr>
        <p:blipFill>
          <a:blip r:embed="rId4"/>
          <a:stretch>
            <a:fillRect/>
          </a:stretch>
        </p:blipFill>
        <p:spPr>
          <a:xfrm>
            <a:off x="10577982" y="5525983"/>
            <a:ext cx="1515744" cy="1252293"/>
          </a:xfrm>
          <a:prstGeom prst="rect">
            <a:avLst/>
          </a:prstGeom>
        </p:spPr>
      </p:pic>
      <p:pic>
        <p:nvPicPr>
          <p:cNvPr id="53" name="Picture 52" descr="A picture containing book, shelf, bookcase, shelving&#10;&#10;Description automatically generated">
            <a:extLst>
              <a:ext uri="{FF2B5EF4-FFF2-40B4-BE49-F238E27FC236}">
                <a16:creationId xmlns:a16="http://schemas.microsoft.com/office/drawing/2014/main" id="{F6750E2A-BDF5-E187-FA47-337D16D455F9}"/>
              </a:ext>
            </a:extLst>
          </p:cNvPr>
          <p:cNvPicPr>
            <a:picLocks noChangeAspect="1"/>
          </p:cNvPicPr>
          <p:nvPr/>
        </p:nvPicPr>
        <p:blipFill rotWithShape="1">
          <a:blip r:embed="rId5">
            <a:alphaModFix amt="70000"/>
          </a:blip>
          <a:srcRect r="26125"/>
          <a:stretch/>
        </p:blipFill>
        <p:spPr>
          <a:xfrm rot="5400000">
            <a:off x="385449" y="1322216"/>
            <a:ext cx="3930455" cy="3990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4267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100140"/>
            <a:ext cx="8691144" cy="1104137"/>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mj-lt"/>
                <a:ea typeface="Bebas Neue" pitchFamily="34" charset="-122"/>
                <a:cs typeface="Bebas Neue" pitchFamily="34" charset="-120"/>
              </a:rPr>
              <a:t>RM Employment and Salary Funding</a:t>
            </a:r>
          </a:p>
          <a:p>
            <a:pPr algn="ctr">
              <a:lnSpc>
                <a:spcPts val="4266"/>
              </a:lnSpc>
              <a:buNone/>
            </a:pPr>
            <a:endParaRPr lang="en-US" sz="3600" dirty="0">
              <a:latin typeface="+mj-lt"/>
            </a:endParaRPr>
          </a:p>
        </p:txBody>
      </p:sp>
      <p:sp>
        <p:nvSpPr>
          <p:cNvPr id="3" name="Object 2"/>
          <p:cNvSpPr/>
          <p:nvPr/>
        </p:nvSpPr>
        <p:spPr>
          <a:xfrm>
            <a:off x="476131" y="1352134"/>
            <a:ext cx="3869692" cy="4732742"/>
          </a:xfrm>
          <a:prstGeom prst="rect">
            <a:avLst/>
          </a:prstGeom>
          <a:solidFill>
            <a:srgbClr val="FFFFFF"/>
          </a:solidFill>
        </p:spPr>
      </p:sp>
      <p:sp>
        <p:nvSpPr>
          <p:cNvPr id="5" name="Object 4"/>
          <p:cNvSpPr/>
          <p:nvPr/>
        </p:nvSpPr>
        <p:spPr>
          <a:xfrm>
            <a:off x="4539344" y="1194722"/>
            <a:ext cx="3580444" cy="1904614"/>
          </a:xfrm>
          <a:prstGeom prst="rect">
            <a:avLst/>
          </a:prstGeom>
          <a:solidFill>
            <a:srgbClr val="F3F7F1"/>
          </a:solidFill>
        </p:spPr>
      </p:sp>
      <p:sp>
        <p:nvSpPr>
          <p:cNvPr id="36" name="Object 7">
            <a:extLst>
              <a:ext uri="{FF2B5EF4-FFF2-40B4-BE49-F238E27FC236}">
                <a16:creationId xmlns:a16="http://schemas.microsoft.com/office/drawing/2014/main" id="{F2D1CCD2-334D-8FA6-AD77-F23738DCEC41}"/>
              </a:ext>
            </a:extLst>
          </p:cNvPr>
          <p:cNvSpPr/>
          <p:nvPr/>
        </p:nvSpPr>
        <p:spPr>
          <a:xfrm>
            <a:off x="8585734" y="1194721"/>
            <a:ext cx="3507991" cy="1904614"/>
          </a:xfrm>
          <a:prstGeom prst="rect">
            <a:avLst/>
          </a:prstGeom>
          <a:solidFill>
            <a:schemeClr val="accent5">
              <a:lumMod val="20000"/>
              <a:lumOff val="80000"/>
            </a:schemeClr>
          </a:solidFill>
        </p:spPr>
      </p:sp>
      <p:pic>
        <p:nvPicPr>
          <p:cNvPr id="7" name="Object 4" descr="preencoded.png">
            <a:extLst>
              <a:ext uri="{FF2B5EF4-FFF2-40B4-BE49-F238E27FC236}">
                <a16:creationId xmlns:a16="http://schemas.microsoft.com/office/drawing/2014/main" id="{DD22EF0E-6F48-DEFE-911D-567C3306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1305" y="694844"/>
            <a:ext cx="85704" cy="85704"/>
          </a:xfrm>
          <a:prstGeom prst="rect">
            <a:avLst/>
          </a:prstGeom>
        </p:spPr>
      </p:pic>
      <p:sp>
        <p:nvSpPr>
          <p:cNvPr id="12" name="Object 6">
            <a:extLst>
              <a:ext uri="{FF2B5EF4-FFF2-40B4-BE49-F238E27FC236}">
                <a16:creationId xmlns:a16="http://schemas.microsoft.com/office/drawing/2014/main" id="{104FFF30-DAA1-A8F0-2C90-5190F60A295F}"/>
              </a:ext>
            </a:extLst>
          </p:cNvPr>
          <p:cNvSpPr/>
          <p:nvPr/>
        </p:nvSpPr>
        <p:spPr>
          <a:xfrm>
            <a:off x="4634509" y="1556675"/>
            <a:ext cx="3485279"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Permanent or Equivalent Employment Contract</a:t>
            </a:r>
            <a:endParaRPr lang="en-US" b="1" dirty="0">
              <a:latin typeface="Calibri" panose="020F0502020204030204" pitchFamily="34" charset="0"/>
              <a:cs typeface="Calibri" panose="020F0502020204030204" pitchFamily="34" charset="0"/>
            </a:endParaRPr>
          </a:p>
        </p:txBody>
      </p:sp>
      <p:sp>
        <p:nvSpPr>
          <p:cNvPr id="14" name="Object 8">
            <a:extLst>
              <a:ext uri="{FF2B5EF4-FFF2-40B4-BE49-F238E27FC236}">
                <a16:creationId xmlns:a16="http://schemas.microsoft.com/office/drawing/2014/main" id="{E27CE4DE-33C4-A2F9-0CBD-BFE3F9A0A35A}"/>
              </a:ext>
            </a:extLst>
          </p:cNvPr>
          <p:cNvSpPr/>
          <p:nvPr/>
        </p:nvSpPr>
        <p:spPr>
          <a:xfrm>
            <a:off x="4692842" y="2113876"/>
            <a:ext cx="1356370" cy="635452"/>
          </a:xfrm>
          <a:prstGeom prst="rect">
            <a:avLst/>
          </a:prstGeom>
          <a:noFill/>
        </p:spPr>
        <p:txBody>
          <a:bodyPr wrap="square" lIns="0" tIns="0" rIns="0" bIns="0" rtlCol="0" anchor="t"/>
          <a:lstStyle/>
          <a:p>
            <a:pPr algn="l">
              <a:buNone/>
            </a:pPr>
            <a:r>
              <a:rPr lang="en-US" sz="48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66%</a:t>
            </a:r>
          </a:p>
        </p:txBody>
      </p:sp>
      <p:sp>
        <p:nvSpPr>
          <p:cNvPr id="15" name="Object 6">
            <a:extLst>
              <a:ext uri="{FF2B5EF4-FFF2-40B4-BE49-F238E27FC236}">
                <a16:creationId xmlns:a16="http://schemas.microsoft.com/office/drawing/2014/main" id="{AB3B1B0F-7592-1BD4-C2A0-51856007F657}"/>
              </a:ext>
            </a:extLst>
          </p:cNvPr>
          <p:cNvSpPr/>
          <p:nvPr/>
        </p:nvSpPr>
        <p:spPr>
          <a:xfrm>
            <a:off x="8721225" y="1466769"/>
            <a:ext cx="3485279"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Fixed Term Employment Contract</a:t>
            </a:r>
          </a:p>
        </p:txBody>
      </p:sp>
      <p:sp>
        <p:nvSpPr>
          <p:cNvPr id="16" name="Object 8">
            <a:extLst>
              <a:ext uri="{FF2B5EF4-FFF2-40B4-BE49-F238E27FC236}">
                <a16:creationId xmlns:a16="http://schemas.microsoft.com/office/drawing/2014/main" id="{18500776-B2D8-A1A1-5BC5-6B8619E61741}"/>
              </a:ext>
            </a:extLst>
          </p:cNvPr>
          <p:cNvSpPr/>
          <p:nvPr/>
        </p:nvSpPr>
        <p:spPr>
          <a:xfrm>
            <a:off x="8691144" y="2113876"/>
            <a:ext cx="1356370" cy="635452"/>
          </a:xfrm>
          <a:prstGeom prst="rect">
            <a:avLst/>
          </a:prstGeom>
          <a:noFill/>
        </p:spPr>
        <p:txBody>
          <a:bodyPr wrap="square" lIns="0" tIns="0" rIns="0" bIns="0" rtlCol="0" anchor="t"/>
          <a:lstStyle/>
          <a:p>
            <a:pPr algn="l">
              <a:buNone/>
            </a:pPr>
            <a:r>
              <a:rPr lang="en-US" sz="48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34%</a:t>
            </a:r>
          </a:p>
        </p:txBody>
      </p:sp>
      <p:sp>
        <p:nvSpPr>
          <p:cNvPr id="17" name="Object 4">
            <a:extLst>
              <a:ext uri="{FF2B5EF4-FFF2-40B4-BE49-F238E27FC236}">
                <a16:creationId xmlns:a16="http://schemas.microsoft.com/office/drawing/2014/main" id="{D64F553C-0A1A-C102-B67D-88E81E151216}"/>
              </a:ext>
            </a:extLst>
          </p:cNvPr>
          <p:cNvSpPr/>
          <p:nvPr/>
        </p:nvSpPr>
        <p:spPr>
          <a:xfrm>
            <a:off x="8513282" y="3668483"/>
            <a:ext cx="3580444" cy="1904614"/>
          </a:xfrm>
          <a:prstGeom prst="rect">
            <a:avLst/>
          </a:prstGeom>
          <a:solidFill>
            <a:srgbClr val="F3F7F1"/>
          </a:solidFill>
        </p:spPr>
      </p:sp>
      <p:sp>
        <p:nvSpPr>
          <p:cNvPr id="18" name="Object 6">
            <a:extLst>
              <a:ext uri="{FF2B5EF4-FFF2-40B4-BE49-F238E27FC236}">
                <a16:creationId xmlns:a16="http://schemas.microsoft.com/office/drawing/2014/main" id="{12450B13-2559-E5BA-A5FB-A7FB14A2CB96}"/>
              </a:ext>
            </a:extLst>
          </p:cNvPr>
          <p:cNvSpPr/>
          <p:nvPr/>
        </p:nvSpPr>
        <p:spPr>
          <a:xfrm>
            <a:off x="8608447" y="4030436"/>
            <a:ext cx="3485279"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Research/Other</a:t>
            </a:r>
          </a:p>
        </p:txBody>
      </p:sp>
      <p:sp>
        <p:nvSpPr>
          <p:cNvPr id="19" name="Object 8">
            <a:extLst>
              <a:ext uri="{FF2B5EF4-FFF2-40B4-BE49-F238E27FC236}">
                <a16:creationId xmlns:a16="http://schemas.microsoft.com/office/drawing/2014/main" id="{AFA09693-B8E6-5E25-55B6-817F2EC6B04A}"/>
              </a:ext>
            </a:extLst>
          </p:cNvPr>
          <p:cNvSpPr/>
          <p:nvPr/>
        </p:nvSpPr>
        <p:spPr>
          <a:xfrm>
            <a:off x="8666780" y="4587637"/>
            <a:ext cx="1356370" cy="635452"/>
          </a:xfrm>
          <a:prstGeom prst="rect">
            <a:avLst/>
          </a:prstGeom>
          <a:noFill/>
        </p:spPr>
        <p:txBody>
          <a:bodyPr wrap="square" lIns="0" tIns="0" rIns="0" bIns="0" rtlCol="0" anchor="t"/>
          <a:lstStyle/>
          <a:p>
            <a:pPr algn="l">
              <a:buNone/>
            </a:pPr>
            <a:r>
              <a:rPr lang="en-US" sz="48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30%</a:t>
            </a:r>
          </a:p>
        </p:txBody>
      </p:sp>
      <p:sp>
        <p:nvSpPr>
          <p:cNvPr id="20" name="Object 7">
            <a:extLst>
              <a:ext uri="{FF2B5EF4-FFF2-40B4-BE49-F238E27FC236}">
                <a16:creationId xmlns:a16="http://schemas.microsoft.com/office/drawing/2014/main" id="{E7065F4C-E770-5B2C-39AE-373439646AF9}"/>
              </a:ext>
            </a:extLst>
          </p:cNvPr>
          <p:cNvSpPr/>
          <p:nvPr/>
        </p:nvSpPr>
        <p:spPr>
          <a:xfrm>
            <a:off x="4655394" y="3668483"/>
            <a:ext cx="3314532" cy="1904614"/>
          </a:xfrm>
          <a:prstGeom prst="rect">
            <a:avLst/>
          </a:prstGeom>
          <a:solidFill>
            <a:schemeClr val="accent5">
              <a:lumMod val="20000"/>
              <a:lumOff val="80000"/>
            </a:schemeClr>
          </a:solidFill>
        </p:spPr>
      </p:sp>
      <p:sp>
        <p:nvSpPr>
          <p:cNvPr id="21" name="Object 6">
            <a:extLst>
              <a:ext uri="{FF2B5EF4-FFF2-40B4-BE49-F238E27FC236}">
                <a16:creationId xmlns:a16="http://schemas.microsoft.com/office/drawing/2014/main" id="{3993B7D9-6A65-2F03-F034-FC95CA1D93F0}"/>
              </a:ext>
            </a:extLst>
          </p:cNvPr>
          <p:cNvSpPr/>
          <p:nvPr/>
        </p:nvSpPr>
        <p:spPr>
          <a:xfrm>
            <a:off x="4790884" y="3940531"/>
            <a:ext cx="3485279"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Core Funded</a:t>
            </a:r>
          </a:p>
        </p:txBody>
      </p:sp>
      <p:sp>
        <p:nvSpPr>
          <p:cNvPr id="22" name="Object 8">
            <a:extLst>
              <a:ext uri="{FF2B5EF4-FFF2-40B4-BE49-F238E27FC236}">
                <a16:creationId xmlns:a16="http://schemas.microsoft.com/office/drawing/2014/main" id="{E439BCC7-0695-6AAC-1C2A-D728DDDE1444}"/>
              </a:ext>
            </a:extLst>
          </p:cNvPr>
          <p:cNvSpPr/>
          <p:nvPr/>
        </p:nvSpPr>
        <p:spPr>
          <a:xfrm>
            <a:off x="4760803" y="4587638"/>
            <a:ext cx="1356370" cy="635452"/>
          </a:xfrm>
          <a:prstGeom prst="rect">
            <a:avLst/>
          </a:prstGeom>
          <a:noFill/>
        </p:spPr>
        <p:txBody>
          <a:bodyPr wrap="square" lIns="0" tIns="0" rIns="0" bIns="0" rtlCol="0" anchor="t"/>
          <a:lstStyle/>
          <a:p>
            <a:pPr algn="l">
              <a:buNone/>
            </a:pPr>
            <a:r>
              <a:rPr lang="en-US" sz="48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70%</a:t>
            </a:r>
          </a:p>
        </p:txBody>
      </p:sp>
      <p:pic>
        <p:nvPicPr>
          <p:cNvPr id="52" name="Picture 51">
            <a:extLst>
              <a:ext uri="{FF2B5EF4-FFF2-40B4-BE49-F238E27FC236}">
                <a16:creationId xmlns:a16="http://schemas.microsoft.com/office/drawing/2014/main" id="{2EC03F63-CC22-BD86-B207-3D1C142D9A6F}"/>
              </a:ext>
            </a:extLst>
          </p:cNvPr>
          <p:cNvPicPr>
            <a:picLocks noChangeAspect="1"/>
          </p:cNvPicPr>
          <p:nvPr/>
        </p:nvPicPr>
        <p:blipFill>
          <a:blip r:embed="rId5"/>
          <a:stretch>
            <a:fillRect/>
          </a:stretch>
        </p:blipFill>
        <p:spPr>
          <a:xfrm>
            <a:off x="10463864" y="5475975"/>
            <a:ext cx="1515744" cy="1252293"/>
          </a:xfrm>
          <a:prstGeom prst="rect">
            <a:avLst/>
          </a:prstGeom>
        </p:spPr>
      </p:pic>
      <p:pic>
        <p:nvPicPr>
          <p:cNvPr id="23" name="Picture 22" descr="A picture containing book, shelf, bookcase, shelving&#10;&#10;Description automatically generated">
            <a:extLst>
              <a:ext uri="{FF2B5EF4-FFF2-40B4-BE49-F238E27FC236}">
                <a16:creationId xmlns:a16="http://schemas.microsoft.com/office/drawing/2014/main" id="{F55DF67C-BC98-1C42-D5E7-1EF15C71B522}"/>
              </a:ext>
            </a:extLst>
          </p:cNvPr>
          <p:cNvPicPr>
            <a:picLocks noChangeAspect="1"/>
          </p:cNvPicPr>
          <p:nvPr/>
        </p:nvPicPr>
        <p:blipFill rotWithShape="1">
          <a:blip r:embed="rId6">
            <a:alphaModFix amt="70000"/>
          </a:blip>
          <a:srcRect r="26125"/>
          <a:stretch/>
        </p:blipFill>
        <p:spPr>
          <a:xfrm rot="5400000">
            <a:off x="331019" y="1322216"/>
            <a:ext cx="3930455" cy="3990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717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544331" y="363000"/>
            <a:ext cx="5747657" cy="672984"/>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mj-lt"/>
                <a:ea typeface="Bebas Neue" pitchFamily="34" charset="-122"/>
                <a:cs typeface="Bebas Neue" pitchFamily="34" charset="-120"/>
              </a:rPr>
              <a:t>How RM's Work</a:t>
            </a:r>
          </a:p>
        </p:txBody>
      </p:sp>
      <p:sp>
        <p:nvSpPr>
          <p:cNvPr id="3" name="Object 2"/>
          <p:cNvSpPr/>
          <p:nvPr/>
        </p:nvSpPr>
        <p:spPr>
          <a:xfrm>
            <a:off x="476131" y="1352134"/>
            <a:ext cx="3869692" cy="4732742"/>
          </a:xfrm>
          <a:prstGeom prst="rect">
            <a:avLst/>
          </a:prstGeom>
          <a:solidFill>
            <a:srgbClr val="FFFFFF"/>
          </a:solidFill>
        </p:spPr>
      </p:sp>
      <p:sp>
        <p:nvSpPr>
          <p:cNvPr id="5" name="Object 4"/>
          <p:cNvSpPr/>
          <p:nvPr/>
        </p:nvSpPr>
        <p:spPr>
          <a:xfrm>
            <a:off x="4539343" y="1352134"/>
            <a:ext cx="3507991" cy="950902"/>
          </a:xfrm>
          <a:prstGeom prst="rect">
            <a:avLst/>
          </a:prstGeom>
          <a:solidFill>
            <a:srgbClr val="F3F7F1"/>
          </a:solidFill>
        </p:spPr>
      </p:sp>
      <p:sp>
        <p:nvSpPr>
          <p:cNvPr id="36" name="Object 7">
            <a:extLst>
              <a:ext uri="{FF2B5EF4-FFF2-40B4-BE49-F238E27FC236}">
                <a16:creationId xmlns:a16="http://schemas.microsoft.com/office/drawing/2014/main" id="{F2D1CCD2-334D-8FA6-AD77-F23738DCEC41}"/>
              </a:ext>
            </a:extLst>
          </p:cNvPr>
          <p:cNvSpPr/>
          <p:nvPr/>
        </p:nvSpPr>
        <p:spPr>
          <a:xfrm>
            <a:off x="8585734" y="1352133"/>
            <a:ext cx="3507991" cy="1055611"/>
          </a:xfrm>
          <a:prstGeom prst="rect">
            <a:avLst/>
          </a:prstGeom>
          <a:solidFill>
            <a:schemeClr val="accent5">
              <a:lumMod val="20000"/>
              <a:lumOff val="80000"/>
            </a:schemeClr>
          </a:solidFill>
        </p:spPr>
      </p:sp>
      <p:pic>
        <p:nvPicPr>
          <p:cNvPr id="7" name="Object 4" descr="preencoded.png">
            <a:extLst>
              <a:ext uri="{FF2B5EF4-FFF2-40B4-BE49-F238E27FC236}">
                <a16:creationId xmlns:a16="http://schemas.microsoft.com/office/drawing/2014/main" id="{DD22EF0E-6F48-DEFE-911D-567C3306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1305" y="694844"/>
            <a:ext cx="85704" cy="85704"/>
          </a:xfrm>
          <a:prstGeom prst="rect">
            <a:avLst/>
          </a:prstGeom>
        </p:spPr>
      </p:pic>
      <p:sp>
        <p:nvSpPr>
          <p:cNvPr id="12" name="Object 6">
            <a:extLst>
              <a:ext uri="{FF2B5EF4-FFF2-40B4-BE49-F238E27FC236}">
                <a16:creationId xmlns:a16="http://schemas.microsoft.com/office/drawing/2014/main" id="{104FFF30-DAA1-A8F0-2C90-5190F60A295F}"/>
              </a:ext>
            </a:extLst>
          </p:cNvPr>
          <p:cNvSpPr/>
          <p:nvPr/>
        </p:nvSpPr>
        <p:spPr>
          <a:xfrm>
            <a:off x="4634509" y="1556675"/>
            <a:ext cx="3314533"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Manage an Individual Project</a:t>
            </a:r>
          </a:p>
        </p:txBody>
      </p:sp>
      <p:sp>
        <p:nvSpPr>
          <p:cNvPr id="14" name="Object 8">
            <a:extLst>
              <a:ext uri="{FF2B5EF4-FFF2-40B4-BE49-F238E27FC236}">
                <a16:creationId xmlns:a16="http://schemas.microsoft.com/office/drawing/2014/main" id="{E27CE4DE-33C4-A2F9-0CBD-BFE3F9A0A35A}"/>
              </a:ext>
            </a:extLst>
          </p:cNvPr>
          <p:cNvSpPr/>
          <p:nvPr/>
        </p:nvSpPr>
        <p:spPr>
          <a:xfrm>
            <a:off x="4655394" y="1767435"/>
            <a:ext cx="678606"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9%</a:t>
            </a:r>
          </a:p>
        </p:txBody>
      </p:sp>
      <p:sp>
        <p:nvSpPr>
          <p:cNvPr id="6" name="Object 6">
            <a:extLst>
              <a:ext uri="{FF2B5EF4-FFF2-40B4-BE49-F238E27FC236}">
                <a16:creationId xmlns:a16="http://schemas.microsoft.com/office/drawing/2014/main" id="{BCD02531-963F-9D05-1E75-B2A38045E50B}"/>
              </a:ext>
            </a:extLst>
          </p:cNvPr>
          <p:cNvSpPr/>
          <p:nvPr/>
        </p:nvSpPr>
        <p:spPr>
          <a:xfrm>
            <a:off x="8682462" y="1445243"/>
            <a:ext cx="3314533"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Researcher and Research Manager</a:t>
            </a:r>
          </a:p>
        </p:txBody>
      </p:sp>
      <p:sp>
        <p:nvSpPr>
          <p:cNvPr id="8" name="Object 8">
            <a:extLst>
              <a:ext uri="{FF2B5EF4-FFF2-40B4-BE49-F238E27FC236}">
                <a16:creationId xmlns:a16="http://schemas.microsoft.com/office/drawing/2014/main" id="{C8CABF91-A3D5-079E-1D05-51C598C0EFEA}"/>
              </a:ext>
            </a:extLst>
          </p:cNvPr>
          <p:cNvSpPr/>
          <p:nvPr/>
        </p:nvSpPr>
        <p:spPr>
          <a:xfrm>
            <a:off x="8730996" y="1883695"/>
            <a:ext cx="678606"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9%</a:t>
            </a:r>
          </a:p>
        </p:txBody>
      </p:sp>
      <p:sp>
        <p:nvSpPr>
          <p:cNvPr id="9" name="Object 4">
            <a:extLst>
              <a:ext uri="{FF2B5EF4-FFF2-40B4-BE49-F238E27FC236}">
                <a16:creationId xmlns:a16="http://schemas.microsoft.com/office/drawing/2014/main" id="{C24AE2D6-3A90-BE35-1CD7-6A8ED7CEC8F0}"/>
              </a:ext>
            </a:extLst>
          </p:cNvPr>
          <p:cNvSpPr/>
          <p:nvPr/>
        </p:nvSpPr>
        <p:spPr>
          <a:xfrm>
            <a:off x="4539343" y="2450369"/>
            <a:ext cx="3869692" cy="1210795"/>
          </a:xfrm>
          <a:prstGeom prst="rect">
            <a:avLst/>
          </a:prstGeom>
          <a:solidFill>
            <a:srgbClr val="F3F7F1"/>
          </a:solidFill>
        </p:spPr>
      </p:sp>
      <p:sp>
        <p:nvSpPr>
          <p:cNvPr id="10" name="Object 7">
            <a:extLst>
              <a:ext uri="{FF2B5EF4-FFF2-40B4-BE49-F238E27FC236}">
                <a16:creationId xmlns:a16="http://schemas.microsoft.com/office/drawing/2014/main" id="{7A2A6EEA-89D1-2B14-948D-425E647BC129}"/>
              </a:ext>
            </a:extLst>
          </p:cNvPr>
          <p:cNvSpPr/>
          <p:nvPr/>
        </p:nvSpPr>
        <p:spPr>
          <a:xfrm>
            <a:off x="8585734" y="2605553"/>
            <a:ext cx="3507991" cy="1055611"/>
          </a:xfrm>
          <a:prstGeom prst="rect">
            <a:avLst/>
          </a:prstGeom>
          <a:solidFill>
            <a:schemeClr val="accent5">
              <a:lumMod val="20000"/>
              <a:lumOff val="80000"/>
            </a:schemeClr>
          </a:solidFill>
        </p:spPr>
      </p:sp>
      <p:sp>
        <p:nvSpPr>
          <p:cNvPr id="11" name="Object 6">
            <a:extLst>
              <a:ext uri="{FF2B5EF4-FFF2-40B4-BE49-F238E27FC236}">
                <a16:creationId xmlns:a16="http://schemas.microsoft.com/office/drawing/2014/main" id="{3674677C-42BE-EE7C-D879-FB6D729F778C}"/>
              </a:ext>
            </a:extLst>
          </p:cNvPr>
          <p:cNvSpPr/>
          <p:nvPr/>
        </p:nvSpPr>
        <p:spPr>
          <a:xfrm>
            <a:off x="4612232" y="2624810"/>
            <a:ext cx="3606345"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Provide </a:t>
            </a:r>
            <a:r>
              <a:rPr lang="en-US" b="1" kern="0" spc="32" dirty="0" err="1">
                <a:latin typeface="Calibri" panose="020F0502020204030204" pitchFamily="34" charset="0"/>
                <a:ea typeface="Source Sans Pro" pitchFamily="34" charset="-122"/>
                <a:cs typeface="Calibri" panose="020F0502020204030204" pitchFamily="34" charset="0"/>
              </a:rPr>
              <a:t>Specialised</a:t>
            </a:r>
            <a:r>
              <a:rPr lang="en-US" b="1" kern="0" spc="32" dirty="0">
                <a:latin typeface="Calibri" panose="020F0502020204030204" pitchFamily="34" charset="0"/>
                <a:ea typeface="Source Sans Pro" pitchFamily="34" charset="-122"/>
                <a:cs typeface="Calibri" panose="020F0502020204030204" pitchFamily="34" charset="0"/>
              </a:rPr>
              <a:t> Professional Services to a range of Research Projects</a:t>
            </a:r>
          </a:p>
        </p:txBody>
      </p:sp>
      <p:sp>
        <p:nvSpPr>
          <p:cNvPr id="13" name="Object 8">
            <a:extLst>
              <a:ext uri="{FF2B5EF4-FFF2-40B4-BE49-F238E27FC236}">
                <a16:creationId xmlns:a16="http://schemas.microsoft.com/office/drawing/2014/main" id="{89D82639-F5EA-7D7E-0E5D-35EFE0925280}"/>
              </a:ext>
            </a:extLst>
          </p:cNvPr>
          <p:cNvSpPr/>
          <p:nvPr/>
        </p:nvSpPr>
        <p:spPr>
          <a:xfrm>
            <a:off x="5812001" y="3107307"/>
            <a:ext cx="839169"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35%</a:t>
            </a:r>
          </a:p>
        </p:txBody>
      </p:sp>
      <p:sp>
        <p:nvSpPr>
          <p:cNvPr id="23" name="Object 6">
            <a:extLst>
              <a:ext uri="{FF2B5EF4-FFF2-40B4-BE49-F238E27FC236}">
                <a16:creationId xmlns:a16="http://schemas.microsoft.com/office/drawing/2014/main" id="{2B1063F4-2597-C694-23DE-90A868FCA3F3}"/>
              </a:ext>
            </a:extLst>
          </p:cNvPr>
          <p:cNvSpPr/>
          <p:nvPr/>
        </p:nvSpPr>
        <p:spPr>
          <a:xfrm>
            <a:off x="8646237" y="2648746"/>
            <a:ext cx="3314533"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Lead Research Management across an entire institution</a:t>
            </a:r>
          </a:p>
        </p:txBody>
      </p:sp>
      <p:sp>
        <p:nvSpPr>
          <p:cNvPr id="24" name="Object 8">
            <a:extLst>
              <a:ext uri="{FF2B5EF4-FFF2-40B4-BE49-F238E27FC236}">
                <a16:creationId xmlns:a16="http://schemas.microsoft.com/office/drawing/2014/main" id="{1C6DD275-25BC-9DE1-2CD0-0E77BF66A517}"/>
              </a:ext>
            </a:extLst>
          </p:cNvPr>
          <p:cNvSpPr/>
          <p:nvPr/>
        </p:nvSpPr>
        <p:spPr>
          <a:xfrm>
            <a:off x="8711550" y="3071843"/>
            <a:ext cx="897253"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14%</a:t>
            </a:r>
          </a:p>
        </p:txBody>
      </p:sp>
      <p:sp>
        <p:nvSpPr>
          <p:cNvPr id="25" name="Object 4">
            <a:extLst>
              <a:ext uri="{FF2B5EF4-FFF2-40B4-BE49-F238E27FC236}">
                <a16:creationId xmlns:a16="http://schemas.microsoft.com/office/drawing/2014/main" id="{B64BAA55-7AEF-0421-FDB9-80998A989F17}"/>
              </a:ext>
            </a:extLst>
          </p:cNvPr>
          <p:cNvSpPr/>
          <p:nvPr/>
        </p:nvSpPr>
        <p:spPr>
          <a:xfrm>
            <a:off x="4558788" y="3700914"/>
            <a:ext cx="3869692" cy="1210795"/>
          </a:xfrm>
          <a:prstGeom prst="rect">
            <a:avLst/>
          </a:prstGeom>
          <a:solidFill>
            <a:srgbClr val="F3F7F1"/>
          </a:solidFill>
        </p:spPr>
      </p:sp>
      <p:sp>
        <p:nvSpPr>
          <p:cNvPr id="26" name="Object 7">
            <a:extLst>
              <a:ext uri="{FF2B5EF4-FFF2-40B4-BE49-F238E27FC236}">
                <a16:creationId xmlns:a16="http://schemas.microsoft.com/office/drawing/2014/main" id="{7AE2F3FC-058F-D9C6-C6AE-493B6FCDACC0}"/>
              </a:ext>
            </a:extLst>
          </p:cNvPr>
          <p:cNvSpPr/>
          <p:nvPr/>
        </p:nvSpPr>
        <p:spPr>
          <a:xfrm>
            <a:off x="8605179" y="3856098"/>
            <a:ext cx="3507991" cy="1055611"/>
          </a:xfrm>
          <a:prstGeom prst="rect">
            <a:avLst/>
          </a:prstGeom>
          <a:solidFill>
            <a:schemeClr val="accent5">
              <a:lumMod val="20000"/>
              <a:lumOff val="80000"/>
            </a:schemeClr>
          </a:solidFill>
        </p:spPr>
      </p:sp>
      <p:sp>
        <p:nvSpPr>
          <p:cNvPr id="27" name="Object 6">
            <a:extLst>
              <a:ext uri="{FF2B5EF4-FFF2-40B4-BE49-F238E27FC236}">
                <a16:creationId xmlns:a16="http://schemas.microsoft.com/office/drawing/2014/main" id="{E9F8B19B-F95E-13A1-652A-35BCD63ED63B}"/>
              </a:ext>
            </a:extLst>
          </p:cNvPr>
          <p:cNvSpPr/>
          <p:nvPr/>
        </p:nvSpPr>
        <p:spPr>
          <a:xfrm>
            <a:off x="4653954" y="3920787"/>
            <a:ext cx="3755081" cy="740141"/>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Lead a team supplying </a:t>
            </a:r>
            <a:r>
              <a:rPr lang="en-US" b="1" kern="0" spc="32" dirty="0" err="1">
                <a:latin typeface="Calibri" panose="020F0502020204030204" pitchFamily="34" charset="0"/>
                <a:ea typeface="Source Sans Pro" pitchFamily="34" charset="-122"/>
                <a:cs typeface="Calibri" panose="020F0502020204030204" pitchFamily="34" charset="0"/>
              </a:rPr>
              <a:t>Specialised</a:t>
            </a:r>
            <a:r>
              <a:rPr lang="en-US" b="1" kern="0" spc="32" dirty="0">
                <a:latin typeface="Calibri" panose="020F0502020204030204" pitchFamily="34" charset="0"/>
                <a:ea typeface="Source Sans Pro" pitchFamily="34" charset="-122"/>
                <a:cs typeface="Calibri" panose="020F0502020204030204" pitchFamily="34" charset="0"/>
              </a:rPr>
              <a:t> Services to Research Projects</a:t>
            </a:r>
          </a:p>
        </p:txBody>
      </p:sp>
      <p:sp>
        <p:nvSpPr>
          <p:cNvPr id="28" name="Object 8">
            <a:extLst>
              <a:ext uri="{FF2B5EF4-FFF2-40B4-BE49-F238E27FC236}">
                <a16:creationId xmlns:a16="http://schemas.microsoft.com/office/drawing/2014/main" id="{9D3486D0-F3A3-E6BF-B7CA-F935AA5ABCDB}"/>
              </a:ext>
            </a:extLst>
          </p:cNvPr>
          <p:cNvSpPr/>
          <p:nvPr/>
        </p:nvSpPr>
        <p:spPr>
          <a:xfrm>
            <a:off x="4674839" y="4391149"/>
            <a:ext cx="844218"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13%</a:t>
            </a:r>
          </a:p>
        </p:txBody>
      </p:sp>
      <p:sp>
        <p:nvSpPr>
          <p:cNvPr id="29" name="Object 6">
            <a:extLst>
              <a:ext uri="{FF2B5EF4-FFF2-40B4-BE49-F238E27FC236}">
                <a16:creationId xmlns:a16="http://schemas.microsoft.com/office/drawing/2014/main" id="{235BEEB8-370B-E2B9-17A9-30F7A4149288}"/>
              </a:ext>
            </a:extLst>
          </p:cNvPr>
          <p:cNvSpPr/>
          <p:nvPr/>
        </p:nvSpPr>
        <p:spPr>
          <a:xfrm>
            <a:off x="8665682" y="3908239"/>
            <a:ext cx="3314533"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Lead Research Management across multiple institutions</a:t>
            </a:r>
          </a:p>
        </p:txBody>
      </p:sp>
      <p:sp>
        <p:nvSpPr>
          <p:cNvPr id="30" name="Object 8">
            <a:extLst>
              <a:ext uri="{FF2B5EF4-FFF2-40B4-BE49-F238E27FC236}">
                <a16:creationId xmlns:a16="http://schemas.microsoft.com/office/drawing/2014/main" id="{2FA00503-315E-2190-C555-4CFC8ACC972E}"/>
              </a:ext>
            </a:extLst>
          </p:cNvPr>
          <p:cNvSpPr/>
          <p:nvPr/>
        </p:nvSpPr>
        <p:spPr>
          <a:xfrm>
            <a:off x="8730996" y="4387704"/>
            <a:ext cx="678606"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1%</a:t>
            </a:r>
          </a:p>
        </p:txBody>
      </p:sp>
      <p:sp>
        <p:nvSpPr>
          <p:cNvPr id="31" name="Object 4">
            <a:extLst>
              <a:ext uri="{FF2B5EF4-FFF2-40B4-BE49-F238E27FC236}">
                <a16:creationId xmlns:a16="http://schemas.microsoft.com/office/drawing/2014/main" id="{9BC7A89B-588C-4341-020E-750D29795351}"/>
              </a:ext>
            </a:extLst>
          </p:cNvPr>
          <p:cNvSpPr/>
          <p:nvPr/>
        </p:nvSpPr>
        <p:spPr>
          <a:xfrm>
            <a:off x="4558788" y="5118252"/>
            <a:ext cx="3507991" cy="1055610"/>
          </a:xfrm>
          <a:prstGeom prst="rect">
            <a:avLst/>
          </a:prstGeom>
          <a:solidFill>
            <a:srgbClr val="F3F7F1"/>
          </a:solidFill>
        </p:spPr>
      </p:sp>
      <p:sp>
        <p:nvSpPr>
          <p:cNvPr id="32" name="Object 7">
            <a:extLst>
              <a:ext uri="{FF2B5EF4-FFF2-40B4-BE49-F238E27FC236}">
                <a16:creationId xmlns:a16="http://schemas.microsoft.com/office/drawing/2014/main" id="{61772A38-550D-9561-DD21-C2E8642F122A}"/>
              </a:ext>
            </a:extLst>
          </p:cNvPr>
          <p:cNvSpPr/>
          <p:nvPr/>
        </p:nvSpPr>
        <p:spPr>
          <a:xfrm>
            <a:off x="8605179" y="5118251"/>
            <a:ext cx="3507991" cy="1055611"/>
          </a:xfrm>
          <a:prstGeom prst="rect">
            <a:avLst/>
          </a:prstGeom>
          <a:solidFill>
            <a:schemeClr val="accent5">
              <a:lumMod val="20000"/>
              <a:lumOff val="80000"/>
            </a:schemeClr>
          </a:solidFill>
        </p:spPr>
      </p:sp>
      <p:sp>
        <p:nvSpPr>
          <p:cNvPr id="33" name="Object 6">
            <a:extLst>
              <a:ext uri="{FF2B5EF4-FFF2-40B4-BE49-F238E27FC236}">
                <a16:creationId xmlns:a16="http://schemas.microsoft.com/office/drawing/2014/main" id="{02AFE39E-7B35-784A-62CC-7469DE8999A4}"/>
              </a:ext>
            </a:extLst>
          </p:cNvPr>
          <p:cNvSpPr/>
          <p:nvPr/>
        </p:nvSpPr>
        <p:spPr>
          <a:xfrm>
            <a:off x="4674839" y="5148295"/>
            <a:ext cx="3314533" cy="484612"/>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Manage several Research Projects directly</a:t>
            </a:r>
          </a:p>
        </p:txBody>
      </p:sp>
      <p:sp>
        <p:nvSpPr>
          <p:cNvPr id="34" name="Object 8">
            <a:extLst>
              <a:ext uri="{FF2B5EF4-FFF2-40B4-BE49-F238E27FC236}">
                <a16:creationId xmlns:a16="http://schemas.microsoft.com/office/drawing/2014/main" id="{3FA5983A-D4B9-9048-EAA4-2AD472CE463D}"/>
              </a:ext>
            </a:extLst>
          </p:cNvPr>
          <p:cNvSpPr/>
          <p:nvPr/>
        </p:nvSpPr>
        <p:spPr>
          <a:xfrm>
            <a:off x="4674839" y="5664188"/>
            <a:ext cx="678606"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8%</a:t>
            </a:r>
          </a:p>
        </p:txBody>
      </p:sp>
      <p:sp>
        <p:nvSpPr>
          <p:cNvPr id="35" name="Object 6">
            <a:extLst>
              <a:ext uri="{FF2B5EF4-FFF2-40B4-BE49-F238E27FC236}">
                <a16:creationId xmlns:a16="http://schemas.microsoft.com/office/drawing/2014/main" id="{3D7ACC09-AD0B-2469-1598-94B01F6A6D66}"/>
              </a:ext>
            </a:extLst>
          </p:cNvPr>
          <p:cNvSpPr/>
          <p:nvPr/>
        </p:nvSpPr>
        <p:spPr>
          <a:xfrm>
            <a:off x="8665682" y="5291810"/>
            <a:ext cx="3314533" cy="341395"/>
          </a:xfrm>
          <a:prstGeom prst="rect">
            <a:avLst/>
          </a:prstGeom>
          <a:noFill/>
        </p:spPr>
        <p:txBody>
          <a:bodyPr wrap="square" lIns="0" tIns="0" rIns="0" bIns="0" rtlCol="0" anchor="t"/>
          <a:lstStyle/>
          <a:p>
            <a:pPr algn="l">
              <a:lnSpc>
                <a:spcPts val="1925"/>
              </a:lnSpc>
              <a:buNone/>
            </a:pPr>
            <a:r>
              <a:rPr lang="en-US" b="1" kern="0" spc="32" dirty="0">
                <a:latin typeface="Calibri" panose="020F0502020204030204" pitchFamily="34" charset="0"/>
                <a:ea typeface="Source Sans Pro" pitchFamily="34" charset="-122"/>
                <a:cs typeface="Calibri" panose="020F0502020204030204" pitchFamily="34" charset="0"/>
              </a:rPr>
              <a:t>Other</a:t>
            </a:r>
          </a:p>
        </p:txBody>
      </p:sp>
      <p:sp>
        <p:nvSpPr>
          <p:cNvPr id="37" name="Object 8">
            <a:extLst>
              <a:ext uri="{FF2B5EF4-FFF2-40B4-BE49-F238E27FC236}">
                <a16:creationId xmlns:a16="http://schemas.microsoft.com/office/drawing/2014/main" id="{6B07BD81-88A1-A240-FBD2-2AE760563190}"/>
              </a:ext>
            </a:extLst>
          </p:cNvPr>
          <p:cNvSpPr/>
          <p:nvPr/>
        </p:nvSpPr>
        <p:spPr>
          <a:xfrm>
            <a:off x="8730995" y="5584541"/>
            <a:ext cx="877807" cy="478393"/>
          </a:xfrm>
          <a:prstGeom prst="rect">
            <a:avLst/>
          </a:prstGeom>
          <a:noFill/>
        </p:spPr>
        <p:txBody>
          <a:bodyPr wrap="square" lIns="0" tIns="0" rIns="0" bIns="0" rtlCol="0" anchor="t"/>
          <a:lstStyle/>
          <a:p>
            <a:pPr algn="l">
              <a:buNone/>
            </a:pPr>
            <a:r>
              <a:rPr lang="en-US" sz="3200" b="1" kern="0" spc="94" dirty="0">
                <a:solidFill>
                  <a:srgbClr val="000000">
                    <a:alpha val="80000"/>
                  </a:srgbClr>
                </a:solidFill>
                <a:latin typeface="Calibri" panose="020F0502020204030204" pitchFamily="34" charset="0"/>
                <a:ea typeface="Bebas Neue" pitchFamily="34" charset="-122"/>
                <a:cs typeface="Calibri" panose="020F0502020204030204" pitchFamily="34" charset="0"/>
              </a:rPr>
              <a:t>11%</a:t>
            </a:r>
          </a:p>
        </p:txBody>
      </p:sp>
      <p:pic>
        <p:nvPicPr>
          <p:cNvPr id="52" name="Picture 51">
            <a:extLst>
              <a:ext uri="{FF2B5EF4-FFF2-40B4-BE49-F238E27FC236}">
                <a16:creationId xmlns:a16="http://schemas.microsoft.com/office/drawing/2014/main" id="{2EC03F63-CC22-BD86-B207-3D1C142D9A6F}"/>
              </a:ext>
            </a:extLst>
          </p:cNvPr>
          <p:cNvPicPr>
            <a:picLocks noChangeAspect="1"/>
          </p:cNvPicPr>
          <p:nvPr/>
        </p:nvPicPr>
        <p:blipFill>
          <a:blip r:embed="rId5"/>
          <a:stretch>
            <a:fillRect/>
          </a:stretch>
        </p:blipFill>
        <p:spPr>
          <a:xfrm>
            <a:off x="10962036" y="5807405"/>
            <a:ext cx="1151134" cy="951056"/>
          </a:xfrm>
          <a:prstGeom prst="rect">
            <a:avLst/>
          </a:prstGeom>
        </p:spPr>
      </p:pic>
      <p:pic>
        <p:nvPicPr>
          <p:cNvPr id="38" name="Picture 37" descr="A picture containing book, shelf, bookcase, shelving&#10;&#10;Description automatically generated">
            <a:extLst>
              <a:ext uri="{FF2B5EF4-FFF2-40B4-BE49-F238E27FC236}">
                <a16:creationId xmlns:a16="http://schemas.microsoft.com/office/drawing/2014/main" id="{E2B696B5-695B-827B-A5B7-11CEF8FE4E7A}"/>
              </a:ext>
            </a:extLst>
          </p:cNvPr>
          <p:cNvPicPr>
            <a:picLocks noChangeAspect="1"/>
          </p:cNvPicPr>
          <p:nvPr/>
        </p:nvPicPr>
        <p:blipFill rotWithShape="1">
          <a:blip r:embed="rId6">
            <a:alphaModFix amt="70000"/>
          </a:blip>
          <a:srcRect r="26125"/>
          <a:stretch/>
        </p:blipFill>
        <p:spPr>
          <a:xfrm rot="5400000">
            <a:off x="320133" y="1322216"/>
            <a:ext cx="3930455" cy="3990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218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7522869" y="1524286"/>
            <a:ext cx="4199475" cy="4792222"/>
          </a:xfrm>
          <a:prstGeom prst="rect">
            <a:avLst/>
          </a:prstGeom>
          <a:solidFill>
            <a:srgbClr val="F3F7F1"/>
          </a:solidFill>
        </p:spPr>
      </p:sp>
      <p:sp>
        <p:nvSpPr>
          <p:cNvPr id="3" name="Object 2"/>
          <p:cNvSpPr/>
          <p:nvPr/>
        </p:nvSpPr>
        <p:spPr>
          <a:xfrm>
            <a:off x="7878539" y="2576464"/>
            <a:ext cx="3488135" cy="2322107"/>
          </a:xfrm>
          <a:prstGeom prst="rect">
            <a:avLst/>
          </a:prstGeom>
          <a:noFill/>
        </p:spPr>
        <p:txBody>
          <a:bodyPr wrap="square" lIns="0" tIns="0" rIns="0" bIns="0" rtlCol="0" anchor="t"/>
          <a:lstStyle/>
          <a:p>
            <a:pPr algn="ctr">
              <a:lnSpc>
                <a:spcPts val="4266"/>
              </a:lnSpc>
              <a:buNone/>
            </a:pPr>
            <a:r>
              <a:rPr lang="en-US" sz="3600" b="1" kern="0" spc="47" dirty="0">
                <a:solidFill>
                  <a:srgbClr val="000000">
                    <a:alpha val="80000"/>
                  </a:srgbClr>
                </a:solidFill>
                <a:latin typeface="Calibri" panose="020F0502020204030204" pitchFamily="34" charset="0"/>
                <a:ea typeface="Bebas Neue" pitchFamily="34" charset="-122"/>
                <a:cs typeface="Calibri" panose="020F0502020204030204" pitchFamily="34" charset="0"/>
              </a:rPr>
              <a:t>Do you have the skills to be an effective RM?</a:t>
            </a:r>
            <a:endParaRPr lang="en-US" sz="3600" dirty="0">
              <a:latin typeface="Calibri" panose="020F0502020204030204" pitchFamily="34" charset="0"/>
              <a:cs typeface="Calibri" panose="020F0502020204030204" pitchFamily="34" charset="0"/>
            </a:endParaRPr>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656" y="165910"/>
            <a:ext cx="3390052" cy="5189827"/>
          </a:xfrm>
          <a:prstGeom prst="rect">
            <a:avLst/>
          </a:prstGeom>
        </p:spPr>
      </p:pic>
      <p:sp>
        <p:nvSpPr>
          <p:cNvPr id="5" name="Object 4"/>
          <p:cNvSpPr/>
          <p:nvPr/>
        </p:nvSpPr>
        <p:spPr>
          <a:xfrm>
            <a:off x="1304725" y="2465205"/>
            <a:ext cx="1086881" cy="458127"/>
          </a:xfrm>
          <a:prstGeom prst="rect">
            <a:avLst/>
          </a:prstGeom>
          <a:noFill/>
        </p:spPr>
        <p:txBody>
          <a:bodyPr wrap="square" lIns="0" tIns="0" rIns="0" bIns="0" rtlCol="0" anchor="t"/>
          <a:lstStyle/>
          <a:p>
            <a:pPr algn="ctr">
              <a:lnSpc>
                <a:spcPts val="3608"/>
              </a:lnSpc>
              <a:buNone/>
            </a:pPr>
            <a:r>
              <a:rPr lang="en-US" sz="4000" kern="0" spc="61" dirty="0">
                <a:solidFill>
                  <a:srgbClr val="FFFFFF">
                    <a:alpha val="90000"/>
                  </a:srgbClr>
                </a:solidFill>
                <a:latin typeface="Calibri" panose="020F0502020204030204" pitchFamily="34" charset="0"/>
                <a:ea typeface="Source Sans Pro" pitchFamily="34" charset="-122"/>
                <a:cs typeface="Calibri" panose="020F0502020204030204" pitchFamily="34" charset="0"/>
              </a:rPr>
              <a:t>48%</a:t>
            </a:r>
            <a:endParaRPr lang="en-US" sz="2800" dirty="0">
              <a:latin typeface="Calibri" panose="020F0502020204030204" pitchFamily="34" charset="0"/>
              <a:cs typeface="Calibri" panose="020F0502020204030204" pitchFamily="34" charset="0"/>
            </a:endParaRPr>
          </a:p>
        </p:txBody>
      </p:sp>
      <p:sp>
        <p:nvSpPr>
          <p:cNvPr id="6" name="Object 5"/>
          <p:cNvSpPr/>
          <p:nvPr/>
        </p:nvSpPr>
        <p:spPr>
          <a:xfrm>
            <a:off x="912862" y="2029151"/>
            <a:ext cx="2276640" cy="313129"/>
          </a:xfrm>
          <a:prstGeom prst="rect">
            <a:avLst/>
          </a:prstGeom>
          <a:noFill/>
        </p:spPr>
        <p:txBody>
          <a:bodyPr wrap="square" lIns="0" tIns="0" rIns="0" bIns="0" rtlCol="0" anchor="t"/>
          <a:lstStyle/>
          <a:p>
            <a:pPr algn="ctr">
              <a:lnSpc>
                <a:spcPts val="1604"/>
              </a:lnSpc>
              <a:buNone/>
            </a:pPr>
            <a:r>
              <a:rPr lang="en-US" sz="2800" kern="0" spc="27" dirty="0">
                <a:solidFill>
                  <a:srgbClr val="FFFFFF">
                    <a:alpha val="90000"/>
                  </a:srgbClr>
                </a:solidFill>
                <a:latin typeface="Calibri" panose="020F0502020204030204" pitchFamily="34" charset="0"/>
                <a:ea typeface="Source Sans Pro" pitchFamily="34" charset="-122"/>
                <a:cs typeface="Calibri" panose="020F0502020204030204" pitchFamily="34" charset="0"/>
              </a:rPr>
              <a:t>Somewhat YES</a:t>
            </a:r>
            <a:endParaRPr lang="en-US" sz="4000" dirty="0">
              <a:latin typeface="Calibri" panose="020F0502020204030204" pitchFamily="34" charset="0"/>
              <a:cs typeface="Calibri" panose="020F0502020204030204" pitchFamily="34" charset="0"/>
            </a:endParaRPr>
          </a:p>
        </p:txBody>
      </p:sp>
      <p:pic>
        <p:nvPicPr>
          <p:cNvPr id="7" name="Object 6"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8745" y="254434"/>
            <a:ext cx="2713946" cy="5218395"/>
          </a:xfrm>
          <a:prstGeom prst="rect">
            <a:avLst/>
          </a:prstGeom>
        </p:spPr>
      </p:pic>
      <p:sp>
        <p:nvSpPr>
          <p:cNvPr id="8" name="Object 7"/>
          <p:cNvSpPr/>
          <p:nvPr/>
        </p:nvSpPr>
        <p:spPr>
          <a:xfrm>
            <a:off x="4070160" y="2970873"/>
            <a:ext cx="1073373" cy="458127"/>
          </a:xfrm>
          <a:prstGeom prst="rect">
            <a:avLst/>
          </a:prstGeom>
          <a:noFill/>
        </p:spPr>
        <p:txBody>
          <a:bodyPr wrap="square" lIns="0" tIns="0" rIns="0" bIns="0" rtlCol="0" anchor="t"/>
          <a:lstStyle/>
          <a:p>
            <a:pPr algn="ctr">
              <a:lnSpc>
                <a:spcPts val="3608"/>
              </a:lnSpc>
              <a:buNone/>
            </a:pPr>
            <a:r>
              <a:rPr lang="en-US" sz="4000" kern="0" spc="61" dirty="0">
                <a:solidFill>
                  <a:srgbClr val="FFFFFF">
                    <a:alpha val="90000"/>
                  </a:srgbClr>
                </a:solidFill>
                <a:latin typeface="Calibri" panose="020F0502020204030204" pitchFamily="34" charset="0"/>
                <a:ea typeface="Source Sans Pro" pitchFamily="34" charset="-122"/>
                <a:cs typeface="Calibri" panose="020F0502020204030204" pitchFamily="34" charset="0"/>
              </a:rPr>
              <a:t>42%</a:t>
            </a:r>
            <a:endParaRPr lang="en-US" sz="2800" dirty="0">
              <a:latin typeface="Calibri" panose="020F0502020204030204" pitchFamily="34" charset="0"/>
              <a:cs typeface="Calibri" panose="020F0502020204030204" pitchFamily="34" charset="0"/>
            </a:endParaRPr>
          </a:p>
        </p:txBody>
      </p:sp>
      <p:sp>
        <p:nvSpPr>
          <p:cNvPr id="9" name="Object 8"/>
          <p:cNvSpPr/>
          <p:nvPr/>
        </p:nvSpPr>
        <p:spPr>
          <a:xfrm>
            <a:off x="3315333" y="2434578"/>
            <a:ext cx="2358288" cy="259690"/>
          </a:xfrm>
          <a:prstGeom prst="rect">
            <a:avLst/>
          </a:prstGeom>
          <a:noFill/>
        </p:spPr>
        <p:txBody>
          <a:bodyPr wrap="square" lIns="0" tIns="0" rIns="0" bIns="0" rtlCol="0" anchor="t"/>
          <a:lstStyle/>
          <a:p>
            <a:pPr algn="ctr">
              <a:lnSpc>
                <a:spcPts val="1604"/>
              </a:lnSpc>
              <a:buNone/>
            </a:pPr>
            <a:r>
              <a:rPr lang="en-US" sz="2800" kern="0" spc="27" dirty="0">
                <a:solidFill>
                  <a:srgbClr val="FFFFFF">
                    <a:alpha val="90000"/>
                  </a:srgbClr>
                </a:solidFill>
                <a:latin typeface="Calibri" panose="020F0502020204030204" pitchFamily="34" charset="0"/>
                <a:ea typeface="Source Sans Pro" pitchFamily="34" charset="-122"/>
                <a:cs typeface="Calibri" panose="020F0502020204030204" pitchFamily="34" charset="0"/>
              </a:rPr>
              <a:t>Definitely YES</a:t>
            </a:r>
            <a:endParaRPr lang="en-US" sz="4000" dirty="0">
              <a:latin typeface="Calibri" panose="020F0502020204030204" pitchFamily="34" charset="0"/>
              <a:cs typeface="Calibri" panose="020F0502020204030204" pitchFamily="34" charset="0"/>
            </a:endParaRPr>
          </a:p>
        </p:txBody>
      </p:sp>
      <p:pic>
        <p:nvPicPr>
          <p:cNvPr id="10" name="Object 9"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38869" y="2835064"/>
            <a:ext cx="1685504" cy="2713946"/>
          </a:xfrm>
          <a:prstGeom prst="rect">
            <a:avLst/>
          </a:prstGeom>
        </p:spPr>
      </p:pic>
      <p:sp>
        <p:nvSpPr>
          <p:cNvPr id="11" name="Object 10"/>
          <p:cNvSpPr/>
          <p:nvPr/>
        </p:nvSpPr>
        <p:spPr>
          <a:xfrm>
            <a:off x="2361556" y="5918869"/>
            <a:ext cx="797896" cy="397639"/>
          </a:xfrm>
          <a:prstGeom prst="rect">
            <a:avLst/>
          </a:prstGeom>
          <a:noFill/>
        </p:spPr>
        <p:txBody>
          <a:bodyPr wrap="square" lIns="0" tIns="0" rIns="0" bIns="0" rtlCol="0" anchor="t"/>
          <a:lstStyle/>
          <a:p>
            <a:pPr algn="ctr">
              <a:lnSpc>
                <a:spcPts val="2406"/>
              </a:lnSpc>
              <a:buNone/>
            </a:pPr>
            <a:r>
              <a:rPr lang="en-US" sz="2800" kern="0" spc="41" dirty="0">
                <a:solidFill>
                  <a:srgbClr val="000000">
                    <a:alpha val="80000"/>
                  </a:srgbClr>
                </a:solidFill>
                <a:latin typeface="Calibri" panose="020F0502020204030204" pitchFamily="34" charset="0"/>
                <a:ea typeface="Source Sans Pro" pitchFamily="34" charset="-122"/>
                <a:cs typeface="Calibri" panose="020F0502020204030204" pitchFamily="34" charset="0"/>
              </a:rPr>
              <a:t>10%</a:t>
            </a:r>
            <a:endParaRPr lang="en-US" sz="2400" dirty="0">
              <a:latin typeface="Calibri" panose="020F0502020204030204" pitchFamily="34" charset="0"/>
              <a:cs typeface="Calibri" panose="020F0502020204030204" pitchFamily="34" charset="0"/>
            </a:endParaRPr>
          </a:p>
        </p:txBody>
      </p:sp>
      <p:sp>
        <p:nvSpPr>
          <p:cNvPr id="12" name="Object 11"/>
          <p:cNvSpPr/>
          <p:nvPr/>
        </p:nvSpPr>
        <p:spPr>
          <a:xfrm>
            <a:off x="1230122" y="5563111"/>
            <a:ext cx="3502998" cy="452510"/>
          </a:xfrm>
          <a:prstGeom prst="rect">
            <a:avLst/>
          </a:prstGeom>
          <a:noFill/>
        </p:spPr>
        <p:txBody>
          <a:bodyPr wrap="square" lIns="0" tIns="0" rIns="0" bIns="0" rtlCol="0" anchor="t"/>
          <a:lstStyle/>
          <a:p>
            <a:pPr algn="ctr">
              <a:buNone/>
            </a:pPr>
            <a:r>
              <a:rPr lang="en-US" sz="2400" kern="0" dirty="0">
                <a:solidFill>
                  <a:srgbClr val="000000">
                    <a:alpha val="80000"/>
                  </a:srgbClr>
                </a:solidFill>
                <a:latin typeface="Calibri" panose="020F0502020204030204" pitchFamily="34" charset="0"/>
                <a:ea typeface="Source Sans Pro" pitchFamily="34" charset="-122"/>
                <a:cs typeface="Calibri" panose="020F0502020204030204" pitchFamily="34" charset="0"/>
              </a:rPr>
              <a:t>Neutral/Somewhat No/No</a:t>
            </a:r>
            <a:endParaRPr lang="en-US" sz="48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2988CBF4-1907-9DF1-E349-4CF8318A3DEB}"/>
              </a:ext>
            </a:extLst>
          </p:cNvPr>
          <p:cNvPicPr>
            <a:picLocks noChangeAspect="1"/>
          </p:cNvPicPr>
          <p:nvPr/>
        </p:nvPicPr>
        <p:blipFill>
          <a:blip r:embed="rId9"/>
          <a:stretch>
            <a:fillRect/>
          </a:stretch>
        </p:blipFill>
        <p:spPr>
          <a:xfrm>
            <a:off x="10909438" y="5789366"/>
            <a:ext cx="1151134" cy="951056"/>
          </a:xfrm>
          <a:prstGeom prst="rect">
            <a:avLst/>
          </a:prstGeom>
        </p:spPr>
      </p:pic>
      <p:pic>
        <p:nvPicPr>
          <p:cNvPr id="15" name="Picture 14" descr="A picture containing book, shelf, bookcase, shelving&#10;&#10;Description automatically generated">
            <a:extLst>
              <a:ext uri="{FF2B5EF4-FFF2-40B4-BE49-F238E27FC236}">
                <a16:creationId xmlns:a16="http://schemas.microsoft.com/office/drawing/2014/main" id="{5616DFA2-79C6-2D9C-E1A0-3CFE50001C51}"/>
              </a:ext>
            </a:extLst>
          </p:cNvPr>
          <p:cNvPicPr>
            <a:picLocks noChangeAspect="1"/>
          </p:cNvPicPr>
          <p:nvPr/>
        </p:nvPicPr>
        <p:blipFill rotWithShape="1">
          <a:blip r:embed="rId10">
            <a:alphaModFix amt="70000"/>
          </a:blip>
          <a:srcRect r="26125"/>
          <a:stretch/>
        </p:blipFill>
        <p:spPr>
          <a:xfrm rot="5400000">
            <a:off x="5583653" y="3881951"/>
            <a:ext cx="2153068" cy="218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53c46a7-2663-4da1-926f-59176e3d05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6DFDE294A6FA4F980BBFF9DCDCDC6A" ma:contentTypeVersion="16" ma:contentTypeDescription="Create a new document." ma:contentTypeScope="" ma:versionID="0db181d639230489b9382d37f1081518">
  <xsd:schema xmlns:xsd="http://www.w3.org/2001/XMLSchema" xmlns:xs="http://www.w3.org/2001/XMLSchema" xmlns:p="http://schemas.microsoft.com/office/2006/metadata/properties" xmlns:ns3="953c46a7-2663-4da1-926f-59176e3d056e" xmlns:ns4="e01e80eb-0645-44a1-9b56-51d8b65dac7a" targetNamespace="http://schemas.microsoft.com/office/2006/metadata/properties" ma:root="true" ma:fieldsID="c88d6106ba6b97b896cb1d1edd07ce51" ns3:_="" ns4:_="">
    <xsd:import namespace="953c46a7-2663-4da1-926f-59176e3d056e"/>
    <xsd:import namespace="e01e80eb-0645-44a1-9b56-51d8b65dac7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c46a7-2663-4da1-926f-59176e3d05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1e80eb-0645-44a1-9b56-51d8b65dac7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EDEC6C-EAEC-4AEE-B4BD-1739B5C4776C}">
  <ds:schemaRefs>
    <ds:schemaRef ds:uri="http://schemas.microsoft.com/sharepoint/v3/contenttype/forms"/>
  </ds:schemaRefs>
</ds:datastoreItem>
</file>

<file path=customXml/itemProps2.xml><?xml version="1.0" encoding="utf-8"?>
<ds:datastoreItem xmlns:ds="http://schemas.openxmlformats.org/officeDocument/2006/customXml" ds:itemID="{B8F53A6E-C39F-4A78-8649-8DA316ABBD31}">
  <ds:schemaRefs>
    <ds:schemaRef ds:uri="http://purl.org/dc/elements/1.1/"/>
    <ds:schemaRef ds:uri="http://schemas.microsoft.com/office/2006/documentManagement/types"/>
    <ds:schemaRef ds:uri="e01e80eb-0645-44a1-9b56-51d8b65dac7a"/>
    <ds:schemaRef ds:uri="http://purl.org/dc/term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953c46a7-2663-4da1-926f-59176e3d056e"/>
    <ds:schemaRef ds:uri="http://purl.org/dc/dcmitype/"/>
  </ds:schemaRefs>
</ds:datastoreItem>
</file>

<file path=customXml/itemProps3.xml><?xml version="1.0" encoding="utf-8"?>
<ds:datastoreItem xmlns:ds="http://schemas.openxmlformats.org/officeDocument/2006/customXml" ds:itemID="{36BE9EBE-5487-4F40-B12B-DCBC7E640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c46a7-2663-4da1-926f-59176e3d056e"/>
    <ds:schemaRef ds:uri="e01e80eb-0645-44a1-9b56-51d8b65dac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423</TotalTime>
  <Words>799</Words>
  <Application>Microsoft Office PowerPoint</Application>
  <PresentationFormat>Widescreen</PresentationFormat>
  <Paragraphs>199</Paragraphs>
  <Slides>20</Slides>
  <Notes>14</Notes>
  <HiddenSlides>1</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20</vt:i4>
      </vt:variant>
    </vt:vector>
  </HeadingPairs>
  <TitlesOfParts>
    <vt:vector size="26" baseType="lpstr">
      <vt:lpstr>Calibri</vt:lpstr>
      <vt:lpstr>Arial</vt:lpstr>
      <vt:lpstr>Calibri Light</vt:lpstr>
      <vt:lpstr>Bahnschrift SemiBold SemiConden</vt:lpstr>
      <vt:lpstr>Office Theme</vt:lpstr>
      <vt:lpstr>Custom Design</vt:lpstr>
      <vt:lpstr>Career Acknowledgement for Research Managers</vt:lpstr>
      <vt:lpstr>Priority deliverables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Open doors …</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Paolo Saporito</cp:lastModifiedBy>
  <cp:revision>38</cp:revision>
  <dcterms:created xsi:type="dcterms:W3CDTF">2023-02-24T09:54:59Z</dcterms:created>
  <dcterms:modified xsi:type="dcterms:W3CDTF">2023-06-14T15:21:10Z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0x010100B36DFDE294A6FA4F980BBFF9DCDCDC6A</vt:lpwstr>
  </property>
</Properties>
</file>