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5"/>
  </p:notesMasterIdLst>
  <p:sldIdLst>
    <p:sldId id="257" r:id="rId2"/>
    <p:sldId id="256" r:id="rId3"/>
    <p:sldId id="258" r:id="rId4"/>
    <p:sldId id="284" r:id="rId5"/>
    <p:sldId id="261" r:id="rId6"/>
    <p:sldId id="259" r:id="rId7"/>
    <p:sldId id="260" r:id="rId8"/>
    <p:sldId id="263" r:id="rId9"/>
    <p:sldId id="264" r:id="rId10"/>
    <p:sldId id="265" r:id="rId11"/>
    <p:sldId id="266" r:id="rId12"/>
    <p:sldId id="271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8" r:id="rId31"/>
    <p:sldId id="289" r:id="rId32"/>
    <p:sldId id="291" r:id="rId33"/>
    <p:sldId id="28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EF8F-14FC-4A92-B6C9-9819A777D7EC}" type="datetimeFigureOut">
              <a:rPr lang="en-IE" smtClean="0"/>
              <a:t>17/05/2019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1BAD1-FD35-4C99-9C8B-6FDFEC2C75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163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BAD1-FD35-4C99-9C8B-6FDFEC2C75E0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297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97BB-7D06-42E1-A530-5933D3ACE981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5E6-A633-4E60-99A1-176EBA8164BD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63AA-21FC-48AE-BB3E-E8342963058D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52964-F421-445B-8073-93C2824E8CC8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1BB-50C3-47EC-BBA9-80E7C2CDF322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2681-F664-4719-B53E-FFDD3E342016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8C25-F858-43F5-B36F-ED600134DCF2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9A69-BD03-41CD-B796-A983DFCA4D6B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F992-D1A0-45B3-BA82-990272BCE9D7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8358-17A5-40D5-A3F5-439E411537E9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8CD2-9459-45C6-8D56-0F93D75F314C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24AA-B3E2-4B12-A605-0924DCD1A62C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1FFB-43F5-42E7-84B5-1CFFA5152CE9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E7F74-673D-43D8-B00B-CD323B3669B4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0FC1-F46A-4CC0-A786-3B36775CFB4A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5290C-8568-42D5-BC50-9AD2EA096A0B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2BEE-1678-465A-89BB-AA044A92056D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0FC1AA5-8F69-4E16-A1F6-554A91FF0E24}" type="datetime1">
              <a:rPr lang="en-US" smtClean="0"/>
              <a:t>5/17/2019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Cork May 22nd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chnological University Dublin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67" y="236305"/>
            <a:ext cx="9596063" cy="45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00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Slide" r:id="rId3" imgW="4498658" imgH="3364706" progId="PowerPoint.Slide.8">
                  <p:embed/>
                </p:oleObj>
              </mc:Choice>
              <mc:Fallback>
                <p:oleObj name="Slide" r:id="rId3" imgW="4498658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7228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Mortality types!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IE" sz="3600" dirty="0" smtClean="0"/>
              <a:t>We observed different response patterns for Respiratory and Cardio-vascular mortality (not really expected!)</a:t>
            </a:r>
          </a:p>
          <a:p>
            <a:r>
              <a:rPr lang="en-IE" sz="3600" dirty="0" smtClean="0"/>
              <a:t>Most people thought respiratory mortality was more important!</a:t>
            </a:r>
            <a:endParaRPr lang="en-IE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3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095928"/>
            <a:ext cx="10364451" cy="2137026"/>
          </a:xfrm>
        </p:spPr>
        <p:txBody>
          <a:bodyPr/>
          <a:lstStyle/>
          <a:p>
            <a:r>
              <a:rPr lang="en-IE" dirty="0" smtClean="0"/>
              <a:t>The Dublin coal ban</a:t>
            </a:r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0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Slide" r:id="rId3" imgW="5065871" imgH="3364706" progId="PowerPoint.Slide.8">
                  <p:embed/>
                </p:oleObj>
              </mc:Choice>
              <mc:Fallback>
                <p:oleObj name="Slide" r:id="rId3" imgW="5065871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584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Slide" r:id="rId3" imgW="5065871" imgH="3364706" progId="PowerPoint.Slide.8">
                  <p:embed/>
                </p:oleObj>
              </mc:Choice>
              <mc:Fallback>
                <p:oleObj name="Slide" r:id="rId3" imgW="5065871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6698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Slide" r:id="rId3" imgW="5065871" imgH="3364706" progId="PowerPoint.Slide.8">
                  <p:embed/>
                </p:oleObj>
              </mc:Choice>
              <mc:Fallback>
                <p:oleObj name="Slide" r:id="rId3" imgW="5065871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4403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981200" y="0"/>
            <a:ext cx="3505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Times New Roman" panose="02020603050405020304" pitchFamily="18" charset="0"/>
              </a:rPr>
              <a:t>Cork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209800" y="1143000"/>
            <a:ext cx="320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On October 1, 1995 – Irish Gov’t banned coal sales in Cork</a:t>
            </a:r>
          </a:p>
          <a:p>
            <a:pPr eaLnBrk="1" hangingPunct="1">
              <a:buClrTx/>
              <a:buSzTx/>
              <a:buFontTx/>
              <a:buChar char="•"/>
            </a:pPr>
            <a:endParaRPr lang="en-US" altLang="en-US" sz="2000">
              <a:latin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en-US" altLang="en-US" sz="900">
              <a:latin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6689725" y="1709739"/>
            <a:ext cx="296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765925" y="16319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613525" y="17081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5791200" y="457200"/>
            <a:ext cx="487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Mean Black smoke concentration decreased from 32 to 17 µg/m</a:t>
            </a:r>
            <a:r>
              <a:rPr lang="en-US" altLang="en-US" sz="2000" baseline="30000">
                <a:latin typeface="Times New Roman" panose="02020603050405020304" pitchFamily="18" charset="0"/>
              </a:rPr>
              <a:t>3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	(-47%)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SO</a:t>
            </a:r>
            <a:r>
              <a:rPr lang="en-US" altLang="en-US" sz="2000" baseline="-25000">
                <a:latin typeface="Times New Roman" panose="02020603050405020304" pitchFamily="18" charset="0"/>
              </a:rPr>
              <a:t>2</a:t>
            </a:r>
            <a:r>
              <a:rPr lang="en-US" altLang="en-US" sz="2000">
                <a:latin typeface="Times New Roman" panose="02020603050405020304" pitchFamily="18" charset="0"/>
              </a:rPr>
              <a:t> increased from 15 to 18 µg/m</a:t>
            </a:r>
            <a:r>
              <a:rPr lang="en-US" altLang="en-US" sz="2000" baseline="30000">
                <a:latin typeface="Times New Roman" panose="02020603050405020304" pitchFamily="18" charset="0"/>
              </a:rPr>
              <a:t>3</a:t>
            </a:r>
            <a:r>
              <a:rPr lang="en-US" altLang="en-US" sz="2000">
                <a:latin typeface="Times New Roman" panose="02020603050405020304" pitchFamily="18" charset="0"/>
              </a:rPr>
              <a:t> (+20%)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544" name="Object 8"/>
          <p:cNvGraphicFramePr>
            <a:graphicFrameLocks noChangeAspect="1"/>
          </p:cNvGraphicFramePr>
          <p:nvPr/>
        </p:nvGraphicFramePr>
        <p:xfrm>
          <a:off x="1524000" y="1763714"/>
          <a:ext cx="8458200" cy="524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Chart" r:id="rId3" imgW="6477000" imgH="4772152" progId="Excel.Chart.8">
                  <p:embed/>
                </p:oleObj>
              </mc:Choice>
              <mc:Fallback>
                <p:oleObj name="Chart" r:id="rId3" imgW="6477000" imgH="477215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63714"/>
                        <a:ext cx="8458200" cy="524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346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821" y="-71919"/>
            <a:ext cx="10623478" cy="6858000"/>
          </a:xfrm>
        </p:spPr>
      </p:pic>
      <p:sp>
        <p:nvSpPr>
          <p:cNvPr id="8089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64858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Cork Coal Ban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There was a 9% decrease in Respiratory mortality</a:t>
            </a:r>
          </a:p>
          <a:p>
            <a:r>
              <a:rPr lang="en-IE" sz="3200" dirty="0" smtClean="0"/>
              <a:t>A 4% decrease in Hospital admissions for Cardio-vascular events</a:t>
            </a:r>
          </a:p>
          <a:p>
            <a:r>
              <a:rPr lang="en-IE" sz="3200" dirty="0" smtClean="0"/>
              <a:t>A 4% decrease in cardiovascular mortality (NS)</a:t>
            </a:r>
            <a:endParaRPr lang="en-IE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Issues encountered!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IE" sz="2400" dirty="0" smtClean="0"/>
              <a:t>Influenza  (no surveillance system at the time!)</a:t>
            </a:r>
          </a:p>
          <a:p>
            <a:r>
              <a:rPr lang="en-IE" sz="2400" dirty="0" smtClean="0"/>
              <a:t>What pollution and meteorology exposures to use?</a:t>
            </a:r>
          </a:p>
          <a:p>
            <a:r>
              <a:rPr lang="en-IE" sz="2400" dirty="0" smtClean="0"/>
              <a:t>Hospital admission data !!! On call –system </a:t>
            </a:r>
          </a:p>
          <a:p>
            <a:r>
              <a:rPr lang="en-IE" sz="2400" dirty="0" smtClean="0"/>
              <a:t>Acute and extended pollution and meteorology effects</a:t>
            </a:r>
          </a:p>
          <a:p>
            <a:r>
              <a:rPr lang="en-IE" sz="2400" dirty="0" smtClean="0"/>
              <a:t>ICD coding and changes with time and EU experiences</a:t>
            </a:r>
          </a:p>
          <a:p>
            <a:r>
              <a:rPr lang="en-IE" sz="2400" dirty="0" smtClean="0"/>
              <a:t>Long term trends in society</a:t>
            </a:r>
            <a:endParaRPr lang="en-IE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4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/>
            </a:r>
            <a:br>
              <a:rPr lang="en-IE" dirty="0"/>
            </a:br>
            <a:r>
              <a:rPr lang="en-IE" dirty="0"/>
              <a:t> Lessons from 30 years of working with Health and Environmental data 	</a:t>
            </a:r>
            <a:br>
              <a:rPr lang="en-IE" dirty="0"/>
            </a:br>
            <a:r>
              <a:rPr lang="en-IE" sz="1600" dirty="0" smtClean="0"/>
              <a:t>(in Ireland!)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Professor Patrick Goodman TU Dublin</a:t>
            </a:r>
          </a:p>
          <a:p>
            <a: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patrick.goodman@dit.ie</a:t>
            </a:r>
            <a:endParaRPr lang="en-I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85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Some anomalies (mortality data)</a:t>
            </a:r>
            <a:endParaRPr lang="en-I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467078"/>
            <a:ext cx="5105400" cy="322400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72200" y="2426139"/>
            <a:ext cx="5105400" cy="330588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76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Hospital admissions!</a:t>
            </a:r>
            <a:endParaRPr lang="en-IE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6449" y="2366963"/>
            <a:ext cx="5152646" cy="3992739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366963"/>
            <a:ext cx="5105400" cy="39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62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66" y="0"/>
            <a:ext cx="11260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23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04108"/>
          </a:xfrm>
        </p:spPr>
        <p:txBody>
          <a:bodyPr>
            <a:normAutofit fontScale="90000"/>
          </a:bodyPr>
          <a:lstStyle/>
          <a:p>
            <a:pPr algn="l"/>
            <a:r>
              <a:rPr lang="en-IE" dirty="0" smtClean="0"/>
              <a:t>Network 2006</a:t>
            </a:r>
            <a:br>
              <a:rPr lang="en-IE" dirty="0" smtClean="0"/>
            </a:br>
            <a:r>
              <a:rPr lang="en-IE" dirty="0" smtClean="0"/>
              <a:t>2006</a:t>
            </a:r>
            <a:br>
              <a:rPr lang="en-IE" dirty="0" smtClean="0"/>
            </a:br>
            <a:endParaRPr lang="en-IE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04845" y="226031"/>
            <a:ext cx="5363110" cy="663196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73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Irish Independent Jan 2019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E" sz="2800" dirty="0"/>
              <a:t>"To put that into perspective, the air quality was so bad that a UCC professor told me that New Ross had worse air quality than Beijing in 2008 - - when there were concerns over athletes exposure to smog during the Olympics</a:t>
            </a:r>
            <a:r>
              <a:rPr lang="en-IE" dirty="0"/>
              <a:t>."</a:t>
            </a:r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7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73" y="0"/>
            <a:ext cx="7962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04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Key messages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IE" dirty="0"/>
              <a:t>We conclude that particulate air quality in some </a:t>
            </a:r>
            <a:r>
              <a:rPr lang="en-IE" dirty="0" smtClean="0"/>
              <a:t>of the </a:t>
            </a:r>
            <a:r>
              <a:rPr lang="en-IE" dirty="0"/>
              <a:t>locations monitored in this study is of concern</a:t>
            </a:r>
            <a:r>
              <a:rPr lang="en-IE" dirty="0" smtClean="0"/>
              <a:t>, and </a:t>
            </a:r>
            <a:r>
              <a:rPr lang="en-IE" dirty="0"/>
              <a:t>this raises the question of whether or not </a:t>
            </a:r>
            <a:r>
              <a:rPr lang="en-IE" dirty="0" smtClean="0"/>
              <a:t>similar locations </a:t>
            </a:r>
            <a:r>
              <a:rPr lang="en-IE" dirty="0"/>
              <a:t>with no continuous monitoring </a:t>
            </a:r>
            <a:r>
              <a:rPr lang="en-IE" dirty="0" smtClean="0"/>
              <a:t>data  may </a:t>
            </a:r>
            <a:r>
              <a:rPr lang="en-IE" dirty="0"/>
              <a:t>have similar issues in relation to particulate </a:t>
            </a:r>
            <a:r>
              <a:rPr lang="en-IE" dirty="0" smtClean="0"/>
              <a:t>air quality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IE" dirty="0"/>
              <a:t>An assessment of the continued effectiveness </a:t>
            </a:r>
            <a:r>
              <a:rPr lang="en-IE" dirty="0" smtClean="0"/>
              <a:t>of the </a:t>
            </a:r>
            <a:r>
              <a:rPr lang="en-IE" dirty="0"/>
              <a:t>bituminous coal ban should be carried out and</a:t>
            </a:r>
            <a:r>
              <a:rPr lang="en-IE" dirty="0" smtClean="0"/>
              <a:t>, if </a:t>
            </a:r>
            <a:r>
              <a:rPr lang="en-IE" dirty="0"/>
              <a:t>deemed necessary, the possible </a:t>
            </a:r>
            <a:r>
              <a:rPr lang="en-IE" dirty="0" smtClean="0"/>
              <a:t>introduction </a:t>
            </a:r>
            <a:r>
              <a:rPr lang="en-IE" dirty="0"/>
              <a:t>of </a:t>
            </a:r>
            <a:r>
              <a:rPr lang="en-IE" dirty="0" smtClean="0"/>
              <a:t>a national prohibition </a:t>
            </a:r>
            <a:r>
              <a:rPr lang="en-IE" dirty="0"/>
              <a:t>on the usage of bituminous </a:t>
            </a:r>
            <a:r>
              <a:rPr lang="en-IE" dirty="0" smtClean="0"/>
              <a:t>coal should </a:t>
            </a:r>
            <a:r>
              <a:rPr lang="en-IE" dirty="0"/>
              <a:t>be </a:t>
            </a:r>
            <a:r>
              <a:rPr lang="en-IE" dirty="0" smtClean="0"/>
              <a:t>considered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70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constitutes a suitable monitoring site!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E" dirty="0" smtClean="0"/>
              <a:t>A roadside traffic location</a:t>
            </a:r>
          </a:p>
          <a:p>
            <a:r>
              <a:rPr lang="en-IE" dirty="0" smtClean="0"/>
              <a:t>Middle of Phoenix park</a:t>
            </a:r>
          </a:p>
          <a:p>
            <a:r>
              <a:rPr lang="en-IE" dirty="0" smtClean="0"/>
              <a:t>Residential estate</a:t>
            </a:r>
          </a:p>
          <a:p>
            <a:r>
              <a:rPr lang="en-IE" dirty="0" smtClean="0"/>
              <a:t>(Urban background)</a:t>
            </a:r>
            <a:endParaRPr lang="en-I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019800" y="1623317"/>
            <a:ext cx="4705564" cy="500351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6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Pat Goodman Krakow 25th Feb. 2014</a:t>
            </a:r>
            <a:endParaRPr lang="en-GB" altLang="en-US" sz="140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609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IE" dirty="0"/>
              <a:t>Harvard 6 cities study</a:t>
            </a:r>
            <a:endParaRPr lang="en-GB" dirty="0"/>
          </a:p>
        </p:txBody>
      </p:sp>
      <p:pic>
        <p:nvPicPr>
          <p:cNvPr id="51204" name="Picture 4" descr="01f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447800"/>
            <a:ext cx="7086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01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Not just an acute affect</a:t>
            </a:r>
            <a:endParaRPr lang="en-GB" altLang="en-US" dirty="0" smtClean="0"/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>
            <p:ph type="body" idx="4294967295"/>
          </p:nvPr>
        </p:nvGraphicFramePr>
        <p:xfrm>
          <a:off x="1524000" y="1143000"/>
          <a:ext cx="91440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Graph Sheet" r:id="rId3" imgW="482409" imgH="2630215" progId="SPLUSGraphSheetFileType">
                  <p:embed/>
                </p:oleObj>
              </mc:Choice>
              <mc:Fallback>
                <p:oleObj name="Graph Sheet" r:id="rId3" imgW="482409" imgH="2630215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143000"/>
                        <a:ext cx="9144000" cy="5715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131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Key message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2336931"/>
            <a:ext cx="10363826" cy="3424107"/>
          </a:xfrm>
        </p:spPr>
        <p:txBody>
          <a:bodyPr>
            <a:normAutofit/>
          </a:bodyPr>
          <a:lstStyle/>
          <a:p>
            <a:r>
              <a:rPr lang="en-IE" sz="4800" dirty="0" smtClean="0"/>
              <a:t>Know your Data</a:t>
            </a:r>
          </a:p>
          <a:p>
            <a:r>
              <a:rPr lang="en-IE" sz="4800" dirty="0" smtClean="0"/>
              <a:t>Know its limitations</a:t>
            </a:r>
          </a:p>
          <a:p>
            <a:r>
              <a:rPr lang="en-IE" sz="4800" dirty="0" smtClean="0"/>
              <a:t>Keep it simple</a:t>
            </a:r>
            <a:endParaRPr lang="en-IE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39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Met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E" dirty="0" smtClean="0"/>
              <a:t>As we are in Cork, do we use Cork airport data?</a:t>
            </a:r>
          </a:p>
          <a:p>
            <a:endParaRPr lang="en-IE" dirty="0"/>
          </a:p>
          <a:p>
            <a:r>
              <a:rPr lang="en-IE" dirty="0" smtClean="0"/>
              <a:t>Cork airport is about 600 </a:t>
            </a:r>
            <a:r>
              <a:rPr lang="en-IE" dirty="0" err="1" smtClean="0"/>
              <a:t>ft</a:t>
            </a:r>
            <a:r>
              <a:rPr lang="en-IE" dirty="0" smtClean="0"/>
              <a:t> (200m) above sea level, and well outside the city centre!</a:t>
            </a:r>
          </a:p>
          <a:p>
            <a:r>
              <a:rPr lang="en-IE" dirty="0" smtClean="0"/>
              <a:t>You need to know the limitations and benefits</a:t>
            </a:r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20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09591"/>
          </a:xfrm>
        </p:spPr>
        <p:txBody>
          <a:bodyPr/>
          <a:lstStyle/>
          <a:p>
            <a:r>
              <a:rPr lang="en-IE" dirty="0" smtClean="0"/>
              <a:t>Lessons from Public Health history</a:t>
            </a:r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33114387"/>
              </p:ext>
            </p:extLst>
          </p:nvPr>
        </p:nvGraphicFramePr>
        <p:xfrm>
          <a:off x="1217612" y="2397125"/>
          <a:ext cx="4498975" cy="336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Slide" r:id="rId3" imgW="4498658" imgH="3364706" progId="PowerPoint.Slide.8">
                  <p:embed/>
                </p:oleObj>
              </mc:Choice>
              <mc:Fallback>
                <p:oleObj name="Slide" r:id="rId3" imgW="4498658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7612" y="2397125"/>
                        <a:ext cx="4498975" cy="336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Grp="1" noChangeAspect="1"/>
          </p:cNvGraphicFramePr>
          <p:nvPr>
            <p:ph sz="quarter" idx="14"/>
          </p:nvPr>
        </p:nvGraphicFramePr>
        <p:xfrm>
          <a:off x="6388090" y="2366963"/>
          <a:ext cx="4673620" cy="342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Photo Editor Photo" r:id="rId5" imgW="4809524" imgH="3524742" progId="MSPhotoEd.3">
                  <p:embed/>
                </p:oleObj>
              </mc:Choice>
              <mc:Fallback>
                <p:oleObj name="Photo Editor Photo" r:id="rId5" imgW="4809524" imgH="352474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8090" y="2366963"/>
                        <a:ext cx="4673620" cy="342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5160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Thank you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E" dirty="0" smtClean="0"/>
              <a:t>For the invitation to this event</a:t>
            </a:r>
          </a:p>
          <a:p>
            <a:r>
              <a:rPr lang="en-IE" dirty="0" smtClean="0"/>
              <a:t>Thank you for your attention</a:t>
            </a:r>
          </a:p>
          <a:p>
            <a:r>
              <a:rPr lang="en-IE" dirty="0" smtClean="0"/>
              <a:t>Thank you to those who provide the exposure and health data, without you this work would be impossible</a:t>
            </a:r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88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Key message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2336931"/>
            <a:ext cx="10363826" cy="3424107"/>
          </a:xfrm>
        </p:spPr>
        <p:txBody>
          <a:bodyPr>
            <a:normAutofit/>
          </a:bodyPr>
          <a:lstStyle/>
          <a:p>
            <a:r>
              <a:rPr lang="en-IE" sz="4800" dirty="0" smtClean="0"/>
              <a:t>Know your Data</a:t>
            </a:r>
          </a:p>
          <a:p>
            <a:r>
              <a:rPr lang="en-IE" sz="4800" dirty="0" smtClean="0"/>
              <a:t>Know its limitations</a:t>
            </a:r>
          </a:p>
          <a:p>
            <a:r>
              <a:rPr lang="en-IE" sz="4800" dirty="0" smtClean="0"/>
              <a:t>Keep it simple</a:t>
            </a:r>
            <a:endParaRPr lang="en-IE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2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Thanks to Leonard</a:t>
            </a:r>
            <a:r>
              <a:rPr lang="en-IE" dirty="0"/>
              <a:t>, A. G. 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winter particulate pollution concentrations measured in Dublin were 2.4 times greater than the </a:t>
            </a:r>
            <a:r>
              <a:rPr lang="en-IE" dirty="0" smtClean="0"/>
              <a:t>summer</a:t>
            </a:r>
          </a:p>
          <a:p>
            <a:r>
              <a:rPr lang="en-IE" dirty="0"/>
              <a:t>for Dublin domestic sources </a:t>
            </a:r>
            <a:r>
              <a:rPr lang="en-IE" dirty="0" smtClean="0"/>
              <a:t>emitted </a:t>
            </a:r>
            <a:r>
              <a:rPr lang="en-IE" dirty="0"/>
              <a:t>about 3.3 times more particulate pollutants into the air compared with industrial </a:t>
            </a:r>
            <a:r>
              <a:rPr lang="en-IE" dirty="0" smtClean="0"/>
              <a:t>sources</a:t>
            </a:r>
          </a:p>
          <a:p>
            <a:r>
              <a:rPr lang="en-IE" dirty="0"/>
              <a:t>very similar to that observed for a site at </a:t>
            </a:r>
            <a:r>
              <a:rPr lang="en-IE" dirty="0" err="1"/>
              <a:t>Westminister</a:t>
            </a:r>
            <a:r>
              <a:rPr lang="en-IE" dirty="0"/>
              <a:t> Bridge in London for the same period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for 1941 they report a reduction of over fifty percent in particulate pollution levels </a:t>
            </a:r>
            <a:endParaRPr lang="en-IE" dirty="0" smtClean="0"/>
          </a:p>
          <a:p>
            <a:r>
              <a:rPr lang="en-IE" dirty="0" smtClean="0"/>
              <a:t>attributed </a:t>
            </a:r>
            <a:r>
              <a:rPr lang="en-IE" dirty="0"/>
              <a:t>to the reduction in coal burning, </a:t>
            </a:r>
            <a:r>
              <a:rPr lang="en-IE" dirty="0" smtClean="0"/>
              <a:t>due </a:t>
            </a:r>
            <a:r>
              <a:rPr lang="en-IE" dirty="0"/>
              <a:t>to a shortage </a:t>
            </a:r>
            <a:r>
              <a:rPr lang="en-IE" dirty="0" smtClean="0"/>
              <a:t>with WW2</a:t>
            </a:r>
          </a:p>
          <a:p>
            <a:r>
              <a:rPr lang="en-IE" dirty="0"/>
              <a:t>he reports that pollution levels start to rise again in 1948 and 1949, as coal becomes more </a:t>
            </a:r>
            <a:r>
              <a:rPr lang="en-IE" dirty="0" smtClean="0"/>
              <a:t>available</a:t>
            </a:r>
          </a:p>
          <a:p>
            <a:r>
              <a:rPr lang="en-IE" dirty="0" err="1" smtClean="0"/>
              <a:t>RESpiratory</a:t>
            </a:r>
            <a:r>
              <a:rPr lang="en-IE" dirty="0" smtClean="0"/>
              <a:t> Mortality at lowest during the war</a:t>
            </a:r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Cork May 22nd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55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471602"/>
              </p:ext>
            </p:extLst>
          </p:nvPr>
        </p:nvGraphicFramePr>
        <p:xfrm>
          <a:off x="400692" y="0"/>
          <a:ext cx="111063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Slide" r:id="rId3" imgW="4498658" imgH="3364706" progId="PowerPoint.Slide.8">
                  <p:embed/>
                </p:oleObj>
              </mc:Choice>
              <mc:Fallback>
                <p:oleObj name="Slide" r:id="rId3" imgW="4498658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92" y="0"/>
                        <a:ext cx="11106364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02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76729"/>
            <a:ext cx="10364451" cy="460270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In the beginning!</a:t>
            </a:r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39580558"/>
              </p:ext>
            </p:extLst>
          </p:nvPr>
        </p:nvGraphicFramePr>
        <p:xfrm>
          <a:off x="616450" y="637000"/>
          <a:ext cx="10767316" cy="56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Slide" r:id="rId3" imgW="4498658" imgH="3364706" progId="PowerPoint.Slide.8">
                  <p:embed/>
                </p:oleObj>
              </mc:Choice>
              <mc:Fallback>
                <p:oleObj name="Slide" r:id="rId3" imgW="4498658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450" y="637000"/>
                        <a:ext cx="10767316" cy="561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763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Cork May 22nd 2019</a:t>
            </a:r>
            <a:endParaRPr lang="en-US" dirty="0"/>
          </a:p>
        </p:txBody>
      </p:sp>
      <p:pic>
        <p:nvPicPr>
          <p:cNvPr id="5" name="Picture 2" descr="http://f3.thejournal.ie/media/2013/01/smog-picture-ballyfermot-1-2-61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14313"/>
            <a:ext cx="10823022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33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Dublin data 1982</a:t>
            </a:r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>
            <p:ph type="body" idx="4294967295"/>
          </p:nvPr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Slide" r:id="rId4" imgW="4498658" imgH="3364706" progId="PowerPoint.Slide.8">
                  <p:embed/>
                </p:oleObj>
              </mc:Choice>
              <mc:Fallback>
                <p:oleObj name="Slide" r:id="rId4" imgW="4498658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12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939" y="617538"/>
            <a:ext cx="7793037" cy="76200"/>
          </a:xfrm>
        </p:spPr>
        <p:txBody>
          <a:bodyPr>
            <a:normAutofit fontScale="90000"/>
          </a:bodyPr>
          <a:lstStyle/>
          <a:p>
            <a:pPr eaLnBrk="1" hangingPunct="1"/>
            <a:endParaRPr lang="en-US" altLang="en-US" smtClean="0"/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>
            <p:ph type="body" idx="4294967295"/>
          </p:nvPr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Slide" r:id="rId3" imgW="4498658" imgH="3364706" progId="PowerPoint.Slide.8">
                  <p:embed/>
                </p:oleObj>
              </mc:Choice>
              <mc:Fallback>
                <p:oleObj name="Slide" r:id="rId3" imgW="4498658" imgH="336470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636549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158</TotalTime>
  <Words>631</Words>
  <Application>Microsoft Office PowerPoint</Application>
  <PresentationFormat>Widescreen</PresentationFormat>
  <Paragraphs>95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 Narrow</vt:lpstr>
      <vt:lpstr>Calibri</vt:lpstr>
      <vt:lpstr>Tahoma</vt:lpstr>
      <vt:lpstr>Times New Roman</vt:lpstr>
      <vt:lpstr>Tw Cen MT</vt:lpstr>
      <vt:lpstr>Wingdings</vt:lpstr>
      <vt:lpstr>Droplet</vt:lpstr>
      <vt:lpstr>Microsoft PowerPoint Slide</vt:lpstr>
      <vt:lpstr>Microsoft Office Excel Chart</vt:lpstr>
      <vt:lpstr>SPLUS GraphSheet</vt:lpstr>
      <vt:lpstr>Microsoft Photo Editor 3.0 Photo</vt:lpstr>
      <vt:lpstr>PowerPoint Presentation</vt:lpstr>
      <vt:lpstr>  Lessons from 30 years of working with Health and Environmental data   (in Ireland!)</vt:lpstr>
      <vt:lpstr>Key message</vt:lpstr>
      <vt:lpstr>Thanks to Leonard, A. G. G</vt:lpstr>
      <vt:lpstr>PowerPoint Presentation</vt:lpstr>
      <vt:lpstr>In the beginning!</vt:lpstr>
      <vt:lpstr>PowerPoint Presentation</vt:lpstr>
      <vt:lpstr>Dublin data 1982</vt:lpstr>
      <vt:lpstr>PowerPoint Presentation</vt:lpstr>
      <vt:lpstr>PowerPoint Presentation</vt:lpstr>
      <vt:lpstr>Mortality types!</vt:lpstr>
      <vt:lpstr>The Dublin coal 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Cork Coal Ban</vt:lpstr>
      <vt:lpstr>Issues encountered!</vt:lpstr>
      <vt:lpstr>Some anomalies (mortality data)</vt:lpstr>
      <vt:lpstr>Hospital admissions!</vt:lpstr>
      <vt:lpstr>PowerPoint Presentation</vt:lpstr>
      <vt:lpstr>Network 2006 2006 </vt:lpstr>
      <vt:lpstr>Irish Independent Jan 2019</vt:lpstr>
      <vt:lpstr>PowerPoint Presentation</vt:lpstr>
      <vt:lpstr>Key messages</vt:lpstr>
      <vt:lpstr>What constitutes a suitable monitoring site!</vt:lpstr>
      <vt:lpstr>Harvard 6 cities study</vt:lpstr>
      <vt:lpstr>Not just an acute affect</vt:lpstr>
      <vt:lpstr>Met Data</vt:lpstr>
      <vt:lpstr>Lessons from Public Health history</vt:lpstr>
      <vt:lpstr>Thank you</vt:lpstr>
      <vt:lpstr>Key message</vt:lpstr>
    </vt:vector>
  </TitlesOfParts>
  <Company>Dublin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Goodman</dc:creator>
  <cp:lastModifiedBy>Patrick Goodman</cp:lastModifiedBy>
  <cp:revision>12</cp:revision>
  <dcterms:created xsi:type="dcterms:W3CDTF">2019-05-17T07:33:12Z</dcterms:created>
  <dcterms:modified xsi:type="dcterms:W3CDTF">2019-05-17T10:11:59Z</dcterms:modified>
</cp:coreProperties>
</file>