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48" r:id="rId3"/>
    <p:sldId id="349" r:id="rId4"/>
    <p:sldId id="368" r:id="rId5"/>
    <p:sldId id="360" r:id="rId6"/>
    <p:sldId id="352" r:id="rId7"/>
    <p:sldId id="350" r:id="rId8"/>
    <p:sldId id="369" r:id="rId9"/>
    <p:sldId id="351" r:id="rId10"/>
    <p:sldId id="354" r:id="rId11"/>
    <p:sldId id="355" r:id="rId12"/>
    <p:sldId id="365" r:id="rId13"/>
    <p:sldId id="356" r:id="rId14"/>
    <p:sldId id="367" r:id="rId15"/>
    <p:sldId id="361" r:id="rId16"/>
    <p:sldId id="363" r:id="rId17"/>
    <p:sldId id="263"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1127" autoAdjust="0"/>
  </p:normalViewPr>
  <p:slideViewPr>
    <p:cSldViewPr>
      <p:cViewPr varScale="1">
        <p:scale>
          <a:sx n="132" d="100"/>
          <a:sy n="132" d="100"/>
        </p:scale>
        <p:origin x="882"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FAB6C422-590E-9E48-81E4-DE38BE76C08D}" type="datetimeFigureOut">
              <a:rPr lang="en-GB" smtClean="0">
                <a:latin typeface="Roboto Slab Light"/>
              </a:rPr>
              <a:pPr/>
              <a:t>20/05/2019</a:t>
            </a:fld>
            <a:endParaRPr lang="en-GB" dirty="0">
              <a:latin typeface="Roboto Slab Light"/>
            </a:endParaRPr>
          </a:p>
        </p:txBody>
      </p:sp>
      <p:sp>
        <p:nvSpPr>
          <p:cNvPr id="4" name="Footer Placehold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Roboto Slab Light"/>
              </a:defRPr>
            </a:lvl1pPr>
          </a:lstStyle>
          <a:p>
            <a:fld id="{5EB32EF4-9F0D-4B18-BFD1-268924FFDE11}" type="datetimeFigureOut">
              <a:rPr lang="en-IE" smtClean="0"/>
              <a:pPr/>
              <a:t>20/05/2019</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I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364936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p:txStyles>
    <p:title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5616624" cy="2126057"/>
          </a:xfrm>
        </p:spPr>
        <p:txBody>
          <a:bodyPr>
            <a:noAutofit/>
          </a:bodyPr>
          <a:lstStyle/>
          <a:p>
            <a:pPr>
              <a:lnSpc>
                <a:spcPts val="3400"/>
              </a:lnSpc>
            </a:pPr>
            <a:r>
              <a:rPr lang="en-GB" sz="2400" b="1" dirty="0">
                <a:solidFill>
                  <a:schemeClr val="bg1">
                    <a:lumMod val="50000"/>
                  </a:schemeClr>
                </a:solidFill>
              </a:rPr>
              <a:t>Irish Nationwide Health and </a:t>
            </a:r>
            <a:br>
              <a:rPr lang="en-GB" sz="2400" b="1" dirty="0">
                <a:solidFill>
                  <a:schemeClr val="bg1">
                    <a:lumMod val="50000"/>
                  </a:schemeClr>
                </a:solidFill>
              </a:rPr>
            </a:br>
            <a:r>
              <a:rPr lang="en-GB" sz="2400" b="1" dirty="0">
                <a:solidFill>
                  <a:schemeClr val="bg1">
                    <a:lumMod val="50000"/>
                  </a:schemeClr>
                </a:solidFill>
              </a:rPr>
              <a:t>Air Quality Linkage Project</a:t>
            </a:r>
            <a:br>
              <a:rPr lang="en-GB" sz="2400" dirty="0">
                <a:solidFill>
                  <a:schemeClr val="bg1">
                    <a:lumMod val="50000"/>
                  </a:schemeClr>
                </a:solidFill>
              </a:rPr>
            </a:br>
            <a:r>
              <a:rPr lang="en-GB" sz="2200" dirty="0">
                <a:solidFill>
                  <a:schemeClr val="bg1">
                    <a:lumMod val="50000"/>
                  </a:schemeClr>
                </a:solidFill>
              </a:rPr>
              <a:t>Workshop</a:t>
            </a:r>
            <a:r>
              <a:rPr lang="pt-BR" sz="2200" b="1" dirty="0">
                <a:solidFill>
                  <a:schemeClr val="bg1">
                    <a:lumMod val="50000"/>
                  </a:schemeClr>
                </a:solidFill>
              </a:rPr>
              <a:t> </a:t>
            </a:r>
            <a:r>
              <a:rPr lang="pt-BR" sz="2200" dirty="0">
                <a:solidFill>
                  <a:schemeClr val="bg1">
                    <a:lumMod val="50000"/>
                  </a:schemeClr>
                </a:solidFill>
              </a:rPr>
              <a:t>22nd May 2019, UCC</a:t>
            </a:r>
            <a:br>
              <a:rPr lang="pt-BR" sz="2400" b="1" dirty="0">
                <a:solidFill>
                  <a:srgbClr val="FFC000"/>
                </a:solidFill>
              </a:rPr>
            </a:br>
            <a:br>
              <a:rPr lang="pt-BR" sz="2400" b="1" dirty="0">
                <a:solidFill>
                  <a:srgbClr val="FFC000"/>
                </a:solidFill>
              </a:rPr>
            </a:br>
            <a:r>
              <a:rPr lang="pt-BR" sz="2400" b="1" dirty="0">
                <a:solidFill>
                  <a:srgbClr val="FFC000"/>
                </a:solidFill>
              </a:rPr>
              <a:t>Environment and Health Statistics</a:t>
            </a:r>
            <a:endParaRPr lang="en-US" sz="2400" dirty="0">
              <a:solidFill>
                <a:srgbClr val="FFC000"/>
              </a:solidFill>
            </a:endParaRPr>
          </a:p>
        </p:txBody>
      </p:sp>
      <p:sp>
        <p:nvSpPr>
          <p:cNvPr id="3" name="Subtitle 2"/>
          <p:cNvSpPr>
            <a:spLocks noGrp="1"/>
          </p:cNvSpPr>
          <p:nvPr>
            <p:ph type="subTitle" idx="1"/>
          </p:nvPr>
        </p:nvSpPr>
        <p:spPr>
          <a:xfrm>
            <a:off x="539552" y="4011910"/>
            <a:ext cx="4392488" cy="882402"/>
          </a:xfrm>
        </p:spPr>
        <p:txBody>
          <a:bodyPr>
            <a:normAutofit/>
          </a:bodyPr>
          <a:lstStyle/>
          <a:p>
            <a:r>
              <a:rPr lang="en-IE" dirty="0">
                <a:solidFill>
                  <a:schemeClr val="bg1">
                    <a:lumMod val="40000"/>
                    <a:lumOff val="60000"/>
                  </a:schemeClr>
                </a:solidFill>
              </a:rPr>
              <a:t>Gerry Brady</a:t>
            </a:r>
          </a:p>
          <a:p>
            <a:r>
              <a:rPr lang="en-IE" dirty="0">
                <a:solidFill>
                  <a:schemeClr val="bg1">
                    <a:lumMod val="40000"/>
                    <a:lumOff val="60000"/>
                  </a:schemeClr>
                </a:solidFill>
              </a:rPr>
              <a:t>Environment and Climate Division</a:t>
            </a: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10</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A160EBAA-762E-4978-9896-9439CF178588}"/>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a:solidFill>
                  <a:schemeClr val="bg1"/>
                </a:solidFill>
              </a:rPr>
              <a:t>Energy Poverty Example Data Sources</a:t>
            </a:r>
            <a:endParaRPr lang="en-GB" dirty="0">
              <a:solidFill>
                <a:schemeClr val="bg1"/>
              </a:solidFill>
            </a:endParaRPr>
          </a:p>
        </p:txBody>
      </p:sp>
      <p:sp>
        <p:nvSpPr>
          <p:cNvPr id="5" name="Content Placeholder 2">
            <a:extLst>
              <a:ext uri="{FF2B5EF4-FFF2-40B4-BE49-F238E27FC236}">
                <a16:creationId xmlns:a16="http://schemas.microsoft.com/office/drawing/2014/main" id="{0412F337-AE16-4223-87E2-6149CB06469B}"/>
              </a:ext>
            </a:extLst>
          </p:cNvPr>
          <p:cNvSpPr txBox="1">
            <a:spLocks/>
          </p:cNvSpPr>
          <p:nvPr/>
        </p:nvSpPr>
        <p:spPr>
          <a:xfrm>
            <a:off x="457200" y="1059581"/>
            <a:ext cx="8229600" cy="3020689"/>
          </a:xfrm>
          <a:prstGeom prst="rect">
            <a:avLst/>
          </a:prstGeom>
        </p:spPr>
        <p:txBody>
          <a:bodyPr>
            <a:normAutofit fontScale="850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Building Energy Ratings (rating, fuel type, period of construction)</a:t>
            </a:r>
          </a:p>
          <a:p>
            <a:r>
              <a:rPr lang="en-GB" sz="1600" dirty="0"/>
              <a:t>Better Energy Warmer Homes (very relevant households)</a:t>
            </a:r>
          </a:p>
          <a:p>
            <a:r>
              <a:rPr lang="en-GB" sz="1600" dirty="0"/>
              <a:t>Hospital admissions (environment related conditions)</a:t>
            </a:r>
          </a:p>
          <a:p>
            <a:r>
              <a:rPr lang="en-GB" sz="1600" dirty="0"/>
              <a:t>Excess mortality (seasonal death rates – daily death rates, daily temperatures)</a:t>
            </a:r>
          </a:p>
          <a:p>
            <a:r>
              <a:rPr lang="en-GB" sz="1600" dirty="0"/>
              <a:t>Household Budget Survey (fuel costs and disposable income)</a:t>
            </a:r>
          </a:p>
          <a:p>
            <a:r>
              <a:rPr lang="en-GB" sz="1600" dirty="0"/>
              <a:t>Survey of Income and Living Conditions (subjective experience of cold)</a:t>
            </a:r>
          </a:p>
          <a:p>
            <a:r>
              <a:rPr lang="en-GB" sz="1600" dirty="0"/>
              <a:t>Census of Population (weighting, socio-economic data, main heating fuel, disability)</a:t>
            </a:r>
          </a:p>
          <a:p>
            <a:r>
              <a:rPr lang="en-GB" sz="1600" dirty="0"/>
              <a:t>Metered electricity consumption (actual consumption) and hardship meters</a:t>
            </a:r>
          </a:p>
          <a:p>
            <a:r>
              <a:rPr lang="en-GB" sz="1600" dirty="0"/>
              <a:t>Metered gas consumption (actual consumption) and hardship meters</a:t>
            </a:r>
          </a:p>
          <a:p>
            <a:r>
              <a:rPr lang="en-GB" sz="1600" dirty="0"/>
              <a:t>Households with fuel allowances (type of fuel)</a:t>
            </a:r>
          </a:p>
        </p:txBody>
      </p:sp>
    </p:spTree>
    <p:extLst>
      <p:ext uri="{BB962C8B-B14F-4D97-AF65-F5344CB8AC3E}">
        <p14:creationId xmlns:p14="http://schemas.microsoft.com/office/powerpoint/2010/main" val="385491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11</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5A695E50-089B-4659-BA4B-E7316CA8EB6A}"/>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dirty="0">
                <a:solidFill>
                  <a:schemeClr val="bg1"/>
                </a:solidFill>
              </a:rPr>
              <a:t>Matching Energy Poverty Data Sources</a:t>
            </a:r>
          </a:p>
        </p:txBody>
      </p:sp>
      <p:sp>
        <p:nvSpPr>
          <p:cNvPr id="5" name="Content Placeholder 2">
            <a:extLst>
              <a:ext uri="{FF2B5EF4-FFF2-40B4-BE49-F238E27FC236}">
                <a16:creationId xmlns:a16="http://schemas.microsoft.com/office/drawing/2014/main" id="{E6835B3A-F6F8-4078-AF2B-B381BCACCAD5}"/>
              </a:ext>
            </a:extLst>
          </p:cNvPr>
          <p:cNvSpPr txBox="1">
            <a:spLocks/>
          </p:cNvSpPr>
          <p:nvPr/>
        </p:nvSpPr>
        <p:spPr>
          <a:xfrm>
            <a:off x="457200" y="1059581"/>
            <a:ext cx="8229600" cy="3020689"/>
          </a:xfrm>
          <a:prstGeom prst="rect">
            <a:avLst/>
          </a:prstGeom>
        </p:spPr>
        <p:txBody>
          <a:bodyPr>
            <a:normAutofit fontScale="250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5600" dirty="0"/>
              <a:t>Building Energy Ratings (50% unique addresses Eircode and 100% MPRN)</a:t>
            </a:r>
          </a:p>
          <a:p>
            <a:r>
              <a:rPr lang="en-GB" sz="5600" dirty="0"/>
              <a:t>Better Energy Warmer Homes (100% MPRN, around 5,000 households annually)</a:t>
            </a:r>
          </a:p>
          <a:p>
            <a:r>
              <a:rPr lang="en-GB" sz="5600" dirty="0"/>
              <a:t>Hospital admissions (Eircode? PPSN?)</a:t>
            </a:r>
          </a:p>
          <a:p>
            <a:r>
              <a:rPr lang="en-GB" sz="5600" dirty="0"/>
              <a:t>Excess mortality (Eircode? PPSN?))</a:t>
            </a:r>
          </a:p>
          <a:p>
            <a:r>
              <a:rPr lang="en-GB" sz="5600" dirty="0"/>
              <a:t>Household Budget Survey (link to Census of Population but small sample)</a:t>
            </a:r>
          </a:p>
          <a:p>
            <a:r>
              <a:rPr lang="en-GB" sz="5600" dirty="0"/>
              <a:t>Survey of Income and Living Conditions (link to Census of Population but small sample)</a:t>
            </a:r>
          </a:p>
          <a:p>
            <a:r>
              <a:rPr lang="en-GB" sz="5600" dirty="0"/>
              <a:t>Census of Population (Eircode)</a:t>
            </a:r>
          </a:p>
          <a:p>
            <a:r>
              <a:rPr lang="en-GB" sz="5600" dirty="0"/>
              <a:t>Metered electricity consumption (MPRN and unique address </a:t>
            </a:r>
            <a:r>
              <a:rPr lang="en-GB" sz="5600" dirty="0" err="1"/>
              <a:t>Eircodes</a:t>
            </a:r>
            <a:r>
              <a:rPr lang="en-GB" sz="5600" dirty="0"/>
              <a:t>)</a:t>
            </a:r>
          </a:p>
          <a:p>
            <a:r>
              <a:rPr lang="en-GB" sz="5600" dirty="0"/>
              <a:t>Metered gas consumption (Eircode via link to </a:t>
            </a:r>
            <a:r>
              <a:rPr lang="en-GB" sz="5600" dirty="0" err="1"/>
              <a:t>GeoDirectory</a:t>
            </a:r>
            <a:r>
              <a:rPr lang="en-GB" sz="5600" dirty="0"/>
              <a:t>)</a:t>
            </a:r>
          </a:p>
          <a:p>
            <a:r>
              <a:rPr lang="en-GB" sz="5600" dirty="0"/>
              <a:t>Households with fuel allowances (Eircode?)</a:t>
            </a:r>
          </a:p>
          <a:p>
            <a:endParaRPr lang="en-GB" sz="6400" dirty="0"/>
          </a:p>
          <a:p>
            <a:endParaRPr lang="en-GB" dirty="0"/>
          </a:p>
        </p:txBody>
      </p:sp>
    </p:spTree>
    <p:extLst>
      <p:ext uri="{BB962C8B-B14F-4D97-AF65-F5344CB8AC3E}">
        <p14:creationId xmlns:p14="http://schemas.microsoft.com/office/powerpoint/2010/main" val="382833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12</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5A695E50-089B-4659-BA4B-E7316CA8EB6A}"/>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sz="2800" dirty="0">
                <a:solidFill>
                  <a:schemeClr val="bg1"/>
                </a:solidFill>
              </a:rPr>
              <a:t>Matching BER and Census Data in Practice</a:t>
            </a:r>
          </a:p>
        </p:txBody>
      </p:sp>
      <p:sp>
        <p:nvSpPr>
          <p:cNvPr id="5" name="Content Placeholder 2">
            <a:extLst>
              <a:ext uri="{FF2B5EF4-FFF2-40B4-BE49-F238E27FC236}">
                <a16:creationId xmlns:a16="http://schemas.microsoft.com/office/drawing/2014/main" id="{E6835B3A-F6F8-4078-AF2B-B381BCACCAD5}"/>
              </a:ext>
            </a:extLst>
          </p:cNvPr>
          <p:cNvSpPr txBox="1">
            <a:spLocks/>
          </p:cNvSpPr>
          <p:nvPr/>
        </p:nvSpPr>
        <p:spPr>
          <a:xfrm>
            <a:off x="457200" y="843558"/>
            <a:ext cx="8229600" cy="3236713"/>
          </a:xfrm>
          <a:prstGeom prst="rect">
            <a:avLst/>
          </a:prstGeom>
        </p:spPr>
        <p:txBody>
          <a:bodyPr>
            <a:normAutofit fontScale="250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5600" dirty="0"/>
              <a:t>BER data has around 800,000 dwellings of which around 55% have an Eircode assigned</a:t>
            </a:r>
          </a:p>
          <a:p>
            <a:r>
              <a:rPr lang="en-IE" sz="5600" dirty="0"/>
              <a:t>BER data identifies E/F/G dwellings</a:t>
            </a:r>
          </a:p>
          <a:p>
            <a:r>
              <a:rPr lang="en-IE" sz="5600" dirty="0"/>
              <a:t>An Eircode gives a direct link to Census of Population and hence socio-economic characteristics</a:t>
            </a:r>
          </a:p>
          <a:p>
            <a:r>
              <a:rPr lang="en-IE" sz="5600" dirty="0"/>
              <a:t>BER file has full address and the MPRN (electricity meter number)</a:t>
            </a:r>
          </a:p>
          <a:p>
            <a:r>
              <a:rPr lang="en-IE" sz="5600" dirty="0"/>
              <a:t>Around 55% of ESB customer file has an Eircode assigned</a:t>
            </a:r>
          </a:p>
          <a:p>
            <a:r>
              <a:rPr lang="en-IE" sz="5600" dirty="0"/>
              <a:t>The nature of a BER is that once audit is completed there is no ongoing contact</a:t>
            </a:r>
          </a:p>
          <a:p>
            <a:r>
              <a:rPr lang="en-IE" sz="5600" dirty="0"/>
              <a:t>There is ongoing contact with ESB customers</a:t>
            </a:r>
          </a:p>
          <a:p>
            <a:r>
              <a:rPr lang="en-IE" sz="5600" dirty="0"/>
              <a:t>If ESB collected </a:t>
            </a:r>
            <a:r>
              <a:rPr lang="en-IE" sz="5600" dirty="0" err="1"/>
              <a:t>Eircodes</a:t>
            </a:r>
            <a:r>
              <a:rPr lang="en-IE" sz="5600" dirty="0"/>
              <a:t> from non-unique addresses (mainly rural) then the MPRN could be used to link them to BER records during a statistical data matching analysis</a:t>
            </a:r>
          </a:p>
          <a:p>
            <a:r>
              <a:rPr lang="en-IE" sz="5600" dirty="0"/>
              <a:t>Knowing whether a hardship meter was installed would further enhance the analysis</a:t>
            </a:r>
          </a:p>
          <a:p>
            <a:r>
              <a:rPr lang="en-IE" sz="5600" dirty="0"/>
              <a:t>Analysis of actual gas and electricity consumption may indicate if need for heating is less seasonal and high in coldest months</a:t>
            </a:r>
          </a:p>
          <a:p>
            <a:endParaRPr lang="en-GB" sz="6400" dirty="0"/>
          </a:p>
          <a:p>
            <a:endParaRPr lang="en-GB" dirty="0"/>
          </a:p>
        </p:txBody>
      </p:sp>
    </p:spTree>
    <p:extLst>
      <p:ext uri="{BB962C8B-B14F-4D97-AF65-F5344CB8AC3E}">
        <p14:creationId xmlns:p14="http://schemas.microsoft.com/office/powerpoint/2010/main" val="355892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flipH="1">
            <a:off x="8604448" y="4803998"/>
            <a:ext cx="360040" cy="189735"/>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13</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C71A2C43-F4E0-4C20-B781-C26D42FAC41F}"/>
              </a:ext>
            </a:extLst>
          </p:cNvPr>
          <p:cNvSpPr txBox="1">
            <a:spLocks/>
          </p:cNvSpPr>
          <p:nvPr/>
        </p:nvSpPr>
        <p:spPr>
          <a:xfrm>
            <a:off x="467544" y="205979"/>
            <a:ext cx="8219256" cy="857250"/>
          </a:xfrm>
          <a:prstGeom prst="rect">
            <a:avLst/>
          </a:prstGeom>
        </p:spPr>
        <p:txBody>
          <a:bodyPr>
            <a:normAutofit fontScale="97500"/>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dirty="0">
                <a:solidFill>
                  <a:schemeClr val="bg1"/>
                </a:solidFill>
              </a:rPr>
              <a:t>Outdoor Air Quality Example Data Sources</a:t>
            </a:r>
          </a:p>
        </p:txBody>
      </p:sp>
      <p:sp>
        <p:nvSpPr>
          <p:cNvPr id="5" name="Content Placeholder 2">
            <a:extLst>
              <a:ext uri="{FF2B5EF4-FFF2-40B4-BE49-F238E27FC236}">
                <a16:creationId xmlns:a16="http://schemas.microsoft.com/office/drawing/2014/main" id="{C1C87094-AB6E-4EEA-AB32-8DD41C5FEB67}"/>
              </a:ext>
            </a:extLst>
          </p:cNvPr>
          <p:cNvSpPr txBox="1">
            <a:spLocks/>
          </p:cNvSpPr>
          <p:nvPr/>
        </p:nvSpPr>
        <p:spPr>
          <a:xfrm>
            <a:off x="457200" y="1059581"/>
            <a:ext cx="8229600" cy="3020689"/>
          </a:xfrm>
          <a:prstGeom prst="rect">
            <a:avLst/>
          </a:prstGeom>
        </p:spPr>
        <p:txBody>
          <a:bodyPr>
            <a:normAutofit fontScale="92500"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EPA ambient air measurements</a:t>
            </a:r>
          </a:p>
          <a:p>
            <a:r>
              <a:rPr lang="en-GB" dirty="0"/>
              <a:t>Census small area data (place of residence and employment)</a:t>
            </a:r>
          </a:p>
          <a:p>
            <a:r>
              <a:rPr lang="en-GB" dirty="0"/>
              <a:t>School locations and pupil numbers</a:t>
            </a:r>
          </a:p>
          <a:p>
            <a:r>
              <a:rPr lang="en-GB" dirty="0"/>
              <a:t>Census commuting times and routes</a:t>
            </a:r>
          </a:p>
          <a:p>
            <a:r>
              <a:rPr lang="en-GB" dirty="0"/>
              <a:t>RSA traffic counter data</a:t>
            </a:r>
          </a:p>
          <a:p>
            <a:r>
              <a:rPr lang="en-GB" dirty="0"/>
              <a:t>Road fuel sales at forecourt level</a:t>
            </a:r>
          </a:p>
          <a:p>
            <a:r>
              <a:rPr lang="en-GB" dirty="0"/>
              <a:t>Daily weather conditions (inversion, wind speed and direction)</a:t>
            </a:r>
          </a:p>
        </p:txBody>
      </p:sp>
    </p:spTree>
    <p:extLst>
      <p:ext uri="{BB962C8B-B14F-4D97-AF65-F5344CB8AC3E}">
        <p14:creationId xmlns:p14="http://schemas.microsoft.com/office/powerpoint/2010/main" val="93801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47E817-1EFD-4F70-A319-793F46617783}"/>
              </a:ext>
            </a:extLst>
          </p:cNvPr>
          <p:cNvGraphicFramePr>
            <a:graphicFrameLocks noGrp="1"/>
          </p:cNvGraphicFramePr>
          <p:nvPr>
            <p:extLst>
              <p:ext uri="{D42A27DB-BD31-4B8C-83A1-F6EECF244321}">
                <p14:modId xmlns:p14="http://schemas.microsoft.com/office/powerpoint/2010/main" val="2663902497"/>
              </p:ext>
            </p:extLst>
          </p:nvPr>
        </p:nvGraphicFramePr>
        <p:xfrm>
          <a:off x="1187624" y="123479"/>
          <a:ext cx="7632850" cy="4910455"/>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55796040"/>
                    </a:ext>
                  </a:extLst>
                </a:gridCol>
                <a:gridCol w="1872208">
                  <a:extLst>
                    <a:ext uri="{9D8B030D-6E8A-4147-A177-3AD203B41FA5}">
                      <a16:colId xmlns:a16="http://schemas.microsoft.com/office/drawing/2014/main" val="3023915405"/>
                    </a:ext>
                  </a:extLst>
                </a:gridCol>
                <a:gridCol w="1368152">
                  <a:extLst>
                    <a:ext uri="{9D8B030D-6E8A-4147-A177-3AD203B41FA5}">
                      <a16:colId xmlns:a16="http://schemas.microsoft.com/office/drawing/2014/main" val="3628112473"/>
                    </a:ext>
                  </a:extLst>
                </a:gridCol>
                <a:gridCol w="1152128">
                  <a:extLst>
                    <a:ext uri="{9D8B030D-6E8A-4147-A177-3AD203B41FA5}">
                      <a16:colId xmlns:a16="http://schemas.microsoft.com/office/drawing/2014/main" val="4214126842"/>
                    </a:ext>
                  </a:extLst>
                </a:gridCol>
                <a:gridCol w="1080122">
                  <a:extLst>
                    <a:ext uri="{9D8B030D-6E8A-4147-A177-3AD203B41FA5}">
                      <a16:colId xmlns:a16="http://schemas.microsoft.com/office/drawing/2014/main" val="801942731"/>
                    </a:ext>
                  </a:extLst>
                </a:gridCol>
              </a:tblGrid>
              <a:tr h="351847">
                <a:tc gridSpan="5">
                  <a:txBody>
                    <a:bodyPr/>
                    <a:lstStyle/>
                    <a:p>
                      <a:pPr algn="ctr"/>
                      <a:r>
                        <a:rPr lang="en-US" sz="1800" dirty="0">
                          <a:solidFill>
                            <a:srgbClr val="000000"/>
                          </a:solidFill>
                        </a:rPr>
                        <a:t>Daily Temperature Data for Excess Mortality Indicator</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61730372"/>
                  </a:ext>
                </a:extLst>
              </a:tr>
              <a:tr h="351847">
                <a:tc gridSpan="5">
                  <a:txBody>
                    <a:bodyPr/>
                    <a:lstStyle/>
                    <a:p>
                      <a:pPr algn="ctr"/>
                      <a:r>
                        <a:rPr lang="en-US" sz="1600">
                          <a:solidFill>
                            <a:srgbClr val="000000"/>
                          </a:solidFill>
                        </a:rPr>
                        <a:t>CSO </a:t>
                      </a:r>
                      <a:r>
                        <a:rPr lang="en-US" sz="1600" dirty="0">
                          <a:solidFill>
                            <a:srgbClr val="000000"/>
                          </a:solidFill>
                        </a:rPr>
                        <a:t>/ Met Eireann data </a:t>
                      </a:r>
                      <a:r>
                        <a:rPr lang="en-US" sz="1600">
                          <a:solidFill>
                            <a:srgbClr val="000000"/>
                          </a:solidFill>
                        </a:rPr>
                        <a:t>rescue project</a:t>
                      </a:r>
                      <a:endParaRPr lang="en-GB" sz="16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287809494"/>
                  </a:ext>
                </a:extLst>
              </a:tr>
              <a:tr h="381168">
                <a:tc>
                  <a:txBody>
                    <a:bodyPr/>
                    <a:lstStyle/>
                    <a:p>
                      <a:r>
                        <a:rPr lang="en-GB" sz="1600" b="1" dirty="0">
                          <a:solidFill>
                            <a:srgbClr val="000000"/>
                          </a:solidFill>
                        </a:rPr>
                        <a:t>Station</a:t>
                      </a: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IE" sz="1600" dirty="0">
                          <a:solidFill>
                            <a:srgbClr val="000000"/>
                          </a:solidFill>
                        </a:rPr>
                        <a:t>Years</a:t>
                      </a:r>
                    </a:p>
                  </a:txBody>
                  <a:tcPr anchor="ctr"/>
                </a:tc>
                <a:tc>
                  <a:txBody>
                    <a:bodyPr/>
                    <a:lstStyle/>
                    <a:p>
                      <a:r>
                        <a:rPr lang="en-GB" sz="1600" b="1" dirty="0">
                          <a:solidFill>
                            <a:srgbClr val="000000"/>
                          </a:solidFill>
                        </a:rPr>
                        <a:t>Scanned</a:t>
                      </a:r>
                    </a:p>
                  </a:txBody>
                  <a:tcPr/>
                </a:tc>
                <a:tc>
                  <a:txBody>
                    <a:bodyPr/>
                    <a:lstStyle/>
                    <a:p>
                      <a:r>
                        <a:rPr lang="en-GB" sz="1600" b="1" dirty="0">
                          <a:solidFill>
                            <a:srgbClr val="000000"/>
                          </a:solidFill>
                        </a:rPr>
                        <a:t>Keyed</a:t>
                      </a:r>
                    </a:p>
                  </a:txBody>
                  <a:tcPr/>
                </a:tc>
                <a:tc>
                  <a:txBody>
                    <a:bodyPr/>
                    <a:lstStyle/>
                    <a:p>
                      <a:r>
                        <a:rPr lang="en-GB" sz="1600" b="1" dirty="0">
                          <a:solidFill>
                            <a:srgbClr val="000000"/>
                          </a:solidFill>
                        </a:rPr>
                        <a:t>Checked</a:t>
                      </a:r>
                    </a:p>
                  </a:txBody>
                  <a:tcPr/>
                </a:tc>
                <a:extLst>
                  <a:ext uri="{0D108BD9-81ED-4DB2-BD59-A6C34878D82A}">
                    <a16:rowId xmlns:a16="http://schemas.microsoft.com/office/drawing/2014/main" val="155893129"/>
                  </a:ext>
                </a:extLst>
              </a:tr>
              <a:tr h="381168">
                <a:tc>
                  <a:txBody>
                    <a:bodyPr/>
                    <a:lstStyle/>
                    <a:p>
                      <a:r>
                        <a:rPr lang="en-GB" sz="1600" dirty="0"/>
                        <a:t>Phoenix Park</a:t>
                      </a:r>
                    </a:p>
                  </a:txBody>
                  <a:tcPr/>
                </a:tc>
                <a:tc>
                  <a:txBody>
                    <a:bodyPr/>
                    <a:lstStyle/>
                    <a:p>
                      <a:pPr algn="ctr"/>
                      <a:r>
                        <a:rPr lang="en-IE" sz="1600" dirty="0"/>
                        <a:t>  1829-1866</a:t>
                      </a:r>
                    </a:p>
                  </a:txBody>
                  <a:tcPr anchor="ctr"/>
                </a:tc>
                <a:tc>
                  <a:txBody>
                    <a:bodyPr/>
                    <a:lstStyle/>
                    <a:p>
                      <a:r>
                        <a:rPr lang="en-GB" sz="1600" dirty="0"/>
                        <a:t>No</a:t>
                      </a:r>
                    </a:p>
                  </a:txBody>
                  <a:tcPr/>
                </a:tc>
                <a:tc>
                  <a:txBody>
                    <a:bodyPr/>
                    <a:lstStyle/>
                    <a:p>
                      <a:r>
                        <a:rPr lang="en-GB" sz="1600" dirty="0"/>
                        <a:t>No</a:t>
                      </a:r>
                    </a:p>
                  </a:txBody>
                  <a:tcPr/>
                </a:tc>
                <a:tc>
                  <a:txBody>
                    <a:bodyPr/>
                    <a:lstStyle/>
                    <a:p>
                      <a:r>
                        <a:rPr lang="en-GB" sz="1600" dirty="0"/>
                        <a:t>No</a:t>
                      </a:r>
                    </a:p>
                  </a:txBody>
                  <a:tcPr/>
                </a:tc>
                <a:extLst>
                  <a:ext uri="{0D108BD9-81ED-4DB2-BD59-A6C34878D82A}">
                    <a16:rowId xmlns:a16="http://schemas.microsoft.com/office/drawing/2014/main" val="2471246861"/>
                  </a:ext>
                </a:extLst>
              </a:tr>
              <a:tr h="381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Phoenix Park</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IE" sz="1600" dirty="0"/>
                        <a:t>1867-1959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Yes</a:t>
                      </a:r>
                    </a:p>
                  </a:txBody>
                  <a:tcPr/>
                </a:tc>
                <a:tc>
                  <a:txBody>
                    <a:bodyPr/>
                    <a:lstStyle/>
                    <a:p>
                      <a:r>
                        <a:rPr lang="en-GB" sz="1600" dirty="0"/>
                        <a:t>Yes</a:t>
                      </a:r>
                    </a:p>
                  </a:txBody>
                  <a:tcPr/>
                </a:tc>
                <a:extLst>
                  <a:ext uri="{0D108BD9-81ED-4DB2-BD59-A6C34878D82A}">
                    <a16:rowId xmlns:a16="http://schemas.microsoft.com/office/drawing/2014/main" val="3005394674"/>
                  </a:ext>
                </a:extLst>
              </a:tr>
              <a:tr h="381168">
                <a:tc>
                  <a:txBody>
                    <a:bodyPr/>
                    <a:lstStyle/>
                    <a:p>
                      <a:r>
                        <a:rPr lang="en-GB" sz="1600" dirty="0" err="1"/>
                        <a:t>Blacksod</a:t>
                      </a:r>
                      <a:r>
                        <a:rPr lang="en-GB" sz="1600" dirty="0"/>
                        <a:t> Bay</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IE" sz="1600" dirty="0"/>
                        <a:t>1884-1892</a:t>
                      </a:r>
                    </a:p>
                  </a:txBody>
                  <a:tcPr anchor="ctr"/>
                </a:tc>
                <a:tc>
                  <a:txBody>
                    <a:bodyPr/>
                    <a:lstStyle/>
                    <a:p>
                      <a:r>
                        <a:rPr lang="en-GB" sz="1600" dirty="0"/>
                        <a:t>Yes</a:t>
                      </a:r>
                    </a:p>
                  </a:txBody>
                  <a:tcPr/>
                </a:tc>
                <a:tc>
                  <a:txBody>
                    <a:bodyPr/>
                    <a:lstStyle/>
                    <a:p>
                      <a:r>
                        <a:rPr lang="en-GB" sz="1600" dirty="0"/>
                        <a:t>Yes</a:t>
                      </a:r>
                    </a:p>
                  </a:txBody>
                  <a:tcPr/>
                </a:tc>
                <a:tc>
                  <a:txBody>
                    <a:bodyPr/>
                    <a:lstStyle/>
                    <a:p>
                      <a:r>
                        <a:rPr lang="en-GB" sz="1600"/>
                        <a:t>Yes</a:t>
                      </a:r>
                      <a:endParaRPr lang="en-GB" sz="1600" dirty="0"/>
                    </a:p>
                  </a:txBody>
                  <a:tcPr/>
                </a:tc>
                <a:extLst>
                  <a:ext uri="{0D108BD9-81ED-4DB2-BD59-A6C34878D82A}">
                    <a16:rowId xmlns:a16="http://schemas.microsoft.com/office/drawing/2014/main" val="2366021471"/>
                  </a:ext>
                </a:extLst>
              </a:tr>
              <a:tr h="381168">
                <a:tc>
                  <a:txBody>
                    <a:bodyPr/>
                    <a:lstStyle/>
                    <a:p>
                      <a:r>
                        <a:rPr lang="en-GB" sz="1600" dirty="0" err="1"/>
                        <a:t>Blacksod</a:t>
                      </a:r>
                      <a:r>
                        <a:rPr lang="en-GB" sz="1600" dirty="0"/>
                        <a:t> Bay</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IE" sz="1600" dirty="0"/>
                        <a:t>1893-1956</a:t>
                      </a:r>
                    </a:p>
                  </a:txBody>
                  <a:tcPr anchor="ctr"/>
                </a:tc>
                <a:tc>
                  <a:txBody>
                    <a:bodyPr/>
                    <a:lstStyle/>
                    <a:p>
                      <a:r>
                        <a:rPr lang="en-GB" sz="1600" dirty="0"/>
                        <a:t>Yes</a:t>
                      </a:r>
                    </a:p>
                  </a:txBody>
                  <a:tcPr/>
                </a:tc>
                <a:tc>
                  <a:txBody>
                    <a:bodyPr/>
                    <a:lstStyle/>
                    <a:p>
                      <a:r>
                        <a:rPr lang="en-GB" sz="1600" dirty="0"/>
                        <a:t>Yes</a:t>
                      </a:r>
                    </a:p>
                  </a:txBody>
                  <a:tcPr/>
                </a:tc>
                <a:tc>
                  <a:txBody>
                    <a:bodyPr/>
                    <a:lstStyle/>
                    <a:p>
                      <a:r>
                        <a:rPr lang="en-GB" sz="1600" dirty="0"/>
                        <a:t>No</a:t>
                      </a:r>
                    </a:p>
                  </a:txBody>
                  <a:tcPr/>
                </a:tc>
                <a:extLst>
                  <a:ext uri="{0D108BD9-81ED-4DB2-BD59-A6C34878D82A}">
                    <a16:rowId xmlns:a16="http://schemas.microsoft.com/office/drawing/2014/main" val="3401769543"/>
                  </a:ext>
                </a:extLst>
              </a:tr>
              <a:tr h="381168">
                <a:tc>
                  <a:txBody>
                    <a:bodyPr/>
                    <a:lstStyle/>
                    <a:p>
                      <a:r>
                        <a:rPr lang="en-GB" sz="1600" dirty="0"/>
                        <a:t>Roches Point</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IE" sz="1600" dirty="0"/>
                        <a:t>1873-1956</a:t>
                      </a:r>
                    </a:p>
                  </a:txBody>
                  <a:tcPr anchor="ctr"/>
                </a:tc>
                <a:tc>
                  <a:txBody>
                    <a:bodyPr/>
                    <a:lstStyle/>
                    <a:p>
                      <a:r>
                        <a:rPr lang="en-GB" sz="1600" dirty="0"/>
                        <a:t>Yes</a:t>
                      </a:r>
                    </a:p>
                  </a:txBody>
                  <a:tcPr/>
                </a:tc>
                <a:tc>
                  <a:txBody>
                    <a:bodyPr/>
                    <a:lstStyle/>
                    <a:p>
                      <a:r>
                        <a:rPr lang="en-GB" sz="1600" dirty="0"/>
                        <a:t>Yes</a:t>
                      </a:r>
                    </a:p>
                  </a:txBody>
                  <a:tcPr/>
                </a:tc>
                <a:tc>
                  <a:txBody>
                    <a:bodyPr/>
                    <a:lstStyle/>
                    <a:p>
                      <a:r>
                        <a:rPr lang="en-GB" sz="1600" dirty="0"/>
                        <a:t>No</a:t>
                      </a:r>
                    </a:p>
                  </a:txBody>
                  <a:tcPr/>
                </a:tc>
                <a:extLst>
                  <a:ext uri="{0D108BD9-81ED-4DB2-BD59-A6C34878D82A}">
                    <a16:rowId xmlns:a16="http://schemas.microsoft.com/office/drawing/2014/main" val="3751231646"/>
                  </a:ext>
                </a:extLst>
              </a:tr>
              <a:tr h="381168">
                <a:tc>
                  <a:txBody>
                    <a:bodyPr/>
                    <a:lstStyle/>
                    <a:p>
                      <a:r>
                        <a:rPr lang="en-GB" sz="1600" dirty="0" err="1"/>
                        <a:t>Malin</a:t>
                      </a:r>
                      <a:r>
                        <a:rPr lang="en-GB" sz="1600" dirty="0"/>
                        <a:t> Head</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IE" sz="1600" dirty="0"/>
                        <a:t>1885-1928</a:t>
                      </a:r>
                    </a:p>
                  </a:txBody>
                  <a:tcPr anchor="ctr"/>
                </a:tc>
                <a:tc>
                  <a:txBody>
                    <a:bodyPr/>
                    <a:lstStyle/>
                    <a:p>
                      <a:r>
                        <a:rPr lang="en-GB" sz="1600" dirty="0"/>
                        <a:t>Yes</a:t>
                      </a:r>
                    </a:p>
                  </a:txBody>
                  <a:tcPr/>
                </a:tc>
                <a:tc>
                  <a:txBody>
                    <a:bodyPr/>
                    <a:lstStyle/>
                    <a:p>
                      <a:r>
                        <a:rPr lang="en-GB" sz="1600" dirty="0"/>
                        <a:t>No</a:t>
                      </a:r>
                    </a:p>
                  </a:txBody>
                  <a:tcPr/>
                </a:tc>
                <a:tc>
                  <a:txBody>
                    <a:bodyPr/>
                    <a:lstStyle/>
                    <a:p>
                      <a:r>
                        <a:rPr lang="en-GB" sz="1600" dirty="0"/>
                        <a:t>No</a:t>
                      </a:r>
                    </a:p>
                  </a:txBody>
                  <a:tcPr/>
                </a:tc>
                <a:extLst>
                  <a:ext uri="{0D108BD9-81ED-4DB2-BD59-A6C34878D82A}">
                    <a16:rowId xmlns:a16="http://schemas.microsoft.com/office/drawing/2014/main" val="1274645026"/>
                  </a:ext>
                </a:extLst>
              </a:tr>
              <a:tr h="381168">
                <a:tc>
                  <a:txBody>
                    <a:bodyPr/>
                    <a:lstStyle/>
                    <a:p>
                      <a:r>
                        <a:rPr lang="en-GB" sz="1600" dirty="0" err="1"/>
                        <a:t>Malin</a:t>
                      </a:r>
                      <a:r>
                        <a:rPr lang="en-GB" sz="1600" dirty="0"/>
                        <a:t> Head</a:t>
                      </a:r>
                    </a:p>
                  </a:txBody>
                  <a:tcPr/>
                </a:tc>
                <a:tc>
                  <a:txBody>
                    <a:bodyPr/>
                    <a:lstStyle/>
                    <a:p>
                      <a:pPr algn="ctr"/>
                      <a:r>
                        <a:rPr lang="en-IE" sz="1600" dirty="0"/>
                        <a:t>1929-1955</a:t>
                      </a:r>
                    </a:p>
                  </a:txBody>
                  <a:tcPr anchor="ctr"/>
                </a:tc>
                <a:tc>
                  <a:txBody>
                    <a:bodyPr/>
                    <a:lstStyle/>
                    <a:p>
                      <a:r>
                        <a:rPr lang="en-GB" sz="1600" dirty="0"/>
                        <a:t>Yes</a:t>
                      </a:r>
                    </a:p>
                  </a:txBody>
                  <a:tcPr/>
                </a:tc>
                <a:tc>
                  <a:txBody>
                    <a:bodyPr/>
                    <a:lstStyle/>
                    <a:p>
                      <a:r>
                        <a:rPr lang="en-GB" sz="1600" dirty="0"/>
                        <a:t>No</a:t>
                      </a:r>
                    </a:p>
                  </a:txBody>
                  <a:tcPr/>
                </a:tc>
                <a:tc>
                  <a:txBody>
                    <a:bodyPr/>
                    <a:lstStyle/>
                    <a:p>
                      <a:r>
                        <a:rPr lang="en-GB" sz="1600" dirty="0"/>
                        <a:t>No</a:t>
                      </a:r>
                    </a:p>
                  </a:txBody>
                  <a:tcPr/>
                </a:tc>
                <a:extLst>
                  <a:ext uri="{0D108BD9-81ED-4DB2-BD59-A6C34878D82A}">
                    <a16:rowId xmlns:a16="http://schemas.microsoft.com/office/drawing/2014/main" val="413054466"/>
                  </a:ext>
                </a:extLst>
              </a:tr>
              <a:tr h="381168">
                <a:tc>
                  <a:txBody>
                    <a:bodyPr/>
                    <a:lstStyle/>
                    <a:p>
                      <a:r>
                        <a:rPr lang="en-GB" sz="1600" dirty="0"/>
                        <a:t>Birr Castle</a:t>
                      </a:r>
                    </a:p>
                  </a:txBody>
                  <a:tcPr/>
                </a:tc>
                <a:tc>
                  <a:txBody>
                    <a:bodyPr/>
                    <a:lstStyle/>
                    <a:p>
                      <a:pPr algn="ctr"/>
                      <a:r>
                        <a:rPr lang="en-IE" sz="1600" dirty="0"/>
                        <a:t>1872-1951</a:t>
                      </a:r>
                    </a:p>
                  </a:txBody>
                  <a:tcPr anchor="ctr"/>
                </a:tc>
                <a:tc>
                  <a:txBody>
                    <a:bodyPr/>
                    <a:lstStyle/>
                    <a:p>
                      <a:r>
                        <a:rPr lang="en-GB" sz="1600" dirty="0"/>
                        <a:t>Yes</a:t>
                      </a:r>
                    </a:p>
                  </a:txBody>
                  <a:tcPr/>
                </a:tc>
                <a:tc>
                  <a:txBody>
                    <a:bodyPr/>
                    <a:lstStyle/>
                    <a:p>
                      <a:r>
                        <a:rPr lang="en-GB" sz="1600" dirty="0"/>
                        <a:t>No</a:t>
                      </a:r>
                    </a:p>
                  </a:txBody>
                  <a:tcPr/>
                </a:tc>
                <a:tc>
                  <a:txBody>
                    <a:bodyPr/>
                    <a:lstStyle/>
                    <a:p>
                      <a:r>
                        <a:rPr lang="en-GB" sz="1600" dirty="0"/>
                        <a:t>No</a:t>
                      </a:r>
                    </a:p>
                  </a:txBody>
                  <a:tcPr/>
                </a:tc>
                <a:extLst>
                  <a:ext uri="{0D108BD9-81ED-4DB2-BD59-A6C34878D82A}">
                    <a16:rowId xmlns:a16="http://schemas.microsoft.com/office/drawing/2014/main" val="1939294509"/>
                  </a:ext>
                </a:extLst>
              </a:tr>
              <a:tr h="381168">
                <a:tc>
                  <a:txBody>
                    <a:bodyPr/>
                    <a:lstStyle/>
                    <a:p>
                      <a:r>
                        <a:rPr lang="en-GB" sz="1600"/>
                        <a:t>Valentia</a:t>
                      </a:r>
                      <a:endParaRPr lang="en-GB" sz="1600" dirty="0"/>
                    </a:p>
                  </a:txBody>
                  <a:tcPr/>
                </a:tc>
                <a:tc>
                  <a:txBody>
                    <a:bodyPr/>
                    <a:lstStyle/>
                    <a:p>
                      <a:pPr algn="ctr"/>
                      <a:r>
                        <a:rPr lang="en-IE" sz="1600" dirty="0"/>
                        <a:t>1873-1914</a:t>
                      </a:r>
                    </a:p>
                  </a:txBody>
                  <a:tcPr anchor="ctr"/>
                </a:tc>
                <a:tc>
                  <a:txBody>
                    <a:bodyPr/>
                    <a:lstStyle/>
                    <a:p>
                      <a:r>
                        <a:rPr lang="en-GB" sz="1600" dirty="0"/>
                        <a:t>Yes</a:t>
                      </a:r>
                    </a:p>
                  </a:txBody>
                  <a:tcPr/>
                </a:tc>
                <a:tc>
                  <a:txBody>
                    <a:bodyPr/>
                    <a:lstStyle/>
                    <a:p>
                      <a:r>
                        <a:rPr lang="en-GB" sz="1600" dirty="0"/>
                        <a:t>No</a:t>
                      </a:r>
                    </a:p>
                  </a:txBody>
                  <a:tcPr/>
                </a:tc>
                <a:tc>
                  <a:txBody>
                    <a:bodyPr/>
                    <a:lstStyle/>
                    <a:p>
                      <a:r>
                        <a:rPr lang="en-GB" sz="1600" dirty="0"/>
                        <a:t>No</a:t>
                      </a:r>
                    </a:p>
                  </a:txBody>
                  <a:tcPr/>
                </a:tc>
                <a:extLst>
                  <a:ext uri="{0D108BD9-81ED-4DB2-BD59-A6C34878D82A}">
                    <a16:rowId xmlns:a16="http://schemas.microsoft.com/office/drawing/2014/main" val="1283617505"/>
                  </a:ext>
                </a:extLst>
              </a:tr>
              <a:tr h="381168">
                <a:tc>
                  <a:txBody>
                    <a:bodyPr/>
                    <a:lstStyle/>
                    <a:p>
                      <a:r>
                        <a:rPr lang="en-GB" sz="1600" dirty="0"/>
                        <a:t>Fitzwilliam Square</a:t>
                      </a:r>
                    </a:p>
                  </a:txBody>
                  <a:tcPr/>
                </a:tc>
                <a:tc>
                  <a:txBody>
                    <a:bodyPr/>
                    <a:lstStyle/>
                    <a:p>
                      <a:pPr algn="ctr"/>
                      <a:r>
                        <a:rPr lang="en-IE" sz="1600" dirty="0"/>
                        <a:t>1911-1930</a:t>
                      </a:r>
                    </a:p>
                  </a:txBody>
                  <a:tcPr anchor="ctr"/>
                </a:tc>
                <a:tc>
                  <a:txBody>
                    <a:bodyPr/>
                    <a:lstStyle/>
                    <a:p>
                      <a:r>
                        <a:rPr lang="en-GB" sz="1600" dirty="0"/>
                        <a:t>Yes</a:t>
                      </a:r>
                    </a:p>
                  </a:txBody>
                  <a:tcPr/>
                </a:tc>
                <a:tc>
                  <a:txBody>
                    <a:bodyPr/>
                    <a:lstStyle/>
                    <a:p>
                      <a:r>
                        <a:rPr lang="en-GB" sz="1600" dirty="0"/>
                        <a:t>No</a:t>
                      </a:r>
                    </a:p>
                  </a:txBody>
                  <a:tcPr/>
                </a:tc>
                <a:tc>
                  <a:txBody>
                    <a:bodyPr/>
                    <a:lstStyle/>
                    <a:p>
                      <a:r>
                        <a:rPr lang="en-GB" sz="1600" dirty="0"/>
                        <a:t>No</a:t>
                      </a:r>
                    </a:p>
                  </a:txBody>
                  <a:tcPr/>
                </a:tc>
                <a:extLst>
                  <a:ext uri="{0D108BD9-81ED-4DB2-BD59-A6C34878D82A}">
                    <a16:rowId xmlns:a16="http://schemas.microsoft.com/office/drawing/2014/main" val="3381590370"/>
                  </a:ext>
                </a:extLst>
              </a:tr>
            </a:tbl>
          </a:graphicData>
        </a:graphic>
      </p:graphicFrame>
    </p:spTree>
    <p:extLst>
      <p:ext uri="{BB962C8B-B14F-4D97-AF65-F5344CB8AC3E}">
        <p14:creationId xmlns:p14="http://schemas.microsoft.com/office/powerpoint/2010/main" val="413258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flipH="1">
            <a:off x="8604448" y="4803998"/>
            <a:ext cx="360040" cy="189735"/>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15</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62C71C8A-CB7D-4A93-AB79-4F6336D96CE7}"/>
              </a:ext>
            </a:extLst>
          </p:cNvPr>
          <p:cNvSpPr txBox="1">
            <a:spLocks/>
          </p:cNvSpPr>
          <p:nvPr/>
        </p:nvSpPr>
        <p:spPr>
          <a:xfrm>
            <a:off x="467544" y="205979"/>
            <a:ext cx="8219256" cy="709587"/>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dirty="0">
                <a:solidFill>
                  <a:schemeClr val="bg1"/>
                </a:solidFill>
              </a:rPr>
              <a:t>Emerging and Future Success Stories?</a:t>
            </a:r>
          </a:p>
        </p:txBody>
      </p:sp>
      <p:sp>
        <p:nvSpPr>
          <p:cNvPr id="5" name="Content Placeholder 2">
            <a:extLst>
              <a:ext uri="{FF2B5EF4-FFF2-40B4-BE49-F238E27FC236}">
                <a16:creationId xmlns:a16="http://schemas.microsoft.com/office/drawing/2014/main" id="{4A1DEA57-1204-4C98-9539-D8B9344ACC68}"/>
              </a:ext>
            </a:extLst>
          </p:cNvPr>
          <p:cNvSpPr txBox="1">
            <a:spLocks/>
          </p:cNvSpPr>
          <p:nvPr/>
        </p:nvSpPr>
        <p:spPr>
          <a:xfrm>
            <a:off x="466101" y="915566"/>
            <a:ext cx="8229600" cy="3240361"/>
          </a:xfrm>
          <a:prstGeom prst="rect">
            <a:avLst/>
          </a:prstGeom>
        </p:spPr>
        <p:txBody>
          <a:bodyPr>
            <a:normAutofit fontScale="775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Switch to electric and to hybrid vehicles</a:t>
            </a:r>
          </a:p>
          <a:p>
            <a:r>
              <a:rPr lang="en-GB" dirty="0"/>
              <a:t>Banning of older diesel and petrol cars from urban centres?</a:t>
            </a:r>
          </a:p>
          <a:p>
            <a:r>
              <a:rPr lang="en-GB" dirty="0"/>
              <a:t>Retrofit of dwellings with E/F/G energy ratings?</a:t>
            </a:r>
          </a:p>
          <a:p>
            <a:r>
              <a:rPr lang="en-GB" dirty="0"/>
              <a:t>Reduction in potentially environmentally damaging subsidies?</a:t>
            </a:r>
          </a:p>
          <a:p>
            <a:r>
              <a:rPr lang="en-GB" dirty="0"/>
              <a:t>Increased application of polluter pays principle?</a:t>
            </a:r>
          </a:p>
          <a:p>
            <a:r>
              <a:rPr lang="en-GB" dirty="0"/>
              <a:t>Increase in environmental subsidy payments?</a:t>
            </a:r>
          </a:p>
          <a:p>
            <a:r>
              <a:rPr lang="en-GB" dirty="0"/>
              <a:t>Nationwide ban on smoky coal?</a:t>
            </a:r>
          </a:p>
          <a:p>
            <a:r>
              <a:rPr lang="en-GB" dirty="0"/>
              <a:t>Enhanced tertiary treatment of all waste water?</a:t>
            </a:r>
          </a:p>
          <a:p>
            <a:r>
              <a:rPr lang="en-GB" dirty="0"/>
              <a:t>Increased planting of vegetation to improve air quality?</a:t>
            </a:r>
          </a:p>
          <a:p>
            <a:endParaRPr lang="en-GB" dirty="0"/>
          </a:p>
        </p:txBody>
      </p:sp>
    </p:spTree>
    <p:extLst>
      <p:ext uri="{BB962C8B-B14F-4D97-AF65-F5344CB8AC3E}">
        <p14:creationId xmlns:p14="http://schemas.microsoft.com/office/powerpoint/2010/main" val="264297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flipH="1">
            <a:off x="8604448" y="4803998"/>
            <a:ext cx="360040" cy="189735"/>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16</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BB0A3058-7C8A-4C63-B6A0-042B8F87FEF5}"/>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dirty="0">
                <a:solidFill>
                  <a:schemeClr val="bg1"/>
                </a:solidFill>
              </a:rPr>
              <a:t>Next Steps for CSO Environment</a:t>
            </a:r>
          </a:p>
        </p:txBody>
      </p:sp>
      <p:sp>
        <p:nvSpPr>
          <p:cNvPr id="5" name="Content Placeholder 2">
            <a:extLst>
              <a:ext uri="{FF2B5EF4-FFF2-40B4-BE49-F238E27FC236}">
                <a16:creationId xmlns:a16="http://schemas.microsoft.com/office/drawing/2014/main" id="{E43B0884-7759-44F7-8F7D-BD78C11A7E42}"/>
              </a:ext>
            </a:extLst>
          </p:cNvPr>
          <p:cNvSpPr txBox="1">
            <a:spLocks/>
          </p:cNvSpPr>
          <p:nvPr/>
        </p:nvSpPr>
        <p:spPr>
          <a:xfrm>
            <a:off x="467544" y="915566"/>
            <a:ext cx="8229600" cy="3528392"/>
          </a:xfrm>
          <a:prstGeom prst="rect">
            <a:avLst/>
          </a:prstGeom>
        </p:spPr>
        <p:txBody>
          <a:bodyPr>
            <a:no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2000" dirty="0"/>
              <a:t>CSO, SEAI, and DCCAE looking at energy poverty indicators</a:t>
            </a:r>
            <a:endParaRPr lang="en-GB" sz="2000" dirty="0"/>
          </a:p>
          <a:p>
            <a:r>
              <a:rPr lang="en-GB" sz="2000" dirty="0"/>
              <a:t>2021/2022 repeat household environment module (Q2/2014)</a:t>
            </a:r>
          </a:p>
          <a:p>
            <a:r>
              <a:rPr lang="en-GB" sz="2000" dirty="0"/>
              <a:t>Strategy to progress environment and health analyses</a:t>
            </a:r>
          </a:p>
          <a:p>
            <a:r>
              <a:rPr lang="en-GB" sz="2000" dirty="0"/>
              <a:t>Compile ecosystem accounts to measure contribution of nature</a:t>
            </a:r>
          </a:p>
          <a:p>
            <a:endParaRPr lang="en-GB" sz="2000" dirty="0"/>
          </a:p>
          <a:p>
            <a:r>
              <a:rPr lang="en-GB" sz="2000" dirty="0"/>
              <a:t>Data gathering for SDGs (SDG Division)</a:t>
            </a:r>
          </a:p>
          <a:p>
            <a:r>
              <a:rPr lang="en-GB" sz="2000" dirty="0"/>
              <a:t>Obtaining access to microdata (Administrative Data Division)</a:t>
            </a:r>
          </a:p>
        </p:txBody>
      </p:sp>
    </p:spTree>
    <p:extLst>
      <p:ext uri="{BB962C8B-B14F-4D97-AF65-F5344CB8AC3E}">
        <p14:creationId xmlns:p14="http://schemas.microsoft.com/office/powerpoint/2010/main" val="86232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5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2</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8" name="Title 1">
            <a:extLst>
              <a:ext uri="{FF2B5EF4-FFF2-40B4-BE49-F238E27FC236}">
                <a16:creationId xmlns:a16="http://schemas.microsoft.com/office/drawing/2014/main" id="{A1C32BC7-6AA2-4C5C-A9FE-B479C9BB9DA2}"/>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IE" sz="2400" dirty="0">
                <a:solidFill>
                  <a:schemeClr val="bg1"/>
                </a:solidFill>
              </a:rPr>
              <a:t>Introduction</a:t>
            </a:r>
          </a:p>
        </p:txBody>
      </p:sp>
      <p:sp>
        <p:nvSpPr>
          <p:cNvPr id="11" name="Content Placeholder 2">
            <a:extLst>
              <a:ext uri="{FF2B5EF4-FFF2-40B4-BE49-F238E27FC236}">
                <a16:creationId xmlns:a16="http://schemas.microsoft.com/office/drawing/2014/main" id="{D2B1B85F-A07E-4162-9CF2-68403378B113}"/>
              </a:ext>
            </a:extLst>
          </p:cNvPr>
          <p:cNvSpPr txBox="1">
            <a:spLocks/>
          </p:cNvSpPr>
          <p:nvPr/>
        </p:nvSpPr>
        <p:spPr>
          <a:xfrm>
            <a:off x="457200" y="771550"/>
            <a:ext cx="8197850" cy="3672407"/>
          </a:xfrm>
          <a:prstGeom prst="rect">
            <a:avLst/>
          </a:prstGeom>
        </p:spPr>
        <p:txBody>
          <a:bodyPr>
            <a:no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IE" sz="1800" dirty="0"/>
              <a:t>CSO publishes separate statistics on health and on the environment</a:t>
            </a:r>
          </a:p>
          <a:p>
            <a:pPr marL="0" indent="0">
              <a:buFont typeface="Arial"/>
              <a:buNone/>
            </a:pPr>
            <a:r>
              <a:rPr lang="en-IE" sz="1800" dirty="0"/>
              <a:t>Policy interest as a healthy environment can enrich human health while a polluted environment can damage human health</a:t>
            </a:r>
          </a:p>
          <a:p>
            <a:pPr marL="0" indent="0">
              <a:buNone/>
            </a:pPr>
            <a:r>
              <a:rPr lang="en-IE" sz="1800" dirty="0"/>
              <a:t>No Eurostat reporting obligations for combined health/environment analyses </a:t>
            </a:r>
          </a:p>
          <a:p>
            <a:pPr marL="0" indent="0">
              <a:buNone/>
            </a:pPr>
            <a:r>
              <a:rPr lang="en-IE" sz="1800" dirty="0"/>
              <a:t>Broad range of data sources and potential analyses with prioritisation needed</a:t>
            </a:r>
          </a:p>
          <a:p>
            <a:pPr marL="0" indent="0">
              <a:buFont typeface="Arial"/>
              <a:buNone/>
            </a:pPr>
            <a:r>
              <a:rPr lang="en-IE" sz="1800" dirty="0"/>
              <a:t>Considerable added value could be gained by combining survey and administrative microdata relating to health and the environment </a:t>
            </a:r>
          </a:p>
          <a:p>
            <a:pPr marL="0" indent="0">
              <a:buFont typeface="Arial"/>
              <a:buNone/>
            </a:pPr>
            <a:r>
              <a:rPr lang="en-IE" sz="1800" dirty="0"/>
              <a:t>Statistics Act, 1993 provides a legal basis for CSO to obtain access to and to combine microdata collected for other purposes</a:t>
            </a:r>
          </a:p>
          <a:p>
            <a:pPr marL="0" indent="0">
              <a:buFont typeface="Arial"/>
              <a:buNone/>
            </a:pPr>
            <a:r>
              <a:rPr lang="en-IE" sz="1800" dirty="0"/>
              <a:t>A CSO Word document accompanies this presentation</a:t>
            </a:r>
          </a:p>
        </p:txBody>
      </p:sp>
    </p:spTree>
    <p:extLst>
      <p:ext uri="{BB962C8B-B14F-4D97-AF65-F5344CB8AC3E}">
        <p14:creationId xmlns:p14="http://schemas.microsoft.com/office/powerpoint/2010/main" val="131539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3</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A515C43D-4804-4DFA-BED0-C988357C1F07}"/>
              </a:ext>
            </a:extLst>
          </p:cNvPr>
          <p:cNvSpPr txBox="1">
            <a:spLocks/>
          </p:cNvSpPr>
          <p:nvPr/>
        </p:nvSpPr>
        <p:spPr>
          <a:xfrm>
            <a:off x="467544" y="205979"/>
            <a:ext cx="8219256" cy="857250"/>
          </a:xfrm>
          <a:prstGeom prst="rect">
            <a:avLst/>
          </a:prstGeom>
        </p:spPr>
        <p:txBody>
          <a:bodyPr>
            <a:normAutofit/>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IE" sz="2800">
                <a:solidFill>
                  <a:schemeClr val="bg1"/>
                </a:solidFill>
              </a:rPr>
              <a:t>National Research on Environment and Health</a:t>
            </a:r>
            <a:endParaRPr lang="en-US" sz="2800" dirty="0"/>
          </a:p>
        </p:txBody>
      </p:sp>
      <p:sp>
        <p:nvSpPr>
          <p:cNvPr id="5" name="Content Placeholder 2">
            <a:extLst>
              <a:ext uri="{FF2B5EF4-FFF2-40B4-BE49-F238E27FC236}">
                <a16:creationId xmlns:a16="http://schemas.microsoft.com/office/drawing/2014/main" id="{2C93C142-CFB7-4264-B830-8A911D0765A4}"/>
              </a:ext>
            </a:extLst>
          </p:cNvPr>
          <p:cNvSpPr txBox="1">
            <a:spLocks/>
          </p:cNvSpPr>
          <p:nvPr/>
        </p:nvSpPr>
        <p:spPr>
          <a:xfrm>
            <a:off x="457200" y="1059581"/>
            <a:ext cx="8229600" cy="3161259"/>
          </a:xfrm>
          <a:prstGeom prst="rect">
            <a:avLst/>
          </a:prstGeom>
        </p:spPr>
        <p:txBody>
          <a:bodyPr>
            <a:normAutofit lnSpcReduction="1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dirty="0"/>
              <a:t>HSE is active in this area on an ongoing basis (PHMEHG)</a:t>
            </a:r>
          </a:p>
          <a:p>
            <a:r>
              <a:rPr lang="en-IE" dirty="0"/>
              <a:t>EPA and HSE held annual conferences (2016-2018)</a:t>
            </a:r>
          </a:p>
          <a:p>
            <a:r>
              <a:rPr lang="en-IE" dirty="0"/>
              <a:t>ESRI Environment and Health conference (April 2019)</a:t>
            </a:r>
          </a:p>
          <a:p>
            <a:r>
              <a:rPr lang="en-IE" dirty="0"/>
              <a:t>EPA funded research projects</a:t>
            </a:r>
          </a:p>
          <a:p>
            <a:r>
              <a:rPr lang="en-IE" dirty="0"/>
              <a:t>Energy Action fuel poverty conferences</a:t>
            </a:r>
          </a:p>
          <a:p>
            <a:r>
              <a:rPr lang="en-IE" dirty="0"/>
              <a:t>Institute of Public Health</a:t>
            </a:r>
          </a:p>
          <a:p>
            <a:endParaRPr lang="en-IE" dirty="0"/>
          </a:p>
        </p:txBody>
      </p:sp>
    </p:spTree>
    <p:extLst>
      <p:ext uri="{BB962C8B-B14F-4D97-AF65-F5344CB8AC3E}">
        <p14:creationId xmlns:p14="http://schemas.microsoft.com/office/powerpoint/2010/main" val="205371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1B5B22-1C94-4872-BD99-33A777E11844}"/>
              </a:ext>
            </a:extLst>
          </p:cNvPr>
          <p:cNvGraphicFramePr>
            <a:graphicFrameLocks noGrp="1"/>
          </p:cNvGraphicFramePr>
          <p:nvPr>
            <p:extLst>
              <p:ext uri="{D42A27DB-BD31-4B8C-83A1-F6EECF244321}">
                <p14:modId xmlns:p14="http://schemas.microsoft.com/office/powerpoint/2010/main" val="774957321"/>
              </p:ext>
            </p:extLst>
          </p:nvPr>
        </p:nvGraphicFramePr>
        <p:xfrm>
          <a:off x="539552" y="339502"/>
          <a:ext cx="3600400" cy="3744416"/>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3035239419"/>
                    </a:ext>
                  </a:extLst>
                </a:gridCol>
              </a:tblGrid>
              <a:tr h="495232">
                <a:tc>
                  <a:txBody>
                    <a:bodyPr/>
                    <a:lstStyle/>
                    <a:p>
                      <a:r>
                        <a:rPr lang="en-GB" dirty="0"/>
                        <a:t>Example Pollutants</a:t>
                      </a:r>
                    </a:p>
                  </a:txBody>
                  <a:tcPr/>
                </a:tc>
                <a:extLst>
                  <a:ext uri="{0D108BD9-81ED-4DB2-BD59-A6C34878D82A}">
                    <a16:rowId xmlns:a16="http://schemas.microsoft.com/office/drawing/2014/main" val="1804607923"/>
                  </a:ext>
                </a:extLst>
              </a:tr>
              <a:tr h="3249184">
                <a:tc>
                  <a:txBody>
                    <a:bodyPr/>
                    <a:lstStyle/>
                    <a:p>
                      <a:r>
                        <a:rPr lang="en-GB" sz="2000" kern="1200" dirty="0">
                          <a:solidFill>
                            <a:schemeClr val="dk1"/>
                          </a:solidFill>
                          <a:effectLst/>
                          <a:latin typeface="+mn-lt"/>
                          <a:ea typeface="+mn-ea"/>
                          <a:cs typeface="+mn-cs"/>
                        </a:rPr>
                        <a:t>Airborne biological pollutants, Asbestos, Carbon dioxide, Carbon monoxide, Formaldehyde, Ground-level ozone, Lead, Malaria, Mercury, Nitrogen dioxide, Nitrous oxide, Particulate matter, Radon, Sulphur dioxide, Volatile organic compounds</a:t>
                      </a:r>
                      <a:endParaRPr lang="en-GB" sz="2000" dirty="0"/>
                    </a:p>
                  </a:txBody>
                  <a:tcPr/>
                </a:tc>
                <a:extLst>
                  <a:ext uri="{0D108BD9-81ED-4DB2-BD59-A6C34878D82A}">
                    <a16:rowId xmlns:a16="http://schemas.microsoft.com/office/drawing/2014/main" val="676748576"/>
                  </a:ext>
                </a:extLst>
              </a:tr>
            </a:tbl>
          </a:graphicData>
        </a:graphic>
      </p:graphicFrame>
      <p:graphicFrame>
        <p:nvGraphicFramePr>
          <p:cNvPr id="3" name="Table 2">
            <a:extLst>
              <a:ext uri="{FF2B5EF4-FFF2-40B4-BE49-F238E27FC236}">
                <a16:creationId xmlns:a16="http://schemas.microsoft.com/office/drawing/2014/main" id="{D4731135-0FA7-40A0-A0AA-2A73FF2535B5}"/>
              </a:ext>
            </a:extLst>
          </p:cNvPr>
          <p:cNvGraphicFramePr>
            <a:graphicFrameLocks noGrp="1"/>
          </p:cNvGraphicFramePr>
          <p:nvPr>
            <p:extLst>
              <p:ext uri="{D42A27DB-BD31-4B8C-83A1-F6EECF244321}">
                <p14:modId xmlns:p14="http://schemas.microsoft.com/office/powerpoint/2010/main" val="2465972440"/>
              </p:ext>
            </p:extLst>
          </p:nvPr>
        </p:nvGraphicFramePr>
        <p:xfrm>
          <a:off x="4572000" y="339502"/>
          <a:ext cx="4248472" cy="3744416"/>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10237779"/>
                    </a:ext>
                  </a:extLst>
                </a:gridCol>
              </a:tblGrid>
              <a:tr h="433190">
                <a:tc>
                  <a:txBody>
                    <a:bodyPr/>
                    <a:lstStyle/>
                    <a:p>
                      <a:r>
                        <a:rPr lang="en-GB" dirty="0"/>
                        <a:t>Example Policy Issues</a:t>
                      </a:r>
                    </a:p>
                  </a:txBody>
                  <a:tcPr/>
                </a:tc>
                <a:extLst>
                  <a:ext uri="{0D108BD9-81ED-4DB2-BD59-A6C34878D82A}">
                    <a16:rowId xmlns:a16="http://schemas.microsoft.com/office/drawing/2014/main" val="870531287"/>
                  </a:ext>
                </a:extLst>
              </a:tr>
              <a:tr h="3311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Lead water supply pipes, Sewage sludge, Hazardous waste, Landfills, Leaded petrol, Waste incineration, Asbestos, Smoking in public places, Bathing water quality, Low sulphur marked gas oil, Solid fuels, Septic tanks, Drinking water quality, Coal powered electricity, Plant protection products</a:t>
                      </a:r>
                    </a:p>
                  </a:txBody>
                  <a:tcPr/>
                </a:tc>
                <a:extLst>
                  <a:ext uri="{0D108BD9-81ED-4DB2-BD59-A6C34878D82A}">
                    <a16:rowId xmlns:a16="http://schemas.microsoft.com/office/drawing/2014/main" val="1181313856"/>
                  </a:ext>
                </a:extLst>
              </a:tr>
            </a:tbl>
          </a:graphicData>
        </a:graphic>
      </p:graphicFrame>
    </p:spTree>
    <p:extLst>
      <p:ext uri="{BB962C8B-B14F-4D97-AF65-F5344CB8AC3E}">
        <p14:creationId xmlns:p14="http://schemas.microsoft.com/office/powerpoint/2010/main" val="55963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flipH="1">
            <a:off x="8604448" y="4803998"/>
            <a:ext cx="360040" cy="189735"/>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5</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12D95543-9957-44B2-ACBD-66A133A2054C}"/>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a:solidFill>
                  <a:schemeClr val="bg1"/>
                </a:solidFill>
              </a:rPr>
              <a:t>Many Previous Success Stories</a:t>
            </a:r>
            <a:endParaRPr lang="en-GB" dirty="0">
              <a:solidFill>
                <a:schemeClr val="bg1"/>
              </a:solidFill>
            </a:endParaRPr>
          </a:p>
        </p:txBody>
      </p:sp>
      <p:sp>
        <p:nvSpPr>
          <p:cNvPr id="5" name="Content Placeholder 2">
            <a:extLst>
              <a:ext uri="{FF2B5EF4-FFF2-40B4-BE49-F238E27FC236}">
                <a16:creationId xmlns:a16="http://schemas.microsoft.com/office/drawing/2014/main" id="{E86E7676-D7EE-4EDD-8CE7-B2DAC6BCE336}"/>
              </a:ext>
            </a:extLst>
          </p:cNvPr>
          <p:cNvSpPr txBox="1">
            <a:spLocks/>
          </p:cNvSpPr>
          <p:nvPr/>
        </p:nvSpPr>
        <p:spPr>
          <a:xfrm>
            <a:off x="467544" y="807554"/>
            <a:ext cx="8229600" cy="3528392"/>
          </a:xfrm>
          <a:prstGeom prst="rect">
            <a:avLst/>
          </a:prstGeom>
        </p:spPr>
        <p:txBody>
          <a:bodyPr>
            <a:normAutofit fontScale="925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Removal of leaded petrol</a:t>
            </a:r>
          </a:p>
          <a:p>
            <a:r>
              <a:rPr lang="en-GB" dirty="0"/>
              <a:t>Reduction in waste to landfill</a:t>
            </a:r>
          </a:p>
          <a:p>
            <a:r>
              <a:rPr lang="en-GB" dirty="0"/>
              <a:t>Smoky coal bans</a:t>
            </a:r>
          </a:p>
          <a:p>
            <a:r>
              <a:rPr lang="en-GB" dirty="0"/>
              <a:t>Ban on smoking in public places</a:t>
            </a:r>
          </a:p>
          <a:p>
            <a:r>
              <a:rPr lang="en-GB" dirty="0"/>
              <a:t>Bathing water quality compliance standards</a:t>
            </a:r>
          </a:p>
          <a:p>
            <a:r>
              <a:rPr lang="en-GB" dirty="0"/>
              <a:t>Movement away from coal powered electricity generation</a:t>
            </a:r>
          </a:p>
          <a:p>
            <a:r>
              <a:rPr lang="en-GB" dirty="0"/>
              <a:t>Amendments to building regulations (stricter insulation standards)</a:t>
            </a:r>
          </a:p>
          <a:p>
            <a:r>
              <a:rPr lang="en-GB" dirty="0"/>
              <a:t>Better Energy Warmer Homes retrofit scheme</a:t>
            </a:r>
          </a:p>
          <a:p>
            <a:endParaRPr lang="en-GB" dirty="0"/>
          </a:p>
        </p:txBody>
      </p:sp>
    </p:spTree>
    <p:extLst>
      <p:ext uri="{BB962C8B-B14F-4D97-AF65-F5344CB8AC3E}">
        <p14:creationId xmlns:p14="http://schemas.microsoft.com/office/powerpoint/2010/main" val="376068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6</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00565E51-9EE9-45E6-A7E7-6AF6CEC371AB}"/>
              </a:ext>
            </a:extLst>
          </p:cNvPr>
          <p:cNvSpPr txBox="1">
            <a:spLocks/>
          </p:cNvSpPr>
          <p:nvPr/>
        </p:nvSpPr>
        <p:spPr>
          <a:xfrm>
            <a:off x="467544" y="205979"/>
            <a:ext cx="8219256" cy="565571"/>
          </a:xfrm>
          <a:prstGeom prst="rect">
            <a:avLst/>
          </a:prstGeom>
        </p:spPr>
        <p:txBody>
          <a:bodyPr>
            <a:normAutofit fontScale="97500"/>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IE">
                <a:solidFill>
                  <a:schemeClr val="bg1"/>
                </a:solidFill>
              </a:rPr>
              <a:t>Sustainable Development Goals</a:t>
            </a:r>
            <a:endParaRPr lang="en-GB" dirty="0"/>
          </a:p>
        </p:txBody>
      </p:sp>
      <p:sp>
        <p:nvSpPr>
          <p:cNvPr id="5" name="Content Placeholder 2">
            <a:extLst>
              <a:ext uri="{FF2B5EF4-FFF2-40B4-BE49-F238E27FC236}">
                <a16:creationId xmlns:a16="http://schemas.microsoft.com/office/drawing/2014/main" id="{43A74998-3A22-4214-B2AE-EF6B8B4B456B}"/>
              </a:ext>
            </a:extLst>
          </p:cNvPr>
          <p:cNvSpPr txBox="1">
            <a:spLocks/>
          </p:cNvSpPr>
          <p:nvPr/>
        </p:nvSpPr>
        <p:spPr>
          <a:xfrm>
            <a:off x="467544" y="771550"/>
            <a:ext cx="3826768" cy="3528392"/>
          </a:xfrm>
          <a:prstGeom prst="rect">
            <a:avLst/>
          </a:prstGeom>
        </p:spPr>
        <p:txBody>
          <a:bodyPr>
            <a:normAutofit fontScale="475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GB" sz="3800" b="1" dirty="0"/>
              <a:t>New data needs</a:t>
            </a:r>
            <a:r>
              <a:rPr lang="en-GB" sz="3800" dirty="0"/>
              <a:t> (examples)</a:t>
            </a:r>
          </a:p>
          <a:p>
            <a:pPr marL="0" indent="0">
              <a:buFont typeface="Arial"/>
              <a:buNone/>
            </a:pPr>
            <a:r>
              <a:rPr lang="en-GB" sz="3800" b="1" dirty="0"/>
              <a:t>3.4.1</a:t>
            </a:r>
            <a:r>
              <a:rPr lang="en-GB" sz="3800" dirty="0"/>
              <a:t> Mortality rate attributed to cardiovascular disease, cancer, diabetes or chronic respiratory disease </a:t>
            </a:r>
          </a:p>
          <a:p>
            <a:pPr marL="0" indent="0">
              <a:buNone/>
            </a:pPr>
            <a:r>
              <a:rPr lang="en-GB" sz="3800" b="1" dirty="0"/>
              <a:t>7.1.2</a:t>
            </a:r>
            <a:r>
              <a:rPr lang="en-GB" sz="3800" dirty="0"/>
              <a:t> Proportion of population with primary reliance on clean fuels and technology </a:t>
            </a:r>
          </a:p>
          <a:p>
            <a:pPr marL="0" indent="0">
              <a:buNone/>
            </a:pPr>
            <a:r>
              <a:rPr lang="en-GB" sz="3800" b="1" dirty="0"/>
              <a:t>12.c.1</a:t>
            </a:r>
            <a:r>
              <a:rPr lang="en-GB" sz="3800" dirty="0"/>
              <a:t> Amount of fossil-fuel subsidies per unit of GDP (production and consumption) and as a proportion of total national expenditure on fossil fuels </a:t>
            </a:r>
            <a:endParaRPr lang="en-IE" sz="3800" dirty="0"/>
          </a:p>
          <a:p>
            <a:endParaRPr lang="en-GB" dirty="0"/>
          </a:p>
        </p:txBody>
      </p:sp>
      <p:graphicFrame>
        <p:nvGraphicFramePr>
          <p:cNvPr id="6" name="Content Placeholder 4">
            <a:extLst>
              <a:ext uri="{FF2B5EF4-FFF2-40B4-BE49-F238E27FC236}">
                <a16:creationId xmlns:a16="http://schemas.microsoft.com/office/drawing/2014/main" id="{FFED4E67-2CDA-4128-9FED-CF5644813CFC}"/>
              </a:ext>
            </a:extLst>
          </p:cNvPr>
          <p:cNvGraphicFramePr>
            <a:graphicFrameLocks/>
          </p:cNvGraphicFramePr>
          <p:nvPr>
            <p:extLst>
              <p:ext uri="{D42A27DB-BD31-4B8C-83A1-F6EECF244321}">
                <p14:modId xmlns:p14="http://schemas.microsoft.com/office/powerpoint/2010/main" val="471444310"/>
              </p:ext>
            </p:extLst>
          </p:nvPr>
        </p:nvGraphicFramePr>
        <p:xfrm>
          <a:off x="4646614" y="771550"/>
          <a:ext cx="4040186" cy="3600400"/>
        </p:xfrm>
        <a:graphic>
          <a:graphicData uri="http://schemas.openxmlformats.org/drawingml/2006/table">
            <a:tbl>
              <a:tblPr firstRow="1" bandRow="1">
                <a:tableStyleId>{5C22544A-7EE6-4342-B048-85BDC9FD1C3A}</a:tableStyleId>
              </a:tblPr>
              <a:tblGrid>
                <a:gridCol w="533058">
                  <a:extLst>
                    <a:ext uri="{9D8B030D-6E8A-4147-A177-3AD203B41FA5}">
                      <a16:colId xmlns:a16="http://schemas.microsoft.com/office/drawing/2014/main" val="2525468022"/>
                    </a:ext>
                  </a:extLst>
                </a:gridCol>
                <a:gridCol w="3507128">
                  <a:extLst>
                    <a:ext uri="{9D8B030D-6E8A-4147-A177-3AD203B41FA5}">
                      <a16:colId xmlns:a16="http://schemas.microsoft.com/office/drawing/2014/main" val="3228518206"/>
                    </a:ext>
                  </a:extLst>
                </a:gridCol>
              </a:tblGrid>
              <a:tr h="360040">
                <a:tc>
                  <a:txBody>
                    <a:bodyPr/>
                    <a:lstStyle/>
                    <a:p>
                      <a:r>
                        <a:rPr lang="en-GB" sz="1400" dirty="0">
                          <a:solidFill>
                            <a:srgbClr val="000000"/>
                          </a:solidFill>
                        </a:rPr>
                        <a:t>Goal</a:t>
                      </a:r>
                    </a:p>
                  </a:txBody>
                  <a:tcPr/>
                </a:tc>
                <a:tc>
                  <a:txBody>
                    <a:bodyPr/>
                    <a:lstStyle/>
                    <a:p>
                      <a:r>
                        <a:rPr lang="en-GB" sz="1400" dirty="0">
                          <a:solidFill>
                            <a:srgbClr val="000000"/>
                          </a:solidFill>
                        </a:rPr>
                        <a:t>Indicators relating to Health</a:t>
                      </a:r>
                    </a:p>
                  </a:txBody>
                  <a:tcPr/>
                </a:tc>
                <a:extLst>
                  <a:ext uri="{0D108BD9-81ED-4DB2-BD59-A6C34878D82A}">
                    <a16:rowId xmlns:a16="http://schemas.microsoft.com/office/drawing/2014/main" val="2900494622"/>
                  </a:ext>
                </a:extLst>
              </a:tr>
              <a:tr h="360040">
                <a:tc>
                  <a:txBody>
                    <a:bodyPr/>
                    <a:lstStyle/>
                    <a:p>
                      <a:pPr algn="r"/>
                      <a:r>
                        <a:rPr lang="en-GB" sz="1400" dirty="0"/>
                        <a:t>3</a:t>
                      </a:r>
                    </a:p>
                  </a:txBody>
                  <a:tcPr/>
                </a:tc>
                <a:tc>
                  <a:txBody>
                    <a:bodyPr/>
                    <a:lstStyle/>
                    <a:p>
                      <a:r>
                        <a:rPr lang="en-GB" sz="1400" b="1" dirty="0"/>
                        <a:t>3.4.1</a:t>
                      </a:r>
                      <a:r>
                        <a:rPr lang="en-GB" sz="1400" dirty="0"/>
                        <a:t>,  3.9.1,  3.9.2</a:t>
                      </a:r>
                    </a:p>
                  </a:txBody>
                  <a:tcPr/>
                </a:tc>
                <a:extLst>
                  <a:ext uri="{0D108BD9-81ED-4DB2-BD59-A6C34878D82A}">
                    <a16:rowId xmlns:a16="http://schemas.microsoft.com/office/drawing/2014/main" val="1636585018"/>
                  </a:ext>
                </a:extLst>
              </a:tr>
              <a:tr h="360040">
                <a:tc>
                  <a:txBody>
                    <a:bodyPr/>
                    <a:lstStyle/>
                    <a:p>
                      <a:pPr algn="r"/>
                      <a:r>
                        <a:rPr lang="en-GB" sz="1400" dirty="0"/>
                        <a:t>6</a:t>
                      </a:r>
                    </a:p>
                  </a:txBody>
                  <a:tcPr/>
                </a:tc>
                <a:tc>
                  <a:txBody>
                    <a:bodyPr/>
                    <a:lstStyle/>
                    <a:p>
                      <a:r>
                        <a:rPr lang="en-GB" sz="1400" dirty="0"/>
                        <a:t>6.1.1,  6.2.1,  6.3.1, 6.3.2</a:t>
                      </a:r>
                    </a:p>
                  </a:txBody>
                  <a:tcPr/>
                </a:tc>
                <a:extLst>
                  <a:ext uri="{0D108BD9-81ED-4DB2-BD59-A6C34878D82A}">
                    <a16:rowId xmlns:a16="http://schemas.microsoft.com/office/drawing/2014/main" val="3818947429"/>
                  </a:ext>
                </a:extLst>
              </a:tr>
              <a:tr h="360040">
                <a:tc>
                  <a:txBody>
                    <a:bodyPr/>
                    <a:lstStyle/>
                    <a:p>
                      <a:pPr algn="r"/>
                      <a:r>
                        <a:rPr lang="en-GB" sz="1400" dirty="0"/>
                        <a:t>7</a:t>
                      </a:r>
                    </a:p>
                  </a:txBody>
                  <a:tcPr/>
                </a:tc>
                <a:tc>
                  <a:txBody>
                    <a:bodyPr/>
                    <a:lstStyle/>
                    <a:p>
                      <a:r>
                        <a:rPr lang="en-GB" sz="1400" b="1" dirty="0"/>
                        <a:t>7.1.2</a:t>
                      </a:r>
                    </a:p>
                  </a:txBody>
                  <a:tcPr/>
                </a:tc>
                <a:extLst>
                  <a:ext uri="{0D108BD9-81ED-4DB2-BD59-A6C34878D82A}">
                    <a16:rowId xmlns:a16="http://schemas.microsoft.com/office/drawing/2014/main" val="3982514720"/>
                  </a:ext>
                </a:extLst>
              </a:tr>
              <a:tr h="360040">
                <a:tc>
                  <a:txBody>
                    <a:bodyPr/>
                    <a:lstStyle/>
                    <a:p>
                      <a:pPr algn="r"/>
                      <a:r>
                        <a:rPr lang="en-GB" sz="1400" dirty="0"/>
                        <a:t>9</a:t>
                      </a:r>
                    </a:p>
                  </a:txBody>
                  <a:tcPr/>
                </a:tc>
                <a:tc>
                  <a:txBody>
                    <a:bodyPr/>
                    <a:lstStyle/>
                    <a:p>
                      <a:r>
                        <a:rPr lang="en-GB" sz="1400" dirty="0"/>
                        <a:t>9.4.1</a:t>
                      </a:r>
                    </a:p>
                  </a:txBody>
                  <a:tcPr/>
                </a:tc>
                <a:extLst>
                  <a:ext uri="{0D108BD9-81ED-4DB2-BD59-A6C34878D82A}">
                    <a16:rowId xmlns:a16="http://schemas.microsoft.com/office/drawing/2014/main" val="3850297284"/>
                  </a:ext>
                </a:extLst>
              </a:tr>
              <a:tr h="360040">
                <a:tc>
                  <a:txBody>
                    <a:bodyPr/>
                    <a:lstStyle/>
                    <a:p>
                      <a:pPr algn="r"/>
                      <a:r>
                        <a:rPr lang="en-GB" sz="1400" dirty="0"/>
                        <a:t>11</a:t>
                      </a:r>
                    </a:p>
                  </a:txBody>
                  <a:tcPr/>
                </a:tc>
                <a:tc>
                  <a:txBody>
                    <a:bodyPr/>
                    <a:lstStyle/>
                    <a:p>
                      <a:r>
                        <a:rPr lang="en-GB" sz="1400" dirty="0"/>
                        <a:t>11.1.1, 11.5.1, 11.5.2, 11.6.1, 11.6.2, 11.7.1</a:t>
                      </a:r>
                    </a:p>
                  </a:txBody>
                  <a:tcPr/>
                </a:tc>
                <a:extLst>
                  <a:ext uri="{0D108BD9-81ED-4DB2-BD59-A6C34878D82A}">
                    <a16:rowId xmlns:a16="http://schemas.microsoft.com/office/drawing/2014/main" val="2532868307"/>
                  </a:ext>
                </a:extLst>
              </a:tr>
              <a:tr h="360040">
                <a:tc>
                  <a:txBody>
                    <a:bodyPr/>
                    <a:lstStyle/>
                    <a:p>
                      <a:pPr algn="r"/>
                      <a:r>
                        <a:rPr lang="en-GB" sz="1400" dirty="0"/>
                        <a:t>12</a:t>
                      </a:r>
                    </a:p>
                  </a:txBody>
                  <a:tcPr/>
                </a:tc>
                <a:tc>
                  <a:txBody>
                    <a:bodyPr/>
                    <a:lstStyle/>
                    <a:p>
                      <a:r>
                        <a:rPr lang="en-GB" sz="1400" dirty="0"/>
                        <a:t>12.4.2, </a:t>
                      </a:r>
                      <a:r>
                        <a:rPr lang="en-GB" sz="1400" b="1" dirty="0"/>
                        <a:t>12.c.1</a:t>
                      </a:r>
                    </a:p>
                  </a:txBody>
                  <a:tcPr/>
                </a:tc>
                <a:extLst>
                  <a:ext uri="{0D108BD9-81ED-4DB2-BD59-A6C34878D82A}">
                    <a16:rowId xmlns:a16="http://schemas.microsoft.com/office/drawing/2014/main" val="953746207"/>
                  </a:ext>
                </a:extLst>
              </a:tr>
              <a:tr h="360040">
                <a:tc>
                  <a:txBody>
                    <a:bodyPr/>
                    <a:lstStyle/>
                    <a:p>
                      <a:pPr algn="r"/>
                      <a:r>
                        <a:rPr lang="en-GB" sz="1400" dirty="0"/>
                        <a:t>13</a:t>
                      </a:r>
                    </a:p>
                  </a:txBody>
                  <a:tcPr/>
                </a:tc>
                <a:tc>
                  <a:txBody>
                    <a:bodyPr/>
                    <a:lstStyle/>
                    <a:p>
                      <a:r>
                        <a:rPr lang="en-GB" sz="1400" dirty="0"/>
                        <a:t>13.1.1</a:t>
                      </a:r>
                    </a:p>
                  </a:txBody>
                  <a:tcPr/>
                </a:tc>
                <a:extLst>
                  <a:ext uri="{0D108BD9-81ED-4DB2-BD59-A6C34878D82A}">
                    <a16:rowId xmlns:a16="http://schemas.microsoft.com/office/drawing/2014/main" val="144096918"/>
                  </a:ext>
                </a:extLst>
              </a:tr>
              <a:tr h="360040">
                <a:tc>
                  <a:txBody>
                    <a:bodyPr/>
                    <a:lstStyle/>
                    <a:p>
                      <a:pPr algn="r"/>
                      <a:r>
                        <a:rPr lang="en-GB" sz="1400" dirty="0"/>
                        <a:t>14</a:t>
                      </a:r>
                    </a:p>
                  </a:txBody>
                  <a:tcPr/>
                </a:tc>
                <a:tc>
                  <a:txBody>
                    <a:bodyPr/>
                    <a:lstStyle/>
                    <a:p>
                      <a:r>
                        <a:rPr lang="en-GB" sz="1400" dirty="0"/>
                        <a:t>14.1.1, 14.2.1, 14.3.1, 14.4.1</a:t>
                      </a:r>
                    </a:p>
                  </a:txBody>
                  <a:tcPr/>
                </a:tc>
                <a:extLst>
                  <a:ext uri="{0D108BD9-81ED-4DB2-BD59-A6C34878D82A}">
                    <a16:rowId xmlns:a16="http://schemas.microsoft.com/office/drawing/2014/main" val="4185520243"/>
                  </a:ext>
                </a:extLst>
              </a:tr>
              <a:tr h="360040">
                <a:tc>
                  <a:txBody>
                    <a:bodyPr/>
                    <a:lstStyle/>
                    <a:p>
                      <a:pPr algn="r"/>
                      <a:r>
                        <a:rPr lang="en-GB" sz="1400" dirty="0"/>
                        <a:t>15</a:t>
                      </a:r>
                    </a:p>
                  </a:txBody>
                  <a:tcPr/>
                </a:tc>
                <a:tc>
                  <a:txBody>
                    <a:bodyPr/>
                    <a:lstStyle/>
                    <a:p>
                      <a:r>
                        <a:rPr lang="en-GB" sz="1400" dirty="0"/>
                        <a:t>15.1.2, 15.3.1</a:t>
                      </a:r>
                    </a:p>
                  </a:txBody>
                  <a:tcPr/>
                </a:tc>
                <a:extLst>
                  <a:ext uri="{0D108BD9-81ED-4DB2-BD59-A6C34878D82A}">
                    <a16:rowId xmlns:a16="http://schemas.microsoft.com/office/drawing/2014/main" val="3995178610"/>
                  </a:ext>
                </a:extLst>
              </a:tr>
            </a:tbl>
          </a:graphicData>
        </a:graphic>
      </p:graphicFrame>
    </p:spTree>
    <p:extLst>
      <p:ext uri="{BB962C8B-B14F-4D97-AF65-F5344CB8AC3E}">
        <p14:creationId xmlns:p14="http://schemas.microsoft.com/office/powerpoint/2010/main" val="212085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7</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F096FD81-0B97-47E1-A53A-398801B726E2}"/>
              </a:ext>
            </a:extLst>
          </p:cNvPr>
          <p:cNvSpPr txBox="1">
            <a:spLocks/>
          </p:cNvSpPr>
          <p:nvPr/>
        </p:nvSpPr>
        <p:spPr>
          <a:xfrm>
            <a:off x="467544" y="205979"/>
            <a:ext cx="8219256"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GB">
                <a:solidFill>
                  <a:schemeClr val="bg1"/>
                </a:solidFill>
              </a:rPr>
              <a:t>Adding Value through Data Matching</a:t>
            </a:r>
            <a:endParaRPr lang="en-GB" dirty="0">
              <a:solidFill>
                <a:schemeClr val="bg1"/>
              </a:solidFill>
            </a:endParaRPr>
          </a:p>
        </p:txBody>
      </p:sp>
      <p:sp>
        <p:nvSpPr>
          <p:cNvPr id="5" name="Content Placeholder 2">
            <a:extLst>
              <a:ext uri="{FF2B5EF4-FFF2-40B4-BE49-F238E27FC236}">
                <a16:creationId xmlns:a16="http://schemas.microsoft.com/office/drawing/2014/main" id="{8C2940B9-6036-4B6A-A403-24D8055AED02}"/>
              </a:ext>
            </a:extLst>
          </p:cNvPr>
          <p:cNvSpPr txBox="1">
            <a:spLocks/>
          </p:cNvSpPr>
          <p:nvPr/>
        </p:nvSpPr>
        <p:spPr>
          <a:xfrm>
            <a:off x="457200" y="1059581"/>
            <a:ext cx="8229600" cy="3161259"/>
          </a:xfrm>
          <a:prstGeom prst="rect">
            <a:avLst/>
          </a:prstGeom>
        </p:spPr>
        <p:txBody>
          <a:bodyPr>
            <a:normAutofit fontScale="85000" lnSpcReduction="20000"/>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Statistics Act, 1993 allows CSO to obtain access to confidential microdata collected for other purposes</a:t>
            </a:r>
          </a:p>
          <a:p>
            <a:r>
              <a:rPr lang="en-GB" dirty="0"/>
              <a:t>CSO can only use such microdata for statistical purposes</a:t>
            </a:r>
          </a:p>
          <a:p>
            <a:r>
              <a:rPr lang="en-GB" dirty="0"/>
              <a:t>More value added if microdata can be matched with other microdata</a:t>
            </a:r>
          </a:p>
          <a:p>
            <a:r>
              <a:rPr lang="en-GB" dirty="0"/>
              <a:t>More value can be added if microdata can be geocoded</a:t>
            </a:r>
          </a:p>
          <a:p>
            <a:r>
              <a:rPr lang="en-GB" dirty="0"/>
              <a:t>Researchers should influence prioritisation of projects</a:t>
            </a:r>
          </a:p>
          <a:p>
            <a:endParaRPr lang="en-GB" dirty="0"/>
          </a:p>
          <a:p>
            <a:r>
              <a:rPr lang="en-GB" dirty="0"/>
              <a:t>Eircode, PPSN, MPRN, CRO, VAT number, Census of Population household reference number, </a:t>
            </a:r>
            <a:r>
              <a:rPr lang="en-GB" dirty="0" err="1"/>
              <a:t>GeoDirectory</a:t>
            </a:r>
            <a:r>
              <a:rPr lang="en-GB" dirty="0"/>
              <a:t> address and building ID</a:t>
            </a:r>
          </a:p>
        </p:txBody>
      </p:sp>
    </p:spTree>
    <p:extLst>
      <p:ext uri="{BB962C8B-B14F-4D97-AF65-F5344CB8AC3E}">
        <p14:creationId xmlns:p14="http://schemas.microsoft.com/office/powerpoint/2010/main" val="376442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6F13F4-1B3A-488F-8303-2A033FDC23EB}"/>
              </a:ext>
            </a:extLst>
          </p:cNvPr>
          <p:cNvGraphicFramePr>
            <a:graphicFrameLocks noGrp="1"/>
          </p:cNvGraphicFramePr>
          <p:nvPr>
            <p:extLst>
              <p:ext uri="{D42A27DB-BD31-4B8C-83A1-F6EECF244321}">
                <p14:modId xmlns:p14="http://schemas.microsoft.com/office/powerpoint/2010/main" val="3780284424"/>
              </p:ext>
            </p:extLst>
          </p:nvPr>
        </p:nvGraphicFramePr>
        <p:xfrm>
          <a:off x="539552" y="267494"/>
          <a:ext cx="2448272" cy="1695688"/>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57695304"/>
                    </a:ext>
                  </a:extLst>
                </a:gridCol>
              </a:tblGrid>
              <a:tr h="506968">
                <a:tc>
                  <a:txBody>
                    <a:bodyPr/>
                    <a:lstStyle/>
                    <a:p>
                      <a:r>
                        <a:rPr lang="en-GB" dirty="0"/>
                        <a:t>Health data</a:t>
                      </a:r>
                    </a:p>
                  </a:txBody>
                  <a:tcPr/>
                </a:tc>
                <a:extLst>
                  <a:ext uri="{0D108BD9-81ED-4DB2-BD59-A6C34878D82A}">
                    <a16:rowId xmlns:a16="http://schemas.microsoft.com/office/drawing/2014/main" val="3595386201"/>
                  </a:ext>
                </a:extLst>
              </a:tr>
              <a:tr h="506968">
                <a:tc>
                  <a:txBody>
                    <a:bodyPr/>
                    <a:lstStyle/>
                    <a:p>
                      <a:r>
                        <a:rPr lang="en-GB" dirty="0"/>
                        <a:t>Causes of death</a:t>
                      </a:r>
                    </a:p>
                    <a:p>
                      <a:r>
                        <a:rPr lang="en-GB" dirty="0"/>
                        <a:t>Excess mortality</a:t>
                      </a:r>
                    </a:p>
                    <a:p>
                      <a:r>
                        <a:rPr lang="en-GB" dirty="0"/>
                        <a:t>Illnesses</a:t>
                      </a:r>
                    </a:p>
                    <a:p>
                      <a:r>
                        <a:rPr lang="en-GB" dirty="0"/>
                        <a:t>Hospital admissions</a:t>
                      </a:r>
                    </a:p>
                  </a:txBody>
                  <a:tcPr/>
                </a:tc>
                <a:extLst>
                  <a:ext uri="{0D108BD9-81ED-4DB2-BD59-A6C34878D82A}">
                    <a16:rowId xmlns:a16="http://schemas.microsoft.com/office/drawing/2014/main" val="1551029230"/>
                  </a:ext>
                </a:extLst>
              </a:tr>
            </a:tbl>
          </a:graphicData>
        </a:graphic>
      </p:graphicFrame>
      <p:graphicFrame>
        <p:nvGraphicFramePr>
          <p:cNvPr id="3" name="Table 2">
            <a:extLst>
              <a:ext uri="{FF2B5EF4-FFF2-40B4-BE49-F238E27FC236}">
                <a16:creationId xmlns:a16="http://schemas.microsoft.com/office/drawing/2014/main" id="{09100A9F-8BFE-4E94-9C8A-7BFF9EBB1379}"/>
              </a:ext>
            </a:extLst>
          </p:cNvPr>
          <p:cNvGraphicFramePr>
            <a:graphicFrameLocks noGrp="1"/>
          </p:cNvGraphicFramePr>
          <p:nvPr>
            <p:extLst>
              <p:ext uri="{D42A27DB-BD31-4B8C-83A1-F6EECF244321}">
                <p14:modId xmlns:p14="http://schemas.microsoft.com/office/powerpoint/2010/main" val="3763368195"/>
              </p:ext>
            </p:extLst>
          </p:nvPr>
        </p:nvGraphicFramePr>
        <p:xfrm>
          <a:off x="4788024" y="267494"/>
          <a:ext cx="2664296" cy="1505699"/>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163830444"/>
                    </a:ext>
                  </a:extLst>
                </a:gridCol>
              </a:tblGrid>
              <a:tr h="432048">
                <a:tc>
                  <a:txBody>
                    <a:bodyPr/>
                    <a:lstStyle/>
                    <a:p>
                      <a:r>
                        <a:rPr lang="en-GB" dirty="0"/>
                        <a:t>Transport data</a:t>
                      </a:r>
                    </a:p>
                  </a:txBody>
                  <a:tcPr/>
                </a:tc>
                <a:extLst>
                  <a:ext uri="{0D108BD9-81ED-4DB2-BD59-A6C34878D82A}">
                    <a16:rowId xmlns:a16="http://schemas.microsoft.com/office/drawing/2014/main" val="1511871102"/>
                  </a:ext>
                </a:extLst>
              </a:tr>
              <a:tr h="1073651">
                <a:tc>
                  <a:txBody>
                    <a:bodyPr/>
                    <a:lstStyle/>
                    <a:p>
                      <a:r>
                        <a:rPr lang="en-GB" dirty="0"/>
                        <a:t>Vehicle engine types</a:t>
                      </a:r>
                    </a:p>
                    <a:p>
                      <a:r>
                        <a:rPr lang="en-GB" dirty="0"/>
                        <a:t>Vehicle odometers</a:t>
                      </a:r>
                    </a:p>
                    <a:p>
                      <a:r>
                        <a:rPr lang="en-GB" dirty="0"/>
                        <a:t>Commuting routes</a:t>
                      </a:r>
                    </a:p>
                  </a:txBody>
                  <a:tcPr/>
                </a:tc>
                <a:extLst>
                  <a:ext uri="{0D108BD9-81ED-4DB2-BD59-A6C34878D82A}">
                    <a16:rowId xmlns:a16="http://schemas.microsoft.com/office/drawing/2014/main" val="1907105346"/>
                  </a:ext>
                </a:extLst>
              </a:tr>
            </a:tbl>
          </a:graphicData>
        </a:graphic>
      </p:graphicFrame>
      <p:graphicFrame>
        <p:nvGraphicFramePr>
          <p:cNvPr id="5" name="Table 4">
            <a:extLst>
              <a:ext uri="{FF2B5EF4-FFF2-40B4-BE49-F238E27FC236}">
                <a16:creationId xmlns:a16="http://schemas.microsoft.com/office/drawing/2014/main" id="{7E901D76-BB26-4B9B-8E98-1EBDCDB8CF19}"/>
              </a:ext>
            </a:extLst>
          </p:cNvPr>
          <p:cNvGraphicFramePr>
            <a:graphicFrameLocks noGrp="1"/>
          </p:cNvGraphicFramePr>
          <p:nvPr>
            <p:extLst>
              <p:ext uri="{D42A27DB-BD31-4B8C-83A1-F6EECF244321}">
                <p14:modId xmlns:p14="http://schemas.microsoft.com/office/powerpoint/2010/main" val="641091792"/>
              </p:ext>
            </p:extLst>
          </p:nvPr>
        </p:nvGraphicFramePr>
        <p:xfrm>
          <a:off x="4788024" y="2052806"/>
          <a:ext cx="3744416" cy="2016224"/>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607080915"/>
                    </a:ext>
                  </a:extLst>
                </a:gridCol>
              </a:tblGrid>
              <a:tr h="484692">
                <a:tc>
                  <a:txBody>
                    <a:bodyPr/>
                    <a:lstStyle/>
                    <a:p>
                      <a:r>
                        <a:rPr lang="en-GB" dirty="0"/>
                        <a:t>Pollution measurement data</a:t>
                      </a:r>
                    </a:p>
                  </a:txBody>
                  <a:tcPr/>
                </a:tc>
                <a:extLst>
                  <a:ext uri="{0D108BD9-81ED-4DB2-BD59-A6C34878D82A}">
                    <a16:rowId xmlns:a16="http://schemas.microsoft.com/office/drawing/2014/main" val="1660997261"/>
                  </a:ext>
                </a:extLst>
              </a:tr>
              <a:tr h="1531532">
                <a:tc>
                  <a:txBody>
                    <a:bodyPr/>
                    <a:lstStyle/>
                    <a:p>
                      <a:r>
                        <a:rPr lang="en-GB" dirty="0"/>
                        <a:t>Air quality</a:t>
                      </a:r>
                    </a:p>
                    <a:p>
                      <a:r>
                        <a:rPr lang="en-GB" dirty="0"/>
                        <a:t>Emissions inventory</a:t>
                      </a:r>
                    </a:p>
                    <a:p>
                      <a:r>
                        <a:rPr lang="en-GB" dirty="0"/>
                        <a:t>Water quality</a:t>
                      </a:r>
                    </a:p>
                    <a:p>
                      <a:r>
                        <a:rPr lang="en-GB" dirty="0"/>
                        <a:t>Radon</a:t>
                      </a:r>
                    </a:p>
                    <a:p>
                      <a:r>
                        <a:rPr lang="en-GB" dirty="0"/>
                        <a:t>Waste management</a:t>
                      </a:r>
                    </a:p>
                  </a:txBody>
                  <a:tcPr/>
                </a:tc>
                <a:extLst>
                  <a:ext uri="{0D108BD9-81ED-4DB2-BD59-A6C34878D82A}">
                    <a16:rowId xmlns:a16="http://schemas.microsoft.com/office/drawing/2014/main" val="632919959"/>
                  </a:ext>
                </a:extLst>
              </a:tr>
            </a:tbl>
          </a:graphicData>
        </a:graphic>
      </p:graphicFrame>
      <p:graphicFrame>
        <p:nvGraphicFramePr>
          <p:cNvPr id="6" name="Table 5">
            <a:extLst>
              <a:ext uri="{FF2B5EF4-FFF2-40B4-BE49-F238E27FC236}">
                <a16:creationId xmlns:a16="http://schemas.microsoft.com/office/drawing/2014/main" id="{AEACCC5F-659D-4B6A-86DC-D95EC4ED801F}"/>
              </a:ext>
            </a:extLst>
          </p:cNvPr>
          <p:cNvGraphicFramePr>
            <a:graphicFrameLocks noGrp="1"/>
          </p:cNvGraphicFramePr>
          <p:nvPr>
            <p:extLst>
              <p:ext uri="{D42A27DB-BD31-4B8C-83A1-F6EECF244321}">
                <p14:modId xmlns:p14="http://schemas.microsoft.com/office/powerpoint/2010/main" val="1896365536"/>
              </p:ext>
            </p:extLst>
          </p:nvPr>
        </p:nvGraphicFramePr>
        <p:xfrm>
          <a:off x="543562" y="2052806"/>
          <a:ext cx="3528392" cy="210312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481292423"/>
                    </a:ext>
                  </a:extLst>
                </a:gridCol>
              </a:tblGrid>
              <a:tr h="363171">
                <a:tc>
                  <a:txBody>
                    <a:bodyPr/>
                    <a:lstStyle/>
                    <a:p>
                      <a:r>
                        <a:rPr lang="en-GB" dirty="0"/>
                        <a:t>Housing conditions data</a:t>
                      </a:r>
                    </a:p>
                  </a:txBody>
                  <a:tcPr/>
                </a:tc>
                <a:extLst>
                  <a:ext uri="{0D108BD9-81ED-4DB2-BD59-A6C34878D82A}">
                    <a16:rowId xmlns:a16="http://schemas.microsoft.com/office/drawing/2014/main" val="910946966"/>
                  </a:ext>
                </a:extLst>
              </a:tr>
              <a:tr h="1725062">
                <a:tc>
                  <a:txBody>
                    <a:bodyPr/>
                    <a:lstStyle/>
                    <a:p>
                      <a:r>
                        <a:rPr lang="en-GB" dirty="0"/>
                        <a:t>Energy ratings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Central heating fuels</a:t>
                      </a:r>
                    </a:p>
                    <a:p>
                      <a:r>
                        <a:rPr lang="en-GB" dirty="0"/>
                        <a:t>Use of solid fuels</a:t>
                      </a:r>
                    </a:p>
                    <a:p>
                      <a:r>
                        <a:rPr lang="en-GB" dirty="0"/>
                        <a:t>Damp, ventilation</a:t>
                      </a:r>
                    </a:p>
                    <a:p>
                      <a:r>
                        <a:rPr lang="en-GB" dirty="0"/>
                        <a:t>Over-crowding</a:t>
                      </a:r>
                    </a:p>
                    <a:p>
                      <a:r>
                        <a:rPr lang="en-GB" dirty="0"/>
                        <a:t>Income and employment</a:t>
                      </a:r>
                    </a:p>
                  </a:txBody>
                  <a:tcPr/>
                </a:tc>
                <a:extLst>
                  <a:ext uri="{0D108BD9-81ED-4DB2-BD59-A6C34878D82A}">
                    <a16:rowId xmlns:a16="http://schemas.microsoft.com/office/drawing/2014/main" val="2930967864"/>
                  </a:ext>
                </a:extLst>
              </a:tr>
            </a:tbl>
          </a:graphicData>
        </a:graphic>
      </p:graphicFrame>
    </p:spTree>
    <p:extLst>
      <p:ext uri="{BB962C8B-B14F-4D97-AF65-F5344CB8AC3E}">
        <p14:creationId xmlns:p14="http://schemas.microsoft.com/office/powerpoint/2010/main" val="374792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8820472" y="4876006"/>
            <a:ext cx="0" cy="0"/>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pPr defTabSz="914378">
              <a:defRPr/>
            </a:pPr>
            <a:fld id="{F074DFA7-C613-284F-BE8A-46920CEE1047}" type="slidenum">
              <a:rPr lang="en-US">
                <a:solidFill>
                  <a:srgbClr val="006F74"/>
                </a:solidFill>
              </a:rPr>
              <a:pPr defTabSz="914378">
                <a:defRPr/>
              </a:pPr>
              <a:t>9</a:t>
            </a:fld>
            <a:endParaRPr lang="en-US" dirty="0">
              <a:solidFill>
                <a:srgbClr val="006F74"/>
              </a:solidFill>
            </a:endParaRPr>
          </a:p>
        </p:txBody>
      </p:sp>
      <p:sp>
        <p:nvSpPr>
          <p:cNvPr id="16" name="Content Placeholder 8">
            <a:extLst>
              <a:ext uri="{FF2B5EF4-FFF2-40B4-BE49-F238E27FC236}">
                <a16:creationId xmlns:a16="http://schemas.microsoft.com/office/drawing/2014/main" id="{99F29E04-341A-496B-A182-42B963A6678A}"/>
              </a:ext>
            </a:extLst>
          </p:cNvPr>
          <p:cNvSpPr txBox="1">
            <a:spLocks/>
          </p:cNvSpPr>
          <p:nvPr/>
        </p:nvSpPr>
        <p:spPr>
          <a:xfrm>
            <a:off x="457200" y="1063230"/>
            <a:ext cx="4040188" cy="3020689"/>
          </a:xfrm>
          <a:prstGeom prst="rect">
            <a:avLst/>
          </a:prstGeom>
        </p:spPr>
        <p:txBody>
          <a:bodyPr>
            <a:normAutofit/>
          </a:bodyPr>
          <a:lst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a:spcBef>
                <a:spcPts val="1000"/>
              </a:spcBef>
              <a:buClr>
                <a:srgbClr val="FAA21B"/>
              </a:buClr>
              <a:buNone/>
              <a:defRPr/>
            </a:pPr>
            <a:endParaRPr lang="en-IE" sz="2400" dirty="0">
              <a:solidFill>
                <a:srgbClr val="006168"/>
              </a:solidFill>
            </a:endParaRPr>
          </a:p>
        </p:txBody>
      </p:sp>
      <p:sp>
        <p:nvSpPr>
          <p:cNvPr id="4" name="Title 1">
            <a:extLst>
              <a:ext uri="{FF2B5EF4-FFF2-40B4-BE49-F238E27FC236}">
                <a16:creationId xmlns:a16="http://schemas.microsoft.com/office/drawing/2014/main" id="{3DBC10D1-B1C6-4AAF-A85C-A007528A8EDB}"/>
              </a:ext>
            </a:extLst>
          </p:cNvPr>
          <p:cNvSpPr txBox="1">
            <a:spLocks/>
          </p:cNvSpPr>
          <p:nvPr/>
        </p:nvSpPr>
        <p:spPr>
          <a:xfrm>
            <a:off x="467544" y="205979"/>
            <a:ext cx="8219256" cy="857250"/>
          </a:xfrm>
          <a:prstGeom prst="rect">
            <a:avLst/>
          </a:prstGeom>
        </p:spPr>
        <p:txBody>
          <a:bodyPr>
            <a:normAutofit/>
          </a:bodyPr>
          <a:lst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IE" sz="2000" dirty="0">
                <a:solidFill>
                  <a:schemeClr val="bg1"/>
                </a:solidFill>
              </a:rPr>
              <a:t>Draft CSO Environment and Health Statistical Framework</a:t>
            </a:r>
          </a:p>
        </p:txBody>
      </p:sp>
      <p:graphicFrame>
        <p:nvGraphicFramePr>
          <p:cNvPr id="5" name="Table 4">
            <a:extLst>
              <a:ext uri="{FF2B5EF4-FFF2-40B4-BE49-F238E27FC236}">
                <a16:creationId xmlns:a16="http://schemas.microsoft.com/office/drawing/2014/main" id="{DC9CFB96-0EA4-4173-9CE3-4D0B2E78D318}"/>
              </a:ext>
            </a:extLst>
          </p:cNvPr>
          <p:cNvGraphicFramePr>
            <a:graphicFrameLocks noGrp="1"/>
          </p:cNvGraphicFramePr>
          <p:nvPr>
            <p:extLst>
              <p:ext uri="{D42A27DB-BD31-4B8C-83A1-F6EECF244321}">
                <p14:modId xmlns:p14="http://schemas.microsoft.com/office/powerpoint/2010/main" val="464869051"/>
              </p:ext>
            </p:extLst>
          </p:nvPr>
        </p:nvGraphicFramePr>
        <p:xfrm>
          <a:off x="539552" y="1059581"/>
          <a:ext cx="8147248" cy="3020689"/>
        </p:xfrm>
        <a:graphic>
          <a:graphicData uri="http://schemas.openxmlformats.org/drawingml/2006/table">
            <a:tbl>
              <a:tblPr firstRow="1" bandRow="1">
                <a:tableStyleId>{5C22544A-7EE6-4342-B048-85BDC9FD1C3A}</a:tableStyleId>
              </a:tblPr>
              <a:tblGrid>
                <a:gridCol w="4073624">
                  <a:extLst>
                    <a:ext uri="{9D8B030D-6E8A-4147-A177-3AD203B41FA5}">
                      <a16:colId xmlns:a16="http://schemas.microsoft.com/office/drawing/2014/main" val="1760752287"/>
                    </a:ext>
                  </a:extLst>
                </a:gridCol>
                <a:gridCol w="4073624">
                  <a:extLst>
                    <a:ext uri="{9D8B030D-6E8A-4147-A177-3AD203B41FA5}">
                      <a16:colId xmlns:a16="http://schemas.microsoft.com/office/drawing/2014/main" val="3449936173"/>
                    </a:ext>
                  </a:extLst>
                </a:gridCol>
              </a:tblGrid>
              <a:tr h="456615">
                <a:tc>
                  <a:txBody>
                    <a:bodyPr/>
                    <a:lstStyle/>
                    <a:p>
                      <a:r>
                        <a:rPr lang="en-GB" sz="2200" dirty="0">
                          <a:solidFill>
                            <a:srgbClr val="000000"/>
                          </a:solidFill>
                        </a:rPr>
                        <a:t>Draft domains</a:t>
                      </a:r>
                    </a:p>
                  </a:txBody>
                  <a:tcPr/>
                </a:tc>
                <a:tc>
                  <a:txBody>
                    <a:bodyPr/>
                    <a:lstStyle/>
                    <a:p>
                      <a:r>
                        <a:rPr lang="en-GB" sz="2200" dirty="0">
                          <a:solidFill>
                            <a:srgbClr val="000000"/>
                          </a:solidFill>
                        </a:rPr>
                        <a:t>Draft domains</a:t>
                      </a:r>
                    </a:p>
                  </a:txBody>
                  <a:tcPr/>
                </a:tc>
                <a:extLst>
                  <a:ext uri="{0D108BD9-81ED-4DB2-BD59-A6C34878D82A}">
                    <a16:rowId xmlns:a16="http://schemas.microsoft.com/office/drawing/2014/main" val="3982159103"/>
                  </a:ext>
                </a:extLst>
              </a:tr>
              <a:tr h="2564074">
                <a:tc>
                  <a:txBody>
                    <a:bodyPr/>
                    <a:lstStyle/>
                    <a:p>
                      <a:r>
                        <a:rPr lang="en-GB" sz="2200" kern="1200" dirty="0">
                          <a:solidFill>
                            <a:schemeClr val="dk1"/>
                          </a:solidFill>
                          <a:effectLst/>
                          <a:latin typeface="+mn-lt"/>
                          <a:ea typeface="+mn-ea"/>
                          <a:cs typeface="+mn-cs"/>
                        </a:rPr>
                        <a:t>Energy poverty</a:t>
                      </a:r>
                    </a:p>
                    <a:p>
                      <a:r>
                        <a:rPr lang="en-GB" sz="2200" kern="1200" dirty="0">
                          <a:solidFill>
                            <a:schemeClr val="dk1"/>
                          </a:solidFill>
                          <a:effectLst/>
                          <a:latin typeface="+mn-lt"/>
                          <a:ea typeface="+mn-ea"/>
                          <a:cs typeface="+mn-cs"/>
                        </a:rPr>
                        <a:t>Outdoor air quality</a:t>
                      </a:r>
                    </a:p>
                    <a:p>
                      <a:r>
                        <a:rPr lang="en-GB" sz="2200" kern="1200" dirty="0">
                          <a:solidFill>
                            <a:schemeClr val="dk1"/>
                          </a:solidFill>
                          <a:effectLst/>
                          <a:latin typeface="+mn-lt"/>
                          <a:ea typeface="+mn-ea"/>
                          <a:cs typeface="+mn-cs"/>
                        </a:rPr>
                        <a:t>Water quality</a:t>
                      </a:r>
                    </a:p>
                    <a:p>
                      <a:r>
                        <a:rPr lang="en-GB" sz="2200" kern="1200" dirty="0">
                          <a:solidFill>
                            <a:schemeClr val="dk1"/>
                          </a:solidFill>
                          <a:effectLst/>
                          <a:latin typeface="+mn-lt"/>
                          <a:ea typeface="+mn-ea"/>
                          <a:cs typeface="+mn-cs"/>
                        </a:rPr>
                        <a:t>Housing conditions</a:t>
                      </a:r>
                    </a:p>
                    <a:p>
                      <a:r>
                        <a:rPr lang="en-GB" sz="2200" kern="1200" dirty="0">
                          <a:solidFill>
                            <a:schemeClr val="dk1"/>
                          </a:solidFill>
                          <a:effectLst/>
                          <a:latin typeface="+mn-lt"/>
                          <a:ea typeface="+mn-ea"/>
                          <a:cs typeface="+mn-cs"/>
                        </a:rPr>
                        <a:t>Hazardous chemical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chemeClr val="dk1"/>
                          </a:solidFill>
                          <a:effectLst/>
                          <a:latin typeface="+mn-lt"/>
                          <a:ea typeface="+mn-ea"/>
                          <a:cs typeface="+mn-cs"/>
                        </a:rPr>
                        <a:t>Climate</a:t>
                      </a:r>
                    </a:p>
                  </a:txBody>
                  <a:tcPr/>
                </a:tc>
                <a:tc>
                  <a:txBody>
                    <a:bodyPr/>
                    <a:lstStyle/>
                    <a:p>
                      <a:r>
                        <a:rPr lang="en-GB" sz="2200" kern="1200" dirty="0">
                          <a:solidFill>
                            <a:schemeClr val="dk1"/>
                          </a:solidFill>
                          <a:effectLst/>
                          <a:latin typeface="+mn-lt"/>
                          <a:ea typeface="+mn-ea"/>
                          <a:cs typeface="+mn-cs"/>
                        </a:rPr>
                        <a:t>Waste and Sanitation</a:t>
                      </a:r>
                    </a:p>
                    <a:p>
                      <a:r>
                        <a:rPr lang="en-GB" sz="2200" kern="1200" dirty="0">
                          <a:solidFill>
                            <a:schemeClr val="dk1"/>
                          </a:solidFill>
                          <a:effectLst/>
                          <a:latin typeface="+mn-lt"/>
                          <a:ea typeface="+mn-ea"/>
                          <a:cs typeface="+mn-cs"/>
                        </a:rPr>
                        <a:t>Energy</a:t>
                      </a:r>
                    </a:p>
                    <a:p>
                      <a:r>
                        <a:rPr lang="en-GB" sz="2200" kern="1200" dirty="0">
                          <a:solidFill>
                            <a:schemeClr val="dk1"/>
                          </a:solidFill>
                          <a:effectLst/>
                          <a:latin typeface="+mn-lt"/>
                          <a:ea typeface="+mn-ea"/>
                          <a:cs typeface="+mn-cs"/>
                        </a:rPr>
                        <a:t>Transport</a:t>
                      </a:r>
                    </a:p>
                    <a:p>
                      <a:r>
                        <a:rPr lang="en-GB" sz="2200" kern="1200" dirty="0">
                          <a:solidFill>
                            <a:schemeClr val="dk1"/>
                          </a:solidFill>
                          <a:effectLst/>
                          <a:latin typeface="+mn-lt"/>
                          <a:ea typeface="+mn-ea"/>
                          <a:cs typeface="+mn-cs"/>
                        </a:rPr>
                        <a:t>Ecosystem services</a:t>
                      </a:r>
                    </a:p>
                    <a:p>
                      <a:r>
                        <a:rPr lang="en-GB" sz="2200" kern="1200" dirty="0">
                          <a:solidFill>
                            <a:schemeClr val="dk1"/>
                          </a:solidFill>
                          <a:effectLst/>
                          <a:latin typeface="+mn-lt"/>
                          <a:ea typeface="+mn-ea"/>
                          <a:cs typeface="+mn-cs"/>
                        </a:rPr>
                        <a:t>Work conditions</a:t>
                      </a:r>
                    </a:p>
                    <a:p>
                      <a:r>
                        <a:rPr lang="en-GB" sz="2200" kern="1200" dirty="0">
                          <a:solidFill>
                            <a:schemeClr val="dk1"/>
                          </a:solidFill>
                          <a:effectLst/>
                          <a:latin typeface="+mn-lt"/>
                          <a:ea typeface="+mn-ea"/>
                          <a:cs typeface="+mn-cs"/>
                        </a:rPr>
                        <a:t>Fiscal measures</a:t>
                      </a:r>
                    </a:p>
                  </a:txBody>
                  <a:tcPr/>
                </a:tc>
                <a:extLst>
                  <a:ext uri="{0D108BD9-81ED-4DB2-BD59-A6C34878D82A}">
                    <a16:rowId xmlns:a16="http://schemas.microsoft.com/office/drawing/2014/main" val="3747809516"/>
                  </a:ext>
                </a:extLst>
              </a:tr>
            </a:tbl>
          </a:graphicData>
        </a:graphic>
      </p:graphicFrame>
    </p:spTree>
    <p:extLst>
      <p:ext uri="{BB962C8B-B14F-4D97-AF65-F5344CB8AC3E}">
        <p14:creationId xmlns:p14="http://schemas.microsoft.com/office/powerpoint/2010/main" val="1890451720"/>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2584</TotalTime>
  <Words>1247</Words>
  <Application>Microsoft Office PowerPoint</Application>
  <PresentationFormat>On-screen Show (16:9)</PresentationFormat>
  <Paragraphs>230</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Cambria</vt:lpstr>
      <vt:lpstr>Roboto Black</vt:lpstr>
      <vt:lpstr>Roboto Light</vt:lpstr>
      <vt:lpstr>Roboto Slab</vt:lpstr>
      <vt:lpstr>Roboto Slab Light</vt:lpstr>
      <vt:lpstr>Roboto Slab Regular</vt:lpstr>
      <vt:lpstr>CSO Standard Text 2</vt:lpstr>
      <vt:lpstr>Irish Nationwide Health and  Air Quality Linkage Project Workshop 22nd May 2019, UCC  Environment and Health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Nationwide Health and  Air Quality Linkage Project Workshop 22nd May 2019, UCC  Environment and Health Statistics</dc:title>
  <cp:lastModifiedBy>Gerry Brady</cp:lastModifiedBy>
  <cp:revision>27</cp:revision>
  <cp:lastPrinted>2019-05-10T09:56:43Z</cp:lastPrinted>
  <dcterms:created xsi:type="dcterms:W3CDTF">2017-12-13T09:54:14Z</dcterms:created>
  <dcterms:modified xsi:type="dcterms:W3CDTF">2019-05-20T08:50:54Z</dcterms:modified>
</cp:coreProperties>
</file>