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2"/>
  </p:notesMasterIdLst>
  <p:sldIdLst>
    <p:sldId id="256" r:id="rId3"/>
    <p:sldId id="277" r:id="rId4"/>
    <p:sldId id="280" r:id="rId5"/>
    <p:sldId id="281" r:id="rId6"/>
    <p:sldId id="282" r:id="rId7"/>
    <p:sldId id="257" r:id="rId8"/>
    <p:sldId id="287" r:id="rId9"/>
    <p:sldId id="286" r:id="rId10"/>
    <p:sldId id="284" r:id="rId11"/>
    <p:sldId id="261"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269" r:id="rId30"/>
    <p:sldId id="260" r:id="rId3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247">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3B9"/>
    <a:srgbClr val="349489"/>
    <a:srgbClr val="005EAE"/>
    <a:srgbClr val="3E6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59" autoAdjust="0"/>
    <p:restoredTop sz="94627" autoAdjust="0"/>
  </p:normalViewPr>
  <p:slideViewPr>
    <p:cSldViewPr snapToGrid="0" showGuides="1">
      <p:cViewPr varScale="1">
        <p:scale>
          <a:sx n="91" d="100"/>
          <a:sy n="91" d="100"/>
        </p:scale>
        <p:origin x="66" y="384"/>
      </p:cViewPr>
      <p:guideLst>
        <p:guide orient="horz" pos="4319"/>
        <p:guide pos="5247"/>
      </p:guideLst>
    </p:cSldViewPr>
  </p:slideViewPr>
  <p:notesTextViewPr>
    <p:cViewPr>
      <p:scale>
        <a:sx n="1" d="1"/>
        <a:sy n="1" d="1"/>
      </p:scale>
      <p:origin x="0" y="0"/>
    </p:cViewPr>
  </p:notesTextViewPr>
  <p:notesViewPr>
    <p:cSldViewPr snapToGrid="0" showGuides="1">
      <p:cViewPr varScale="1">
        <p:scale>
          <a:sx n="59" d="100"/>
          <a:sy n="59" d="100"/>
        </p:scale>
        <p:origin x="2502" y="7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9A00E-CCA2-46AF-878C-0E33E356B8FF}" type="doc">
      <dgm:prSet loTypeId="urn:microsoft.com/office/officeart/2005/8/layout/funnel1" loCatId="relationship" qsTypeId="urn:microsoft.com/office/officeart/2005/8/quickstyle/simple1" qsCatId="simple" csTypeId="urn:microsoft.com/office/officeart/2005/8/colors/accent2_1" csCatId="accent2" phldr="1"/>
      <dgm:spPr/>
      <dgm:t>
        <a:bodyPr/>
        <a:lstStyle/>
        <a:p>
          <a:endParaRPr lang="en-IE"/>
        </a:p>
      </dgm:t>
    </dgm:pt>
    <dgm:pt modelId="{834ADB5A-D709-4912-B160-7110182C36C9}">
      <dgm:prSet phldrT="[Text]" custT="1"/>
      <dgm:spPr/>
      <dgm:t>
        <a:bodyPr/>
        <a:lstStyle/>
        <a:p>
          <a:pPr algn="ctr"/>
          <a:r>
            <a:rPr lang="en-IE" sz="1050" b="1" dirty="0">
              <a:latin typeface="Gill Sans MT" pitchFamily="34" charset="0"/>
            </a:rPr>
            <a:t>Historical AQ data sets</a:t>
          </a:r>
        </a:p>
      </dgm:t>
    </dgm:pt>
    <dgm:pt modelId="{75F465E7-D25D-4E53-B328-E41F25CF69F8}" type="sibTrans" cxnId="{93B42CDA-28F5-4DF7-8730-29B4669274F1}">
      <dgm:prSet/>
      <dgm:spPr/>
      <dgm:t>
        <a:bodyPr/>
        <a:lstStyle/>
        <a:p>
          <a:pPr algn="ctr"/>
          <a:endParaRPr lang="en-IE"/>
        </a:p>
      </dgm:t>
    </dgm:pt>
    <dgm:pt modelId="{B1E6AA79-0B4D-4868-8331-E5022E7C9257}" type="parTrans" cxnId="{93B42CDA-28F5-4DF7-8730-29B4669274F1}">
      <dgm:prSet/>
      <dgm:spPr/>
      <dgm:t>
        <a:bodyPr/>
        <a:lstStyle/>
        <a:p>
          <a:pPr algn="ctr"/>
          <a:endParaRPr lang="en-IE"/>
        </a:p>
      </dgm:t>
    </dgm:pt>
    <dgm:pt modelId="{8A014C7D-2AB1-4064-8DEB-E16179297034}">
      <dgm:prSet phldrT="[Text]" custT="1"/>
      <dgm:spPr/>
      <dgm:t>
        <a:bodyPr/>
        <a:lstStyle/>
        <a:p>
          <a:pPr algn="ctr"/>
          <a:r>
            <a:rPr lang="en-IE" sz="1200">
              <a:latin typeface="Gill Sans MT" pitchFamily="34" charset="0"/>
            </a:rPr>
            <a:t>Land use and traffic</a:t>
          </a:r>
          <a:endParaRPr lang="en-IE" sz="1200" dirty="0">
            <a:latin typeface="Gill Sans MT" pitchFamily="34" charset="0"/>
          </a:endParaRPr>
        </a:p>
      </dgm:t>
    </dgm:pt>
    <dgm:pt modelId="{687E7678-460F-4F64-81EA-E2CC7AB46891}" type="sibTrans" cxnId="{3FBB63E0-110F-4DC6-BD96-A62D10DA9A2D}">
      <dgm:prSet/>
      <dgm:spPr/>
      <dgm:t>
        <a:bodyPr/>
        <a:lstStyle/>
        <a:p>
          <a:pPr algn="ctr"/>
          <a:endParaRPr lang="en-IE"/>
        </a:p>
      </dgm:t>
    </dgm:pt>
    <dgm:pt modelId="{CDE31FB2-50AA-4D0D-8931-BBC47CC08701}" type="parTrans" cxnId="{3FBB63E0-110F-4DC6-BD96-A62D10DA9A2D}">
      <dgm:prSet/>
      <dgm:spPr/>
      <dgm:t>
        <a:bodyPr/>
        <a:lstStyle/>
        <a:p>
          <a:pPr algn="ctr"/>
          <a:endParaRPr lang="en-IE"/>
        </a:p>
      </dgm:t>
    </dgm:pt>
    <dgm:pt modelId="{AACAEBE8-A465-445B-AE09-8327DB7D0F45}">
      <dgm:prSet phldrT="[Text]" custT="1"/>
      <dgm:spPr/>
      <dgm:t>
        <a:bodyPr/>
        <a:lstStyle/>
        <a:p>
          <a:pPr algn="ctr"/>
          <a:r>
            <a:rPr lang="en-IE" sz="1200">
              <a:latin typeface="Gill Sans MT" pitchFamily="34" charset="0"/>
            </a:rPr>
            <a:t>Weather</a:t>
          </a:r>
          <a:endParaRPr lang="en-IE" sz="1200" dirty="0">
            <a:latin typeface="Gill Sans MT" pitchFamily="34" charset="0"/>
          </a:endParaRPr>
        </a:p>
      </dgm:t>
    </dgm:pt>
    <dgm:pt modelId="{961B28F9-30D4-4B4A-828F-E29001D3379C}" type="sibTrans" cxnId="{66421536-490B-4A7E-9345-8BA6334A8345}">
      <dgm:prSet/>
      <dgm:spPr/>
      <dgm:t>
        <a:bodyPr/>
        <a:lstStyle/>
        <a:p>
          <a:pPr algn="ctr"/>
          <a:endParaRPr lang="en-IE"/>
        </a:p>
      </dgm:t>
    </dgm:pt>
    <dgm:pt modelId="{508544F6-BB30-4CD9-B350-161E6CF4CC72}" type="parTrans" cxnId="{66421536-490B-4A7E-9345-8BA6334A8345}">
      <dgm:prSet/>
      <dgm:spPr/>
      <dgm:t>
        <a:bodyPr/>
        <a:lstStyle/>
        <a:p>
          <a:pPr algn="ctr"/>
          <a:endParaRPr lang="en-IE"/>
        </a:p>
      </dgm:t>
    </dgm:pt>
    <dgm:pt modelId="{74B50B3D-3259-4D37-9088-654BC3F68001}">
      <dgm:prSet phldrT="[Text]" custT="1"/>
      <dgm:spPr/>
      <dgm:t>
        <a:bodyPr/>
        <a:lstStyle/>
        <a:p>
          <a:pPr algn="ctr"/>
          <a:r>
            <a:rPr lang="en-IE" sz="1600" b="1" dirty="0">
              <a:latin typeface="Gill Sans MT" pitchFamily="34" charset="0"/>
            </a:rPr>
            <a:t>Statistical modelling</a:t>
          </a:r>
        </a:p>
      </dgm:t>
    </dgm:pt>
    <dgm:pt modelId="{E03D2084-F29D-4D9F-B1F7-7969DC91EDF8}" type="sibTrans" cxnId="{8EAF9637-3B62-48FC-8248-9FCDC76C99DB}">
      <dgm:prSet/>
      <dgm:spPr/>
      <dgm:t>
        <a:bodyPr/>
        <a:lstStyle/>
        <a:p>
          <a:pPr algn="ctr"/>
          <a:endParaRPr lang="en-IE"/>
        </a:p>
      </dgm:t>
    </dgm:pt>
    <dgm:pt modelId="{6D92FBBF-C5C9-4F0E-AE3C-D19544C4350A}" type="parTrans" cxnId="{8EAF9637-3B62-48FC-8248-9FCDC76C99DB}">
      <dgm:prSet/>
      <dgm:spPr/>
      <dgm:t>
        <a:bodyPr/>
        <a:lstStyle/>
        <a:p>
          <a:pPr algn="ctr"/>
          <a:endParaRPr lang="en-IE"/>
        </a:p>
      </dgm:t>
    </dgm:pt>
    <dgm:pt modelId="{6671D8F1-0676-400C-9C53-800D5AA83878}" type="pres">
      <dgm:prSet presAssocID="{D5F9A00E-CCA2-46AF-878C-0E33E356B8FF}" presName="Name0" presStyleCnt="0">
        <dgm:presLayoutVars>
          <dgm:chMax val="4"/>
          <dgm:resizeHandles val="exact"/>
        </dgm:presLayoutVars>
      </dgm:prSet>
      <dgm:spPr/>
      <dgm:t>
        <a:bodyPr/>
        <a:lstStyle/>
        <a:p>
          <a:endParaRPr lang="en-US"/>
        </a:p>
      </dgm:t>
    </dgm:pt>
    <dgm:pt modelId="{10B8CB1C-CACD-4AA8-BEEA-B33D5989849E}" type="pres">
      <dgm:prSet presAssocID="{D5F9A00E-CCA2-46AF-878C-0E33E356B8FF}" presName="ellipse" presStyleLbl="trBgShp" presStyleIdx="0" presStyleCnt="1"/>
      <dgm:spPr/>
    </dgm:pt>
    <dgm:pt modelId="{5325DCD5-AB03-43AC-A4F6-3DF00CA16834}" type="pres">
      <dgm:prSet presAssocID="{D5F9A00E-CCA2-46AF-878C-0E33E356B8FF}" presName="arrow1" presStyleLbl="fgShp" presStyleIdx="0" presStyleCnt="1"/>
      <dgm:spPr/>
    </dgm:pt>
    <dgm:pt modelId="{EE888146-B30E-4BB6-AFAE-ED60E2E28C62}" type="pres">
      <dgm:prSet presAssocID="{D5F9A00E-CCA2-46AF-878C-0E33E356B8FF}" presName="rectangle" presStyleLbl="revTx" presStyleIdx="0" presStyleCnt="1" custScaleX="123585" custLinFactNeighborY="9442">
        <dgm:presLayoutVars>
          <dgm:bulletEnabled val="1"/>
        </dgm:presLayoutVars>
      </dgm:prSet>
      <dgm:spPr/>
      <dgm:t>
        <a:bodyPr/>
        <a:lstStyle/>
        <a:p>
          <a:endParaRPr lang="en-US"/>
        </a:p>
      </dgm:t>
    </dgm:pt>
    <dgm:pt modelId="{1FA4FB24-8C72-42B4-93F7-B8AF926537B4}" type="pres">
      <dgm:prSet presAssocID="{8A014C7D-2AB1-4064-8DEB-E16179297034}" presName="item1" presStyleLbl="node1" presStyleIdx="0" presStyleCnt="3" custScaleX="131576" custScaleY="119277" custLinFactNeighborX="-11542" custLinFactNeighborY="976">
        <dgm:presLayoutVars>
          <dgm:bulletEnabled val="1"/>
        </dgm:presLayoutVars>
      </dgm:prSet>
      <dgm:spPr/>
      <dgm:t>
        <a:bodyPr/>
        <a:lstStyle/>
        <a:p>
          <a:endParaRPr lang="en-US"/>
        </a:p>
      </dgm:t>
    </dgm:pt>
    <dgm:pt modelId="{E1C00651-5A8D-487B-88EF-D7E1A137ED4D}" type="pres">
      <dgm:prSet presAssocID="{834ADB5A-D709-4912-B160-7110182C36C9}" presName="item2" presStyleLbl="node1" presStyleIdx="1" presStyleCnt="3" custScaleX="125607" custScaleY="120551" custLinFactNeighborX="-11418" custLinFactNeighborY="-36391">
        <dgm:presLayoutVars>
          <dgm:bulletEnabled val="1"/>
        </dgm:presLayoutVars>
      </dgm:prSet>
      <dgm:spPr/>
      <dgm:t>
        <a:bodyPr/>
        <a:lstStyle/>
        <a:p>
          <a:endParaRPr lang="en-US"/>
        </a:p>
      </dgm:t>
    </dgm:pt>
    <dgm:pt modelId="{E98C8FA9-CA5D-488D-9902-73B5DDC88EDC}" type="pres">
      <dgm:prSet presAssocID="{74B50B3D-3259-4D37-9088-654BC3F68001}" presName="item3" presStyleLbl="node1" presStyleIdx="2" presStyleCnt="3" custScaleX="129359" custScaleY="120549" custLinFactNeighborX="30825" custLinFactNeighborY="-1939">
        <dgm:presLayoutVars>
          <dgm:bulletEnabled val="1"/>
        </dgm:presLayoutVars>
      </dgm:prSet>
      <dgm:spPr/>
      <dgm:t>
        <a:bodyPr/>
        <a:lstStyle/>
        <a:p>
          <a:endParaRPr lang="en-US"/>
        </a:p>
      </dgm:t>
    </dgm:pt>
    <dgm:pt modelId="{0E01C9F9-C5AA-4114-8E59-94453DE399DF}" type="pres">
      <dgm:prSet presAssocID="{D5F9A00E-CCA2-46AF-878C-0E33E356B8FF}" presName="funnel" presStyleLbl="trAlignAcc1" presStyleIdx="0" presStyleCnt="1" custScaleX="120852"/>
      <dgm:spPr/>
    </dgm:pt>
  </dgm:ptLst>
  <dgm:cxnLst>
    <dgm:cxn modelId="{1E63CBB1-D4FE-4C11-BD88-9FE982A73B66}" type="presOf" srcId="{74B50B3D-3259-4D37-9088-654BC3F68001}" destId="{EE888146-B30E-4BB6-AFAE-ED60E2E28C62}" srcOrd="0" destOrd="0" presId="urn:microsoft.com/office/officeart/2005/8/layout/funnel1"/>
    <dgm:cxn modelId="{3FBB63E0-110F-4DC6-BD96-A62D10DA9A2D}" srcId="{D5F9A00E-CCA2-46AF-878C-0E33E356B8FF}" destId="{8A014C7D-2AB1-4064-8DEB-E16179297034}" srcOrd="1" destOrd="0" parTransId="{CDE31FB2-50AA-4D0D-8931-BBC47CC08701}" sibTransId="{687E7678-460F-4F64-81EA-E2CC7AB46891}"/>
    <dgm:cxn modelId="{6C2CC87F-381C-43B8-AB14-7920E82939EA}" type="presOf" srcId="{D5F9A00E-CCA2-46AF-878C-0E33E356B8FF}" destId="{6671D8F1-0676-400C-9C53-800D5AA83878}" srcOrd="0" destOrd="0" presId="urn:microsoft.com/office/officeart/2005/8/layout/funnel1"/>
    <dgm:cxn modelId="{66421536-490B-4A7E-9345-8BA6334A8345}" srcId="{D5F9A00E-CCA2-46AF-878C-0E33E356B8FF}" destId="{AACAEBE8-A465-445B-AE09-8327DB7D0F45}" srcOrd="0" destOrd="0" parTransId="{508544F6-BB30-4CD9-B350-161E6CF4CC72}" sibTransId="{961B28F9-30D4-4B4A-828F-E29001D3379C}"/>
    <dgm:cxn modelId="{93B42CDA-28F5-4DF7-8730-29B4669274F1}" srcId="{D5F9A00E-CCA2-46AF-878C-0E33E356B8FF}" destId="{834ADB5A-D709-4912-B160-7110182C36C9}" srcOrd="2" destOrd="0" parTransId="{B1E6AA79-0B4D-4868-8331-E5022E7C9257}" sibTransId="{75F465E7-D25D-4E53-B328-E41F25CF69F8}"/>
    <dgm:cxn modelId="{AC4E135A-FC77-4C11-9F05-7F09DC2EBCE6}" type="presOf" srcId="{8A014C7D-2AB1-4064-8DEB-E16179297034}" destId="{E1C00651-5A8D-487B-88EF-D7E1A137ED4D}" srcOrd="0" destOrd="0" presId="urn:microsoft.com/office/officeart/2005/8/layout/funnel1"/>
    <dgm:cxn modelId="{8EAF9637-3B62-48FC-8248-9FCDC76C99DB}" srcId="{D5F9A00E-CCA2-46AF-878C-0E33E356B8FF}" destId="{74B50B3D-3259-4D37-9088-654BC3F68001}" srcOrd="3" destOrd="0" parTransId="{6D92FBBF-C5C9-4F0E-AE3C-D19544C4350A}" sibTransId="{E03D2084-F29D-4D9F-B1F7-7969DC91EDF8}"/>
    <dgm:cxn modelId="{6B4719F0-9AA8-4404-BAFB-86B43BA834C7}" type="presOf" srcId="{AACAEBE8-A465-445B-AE09-8327DB7D0F45}" destId="{E98C8FA9-CA5D-488D-9902-73B5DDC88EDC}" srcOrd="0" destOrd="0" presId="urn:microsoft.com/office/officeart/2005/8/layout/funnel1"/>
    <dgm:cxn modelId="{84D153EA-108C-4B4B-9ABB-2258E3007EFA}" type="presOf" srcId="{834ADB5A-D709-4912-B160-7110182C36C9}" destId="{1FA4FB24-8C72-42B4-93F7-B8AF926537B4}" srcOrd="0" destOrd="0" presId="urn:microsoft.com/office/officeart/2005/8/layout/funnel1"/>
    <dgm:cxn modelId="{53EB6BAE-5757-4525-9049-5B39CC300EE0}" type="presParOf" srcId="{6671D8F1-0676-400C-9C53-800D5AA83878}" destId="{10B8CB1C-CACD-4AA8-BEEA-B33D5989849E}" srcOrd="0" destOrd="0" presId="urn:microsoft.com/office/officeart/2005/8/layout/funnel1"/>
    <dgm:cxn modelId="{9098868B-CF2F-4789-8C94-7B06E094EF54}" type="presParOf" srcId="{6671D8F1-0676-400C-9C53-800D5AA83878}" destId="{5325DCD5-AB03-43AC-A4F6-3DF00CA16834}" srcOrd="1" destOrd="0" presId="urn:microsoft.com/office/officeart/2005/8/layout/funnel1"/>
    <dgm:cxn modelId="{F1878688-47E4-4D8E-A686-90A7CD4B6F68}" type="presParOf" srcId="{6671D8F1-0676-400C-9C53-800D5AA83878}" destId="{EE888146-B30E-4BB6-AFAE-ED60E2E28C62}" srcOrd="2" destOrd="0" presId="urn:microsoft.com/office/officeart/2005/8/layout/funnel1"/>
    <dgm:cxn modelId="{0510E43C-35C1-47B2-9BCE-6E727D3652A4}" type="presParOf" srcId="{6671D8F1-0676-400C-9C53-800D5AA83878}" destId="{1FA4FB24-8C72-42B4-93F7-B8AF926537B4}" srcOrd="3" destOrd="0" presId="urn:microsoft.com/office/officeart/2005/8/layout/funnel1"/>
    <dgm:cxn modelId="{7D6729F3-9862-4335-83EF-0AEA1210D826}" type="presParOf" srcId="{6671D8F1-0676-400C-9C53-800D5AA83878}" destId="{E1C00651-5A8D-487B-88EF-D7E1A137ED4D}" srcOrd="4" destOrd="0" presId="urn:microsoft.com/office/officeart/2005/8/layout/funnel1"/>
    <dgm:cxn modelId="{D8FC387E-17EF-4294-8AC9-2A30D46231F6}" type="presParOf" srcId="{6671D8F1-0676-400C-9C53-800D5AA83878}" destId="{E98C8FA9-CA5D-488D-9902-73B5DDC88EDC}" srcOrd="5" destOrd="0" presId="urn:microsoft.com/office/officeart/2005/8/layout/funnel1"/>
    <dgm:cxn modelId="{CEDF38C3-F706-4FF9-B067-BA70E1AB02FA}" type="presParOf" srcId="{6671D8F1-0676-400C-9C53-800D5AA83878}" destId="{0E01C9F9-C5AA-4114-8E59-94453DE399D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8CB1C-CACD-4AA8-BEEA-B33D5989849E}">
      <dsp:nvSpPr>
        <dsp:cNvPr id="0" name=""/>
        <dsp:cNvSpPr/>
      </dsp:nvSpPr>
      <dsp:spPr>
        <a:xfrm>
          <a:off x="1419372" y="101226"/>
          <a:ext cx="2008965" cy="69768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5DCD5-AB03-43AC-A4F6-3DF00CA16834}">
      <dsp:nvSpPr>
        <dsp:cNvPr id="0" name=""/>
        <dsp:cNvSpPr/>
      </dsp:nvSpPr>
      <dsp:spPr>
        <a:xfrm>
          <a:off x="2232302" y="1809626"/>
          <a:ext cx="389334" cy="249174"/>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888146-B30E-4BB6-AFAE-ED60E2E28C62}">
      <dsp:nvSpPr>
        <dsp:cNvPr id="0" name=""/>
        <dsp:cNvSpPr/>
      </dsp:nvSpPr>
      <dsp:spPr>
        <a:xfrm>
          <a:off x="1272188" y="2024538"/>
          <a:ext cx="2309562" cy="46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E" sz="1600" b="1" kern="1200" dirty="0">
              <a:latin typeface="Gill Sans MT" pitchFamily="34" charset="0"/>
            </a:rPr>
            <a:t>Statistical modelling</a:t>
          </a:r>
        </a:p>
      </dsp:txBody>
      <dsp:txXfrm>
        <a:off x="1272188" y="2024538"/>
        <a:ext cx="2309562" cy="467201"/>
      </dsp:txXfrm>
    </dsp:sp>
    <dsp:sp modelId="{1FA4FB24-8C72-42B4-93F7-B8AF926537B4}">
      <dsp:nvSpPr>
        <dsp:cNvPr id="0" name=""/>
        <dsp:cNvSpPr/>
      </dsp:nvSpPr>
      <dsp:spPr>
        <a:xfrm>
          <a:off x="1958234" y="792091"/>
          <a:ext cx="922087" cy="83589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IE" sz="1050" b="1" kern="1200" dirty="0">
              <a:latin typeface="Gill Sans MT" pitchFamily="34" charset="0"/>
            </a:rPr>
            <a:t>Historical AQ data sets</a:t>
          </a:r>
        </a:p>
      </dsp:txBody>
      <dsp:txXfrm>
        <a:off x="2093271" y="914505"/>
        <a:ext cx="652013" cy="591067"/>
      </dsp:txXfrm>
    </dsp:sp>
    <dsp:sp modelId="{E1C00651-5A8D-487B-88EF-D7E1A137ED4D}">
      <dsp:nvSpPr>
        <dsp:cNvPr id="0" name=""/>
        <dsp:cNvSpPr/>
      </dsp:nvSpPr>
      <dsp:spPr>
        <a:xfrm>
          <a:off x="1478556" y="1"/>
          <a:ext cx="880256" cy="844823"/>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E" sz="1200" kern="1200">
              <a:latin typeface="Gill Sans MT" pitchFamily="34" charset="0"/>
            </a:rPr>
            <a:t>Land use and traffic</a:t>
          </a:r>
          <a:endParaRPr lang="en-IE" sz="1200" kern="1200" dirty="0">
            <a:latin typeface="Gill Sans MT" pitchFamily="34" charset="0"/>
          </a:endParaRPr>
        </a:p>
      </dsp:txBody>
      <dsp:txXfrm>
        <a:off x="1607467" y="123722"/>
        <a:ext cx="622434" cy="597381"/>
      </dsp:txXfrm>
    </dsp:sp>
    <dsp:sp modelId="{E98C8FA9-CA5D-488D-9902-73B5DDC88EDC}">
      <dsp:nvSpPr>
        <dsp:cNvPr id="0" name=""/>
        <dsp:cNvSpPr/>
      </dsp:nvSpPr>
      <dsp:spPr>
        <a:xfrm>
          <a:off x="2477824" y="72010"/>
          <a:ext cx="906550" cy="84480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E" sz="1200" kern="1200">
              <a:latin typeface="Gill Sans MT" pitchFamily="34" charset="0"/>
            </a:rPr>
            <a:t>Weather</a:t>
          </a:r>
          <a:endParaRPr lang="en-IE" sz="1200" kern="1200" dirty="0">
            <a:latin typeface="Gill Sans MT" pitchFamily="34" charset="0"/>
          </a:endParaRPr>
        </a:p>
      </dsp:txBody>
      <dsp:txXfrm>
        <a:off x="2610585" y="195729"/>
        <a:ext cx="641028" cy="597371"/>
      </dsp:txXfrm>
    </dsp:sp>
    <dsp:sp modelId="{0E01C9F9-C5AA-4114-8E59-94453DE399DF}">
      <dsp:nvSpPr>
        <dsp:cNvPr id="0" name=""/>
        <dsp:cNvSpPr/>
      </dsp:nvSpPr>
      <dsp:spPr>
        <a:xfrm>
          <a:off x="1109518" y="15573"/>
          <a:ext cx="2634902" cy="1744218"/>
        </a:xfrm>
        <a:prstGeom prst="funnel">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971" y="4724956"/>
            <a:ext cx="4908331"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9449911"/>
            <a:ext cx="835124" cy="497364"/>
          </a:xfrm>
          <a:prstGeom prst="rect">
            <a:avLst/>
          </a:prstGeom>
        </p:spPr>
        <p:txBody>
          <a:bodyPr vert="horz" lIns="91440" tIns="45720" rIns="91440" bIns="45720" rtlCol="0" anchor="b"/>
          <a:lstStyle>
            <a:lvl1pPr algn="r">
              <a:defRPr sz="1200">
                <a:latin typeface="+mn-lt"/>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Arial" panose="020B0604020202020204" pitchFamily="34" charset="0"/>
      </a:defRPr>
    </a:lvl4pPr>
    <a:lvl5pPr marL="1828800" algn="l" defTabSz="914400" rtl="0" eaLnBrk="1" latinLnBrk="0" hangingPunct="1">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shows the percentage of the GMS population (in each month) aged 0-4 years that were dispensed  a respiratory medication.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Respiratory medication includes all inhalers, nebules, syrups</a:t>
            </a:r>
            <a:r>
              <a:rPr lang="en-US" baseline="0" dirty="0" smtClean="0"/>
              <a:t> and tablets. Respiratory medication DOES NOT INCLUDE Rx for oral steroids,. They are analysed separately. See next slide</a:t>
            </a:r>
          </a:p>
          <a:p>
            <a:r>
              <a:rPr lang="en-US" baseline="0" dirty="0" smtClean="0"/>
              <a:t>For example in North Cork in December 2015,  almost 15% of kids 0-4 with a medical card were dispensed a respiratory medication. Large variation across the country, also large variation in terms of the seasonality as one would expect– peaks in November, troughs in July/August</a:t>
            </a:r>
            <a:endParaRPr lang="en-US" dirty="0" smtClean="0"/>
          </a:p>
          <a:p>
            <a:endParaRPr lang="en-US" dirty="0"/>
          </a:p>
        </p:txBody>
      </p:sp>
      <p:sp>
        <p:nvSpPr>
          <p:cNvPr id="4" name="Slide Number Placeholder 3"/>
          <p:cNvSpPr>
            <a:spLocks noGrp="1"/>
          </p:cNvSpPr>
          <p:nvPr>
            <p:ph type="sldNum" sz="quarter" idx="10"/>
          </p:nvPr>
        </p:nvSpPr>
        <p:spPr/>
        <p:txBody>
          <a:bodyPr/>
          <a:lstStyle/>
          <a:p>
            <a:fld id="{BA8780C6-0A8C-4625-8415-B87FBD8EE32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368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20</a:t>
            </a:fld>
            <a:endParaRPr lang="en-IE"/>
          </a:p>
        </p:txBody>
      </p:sp>
    </p:spTree>
    <p:extLst>
      <p:ext uri="{BB962C8B-B14F-4D97-AF65-F5344CB8AC3E}">
        <p14:creationId xmlns:p14="http://schemas.microsoft.com/office/powerpoint/2010/main" val="334688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21</a:t>
            </a:fld>
            <a:endParaRPr lang="en-IE"/>
          </a:p>
        </p:txBody>
      </p:sp>
    </p:spTree>
    <p:extLst>
      <p:ext uri="{BB962C8B-B14F-4D97-AF65-F5344CB8AC3E}">
        <p14:creationId xmlns:p14="http://schemas.microsoft.com/office/powerpoint/2010/main" val="93924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22</a:t>
            </a:fld>
            <a:endParaRPr lang="en-IE"/>
          </a:p>
        </p:txBody>
      </p:sp>
    </p:spTree>
    <p:extLst>
      <p:ext uri="{BB962C8B-B14F-4D97-AF65-F5344CB8AC3E}">
        <p14:creationId xmlns:p14="http://schemas.microsoft.com/office/powerpoint/2010/main" val="169066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23</a:t>
            </a:fld>
            <a:endParaRPr lang="en-IE"/>
          </a:p>
        </p:txBody>
      </p:sp>
    </p:spTree>
    <p:extLst>
      <p:ext uri="{BB962C8B-B14F-4D97-AF65-F5344CB8AC3E}">
        <p14:creationId xmlns:p14="http://schemas.microsoft.com/office/powerpoint/2010/main" val="76081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24</a:t>
            </a:fld>
            <a:endParaRPr lang="en-IE"/>
          </a:p>
        </p:txBody>
      </p:sp>
    </p:spTree>
    <p:extLst>
      <p:ext uri="{BB962C8B-B14F-4D97-AF65-F5344CB8AC3E}">
        <p14:creationId xmlns:p14="http://schemas.microsoft.com/office/powerpoint/2010/main" val="794763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43013"/>
            <a:ext cx="4476750" cy="3357562"/>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25</a:t>
            </a:fld>
            <a:endParaRPr lang="en-IE"/>
          </a:p>
        </p:txBody>
      </p:sp>
    </p:spTree>
    <p:extLst>
      <p:ext uri="{BB962C8B-B14F-4D97-AF65-F5344CB8AC3E}">
        <p14:creationId xmlns:p14="http://schemas.microsoft.com/office/powerpoint/2010/main" val="931271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26</a:t>
            </a:fld>
            <a:endParaRPr lang="en-IE"/>
          </a:p>
        </p:txBody>
      </p:sp>
    </p:spTree>
    <p:extLst>
      <p:ext uri="{BB962C8B-B14F-4D97-AF65-F5344CB8AC3E}">
        <p14:creationId xmlns:p14="http://schemas.microsoft.com/office/powerpoint/2010/main" val="42895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5B235CD-2690-4274-9FEA-F954568F9B09}" type="slidenum">
              <a:rPr lang="en-IE" smtClean="0"/>
              <a:pPr/>
              <a:t>11</a:t>
            </a:fld>
            <a:endParaRPr lang="en-IE"/>
          </a:p>
        </p:txBody>
      </p:sp>
    </p:spTree>
    <p:extLst>
      <p:ext uri="{BB962C8B-B14F-4D97-AF65-F5344CB8AC3E}">
        <p14:creationId xmlns:p14="http://schemas.microsoft.com/office/powerpoint/2010/main" val="335555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13</a:t>
            </a:fld>
            <a:endParaRPr lang="en-IE"/>
          </a:p>
        </p:txBody>
      </p:sp>
    </p:spTree>
    <p:extLst>
      <p:ext uri="{BB962C8B-B14F-4D97-AF65-F5344CB8AC3E}">
        <p14:creationId xmlns:p14="http://schemas.microsoft.com/office/powerpoint/2010/main" val="318911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14</a:t>
            </a:fld>
            <a:endParaRPr lang="en-IE"/>
          </a:p>
        </p:txBody>
      </p:sp>
    </p:spTree>
    <p:extLst>
      <p:ext uri="{BB962C8B-B14F-4D97-AF65-F5344CB8AC3E}">
        <p14:creationId xmlns:p14="http://schemas.microsoft.com/office/powerpoint/2010/main" val="34260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43013"/>
            <a:ext cx="4476750" cy="3357562"/>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15</a:t>
            </a:fld>
            <a:endParaRPr lang="en-IE"/>
          </a:p>
        </p:txBody>
      </p:sp>
    </p:spTree>
    <p:extLst>
      <p:ext uri="{BB962C8B-B14F-4D97-AF65-F5344CB8AC3E}">
        <p14:creationId xmlns:p14="http://schemas.microsoft.com/office/powerpoint/2010/main" val="398066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16</a:t>
            </a:fld>
            <a:endParaRPr lang="en-IE"/>
          </a:p>
        </p:txBody>
      </p:sp>
    </p:spTree>
    <p:extLst>
      <p:ext uri="{BB962C8B-B14F-4D97-AF65-F5344CB8AC3E}">
        <p14:creationId xmlns:p14="http://schemas.microsoft.com/office/powerpoint/2010/main" val="19238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17</a:t>
            </a:fld>
            <a:endParaRPr lang="en-IE"/>
          </a:p>
        </p:txBody>
      </p:sp>
    </p:spTree>
    <p:extLst>
      <p:ext uri="{BB962C8B-B14F-4D97-AF65-F5344CB8AC3E}">
        <p14:creationId xmlns:p14="http://schemas.microsoft.com/office/powerpoint/2010/main" val="294823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18</a:t>
            </a:fld>
            <a:endParaRPr lang="en-IE"/>
          </a:p>
        </p:txBody>
      </p:sp>
    </p:spTree>
    <p:extLst>
      <p:ext uri="{BB962C8B-B14F-4D97-AF65-F5344CB8AC3E}">
        <p14:creationId xmlns:p14="http://schemas.microsoft.com/office/powerpoint/2010/main" val="230403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E99A6DD-4161-45F4-BFCE-842B50A928E4}" type="slidenum">
              <a:rPr lang="en-IE" smtClean="0"/>
              <a:t>19</a:t>
            </a:fld>
            <a:endParaRPr lang="en-IE"/>
          </a:p>
        </p:txBody>
      </p:sp>
    </p:spTree>
    <p:extLst>
      <p:ext uri="{BB962C8B-B14F-4D97-AF65-F5344CB8AC3E}">
        <p14:creationId xmlns:p14="http://schemas.microsoft.com/office/powerpoint/2010/main" val="1790879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30132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28675" y="3819975"/>
            <a:ext cx="5465248" cy="574200"/>
          </a:xfrm>
        </p:spPr>
        <p:txBody>
          <a:bodyPr/>
          <a:lstStyle>
            <a:lvl1pPr algn="l">
              <a:defRPr>
                <a:solidFill>
                  <a:schemeClr val="accent2"/>
                </a:solidFill>
              </a:defRPr>
            </a:lvl1pPr>
          </a:lstStyle>
          <a:p>
            <a:r>
              <a:rPr lang="en-US"/>
              <a:t>Click to edit Master title style</a:t>
            </a:r>
            <a:endParaRPr lang="en-GB" dirty="0"/>
          </a:p>
        </p:txBody>
      </p:sp>
      <p:sp>
        <p:nvSpPr>
          <p:cNvPr id="3" name="Subtitle 2"/>
          <p:cNvSpPr>
            <a:spLocks noGrp="1"/>
          </p:cNvSpPr>
          <p:nvPr>
            <p:ph type="subTitle" idx="1"/>
          </p:nvPr>
        </p:nvSpPr>
        <p:spPr>
          <a:xfrm>
            <a:off x="828675" y="4394175"/>
            <a:ext cx="5465248" cy="379706"/>
          </a:xfrm>
        </p:spPr>
        <p:txBody>
          <a:bodyPr/>
          <a:lstStyle>
            <a:lvl1pPr marL="0" indent="0" algn="l">
              <a:buNone/>
              <a:defRPr sz="14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11" name="Text Placeholder 10"/>
          <p:cNvSpPr>
            <a:spLocks noGrp="1"/>
          </p:cNvSpPr>
          <p:nvPr>
            <p:ph type="body" sz="quarter" idx="10"/>
          </p:nvPr>
        </p:nvSpPr>
        <p:spPr>
          <a:xfrm>
            <a:off x="828675" y="5386500"/>
            <a:ext cx="4679325" cy="979374"/>
          </a:xfrm>
        </p:spPr>
        <p:txBody>
          <a:bodyPr/>
          <a:lstStyle>
            <a:lvl1pPr>
              <a:spcBef>
                <a:spcPts val="0"/>
              </a:spcBef>
              <a:defRPr sz="1400">
                <a:solidFill>
                  <a:srgbClr val="005EAE"/>
                </a:solidFill>
              </a:defRPr>
            </a:lvl1pPr>
            <a:lvl2pPr marL="0" indent="0">
              <a:spcBef>
                <a:spcPts val="0"/>
              </a:spcBef>
              <a:buNone/>
              <a:defRPr sz="1400">
                <a:solidFill>
                  <a:schemeClr val="accent2"/>
                </a:solidFill>
              </a:defRPr>
            </a:lvl2pPr>
            <a:lvl3pPr marL="0" indent="0">
              <a:spcBef>
                <a:spcPts val="567"/>
              </a:spcBef>
              <a:buNone/>
              <a:defRPr sz="1400">
                <a:solidFill>
                  <a:schemeClr val="accent2"/>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Rectangle 14"/>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pic>
        <p:nvPicPr>
          <p:cNvPr id="4" name="Picture 3"/>
          <p:cNvPicPr>
            <a:picLocks noChangeAspect="1"/>
          </p:cNvPicPr>
          <p:nvPr userDrawn="1"/>
        </p:nvPicPr>
        <p:blipFill>
          <a:blip r:embed="rId3"/>
          <a:stretch>
            <a:fillRect/>
          </a:stretch>
        </p:blipFill>
        <p:spPr>
          <a:xfrm>
            <a:off x="5762316" y="696165"/>
            <a:ext cx="3084843" cy="134123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7859" y="4141226"/>
            <a:ext cx="1230976" cy="1088939"/>
          </a:xfrm>
          <a:prstGeom prst="rect">
            <a:avLst/>
          </a:prstGeom>
        </p:spPr>
      </p:pic>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57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29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45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81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682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91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237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40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50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828675" y="1881075"/>
            <a:ext cx="7500938"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1413163" y="914400"/>
            <a:ext cx="6916449" cy="308758"/>
          </a:xfrm>
        </p:spPr>
        <p:txBody>
          <a:bodyPr/>
          <a:lstStyle>
            <a:lvl1pPr>
              <a:defRPr sz="1400" b="0">
                <a:solidFill>
                  <a:srgbClr val="005EAE"/>
                </a:solidFill>
              </a:defRPr>
            </a:lvl1pPr>
          </a:lstStyle>
          <a:p>
            <a:pPr lvl="0"/>
            <a:r>
              <a:rPr lang="en-US" dirty="0"/>
              <a:t>Click to edit Master text styles</a:t>
            </a:r>
          </a:p>
        </p:txBody>
      </p:sp>
    </p:spTree>
    <p:extLst>
      <p:ext uri="{BB962C8B-B14F-4D97-AF65-F5344CB8AC3E}">
        <p14:creationId xmlns:p14="http://schemas.microsoft.com/office/powerpoint/2010/main" val="357300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E330FB-2EBB-4DE7-AAA1-F6A17C35859E}" type="datetimeFigureOut">
              <a:rPr lang="en-US">
                <a:solidFill>
                  <a:prstClr val="black">
                    <a:tint val="75000"/>
                  </a:prstClr>
                </a:solidFill>
              </a:rPr>
              <a:pPr/>
              <a:t>6/19/2019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17ABB2-F762-4B9D-871F-0DFCE94A460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73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4939200" y="1943100"/>
            <a:ext cx="4204800" cy="3763888"/>
          </a:xfrm>
          <a:solidFill>
            <a:schemeClr val="accent4"/>
          </a:solidFill>
        </p:spPr>
        <p:txBody>
          <a:bodyPr tIns="0" anchor="ctr" anchorCtr="0"/>
          <a:lstStyle>
            <a:lvl1pPr algn="ctr">
              <a:defRPr sz="1600" b="0">
                <a:solidFill>
                  <a:schemeClr val="accent3"/>
                </a:solidFill>
              </a:defRPr>
            </a:lvl1pPr>
          </a:lstStyle>
          <a:p>
            <a:r>
              <a:rPr lang="en-GB" dirty="0"/>
              <a:t>IMAGE</a:t>
            </a:r>
          </a:p>
        </p:txBody>
      </p:sp>
      <p:sp>
        <p:nvSpPr>
          <p:cNvPr id="2" name="Title 1"/>
          <p:cNvSpPr>
            <a:spLocks noGrp="1"/>
          </p:cNvSpPr>
          <p:nvPr>
            <p:ph type="title"/>
          </p:nvPr>
        </p:nvSpPr>
        <p:spPr/>
        <p:txBody>
          <a:bodyPr/>
          <a:lstStyle>
            <a:lvl1pPr>
              <a:defRPr>
                <a:solidFill>
                  <a:srgbClr val="005EAE"/>
                </a:solidFill>
              </a:defRPr>
            </a:lvl1pPr>
          </a:lstStyle>
          <a:p>
            <a:r>
              <a:rPr lang="en-US"/>
              <a:t>Click to edit Master title style</a:t>
            </a:r>
            <a:endParaRPr lang="en-GB" dirty="0"/>
          </a:p>
        </p:txBody>
      </p:sp>
      <p:sp>
        <p:nvSpPr>
          <p:cNvPr id="4" name="Text Placeholder 3"/>
          <p:cNvSpPr>
            <a:spLocks noGrp="1"/>
          </p:cNvSpPr>
          <p:nvPr>
            <p:ph type="body" sz="quarter" idx="10"/>
          </p:nvPr>
        </p:nvSpPr>
        <p:spPr>
          <a:xfrm>
            <a:off x="804925" y="1896304"/>
            <a:ext cx="3802701" cy="3810684"/>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1413163" y="914401"/>
            <a:ext cx="6916449" cy="223374"/>
          </a:xfrm>
        </p:spPr>
        <p:txBody>
          <a:bodyPr/>
          <a:lstStyle>
            <a:lvl1pPr>
              <a:defRPr sz="1400" b="0">
                <a:solidFill>
                  <a:srgbClr val="005EAE"/>
                </a:solidFill>
              </a:defRPr>
            </a:lvl1pPr>
          </a:lstStyle>
          <a:p>
            <a:pPr lvl="0"/>
            <a:r>
              <a:rPr lang="en-US" dirty="0"/>
              <a:t>Click to edit Master text styles</a:t>
            </a:r>
          </a:p>
        </p:txBody>
      </p:sp>
      <p:sp>
        <p:nvSpPr>
          <p:cNvPr id="8" name="Rectangle 7"/>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pic>
        <p:nvPicPr>
          <p:cNvPr id="7" name="Picture 6"/>
          <p:cNvPicPr>
            <a:picLocks noChangeAspect="1"/>
          </p:cNvPicPr>
          <p:nvPr userDrawn="1"/>
        </p:nvPicPr>
        <p:blipFill>
          <a:blip r:embed="rId2"/>
          <a:stretch>
            <a:fillRect/>
          </a:stretch>
        </p:blipFill>
        <p:spPr>
          <a:xfrm>
            <a:off x="6522156" y="5706988"/>
            <a:ext cx="2621844" cy="114166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160" y="359999"/>
            <a:ext cx="891030" cy="788218"/>
          </a:xfrm>
          <a:prstGeom prst="rect">
            <a:avLst/>
          </a:prstGeom>
        </p:spPr>
      </p:pic>
    </p:spTree>
    <p:extLst>
      <p:ext uri="{BB962C8B-B14F-4D97-AF65-F5344CB8AC3E}">
        <p14:creationId xmlns:p14="http://schemas.microsoft.com/office/powerpoint/2010/main" val="12823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1435835"/>
            <a:ext cx="9144000" cy="4280501"/>
          </a:xfrm>
          <a:solidFill>
            <a:schemeClr val="accent4"/>
          </a:solidFill>
        </p:spPr>
        <p:txBody>
          <a:bodyPr tIns="0" anchor="ctr" anchorCtr="0"/>
          <a:lstStyle>
            <a:lvl1pPr algn="ctr">
              <a:defRPr sz="1600" b="0">
                <a:solidFill>
                  <a:schemeClr val="accent3"/>
                </a:solidFill>
              </a:defRPr>
            </a:lvl1pPr>
          </a:lstStyle>
          <a:p>
            <a:r>
              <a:rPr lang="en-GB" dirty="0"/>
              <a:t>IMAGE</a:t>
            </a:r>
          </a:p>
        </p:txBody>
      </p:sp>
      <p:sp>
        <p:nvSpPr>
          <p:cNvPr id="2" name="Title 1"/>
          <p:cNvSpPr>
            <a:spLocks noGrp="1"/>
          </p:cNvSpPr>
          <p:nvPr>
            <p:ph type="title"/>
          </p:nvPr>
        </p:nvSpPr>
        <p:spPr/>
        <p:txBody>
          <a:bodyPr/>
          <a:lstStyle>
            <a:lvl1pPr>
              <a:defRPr>
                <a:solidFill>
                  <a:srgbClr val="005EAE"/>
                </a:solidFill>
              </a:defRPr>
            </a:lvl1pPr>
          </a:lstStyle>
          <a:p>
            <a:r>
              <a:rPr lang="en-US"/>
              <a:t>Click to edit Master title style</a:t>
            </a:r>
            <a:endParaRPr lang="en-GB" dirty="0"/>
          </a:p>
        </p:txBody>
      </p:sp>
      <p:sp>
        <p:nvSpPr>
          <p:cNvPr id="6" name="Text Placeholder 5"/>
          <p:cNvSpPr>
            <a:spLocks noGrp="1"/>
          </p:cNvSpPr>
          <p:nvPr>
            <p:ph type="body" sz="quarter" idx="11"/>
          </p:nvPr>
        </p:nvSpPr>
        <p:spPr>
          <a:xfrm>
            <a:off x="1413163" y="914401"/>
            <a:ext cx="6916449" cy="223374"/>
          </a:xfrm>
        </p:spPr>
        <p:txBody>
          <a:bodyPr/>
          <a:lstStyle>
            <a:lvl1pPr>
              <a:defRPr sz="1400" b="0">
                <a:solidFill>
                  <a:srgbClr val="005EAE"/>
                </a:solidFill>
              </a:defRPr>
            </a:lvl1pPr>
          </a:lstStyle>
          <a:p>
            <a:pPr lvl="0"/>
            <a:r>
              <a:rPr lang="en-US" dirty="0"/>
              <a:t>Click to edit Master text styles</a:t>
            </a:r>
          </a:p>
        </p:txBody>
      </p:sp>
      <p:sp>
        <p:nvSpPr>
          <p:cNvPr id="8" name="Rectangle 7"/>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pic>
        <p:nvPicPr>
          <p:cNvPr id="7" name="Picture 6"/>
          <p:cNvPicPr>
            <a:picLocks noChangeAspect="1"/>
          </p:cNvPicPr>
          <p:nvPr userDrawn="1"/>
        </p:nvPicPr>
        <p:blipFill>
          <a:blip r:embed="rId2"/>
          <a:stretch>
            <a:fillRect/>
          </a:stretch>
        </p:blipFill>
        <p:spPr>
          <a:xfrm>
            <a:off x="7371644" y="6086240"/>
            <a:ext cx="1772356" cy="77176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891030" cy="788218"/>
          </a:xfrm>
          <a:prstGeom prst="rect">
            <a:avLst/>
          </a:prstGeom>
        </p:spPr>
      </p:pic>
    </p:spTree>
    <p:extLst>
      <p:ext uri="{BB962C8B-B14F-4D97-AF65-F5344CB8AC3E}">
        <p14:creationId xmlns:p14="http://schemas.microsoft.com/office/powerpoint/2010/main" val="313861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p:nvPr>
        </p:nvSpPr>
        <p:spPr>
          <a:xfrm>
            <a:off x="828675" y="3715200"/>
            <a:ext cx="5465248" cy="554850"/>
          </a:xfrm>
        </p:spPr>
        <p:txBody>
          <a:bodyPr/>
          <a:lstStyle>
            <a:lvl1pPr algn="l">
              <a:defRPr sz="4200">
                <a:solidFill>
                  <a:srgbClr val="005EAE"/>
                </a:solidFill>
              </a:defRPr>
            </a:lvl1pPr>
          </a:lstStyle>
          <a:p>
            <a:r>
              <a:rPr lang="en-US" dirty="0"/>
              <a:t>Click to edit Master title style</a:t>
            </a:r>
            <a:endParaRPr lang="en-GB" dirty="0"/>
          </a:p>
        </p:txBody>
      </p:sp>
      <p:sp>
        <p:nvSpPr>
          <p:cNvPr id="7" name="Rectangle 6"/>
          <p:cNvSpPr/>
          <p:nvPr userDrawn="1"/>
        </p:nvSpPr>
        <p:spPr>
          <a:xfrm>
            <a:off x="0" y="0"/>
            <a:ext cx="9144000" cy="30132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87723"/>
            <a:ext cx="4636800" cy="1239265"/>
          </a:xfrm>
          <a:prstGeom prst="rect">
            <a:avLst/>
          </a:prstGeom>
        </p:spPr>
      </p:pic>
      <p:sp>
        <p:nvSpPr>
          <p:cNvPr id="9" name="Rectangle 8"/>
          <p:cNvSpPr/>
          <p:nvPr userDrawn="1"/>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pic>
        <p:nvPicPr>
          <p:cNvPr id="10" name="Picture 9"/>
          <p:cNvPicPr>
            <a:picLocks noChangeAspect="1"/>
          </p:cNvPicPr>
          <p:nvPr userDrawn="1"/>
        </p:nvPicPr>
        <p:blipFill>
          <a:blip r:embed="rId3"/>
          <a:stretch>
            <a:fillRect/>
          </a:stretch>
        </p:blipFill>
        <p:spPr>
          <a:xfrm>
            <a:off x="5762316" y="696165"/>
            <a:ext cx="3084843" cy="134123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7859" y="4141226"/>
            <a:ext cx="1230976" cy="1088939"/>
          </a:xfrm>
          <a:prstGeom prst="rect">
            <a:avLst/>
          </a:prstGeom>
        </p:spPr>
      </p:pic>
    </p:spTree>
    <p:extLst>
      <p:ext uri="{BB962C8B-B14F-4D97-AF65-F5344CB8AC3E}">
        <p14:creationId xmlns:p14="http://schemas.microsoft.com/office/powerpoint/2010/main" val="54778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AE"/>
                </a:solidFill>
              </a:defRPr>
            </a:lvl1pPr>
          </a:lstStyle>
          <a:p>
            <a:r>
              <a:rPr lang="en-US"/>
              <a:t>Click to edit Master title style</a:t>
            </a:r>
            <a:endParaRPr lang="en-GB" dirty="0"/>
          </a:p>
        </p:txBody>
      </p:sp>
      <p:pic>
        <p:nvPicPr>
          <p:cNvPr id="3" name="Picture 2"/>
          <p:cNvPicPr>
            <a:picLocks noChangeAspect="1"/>
          </p:cNvPicPr>
          <p:nvPr userDrawn="1"/>
        </p:nvPicPr>
        <p:blipFill>
          <a:blip r:embed="rId2"/>
          <a:stretch>
            <a:fillRect/>
          </a:stretch>
        </p:blipFill>
        <p:spPr>
          <a:xfrm>
            <a:off x="6522156" y="5716336"/>
            <a:ext cx="2621844" cy="1141664"/>
          </a:xfrm>
          <a:prstGeom prst="rect">
            <a:avLst/>
          </a:prstGeom>
        </p:spPr>
      </p:pic>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mp; 2 Column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828676" y="1881075"/>
            <a:ext cx="7527924" cy="3643425"/>
          </a:xfrm>
        </p:spPr>
        <p:txBody>
          <a:bodyPr/>
          <a:lstStyle>
            <a:lvl1pPr marL="0" indent="0" rtl="0">
              <a:spcBef>
                <a:spcPts val="900"/>
              </a:spcBef>
              <a:buClr>
                <a:schemeClr val="tx2"/>
              </a:buClr>
              <a:buSzPts val="2000"/>
              <a:buFont typeface="Arial"/>
              <a:buNone/>
              <a:defRPr sz="2000" b="1"/>
            </a:lvl1pPr>
            <a:lvl2pPr marL="625475" indent="-233363" rtl="0">
              <a:buSzPts val="2000"/>
              <a:buFont typeface="Minion Pro"/>
              <a:buChar char="‒"/>
              <a:defRPr sz="2000"/>
            </a:lvl2pPr>
            <a:lvl3pPr marL="912813" indent="-222250" rtl="0">
              <a:buSzPts val="2000"/>
              <a:buFont typeface="Arial"/>
              <a:buChar char="»"/>
              <a:defRPr sz="2000"/>
            </a:lvl3pPr>
            <a:lvl4pPr marL="1128713" indent="-190500">
              <a:defRPr sz="2000"/>
            </a:lvl4pPr>
            <a:lvl5pPr marL="1439863" indent="-185738">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5819775"/>
            <a:ext cx="9144000" cy="1036637"/>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6046348"/>
            <a:ext cx="2060224" cy="550631"/>
          </a:xfrm>
          <a:prstGeom prst="rect">
            <a:avLst/>
          </a:prstGeom>
        </p:spPr>
      </p:pic>
      <p:sp>
        <p:nvSpPr>
          <p:cNvPr id="9" name="Text Placeholder 5"/>
          <p:cNvSpPr>
            <a:spLocks noGrp="1"/>
          </p:cNvSpPr>
          <p:nvPr>
            <p:ph type="body" sz="quarter" idx="11"/>
          </p:nvPr>
        </p:nvSpPr>
        <p:spPr>
          <a:xfrm>
            <a:off x="1413163" y="914400"/>
            <a:ext cx="6916449" cy="238447"/>
          </a:xfrm>
        </p:spPr>
        <p:txBody>
          <a:bodyPr/>
          <a:lstStyle>
            <a:lvl1pPr>
              <a:defRPr sz="1400" b="0">
                <a:solidFill>
                  <a:srgbClr val="005EAE"/>
                </a:solidFill>
              </a:defRPr>
            </a:lvl1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6522156" y="5716336"/>
            <a:ext cx="2621844" cy="1141664"/>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490" y="324372"/>
            <a:ext cx="951167" cy="841416"/>
          </a:xfrm>
          <a:prstGeom prst="rect">
            <a:avLst/>
          </a:prstGeom>
        </p:spPr>
      </p:pic>
    </p:spTree>
    <p:extLst>
      <p:ext uri="{BB962C8B-B14F-4D97-AF65-F5344CB8AC3E}">
        <p14:creationId xmlns:p14="http://schemas.microsoft.com/office/powerpoint/2010/main" val="278676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33426B-34D3-43C5-A4B8-2B85B7BFACC1}" type="datetimeFigureOut">
              <a:rPr lang="en-IE" smtClean="0"/>
              <a:t>19/06/2019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24DC47-5647-454E-9939-D71B4EC7804A}" type="slidenum">
              <a:rPr lang="en-IE" smtClean="0"/>
              <a:t>‹#›</a:t>
            </a:fld>
            <a:endParaRPr lang="en-IE"/>
          </a:p>
        </p:txBody>
      </p:sp>
    </p:spTree>
    <p:extLst>
      <p:ext uri="{BB962C8B-B14F-4D97-AF65-F5344CB8AC3E}">
        <p14:creationId xmlns:p14="http://schemas.microsoft.com/office/powerpoint/2010/main" val="124973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33426B-34D3-43C5-A4B8-2B85B7BFACC1}" type="datetimeFigureOut">
              <a:rPr lang="en-IE" smtClean="0"/>
              <a:t>19/06/2019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24DC47-5647-454E-9939-D71B4EC7804A}" type="slidenum">
              <a:rPr lang="en-IE" smtClean="0"/>
              <a:t>‹#›</a:t>
            </a:fld>
            <a:endParaRPr lang="en-IE"/>
          </a:p>
        </p:txBody>
      </p:sp>
    </p:spTree>
    <p:extLst>
      <p:ext uri="{BB962C8B-B14F-4D97-AF65-F5344CB8AC3E}">
        <p14:creationId xmlns:p14="http://schemas.microsoft.com/office/powerpoint/2010/main" val="390474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3164" y="359999"/>
            <a:ext cx="6916449" cy="566275"/>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28675" y="1871551"/>
            <a:ext cx="7500938" cy="409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10"/>
          <p:cNvSpPr/>
          <p:nvPr/>
        </p:nvSpPr>
        <p:spPr>
          <a:xfrm>
            <a:off x="0" y="6498000"/>
            <a:ext cx="9144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dirty="0"/>
              <a:t>Trinity College Dublin, </a:t>
            </a:r>
            <a:r>
              <a:rPr lang="en-GB" sz="1000" dirty="0"/>
              <a:t>The University of Dublin</a:t>
            </a:r>
          </a:p>
        </p:txBody>
      </p:sp>
      <p:pic>
        <p:nvPicPr>
          <p:cNvPr id="5" name="Picture 4"/>
          <p:cNvPicPr>
            <a:picLocks noChangeAspect="1"/>
          </p:cNvPicPr>
          <p:nvPr userDrawn="1"/>
        </p:nvPicPr>
        <p:blipFill>
          <a:blip r:embed="rId11"/>
          <a:stretch>
            <a:fillRect/>
          </a:stretch>
        </p:blipFill>
        <p:spPr>
          <a:xfrm>
            <a:off x="7021688" y="5933854"/>
            <a:ext cx="2122311" cy="924146"/>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649" y="125522"/>
            <a:ext cx="891030" cy="788218"/>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54" r:id="rId6"/>
    <p:sldLayoutId id="2147483661" r:id="rId7"/>
    <p:sldLayoutId id="2147483674" r:id="rId8"/>
    <p:sldLayoutId id="2147483675" r:id="rId9"/>
  </p:sldLayoutIdLst>
  <p:txStyles>
    <p:titleStyle>
      <a:lvl1pPr algn="l" defTabSz="914400" rtl="0" eaLnBrk="1" latinLnBrk="0" hangingPunct="1">
        <a:spcBef>
          <a:spcPct val="0"/>
        </a:spcBef>
        <a:buNone/>
        <a:defRPr sz="3600" b="0" kern="1200">
          <a:solidFill>
            <a:srgbClr val="0E73B9"/>
          </a:solidFill>
          <a:latin typeface="+mj-lt"/>
          <a:ea typeface="+mj-ea"/>
          <a:cs typeface="+mj-cs"/>
        </a:defRPr>
      </a:lvl1pPr>
    </p:titleStyle>
    <p:bodyStyle>
      <a:lvl1pPr marL="0" indent="0" algn="l" defTabSz="914400" rtl="0" eaLnBrk="1" latinLnBrk="0" hangingPunct="1">
        <a:spcBef>
          <a:spcPts val="1417"/>
        </a:spcBef>
        <a:buFont typeface="Arial" pitchFamily="34" charset="0"/>
        <a:buNone/>
        <a:defRPr sz="2000" b="1" kern="1200">
          <a:solidFill>
            <a:schemeClr val="tx1"/>
          </a:solidFill>
          <a:latin typeface="+mn-lt"/>
          <a:ea typeface="+mn-ea"/>
          <a:cs typeface="+mn-cs"/>
        </a:defRPr>
      </a:lvl1pPr>
      <a:lvl2pPr marL="317500" indent="-31750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2pPr>
      <a:lvl3pPr marL="568325" indent="-222250"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3pPr>
      <a:lvl4pPr marL="784225" indent="-201613" algn="l" defTabSz="914400" rtl="0" eaLnBrk="1" latinLnBrk="0" hangingPunct="1">
        <a:spcBef>
          <a:spcPts val="1134"/>
        </a:spcBef>
        <a:buClr>
          <a:schemeClr val="tx2"/>
        </a:buClr>
        <a:buFont typeface="Minion Pro" pitchFamily="18" charset="0"/>
        <a:buChar char="‒"/>
        <a:defRPr sz="2000" kern="1200">
          <a:solidFill>
            <a:schemeClr val="tx1"/>
          </a:solidFill>
          <a:latin typeface="+mn-lt"/>
          <a:ea typeface="+mn-ea"/>
          <a:cs typeface="+mn-cs"/>
        </a:defRPr>
      </a:lvl4pPr>
      <a:lvl5pPr marL="1000125" indent="-185738" algn="l" defTabSz="914400" rtl="0" eaLnBrk="1" latinLnBrk="0" hangingPunct="1">
        <a:spcBef>
          <a:spcPts val="1134"/>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E330FB-2EBB-4DE7-AAA1-F6A17C35859E}" type="datetimeFigureOut">
              <a:rPr lang="en-US" smtClean="0">
                <a:solidFill>
                  <a:prstClr val="black">
                    <a:tint val="75000"/>
                  </a:prstClr>
                </a:solidFill>
              </a:rPr>
              <a:pPr/>
              <a:t>6/19/2019</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17ABB2-F762-4B9D-871F-0DFCE94A4608}"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5746739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brian.broderick@tcd.ie" TargetMode="External"/><Relationship Id="rId2" Type="http://schemas.openxmlformats.org/officeDocument/2006/relationships/hyperlink" Target="mailto:margaret.omahony@tcd.ie" TargetMode="External"/><Relationship Id="rId1" Type="http://schemas.openxmlformats.org/officeDocument/2006/relationships/slideLayout" Target="../slideLayouts/slideLayout5.xml"/><Relationship Id="rId4" Type="http://schemas.openxmlformats.org/officeDocument/2006/relationships/hyperlink" Target="mailto:domhnaia@tcd.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057138"/>
            <a:ext cx="5465248" cy="574200"/>
          </a:xfrm>
        </p:spPr>
        <p:txBody>
          <a:bodyPr/>
          <a:lstStyle/>
          <a:p>
            <a:r>
              <a:rPr lang="en-GB" dirty="0"/>
              <a:t>Impact of </a:t>
            </a:r>
            <a:r>
              <a:rPr lang="en-GB" dirty="0" err="1"/>
              <a:t>NO</a:t>
            </a:r>
            <a:r>
              <a:rPr lang="en-GB" baseline="-25000" dirty="0" err="1"/>
              <a:t>2</a:t>
            </a:r>
            <a:r>
              <a:rPr lang="en-GB" dirty="0"/>
              <a:t> on </a:t>
            </a:r>
            <a:r>
              <a:rPr lang="en-GB" dirty="0" smtClean="0"/>
              <a:t>Health</a:t>
            </a:r>
            <a:endParaRPr lang="en-GB" dirty="0"/>
          </a:p>
        </p:txBody>
      </p:sp>
      <p:sp>
        <p:nvSpPr>
          <p:cNvPr id="3" name="Subtitle 2"/>
          <p:cNvSpPr>
            <a:spLocks noGrp="1"/>
          </p:cNvSpPr>
          <p:nvPr>
            <p:ph type="subTitle" idx="1"/>
          </p:nvPr>
        </p:nvSpPr>
        <p:spPr>
          <a:xfrm>
            <a:off x="723900" y="3718555"/>
            <a:ext cx="5465248" cy="274079"/>
          </a:xfrm>
        </p:spPr>
        <p:txBody>
          <a:bodyPr/>
          <a:lstStyle/>
          <a:p>
            <a:pPr>
              <a:spcBef>
                <a:spcPts val="0"/>
              </a:spcBef>
            </a:pPr>
            <a:r>
              <a:rPr lang="en-IE" sz="1600" b="1" dirty="0" smtClean="0"/>
              <a:t>Margaret O’Mahony &amp; Brian Broderick</a:t>
            </a:r>
            <a:endParaRPr lang="en-US" sz="1600" dirty="0"/>
          </a:p>
          <a:p>
            <a:pPr>
              <a:spcBef>
                <a:spcPts val="0"/>
              </a:spcBef>
            </a:pPr>
            <a:r>
              <a:rPr lang="en-GB" dirty="0" smtClean="0"/>
              <a:t>Trinity Centre for Transport Research, </a:t>
            </a:r>
          </a:p>
          <a:p>
            <a:pPr>
              <a:spcBef>
                <a:spcPts val="0"/>
              </a:spcBef>
            </a:pPr>
            <a:r>
              <a:rPr lang="en-GB" dirty="0" err="1" smtClean="0"/>
              <a:t>Dept</a:t>
            </a:r>
            <a:r>
              <a:rPr lang="en-GB" dirty="0" smtClean="0"/>
              <a:t> of Civil, Structural &amp; Environmental Engineering, TCD</a:t>
            </a:r>
          </a:p>
          <a:p>
            <a:r>
              <a:rPr lang="en-GB" b="1" dirty="0" smtClean="0"/>
              <a:t>TCD Project Team </a:t>
            </a:r>
            <a:r>
              <a:rPr lang="en-GB" b="1" dirty="0"/>
              <a:t>M</a:t>
            </a:r>
            <a:r>
              <a:rPr lang="en-GB" b="1" dirty="0" smtClean="0"/>
              <a:t>embers:  </a:t>
            </a:r>
            <a:r>
              <a:rPr lang="en-GB" dirty="0" smtClean="0"/>
              <a:t>Prof Martina Hennessy (Medicine), Aonghus </a:t>
            </a:r>
            <a:r>
              <a:rPr lang="en-GB" dirty="0"/>
              <a:t>Ó </a:t>
            </a:r>
            <a:r>
              <a:rPr lang="en-GB" dirty="0" smtClean="0"/>
              <a:t>Domhnaill, (Engineering), Eimir Hurley (Health Policy &amp; Management)</a:t>
            </a:r>
          </a:p>
          <a:p>
            <a:r>
              <a:rPr lang="en-GB" b="1" dirty="0" smtClean="0"/>
              <a:t>Collaborators:  </a:t>
            </a:r>
            <a:r>
              <a:rPr lang="en-GB" dirty="0" err="1" smtClean="0"/>
              <a:t>Dr.</a:t>
            </a:r>
            <a:r>
              <a:rPr lang="en-GB" dirty="0" smtClean="0"/>
              <a:t> </a:t>
            </a:r>
            <a:r>
              <a:rPr lang="en-US" dirty="0" err="1" smtClean="0"/>
              <a:t>Seán</a:t>
            </a:r>
            <a:r>
              <a:rPr lang="en-US" dirty="0" smtClean="0"/>
              <a:t> </a:t>
            </a:r>
            <a:r>
              <a:rPr lang="en-GB" dirty="0" smtClean="0"/>
              <a:t>Lyons, </a:t>
            </a:r>
            <a:r>
              <a:rPr lang="en-GB" dirty="0" err="1" smtClean="0"/>
              <a:t>Dr.</a:t>
            </a:r>
            <a:r>
              <a:rPr lang="en-GB" dirty="0" smtClean="0"/>
              <a:t> Anne Nolan, Philip </a:t>
            </a:r>
            <a:r>
              <a:rPr lang="en-GB" dirty="0" err="1" smtClean="0"/>
              <a:t>Carthy</a:t>
            </a:r>
            <a:r>
              <a:rPr lang="en-GB" dirty="0" smtClean="0"/>
              <a:t>, </a:t>
            </a:r>
            <a:r>
              <a:rPr lang="en-GB" dirty="0" err="1" smtClean="0"/>
              <a:t>ESRI</a:t>
            </a:r>
            <a:r>
              <a:rPr lang="en-GB" dirty="0" smtClean="0"/>
              <a:t> &amp; </a:t>
            </a:r>
            <a:r>
              <a:rPr lang="en-GB" dirty="0" err="1" smtClean="0"/>
              <a:t>TCD</a:t>
            </a:r>
            <a:endParaRPr lang="en-GB" dirty="0" smtClean="0"/>
          </a:p>
        </p:txBody>
      </p:sp>
      <p:sp>
        <p:nvSpPr>
          <p:cNvPr id="5" name="TextBox 4"/>
          <p:cNvSpPr txBox="1"/>
          <p:nvPr/>
        </p:nvSpPr>
        <p:spPr>
          <a:xfrm>
            <a:off x="609600" y="6124575"/>
            <a:ext cx="8677275" cy="307777"/>
          </a:xfrm>
          <a:prstGeom prst="rect">
            <a:avLst/>
          </a:prstGeom>
          <a:noFill/>
        </p:spPr>
        <p:txBody>
          <a:bodyPr wrap="square" rtlCol="0">
            <a:spAutoFit/>
          </a:bodyPr>
          <a:lstStyle/>
          <a:p>
            <a:r>
              <a:rPr lang="en-US" sz="1400" dirty="0" smtClean="0"/>
              <a:t>Presented at Symposium </a:t>
            </a:r>
            <a:r>
              <a:rPr lang="en-US" sz="1400" dirty="0"/>
              <a:t>on Linking Air Quality and Health Data in Ireland, 22</a:t>
            </a:r>
            <a:r>
              <a:rPr lang="en-US" sz="1400" baseline="30000" dirty="0"/>
              <a:t>nd</a:t>
            </a:r>
            <a:r>
              <a:rPr lang="en-US" sz="1400" dirty="0"/>
              <a:t> May 2019</a:t>
            </a:r>
            <a:endParaRPr lang="en-GB" sz="1400" dirty="0"/>
          </a:p>
        </p:txBody>
      </p:sp>
    </p:spTree>
    <p:extLst>
      <p:ext uri="{BB962C8B-B14F-4D97-AF65-F5344CB8AC3E}">
        <p14:creationId xmlns:p14="http://schemas.microsoft.com/office/powerpoint/2010/main" val="177279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889" y="293324"/>
            <a:ext cx="7730836" cy="566275"/>
          </a:xfrm>
        </p:spPr>
        <p:txBody>
          <a:bodyPr/>
          <a:lstStyle/>
          <a:p>
            <a:r>
              <a:rPr lang="en-GB" dirty="0" err="1" smtClean="0"/>
              <a:t>HSE</a:t>
            </a:r>
            <a:r>
              <a:rPr lang="en-GB" dirty="0" smtClean="0"/>
              <a:t> - PCRS prescribing database analysis</a:t>
            </a:r>
            <a:endParaRPr lang="en-GB" dirty="0"/>
          </a:p>
        </p:txBody>
      </p:sp>
      <p:sp>
        <p:nvSpPr>
          <p:cNvPr id="3" name="Text Placeholder 2"/>
          <p:cNvSpPr>
            <a:spLocks noGrp="1"/>
          </p:cNvSpPr>
          <p:nvPr>
            <p:ph type="body" sz="quarter" idx="10"/>
          </p:nvPr>
        </p:nvSpPr>
        <p:spPr>
          <a:xfrm>
            <a:off x="733425" y="1114425"/>
            <a:ext cx="7646570" cy="4838700"/>
          </a:xfrm>
        </p:spPr>
        <p:txBody>
          <a:bodyPr/>
          <a:lstStyle/>
          <a:p>
            <a:pPr marL="342900" indent="-342900">
              <a:buFont typeface="Arial" panose="020B0604020202020204" pitchFamily="34" charset="0"/>
              <a:buChar char="•"/>
            </a:pPr>
            <a:r>
              <a:rPr lang="en-US" b="0" dirty="0" smtClean="0"/>
              <a:t>Analysis by </a:t>
            </a:r>
            <a:r>
              <a:rPr lang="en-US" b="0" dirty="0" err="1" smtClean="0"/>
              <a:t>Eimir</a:t>
            </a:r>
            <a:r>
              <a:rPr lang="en-US" b="0" dirty="0" smtClean="0"/>
              <a:t> Hurley, PhD Scholar, Centre for Health Policy &amp; Management, </a:t>
            </a:r>
            <a:r>
              <a:rPr lang="en-US" b="0" dirty="0" err="1" smtClean="0"/>
              <a:t>TCD</a:t>
            </a:r>
            <a:endParaRPr lang="en-US" b="0" dirty="0" smtClean="0"/>
          </a:p>
          <a:p>
            <a:pPr marL="342900" indent="-342900">
              <a:buFont typeface="Arial" panose="020B0604020202020204" pitchFamily="34" charset="0"/>
              <a:buChar char="•"/>
            </a:pPr>
            <a:r>
              <a:rPr lang="en-US" b="0" dirty="0" smtClean="0"/>
              <a:t>Monthly </a:t>
            </a:r>
            <a:r>
              <a:rPr lang="en-US" b="0" dirty="0"/>
              <a:t>variation </a:t>
            </a:r>
            <a:r>
              <a:rPr lang="en-US" b="0" dirty="0" smtClean="0"/>
              <a:t>in </a:t>
            </a:r>
            <a:r>
              <a:rPr lang="en-US" b="0" dirty="0"/>
              <a:t>dispensing of respiratory medication to medical card holders (</a:t>
            </a:r>
            <a:r>
              <a:rPr lang="en-US" b="0" dirty="0" smtClean="0"/>
              <a:t>General Medical Services (GMS) Scheme) by </a:t>
            </a:r>
            <a:r>
              <a:rPr lang="en-US" b="0" dirty="0"/>
              <a:t>age and </a:t>
            </a:r>
            <a:r>
              <a:rPr lang="en-US" b="0" dirty="0" smtClean="0"/>
              <a:t>Local </a:t>
            </a:r>
            <a:r>
              <a:rPr lang="en-US" b="0" dirty="0"/>
              <a:t>H</a:t>
            </a:r>
            <a:r>
              <a:rPr lang="en-US" b="0" dirty="0" smtClean="0"/>
              <a:t>ealth </a:t>
            </a:r>
            <a:r>
              <a:rPr lang="en-US" b="0" dirty="0"/>
              <a:t>O</a:t>
            </a:r>
            <a:r>
              <a:rPr lang="en-US" b="0" dirty="0" smtClean="0"/>
              <a:t>ffice </a:t>
            </a:r>
            <a:r>
              <a:rPr lang="en-US" b="0" dirty="0"/>
              <a:t>(</a:t>
            </a:r>
            <a:r>
              <a:rPr lang="en-US" b="0" dirty="0" err="1" smtClean="0"/>
              <a:t>LHO</a:t>
            </a:r>
            <a:r>
              <a:rPr lang="en-US" b="0" dirty="0" smtClean="0"/>
              <a:t>) from </a:t>
            </a:r>
            <a:r>
              <a:rPr lang="en-US" b="0" dirty="0"/>
              <a:t>Sept 2014 to December 2016 </a:t>
            </a:r>
          </a:p>
        </p:txBody>
      </p:sp>
      <p:pic>
        <p:nvPicPr>
          <p:cNvPr id="4" name="Picture 3"/>
          <p:cNvPicPr>
            <a:picLocks noChangeAspect="1"/>
          </p:cNvPicPr>
          <p:nvPr/>
        </p:nvPicPr>
        <p:blipFill>
          <a:blip r:embed="rId2"/>
          <a:stretch>
            <a:fillRect/>
          </a:stretch>
        </p:blipFill>
        <p:spPr>
          <a:xfrm>
            <a:off x="7953375" y="4987235"/>
            <a:ext cx="1190625" cy="965889"/>
          </a:xfrm>
          <a:prstGeom prst="rect">
            <a:avLst/>
          </a:prstGeom>
        </p:spPr>
      </p:pic>
    </p:spTree>
    <p:extLst>
      <p:ext uri="{BB962C8B-B14F-4D97-AF65-F5344CB8AC3E}">
        <p14:creationId xmlns:p14="http://schemas.microsoft.com/office/powerpoint/2010/main" val="3849137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0778" y="149395"/>
            <a:ext cx="8640000" cy="1033893"/>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000" b="1" dirty="0">
                <a:latin typeface="Gill Sans MT" pitchFamily="34" charset="0"/>
              </a:rPr>
              <a:t>National Air Quality Modelling &amp; Forecasting</a:t>
            </a:r>
          </a:p>
          <a:p>
            <a:r>
              <a:rPr lang="en-IE" sz="2400" dirty="0">
                <a:latin typeface="Gill Sans MT" pitchFamily="34" charset="0"/>
              </a:rPr>
              <a:t>From simple inputs to accurate forecasts</a:t>
            </a:r>
          </a:p>
        </p:txBody>
      </p:sp>
      <p:sp>
        <p:nvSpPr>
          <p:cNvPr id="4" name="Rectangle 3"/>
          <p:cNvSpPr/>
          <p:nvPr/>
        </p:nvSpPr>
        <p:spPr>
          <a:xfrm>
            <a:off x="2145030" y="3434308"/>
            <a:ext cx="4853940" cy="1866900"/>
          </a:xfrm>
          <a:prstGeom prst="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E" sz="1100">
                <a:ea typeface="Times New Roman"/>
                <a:cs typeface="Times New Roman"/>
              </a:rPr>
              <a:t> </a:t>
            </a:r>
          </a:p>
        </p:txBody>
      </p:sp>
      <p:sp>
        <p:nvSpPr>
          <p:cNvPr id="6" name="Rectangle 5"/>
          <p:cNvSpPr/>
          <p:nvPr/>
        </p:nvSpPr>
        <p:spPr>
          <a:xfrm>
            <a:off x="3676603" y="4603978"/>
            <a:ext cx="1656184" cy="539750"/>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E" sz="1200" dirty="0">
                <a:solidFill>
                  <a:schemeClr val="bg1"/>
                </a:solidFill>
                <a:latin typeface="Gill Sans MT" pitchFamily="34" charset="0"/>
                <a:ea typeface="Times New Roman"/>
                <a:cs typeface="Times New Roman"/>
              </a:rPr>
              <a:t>Urban AQ modelling and forecasting</a:t>
            </a:r>
          </a:p>
        </p:txBody>
      </p:sp>
      <p:sp>
        <p:nvSpPr>
          <p:cNvPr id="7" name="Rectangle 6"/>
          <p:cNvSpPr/>
          <p:nvPr/>
        </p:nvSpPr>
        <p:spPr>
          <a:xfrm>
            <a:off x="3762688" y="3725346"/>
            <a:ext cx="1474611" cy="657652"/>
          </a:xfrm>
          <a:prstGeom prst="rect">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E" sz="1200" dirty="0">
                <a:solidFill>
                  <a:schemeClr val="tx1"/>
                </a:solidFill>
                <a:latin typeface="Gill Sans MT" pitchFamily="34" charset="0"/>
                <a:ea typeface="Times New Roman"/>
                <a:cs typeface="Times New Roman"/>
              </a:rPr>
              <a:t>National annual mean concentration model</a:t>
            </a:r>
          </a:p>
        </p:txBody>
      </p:sp>
      <p:sp>
        <p:nvSpPr>
          <p:cNvPr id="8" name="Rectangle 7"/>
          <p:cNvSpPr/>
          <p:nvPr/>
        </p:nvSpPr>
        <p:spPr>
          <a:xfrm>
            <a:off x="2233296" y="3717032"/>
            <a:ext cx="1474611" cy="665966"/>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E" sz="1200" dirty="0">
                <a:solidFill>
                  <a:schemeClr val="bg1"/>
                </a:solidFill>
                <a:latin typeface="Gill Sans MT" pitchFamily="34" charset="0"/>
                <a:ea typeface="Times New Roman"/>
                <a:cs typeface="Times New Roman"/>
              </a:rPr>
              <a:t>Point Forecasts</a:t>
            </a:r>
          </a:p>
        </p:txBody>
      </p:sp>
      <p:sp>
        <p:nvSpPr>
          <p:cNvPr id="9" name="Rectangle 8"/>
          <p:cNvSpPr/>
          <p:nvPr/>
        </p:nvSpPr>
        <p:spPr>
          <a:xfrm>
            <a:off x="5292080" y="3717034"/>
            <a:ext cx="1440160" cy="643741"/>
          </a:xfrm>
          <a:prstGeom prst="rect">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E" sz="1200" dirty="0">
                <a:solidFill>
                  <a:schemeClr val="bg1"/>
                </a:solidFill>
                <a:latin typeface="Gill Sans MT" pitchFamily="34" charset="0"/>
                <a:ea typeface="Times New Roman"/>
                <a:cs typeface="Times New Roman"/>
              </a:rPr>
              <a:t>National background forecasting model </a:t>
            </a:r>
          </a:p>
        </p:txBody>
      </p:sp>
      <p:cxnSp>
        <p:nvCxnSpPr>
          <p:cNvPr id="10" name="Elbow Connector 9"/>
          <p:cNvCxnSpPr>
            <a:stCxn id="9" idx="2"/>
            <a:endCxn id="6" idx="3"/>
          </p:cNvCxnSpPr>
          <p:nvPr/>
        </p:nvCxnSpPr>
        <p:spPr>
          <a:xfrm rot="5400000">
            <a:off x="5415934" y="4277629"/>
            <a:ext cx="513080" cy="679373"/>
          </a:xfrm>
          <a:prstGeom prst="bentConnector2">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8" idx="2"/>
            <a:endCxn id="6" idx="1"/>
          </p:cNvCxnSpPr>
          <p:nvPr/>
        </p:nvCxnSpPr>
        <p:spPr>
          <a:xfrm rot="16200000" flipH="1">
            <a:off x="3078176" y="4275425"/>
            <a:ext cx="490855" cy="706003"/>
          </a:xfrm>
          <a:prstGeom prst="bentConnector2">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nvPr>
        </p:nvGraphicFramePr>
        <p:xfrm>
          <a:off x="2123728" y="1340768"/>
          <a:ext cx="4853940" cy="249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2145030" y="5678760"/>
            <a:ext cx="4853940" cy="506283"/>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600"/>
              </a:spcAft>
            </a:pPr>
            <a:r>
              <a:rPr lang="en-IE" sz="1100">
                <a:latin typeface="Arial"/>
                <a:ea typeface="Times New Roman"/>
                <a:cs typeface="Times New Roman"/>
              </a:rPr>
              <a:t> </a:t>
            </a:r>
            <a:endParaRPr lang="en-IE" sz="1100">
              <a:latin typeface="Arial"/>
              <a:ea typeface="Calibri"/>
              <a:cs typeface="Times New Roman"/>
            </a:endParaRPr>
          </a:p>
        </p:txBody>
      </p:sp>
      <p:sp>
        <p:nvSpPr>
          <p:cNvPr id="17" name="Down Arrow 16"/>
          <p:cNvSpPr/>
          <p:nvPr/>
        </p:nvSpPr>
        <p:spPr>
          <a:xfrm>
            <a:off x="4355976" y="5373216"/>
            <a:ext cx="432000" cy="243840"/>
          </a:xfrm>
          <a:prstGeom prst="down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dirty="0"/>
          </a:p>
        </p:txBody>
      </p:sp>
      <p:sp>
        <p:nvSpPr>
          <p:cNvPr id="43" name="Rectangle 42"/>
          <p:cNvSpPr/>
          <p:nvPr/>
        </p:nvSpPr>
        <p:spPr>
          <a:xfrm>
            <a:off x="2145030" y="5776700"/>
            <a:ext cx="4853940" cy="27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i="1" dirty="0">
                <a:solidFill>
                  <a:schemeClr val="tx1"/>
                </a:solidFill>
              </a:rPr>
              <a:t>Air Quality Index for Health forecasts</a:t>
            </a:r>
          </a:p>
        </p:txBody>
      </p:sp>
      <p:cxnSp>
        <p:nvCxnSpPr>
          <p:cNvPr id="49" name="Straight Arrow Connector 48"/>
          <p:cNvCxnSpPr>
            <a:cxnSpLocks/>
            <a:stCxn id="7" idx="2"/>
            <a:endCxn id="6" idx="0"/>
          </p:cNvCxnSpPr>
          <p:nvPr/>
        </p:nvCxnSpPr>
        <p:spPr>
          <a:xfrm>
            <a:off x="4499994" y="4382998"/>
            <a:ext cx="4701" cy="2209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584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449" y="715709"/>
            <a:ext cx="7500939" cy="561600"/>
          </a:xfrm>
        </p:spPr>
        <p:txBody>
          <a:bodyPr/>
          <a:lstStyle/>
          <a:p>
            <a:r>
              <a:rPr lang="en-IE" sz="3200" dirty="0"/>
              <a:t>Air Quality Measurements:</a:t>
            </a:r>
            <a:br>
              <a:rPr lang="en-IE" sz="3200" dirty="0"/>
            </a:br>
            <a:r>
              <a:rPr lang="en-IE" sz="3200" dirty="0"/>
              <a:t>Influence of Wind Speed and Direction</a:t>
            </a:r>
          </a:p>
        </p:txBody>
      </p:sp>
      <p:pic>
        <p:nvPicPr>
          <p:cNvPr id="307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343" t="27283" r="69109" b="55561"/>
          <a:stretch/>
        </p:blipFill>
        <p:spPr bwMode="auto">
          <a:xfrm>
            <a:off x="882338" y="1492396"/>
            <a:ext cx="3625268" cy="3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4819919" y="1396539"/>
            <a:ext cx="3891662" cy="4374777"/>
            <a:chOff x="5122573" y="1660423"/>
            <a:chExt cx="3891662" cy="4374777"/>
          </a:xfrm>
        </p:grpSpPr>
        <p:grpSp>
          <p:nvGrpSpPr>
            <p:cNvPr id="3" name="Group 2"/>
            <p:cNvGrpSpPr/>
            <p:nvPr/>
          </p:nvGrpSpPr>
          <p:grpSpPr>
            <a:xfrm>
              <a:off x="5122573" y="1660423"/>
              <a:ext cx="2882145" cy="4374777"/>
              <a:chOff x="5122573" y="1276282"/>
              <a:chExt cx="2882145" cy="4374777"/>
            </a:xfrm>
          </p:grpSpPr>
          <p:pic>
            <p:nvPicPr>
              <p:cNvPr id="307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56363" b="61190"/>
              <a:stretch/>
            </p:blipFill>
            <p:spPr bwMode="auto">
              <a:xfrm>
                <a:off x="5122573" y="1276282"/>
                <a:ext cx="2874231" cy="212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54958" r="56226" b="4109"/>
              <a:stretch/>
            </p:blipFill>
            <p:spPr bwMode="auto">
              <a:xfrm>
                <a:off x="5122573" y="3405849"/>
                <a:ext cx="2882145" cy="224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6104584" y="1875287"/>
              <a:ext cx="1790163" cy="338554"/>
            </a:xfrm>
            <a:prstGeom prst="rect">
              <a:avLst/>
            </a:prstGeom>
            <a:noFill/>
          </p:spPr>
          <p:txBody>
            <a:bodyPr wrap="square" rtlCol="0">
              <a:spAutoFit/>
            </a:bodyPr>
            <a:lstStyle/>
            <a:p>
              <a:pPr algn="r"/>
              <a:r>
                <a:rPr lang="en-IE" sz="1600" b="1" dirty="0">
                  <a:solidFill>
                    <a:schemeClr val="bg1"/>
                  </a:solidFill>
                </a:rPr>
                <a:t>Urban Site</a:t>
              </a:r>
              <a:endParaRPr lang="en-IE" b="1" dirty="0">
                <a:solidFill>
                  <a:schemeClr val="bg1"/>
                </a:solidFill>
              </a:endParaRPr>
            </a:p>
          </p:txBody>
        </p:sp>
        <p:sp>
          <p:nvSpPr>
            <p:cNvPr id="8" name="TextBox 7"/>
            <p:cNvSpPr txBox="1"/>
            <p:nvPr/>
          </p:nvSpPr>
          <p:spPr>
            <a:xfrm>
              <a:off x="6104584" y="3920882"/>
              <a:ext cx="1790163" cy="338554"/>
            </a:xfrm>
            <a:prstGeom prst="rect">
              <a:avLst/>
            </a:prstGeom>
            <a:noFill/>
          </p:spPr>
          <p:txBody>
            <a:bodyPr wrap="square" rtlCol="0">
              <a:spAutoFit/>
            </a:bodyPr>
            <a:lstStyle/>
            <a:p>
              <a:pPr algn="r"/>
              <a:r>
                <a:rPr lang="en-IE" sz="1600" b="1" dirty="0">
                  <a:solidFill>
                    <a:schemeClr val="bg1"/>
                  </a:solidFill>
                </a:rPr>
                <a:t>Rural Site</a:t>
              </a:r>
              <a:endParaRPr lang="en-IE" b="1" dirty="0">
                <a:solidFill>
                  <a:schemeClr val="bg1"/>
                </a:solidFill>
              </a:endParaRPr>
            </a:p>
          </p:txBody>
        </p:sp>
        <p:pic>
          <p:nvPicPr>
            <p:cNvPr id="307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80233" t="7243" r="2111" b="60936"/>
            <a:stretch/>
          </p:blipFill>
          <p:spPr bwMode="auto">
            <a:xfrm>
              <a:off x="7996804" y="2923505"/>
              <a:ext cx="1017431" cy="152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1175265" y="5535553"/>
            <a:ext cx="3039414" cy="584775"/>
          </a:xfrm>
          <a:prstGeom prst="rect">
            <a:avLst/>
          </a:prstGeom>
          <a:solidFill>
            <a:schemeClr val="bg1"/>
          </a:solidFill>
        </p:spPr>
        <p:txBody>
          <a:bodyPr wrap="square" rtlCol="0">
            <a:spAutoFit/>
          </a:bodyPr>
          <a:lstStyle/>
          <a:p>
            <a:pPr algn="ctr"/>
            <a:r>
              <a:rPr lang="en-IE" sz="1600" b="1" dirty="0">
                <a:solidFill>
                  <a:schemeClr val="tx2"/>
                </a:solidFill>
              </a:rPr>
              <a:t>Seasonal PM</a:t>
            </a:r>
            <a:r>
              <a:rPr lang="en-IE" sz="1600" b="1" baseline="-25000" dirty="0">
                <a:solidFill>
                  <a:schemeClr val="tx2"/>
                </a:solidFill>
              </a:rPr>
              <a:t>10</a:t>
            </a:r>
            <a:r>
              <a:rPr lang="en-IE" sz="1600" b="1" dirty="0">
                <a:solidFill>
                  <a:schemeClr val="tx2"/>
                </a:solidFill>
              </a:rPr>
              <a:t> concentration roses at a rural monitoring site</a:t>
            </a:r>
            <a:endParaRPr lang="en-IE" b="1" dirty="0">
              <a:solidFill>
                <a:schemeClr val="tx2"/>
              </a:solidFill>
            </a:endParaRPr>
          </a:p>
        </p:txBody>
      </p:sp>
      <p:sp>
        <p:nvSpPr>
          <p:cNvPr id="12" name="TextBox 11"/>
          <p:cNvSpPr txBox="1"/>
          <p:nvPr/>
        </p:nvSpPr>
        <p:spPr>
          <a:xfrm>
            <a:off x="5163451" y="5658664"/>
            <a:ext cx="3039414" cy="338554"/>
          </a:xfrm>
          <a:prstGeom prst="rect">
            <a:avLst/>
          </a:prstGeom>
          <a:solidFill>
            <a:schemeClr val="bg1"/>
          </a:solidFill>
        </p:spPr>
        <p:txBody>
          <a:bodyPr wrap="square" rtlCol="0">
            <a:spAutoFit/>
          </a:bodyPr>
          <a:lstStyle/>
          <a:p>
            <a:pPr algn="ctr"/>
            <a:r>
              <a:rPr lang="en-IE" sz="1600" b="1" dirty="0">
                <a:solidFill>
                  <a:schemeClr val="tx2"/>
                </a:solidFill>
              </a:rPr>
              <a:t>Regression analysis</a:t>
            </a:r>
            <a:endParaRPr lang="en-IE" b="1" dirty="0">
              <a:solidFill>
                <a:schemeClr val="tx2"/>
              </a:solidFill>
            </a:endParaRPr>
          </a:p>
        </p:txBody>
      </p:sp>
      <p:sp>
        <p:nvSpPr>
          <p:cNvPr id="14" name="TextBox 13"/>
          <p:cNvSpPr txBox="1"/>
          <p:nvPr/>
        </p:nvSpPr>
        <p:spPr>
          <a:xfrm>
            <a:off x="4842457" y="6512142"/>
            <a:ext cx="4198512" cy="276999"/>
          </a:xfrm>
          <a:prstGeom prst="rect">
            <a:avLst/>
          </a:prstGeom>
          <a:noFill/>
        </p:spPr>
        <p:txBody>
          <a:bodyPr wrap="square" rtlCol="0">
            <a:spAutoFit/>
          </a:bodyPr>
          <a:lstStyle/>
          <a:p>
            <a:pPr algn="r"/>
            <a:r>
              <a:rPr lang="en-IE" sz="1200" b="1" i="1" dirty="0">
                <a:solidFill>
                  <a:schemeClr val="bg1"/>
                </a:solidFill>
              </a:rPr>
              <a:t>Aoife Donnelly, Bruce </a:t>
            </a:r>
            <a:r>
              <a:rPr lang="en-IE" sz="1200" b="1" i="1" dirty="0" err="1">
                <a:solidFill>
                  <a:schemeClr val="bg1"/>
                </a:solidFill>
              </a:rPr>
              <a:t>Misstear</a:t>
            </a:r>
            <a:r>
              <a:rPr lang="en-IE" sz="1200" b="1" i="1" dirty="0">
                <a:solidFill>
                  <a:schemeClr val="bg1"/>
                </a:solidFill>
              </a:rPr>
              <a:t> </a:t>
            </a:r>
          </a:p>
        </p:txBody>
      </p:sp>
    </p:spTree>
    <p:extLst>
      <p:ext uri="{BB962C8B-B14F-4D97-AF65-F5344CB8AC3E}">
        <p14:creationId xmlns:p14="http://schemas.microsoft.com/office/powerpoint/2010/main" val="964380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7" y="419856"/>
            <a:ext cx="8101013" cy="334963"/>
          </a:xfrm>
        </p:spPr>
        <p:txBody>
          <a:bodyPr>
            <a:noAutofit/>
          </a:bodyPr>
          <a:lstStyle/>
          <a:p>
            <a:r>
              <a:rPr lang="en-IE" sz="3600" b="1" dirty="0"/>
              <a:t>Land Use Regression Modelling</a:t>
            </a:r>
          </a:p>
        </p:txBody>
      </p:sp>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pic>
        <p:nvPicPr>
          <p:cNvPr id="7" name="Picture 6"/>
          <p:cNvPicPr>
            <a:picLocks noChangeAspect="1"/>
          </p:cNvPicPr>
          <p:nvPr/>
        </p:nvPicPr>
        <p:blipFill>
          <a:blip r:embed="rId4"/>
          <a:stretch>
            <a:fillRect/>
          </a:stretch>
        </p:blipFill>
        <p:spPr>
          <a:xfrm>
            <a:off x="126229" y="993746"/>
            <a:ext cx="8891541" cy="4974579"/>
          </a:xfrm>
          <a:prstGeom prst="rect">
            <a:avLst/>
          </a:prstGeom>
        </p:spPr>
      </p:pic>
    </p:spTree>
    <p:extLst>
      <p:ext uri="{BB962C8B-B14F-4D97-AF65-F5344CB8AC3E}">
        <p14:creationId xmlns:p14="http://schemas.microsoft.com/office/powerpoint/2010/main" val="131187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43" y="721959"/>
            <a:ext cx="8101013" cy="334963"/>
          </a:xfrm>
        </p:spPr>
        <p:txBody>
          <a:bodyPr>
            <a:noAutofit/>
          </a:bodyPr>
          <a:lstStyle/>
          <a:p>
            <a:r>
              <a:rPr lang="en-IE" sz="3200" b="1" dirty="0"/>
              <a:t>Wind-Sector</a:t>
            </a:r>
            <a:r>
              <a:rPr lang="en-IE" sz="3600" b="1" dirty="0"/>
              <a:t> Land Use Regression</a:t>
            </a:r>
          </a:p>
        </p:txBody>
      </p:sp>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pic>
        <p:nvPicPr>
          <p:cNvPr id="7" name="Picture 6"/>
          <p:cNvPicPr>
            <a:picLocks noChangeAspect="1"/>
          </p:cNvPicPr>
          <p:nvPr/>
        </p:nvPicPr>
        <p:blipFill>
          <a:blip r:embed="rId4"/>
          <a:stretch>
            <a:fillRect/>
          </a:stretch>
        </p:blipFill>
        <p:spPr>
          <a:xfrm>
            <a:off x="521492" y="1490134"/>
            <a:ext cx="8498305" cy="4120443"/>
          </a:xfrm>
          <a:prstGeom prst="rect">
            <a:avLst/>
          </a:prstGeom>
        </p:spPr>
      </p:pic>
    </p:spTree>
    <p:extLst>
      <p:ext uri="{BB962C8B-B14F-4D97-AF65-F5344CB8AC3E}">
        <p14:creationId xmlns:p14="http://schemas.microsoft.com/office/powerpoint/2010/main" val="153004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5" name="Picture 4"/>
          <p:cNvPicPr>
            <a:picLocks noChangeAspect="1"/>
          </p:cNvPicPr>
          <p:nvPr/>
        </p:nvPicPr>
        <p:blipFill>
          <a:blip r:embed="rId3"/>
          <a:stretch>
            <a:fillRect/>
          </a:stretch>
        </p:blipFill>
        <p:spPr>
          <a:xfrm>
            <a:off x="137705" y="270933"/>
            <a:ext cx="8868589" cy="5672028"/>
          </a:xfrm>
          <a:prstGeom prst="rect">
            <a:avLst/>
          </a:prstGeom>
        </p:spPr>
      </p:pic>
      <p:sp>
        <p:nvSpPr>
          <p:cNvPr id="2" name="Rectangle 1"/>
          <p:cNvSpPr/>
          <p:nvPr/>
        </p:nvSpPr>
        <p:spPr>
          <a:xfrm>
            <a:off x="3760631" y="1403797"/>
            <a:ext cx="3387144" cy="2240924"/>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3088783" y="4185634"/>
            <a:ext cx="3968840" cy="1543318"/>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20868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7" name="Picture 6"/>
          <p:cNvPicPr>
            <a:picLocks noChangeAspect="1"/>
          </p:cNvPicPr>
          <p:nvPr/>
        </p:nvPicPr>
        <p:blipFill>
          <a:blip r:embed="rId4"/>
          <a:stretch>
            <a:fillRect/>
          </a:stretch>
        </p:blipFill>
        <p:spPr>
          <a:xfrm>
            <a:off x="224324" y="262844"/>
            <a:ext cx="8695351" cy="6332311"/>
          </a:xfrm>
          <a:prstGeom prst="rect">
            <a:avLst/>
          </a:prstGeom>
        </p:spPr>
      </p:pic>
    </p:spTree>
    <p:extLst>
      <p:ext uri="{BB962C8B-B14F-4D97-AF65-F5344CB8AC3E}">
        <p14:creationId xmlns:p14="http://schemas.microsoft.com/office/powerpoint/2010/main" val="41809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49749" y="269189"/>
            <a:ext cx="8644501" cy="6319621"/>
          </a:xfrm>
          <a:prstGeom prst="rect">
            <a:avLst/>
          </a:prstGeom>
        </p:spPr>
      </p:pic>
    </p:spTree>
    <p:extLst>
      <p:ext uri="{BB962C8B-B14F-4D97-AF65-F5344CB8AC3E}">
        <p14:creationId xmlns:p14="http://schemas.microsoft.com/office/powerpoint/2010/main" val="3737512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24324" y="275534"/>
            <a:ext cx="8695351" cy="6306931"/>
          </a:xfrm>
          <a:prstGeom prst="rect">
            <a:avLst/>
          </a:prstGeom>
        </p:spPr>
      </p:pic>
    </p:spTree>
    <p:extLst>
      <p:ext uri="{BB962C8B-B14F-4D97-AF65-F5344CB8AC3E}">
        <p14:creationId xmlns:p14="http://schemas.microsoft.com/office/powerpoint/2010/main" val="3015285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24324" y="262844"/>
            <a:ext cx="8695351" cy="6332311"/>
          </a:xfrm>
          <a:prstGeom prst="rect">
            <a:avLst/>
          </a:prstGeom>
        </p:spPr>
      </p:pic>
    </p:spTree>
    <p:extLst>
      <p:ext uri="{BB962C8B-B14F-4D97-AF65-F5344CB8AC3E}">
        <p14:creationId xmlns:p14="http://schemas.microsoft.com/office/powerpoint/2010/main" val="397292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64" y="207599"/>
            <a:ext cx="6916449" cy="566275"/>
          </a:xfrm>
        </p:spPr>
        <p:txBody>
          <a:bodyPr/>
          <a:lstStyle/>
          <a:p>
            <a:r>
              <a:rPr lang="en-GB" dirty="0" smtClean="0"/>
              <a:t>Background</a:t>
            </a:r>
            <a:endParaRPr lang="en-GB" dirty="0"/>
          </a:p>
        </p:txBody>
      </p:sp>
      <p:sp>
        <p:nvSpPr>
          <p:cNvPr id="3" name="Text Placeholder 2"/>
          <p:cNvSpPr>
            <a:spLocks noGrp="1"/>
          </p:cNvSpPr>
          <p:nvPr>
            <p:ph type="body" sz="quarter" idx="10"/>
          </p:nvPr>
        </p:nvSpPr>
        <p:spPr>
          <a:xfrm>
            <a:off x="526470" y="926274"/>
            <a:ext cx="8141280" cy="5241620"/>
          </a:xfrm>
        </p:spPr>
        <p:txBody>
          <a:bodyPr/>
          <a:lstStyle/>
          <a:p>
            <a:pPr marL="342900" indent="-342900">
              <a:buFont typeface="Wingdings" panose="05000000000000000000" pitchFamily="2" charset="2"/>
              <a:buChar char="q"/>
            </a:pPr>
            <a:r>
              <a:rPr lang="en-US" sz="1800" b="0" dirty="0"/>
              <a:t>In March 2015, the Committee on the Medical Effects of Air Pollutants (</a:t>
            </a:r>
            <a:r>
              <a:rPr lang="en-US" sz="1800" b="0" dirty="0" err="1"/>
              <a:t>COMEAP</a:t>
            </a:r>
            <a:r>
              <a:rPr lang="en-US" sz="1800" b="0" dirty="0" smtClean="0"/>
              <a:t>), concluded that:</a:t>
            </a:r>
            <a:endParaRPr lang="en-US" sz="1800" b="0" dirty="0"/>
          </a:p>
          <a:p>
            <a:pPr marL="685800" indent="-396875">
              <a:buFont typeface="Wingdings" panose="05000000000000000000" pitchFamily="2" charset="2"/>
              <a:buChar char="Ø"/>
            </a:pPr>
            <a:r>
              <a:rPr lang="en-US" sz="1800" b="0" dirty="0"/>
              <a:t>Evidence of associations of ambient concentrations of NO</a:t>
            </a:r>
            <a:r>
              <a:rPr lang="en-US" sz="1800" b="0" baseline="-25000" dirty="0"/>
              <a:t>2</a:t>
            </a:r>
            <a:r>
              <a:rPr lang="en-US" sz="1800" b="0" dirty="0"/>
              <a:t> with a range of effects on health has strengthened in recent years. </a:t>
            </a:r>
            <a:endParaRPr lang="en-US" sz="1800" b="0" dirty="0" smtClean="0"/>
          </a:p>
          <a:p>
            <a:pPr marL="685800" indent="-396875">
              <a:buFont typeface="Wingdings" panose="05000000000000000000" pitchFamily="2" charset="2"/>
              <a:buChar char="Ø"/>
            </a:pPr>
            <a:r>
              <a:rPr lang="en-US" sz="1800" b="0" dirty="0"/>
              <a:t>I</a:t>
            </a:r>
            <a:r>
              <a:rPr lang="en-US" sz="1800" b="0" dirty="0" smtClean="0"/>
              <a:t>t </a:t>
            </a:r>
            <a:r>
              <a:rPr lang="en-US" sz="1800" b="0" dirty="0"/>
              <a:t>would be sensible to regard NO</a:t>
            </a:r>
            <a:r>
              <a:rPr lang="en-US" sz="1800" b="0" baseline="-25000" dirty="0"/>
              <a:t>2</a:t>
            </a:r>
            <a:r>
              <a:rPr lang="en-US" sz="1800" b="0" dirty="0"/>
              <a:t> as causing some of the health impact found to be associated with </a:t>
            </a:r>
            <a:r>
              <a:rPr lang="en-US" sz="1800" b="0" dirty="0" smtClean="0"/>
              <a:t>air pollution </a:t>
            </a:r>
            <a:r>
              <a:rPr lang="en-US" sz="1800" b="0" dirty="0"/>
              <a:t>in epidemiological studies. </a:t>
            </a:r>
          </a:p>
          <a:p>
            <a:pPr marL="685800" indent="-396875">
              <a:buFont typeface="Wingdings" panose="05000000000000000000" pitchFamily="2" charset="2"/>
              <a:buChar char="Ø"/>
            </a:pPr>
            <a:r>
              <a:rPr lang="en-US" sz="1800" b="0" dirty="0"/>
              <a:t>T</a:t>
            </a:r>
            <a:r>
              <a:rPr lang="en-US" sz="1800" b="0" dirty="0" smtClean="0"/>
              <a:t>o some extent, </a:t>
            </a:r>
            <a:r>
              <a:rPr lang="en-US" sz="1800" b="0" dirty="0" err="1" smtClean="0"/>
              <a:t>NO</a:t>
            </a:r>
            <a:r>
              <a:rPr lang="en-US" sz="1800" b="0" baseline="-25000" dirty="0" err="1" smtClean="0"/>
              <a:t>2</a:t>
            </a:r>
            <a:r>
              <a:rPr lang="en-US" sz="1800" b="0" dirty="0" smtClean="0"/>
              <a:t> acts as a marker for the effects of other traffic-related pollutants.</a:t>
            </a:r>
            <a:endParaRPr lang="en-US" sz="1800" b="0" dirty="0"/>
          </a:p>
          <a:p>
            <a:pPr marL="342900" indent="-342900">
              <a:buFont typeface="Wingdings" panose="05000000000000000000" pitchFamily="2" charset="2"/>
              <a:buChar char="q"/>
            </a:pPr>
            <a:r>
              <a:rPr lang="en-US" sz="1800" b="0" dirty="0" smtClean="0"/>
              <a:t>In Dec 2015, COMEAP further noted uncertainty regarding causal agents and what proportion of health effects can be attributed to NO</a:t>
            </a:r>
            <a:r>
              <a:rPr lang="en-US" sz="1800" b="0" baseline="-25000" dirty="0" smtClean="0"/>
              <a:t>2</a:t>
            </a:r>
            <a:r>
              <a:rPr lang="en-US" sz="1800" b="0" dirty="0" smtClean="0"/>
              <a:t>.  </a:t>
            </a:r>
          </a:p>
          <a:p>
            <a:pPr marL="342900" indent="-342900">
              <a:buFont typeface="Wingdings" panose="05000000000000000000" pitchFamily="2" charset="2"/>
              <a:buChar char="q"/>
            </a:pPr>
            <a:r>
              <a:rPr lang="en-US" sz="1800" b="0" dirty="0"/>
              <a:t>T</a:t>
            </a:r>
            <a:r>
              <a:rPr lang="en-US" sz="1800" b="0" dirty="0" smtClean="0"/>
              <a:t>he extent to which these associations reflect an effect that is additional to the effect found to be associated with PM</a:t>
            </a:r>
            <a:r>
              <a:rPr lang="en-US" sz="1800" b="0" baseline="-25000" dirty="0" smtClean="0"/>
              <a:t>2.5</a:t>
            </a:r>
            <a:r>
              <a:rPr lang="en-US" sz="1800" b="0" dirty="0" smtClean="0"/>
              <a:t> is not clear.</a:t>
            </a:r>
          </a:p>
          <a:p>
            <a:pPr marL="342900" indent="-342900">
              <a:buFont typeface="Wingdings" panose="05000000000000000000" pitchFamily="2" charset="2"/>
              <a:buChar char="q"/>
            </a:pPr>
            <a:r>
              <a:rPr lang="en-US" sz="1800" b="0" dirty="0" smtClean="0"/>
              <a:t>In 2018, COMEAP reported on associations of long-term average concentrations of NO</a:t>
            </a:r>
            <a:r>
              <a:rPr lang="en-US" sz="1800" b="0" baseline="-25000" dirty="0" smtClean="0"/>
              <a:t>2</a:t>
            </a:r>
            <a:r>
              <a:rPr lang="en-US" sz="1800" b="0" dirty="0" smtClean="0"/>
              <a:t> with mortality but a number of committee members dissented and the recommendations include caveats.</a:t>
            </a:r>
            <a:endParaRPr lang="en-US" sz="1800" b="0" dirty="0"/>
          </a:p>
        </p:txBody>
      </p:sp>
    </p:spTree>
    <p:extLst>
      <p:ext uri="{BB962C8B-B14F-4D97-AF65-F5344CB8AC3E}">
        <p14:creationId xmlns:p14="http://schemas.microsoft.com/office/powerpoint/2010/main" val="60929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49749" y="256499"/>
            <a:ext cx="8644501" cy="6345001"/>
          </a:xfrm>
          <a:prstGeom prst="rect">
            <a:avLst/>
          </a:prstGeom>
        </p:spPr>
      </p:pic>
    </p:spTree>
    <p:extLst>
      <p:ext uri="{BB962C8B-B14F-4D97-AF65-F5344CB8AC3E}">
        <p14:creationId xmlns:p14="http://schemas.microsoft.com/office/powerpoint/2010/main" val="4159994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24324" y="256499"/>
            <a:ext cx="8695351" cy="6345001"/>
          </a:xfrm>
          <a:prstGeom prst="rect">
            <a:avLst/>
          </a:prstGeom>
        </p:spPr>
      </p:pic>
    </p:spTree>
    <p:extLst>
      <p:ext uri="{BB962C8B-B14F-4D97-AF65-F5344CB8AC3E}">
        <p14:creationId xmlns:p14="http://schemas.microsoft.com/office/powerpoint/2010/main" val="1883510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24324" y="262844"/>
            <a:ext cx="8695351" cy="6332311"/>
          </a:xfrm>
          <a:prstGeom prst="rect">
            <a:avLst/>
          </a:prstGeom>
        </p:spPr>
      </p:pic>
    </p:spTree>
    <p:extLst>
      <p:ext uri="{BB962C8B-B14F-4D97-AF65-F5344CB8AC3E}">
        <p14:creationId xmlns:p14="http://schemas.microsoft.com/office/powerpoint/2010/main" val="4077512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24324" y="250154"/>
            <a:ext cx="8695351" cy="6357691"/>
          </a:xfrm>
          <a:prstGeom prst="rect">
            <a:avLst/>
          </a:prstGeom>
        </p:spPr>
      </p:pic>
    </p:spTree>
    <p:extLst>
      <p:ext uri="{BB962C8B-B14F-4D97-AF65-F5344CB8AC3E}">
        <p14:creationId xmlns:p14="http://schemas.microsoft.com/office/powerpoint/2010/main" val="373824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2" name="Picture 1"/>
          <p:cNvPicPr>
            <a:picLocks noChangeAspect="1"/>
          </p:cNvPicPr>
          <p:nvPr/>
        </p:nvPicPr>
        <p:blipFill>
          <a:blip r:embed="rId4"/>
          <a:stretch>
            <a:fillRect/>
          </a:stretch>
        </p:blipFill>
        <p:spPr>
          <a:xfrm>
            <a:off x="249749" y="275534"/>
            <a:ext cx="8644501" cy="6306931"/>
          </a:xfrm>
          <a:prstGeom prst="rect">
            <a:avLst/>
          </a:prstGeom>
        </p:spPr>
      </p:pic>
    </p:spTree>
    <p:extLst>
      <p:ext uri="{BB962C8B-B14F-4D97-AF65-F5344CB8AC3E}">
        <p14:creationId xmlns:p14="http://schemas.microsoft.com/office/powerpoint/2010/main" val="3448149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795" b="27137"/>
          <a:stretch/>
        </p:blipFill>
        <p:spPr>
          <a:xfrm>
            <a:off x="126891" y="3567448"/>
            <a:ext cx="9017109" cy="2902080"/>
          </a:xfrm>
          <a:prstGeom prst="rect">
            <a:avLst/>
          </a:prstGeom>
        </p:spPr>
      </p:pic>
      <p:sp>
        <p:nvSpPr>
          <p:cNvPr id="7" name="Title 1"/>
          <p:cNvSpPr>
            <a:spLocks noGrp="1"/>
          </p:cNvSpPr>
          <p:nvPr>
            <p:ph type="title"/>
          </p:nvPr>
        </p:nvSpPr>
        <p:spPr>
          <a:xfrm>
            <a:off x="988402" y="703100"/>
            <a:ext cx="8352051" cy="334963"/>
          </a:xfrm>
        </p:spPr>
        <p:txBody>
          <a:bodyPr>
            <a:noAutofit/>
          </a:bodyPr>
          <a:lstStyle/>
          <a:p>
            <a:r>
              <a:rPr lang="en-IE" sz="3200" b="1" dirty="0"/>
              <a:t>Wind Sector - Land Use Regression Analysis</a:t>
            </a:r>
          </a:p>
        </p:txBody>
      </p:sp>
      <p:sp>
        <p:nvSpPr>
          <p:cNvPr id="8" name="Title 1"/>
          <p:cNvSpPr txBox="1">
            <a:spLocks/>
          </p:cNvSpPr>
          <p:nvPr/>
        </p:nvSpPr>
        <p:spPr>
          <a:xfrm>
            <a:off x="334851" y="3226263"/>
            <a:ext cx="7893053" cy="334963"/>
          </a:xfrm>
          <a:prstGeom prst="rect">
            <a:avLst/>
          </a:prstGeom>
        </p:spPr>
        <p:txBody>
          <a:bodyPr vert="horz" lIns="0" tIns="0" rIns="0" bIns="0" rtlCol="0" anchor="b" anchorCtr="0">
            <a:noAutofit/>
          </a:bodyPr>
          <a:lstStyle>
            <a:lvl1pPr algn="l" defTabSz="914400" rtl="0" eaLnBrk="1" latinLnBrk="0" hangingPunct="1">
              <a:spcBef>
                <a:spcPct val="0"/>
              </a:spcBef>
              <a:buNone/>
              <a:defRPr sz="3600" b="0" kern="1200">
                <a:solidFill>
                  <a:srgbClr val="0E73B9"/>
                </a:solidFill>
                <a:latin typeface="+mj-lt"/>
                <a:ea typeface="+mj-ea"/>
                <a:cs typeface="+mj-cs"/>
              </a:defRPr>
            </a:lvl1pPr>
          </a:lstStyle>
          <a:p>
            <a:r>
              <a:rPr lang="en-IE" sz="2400" dirty="0"/>
              <a:t>Sample Model Equations</a:t>
            </a:r>
            <a:endParaRPr lang="en-IE" dirty="0"/>
          </a:p>
        </p:txBody>
      </p:sp>
      <p:sp>
        <p:nvSpPr>
          <p:cNvPr id="3" name="TextBox 2"/>
          <p:cNvSpPr txBox="1"/>
          <p:nvPr/>
        </p:nvSpPr>
        <p:spPr>
          <a:xfrm>
            <a:off x="643943" y="1236372"/>
            <a:ext cx="3374265" cy="1477328"/>
          </a:xfrm>
          <a:prstGeom prst="rect">
            <a:avLst/>
          </a:prstGeom>
          <a:noFill/>
          <a:ln w="12700">
            <a:solidFill>
              <a:schemeClr val="accent1"/>
            </a:solidFill>
          </a:ln>
        </p:spPr>
        <p:txBody>
          <a:bodyPr wrap="square" rtlCol="0">
            <a:spAutoFit/>
          </a:bodyPr>
          <a:lstStyle/>
          <a:p>
            <a:pPr algn="r"/>
            <a:r>
              <a:rPr lang="en-IE" dirty="0"/>
              <a:t>Concentration measurement</a:t>
            </a:r>
          </a:p>
          <a:p>
            <a:pPr algn="r"/>
            <a:endParaRPr lang="en-IE" dirty="0"/>
          </a:p>
          <a:p>
            <a:pPr algn="r"/>
            <a:r>
              <a:rPr lang="en-IE" dirty="0"/>
              <a:t>Wind Direction Sector</a:t>
            </a:r>
          </a:p>
          <a:p>
            <a:pPr algn="r"/>
            <a:endParaRPr lang="en-IE" dirty="0"/>
          </a:p>
          <a:p>
            <a:pPr algn="r"/>
            <a:r>
              <a:rPr lang="en-IE" dirty="0"/>
              <a:t>Land Use &amp; Source Data for Sector</a:t>
            </a:r>
          </a:p>
        </p:txBody>
      </p:sp>
      <p:sp>
        <p:nvSpPr>
          <p:cNvPr id="10" name="TextBox 9"/>
          <p:cNvSpPr txBox="1"/>
          <p:nvPr/>
        </p:nvSpPr>
        <p:spPr>
          <a:xfrm>
            <a:off x="5574406" y="1374871"/>
            <a:ext cx="3013656" cy="1200329"/>
          </a:xfrm>
          <a:prstGeom prst="rect">
            <a:avLst/>
          </a:prstGeom>
          <a:noFill/>
          <a:ln w="12700">
            <a:solidFill>
              <a:schemeClr val="accent1"/>
            </a:solidFill>
          </a:ln>
        </p:spPr>
        <p:txBody>
          <a:bodyPr wrap="square" rtlCol="0">
            <a:spAutoFit/>
          </a:bodyPr>
          <a:lstStyle/>
          <a:p>
            <a:r>
              <a:rPr lang="en-IE" dirty="0"/>
              <a:t>Quantify influence on  ambient concentrations of land uses / sources at various distances upwind</a:t>
            </a:r>
          </a:p>
        </p:txBody>
      </p:sp>
      <p:sp>
        <p:nvSpPr>
          <p:cNvPr id="11" name="Right Arrow 10"/>
          <p:cNvSpPr/>
          <p:nvPr/>
        </p:nvSpPr>
        <p:spPr>
          <a:xfrm>
            <a:off x="4461681" y="1796602"/>
            <a:ext cx="702747" cy="347729"/>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4842457" y="6512142"/>
            <a:ext cx="4198512" cy="276999"/>
          </a:xfrm>
          <a:prstGeom prst="rect">
            <a:avLst/>
          </a:prstGeom>
          <a:noFill/>
        </p:spPr>
        <p:txBody>
          <a:bodyPr wrap="square" rtlCol="0">
            <a:spAutoFit/>
          </a:bodyPr>
          <a:lstStyle/>
          <a:p>
            <a:pPr algn="r"/>
            <a:r>
              <a:rPr lang="en-IE" sz="1200" b="1" i="1" dirty="0">
                <a:solidFill>
                  <a:schemeClr val="bg1"/>
                </a:solidFill>
              </a:rPr>
              <a:t> </a:t>
            </a:r>
          </a:p>
        </p:txBody>
      </p:sp>
      <p:sp>
        <p:nvSpPr>
          <p:cNvPr id="13" name="TextBox 12"/>
          <p:cNvSpPr txBox="1"/>
          <p:nvPr/>
        </p:nvSpPr>
        <p:spPr>
          <a:xfrm>
            <a:off x="4979832" y="6531184"/>
            <a:ext cx="4198512" cy="276999"/>
          </a:xfrm>
          <a:prstGeom prst="rect">
            <a:avLst/>
          </a:prstGeom>
          <a:noFill/>
        </p:spPr>
        <p:txBody>
          <a:bodyPr wrap="square" rtlCol="0">
            <a:spAutoFit/>
          </a:bodyPr>
          <a:lstStyle/>
          <a:p>
            <a:pPr algn="r"/>
            <a:r>
              <a:rPr lang="en-IE" sz="1200" b="1" i="1" dirty="0">
                <a:solidFill>
                  <a:schemeClr val="bg1"/>
                </a:solidFill>
              </a:rPr>
              <a:t>Aoife Donnelly, Owen </a:t>
            </a:r>
            <a:r>
              <a:rPr lang="en-IE" sz="1200" b="1" i="1" dirty="0" err="1">
                <a:solidFill>
                  <a:schemeClr val="bg1"/>
                </a:solidFill>
              </a:rPr>
              <a:t>Naughton</a:t>
            </a:r>
            <a:endParaRPr lang="en-IE" sz="1200" b="1" i="1" dirty="0">
              <a:solidFill>
                <a:schemeClr val="bg1"/>
              </a:solidFill>
            </a:endParaRPr>
          </a:p>
        </p:txBody>
      </p:sp>
    </p:spTree>
    <p:extLst>
      <p:ext uri="{BB962C8B-B14F-4D97-AF65-F5344CB8AC3E}">
        <p14:creationId xmlns:p14="http://schemas.microsoft.com/office/powerpoint/2010/main" val="148830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77000"/>
            <a:ext cx="9144000" cy="3810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100" dirty="0"/>
              <a:t>Department of Civil, Structural and </a:t>
            </a:r>
          </a:p>
          <a:p>
            <a:pPr algn="r"/>
            <a:r>
              <a:rPr lang="en-US" sz="1100" dirty="0"/>
              <a:t>Environmental Engineering</a:t>
            </a:r>
          </a:p>
        </p:txBody>
      </p:sp>
      <p:pic>
        <p:nvPicPr>
          <p:cNvPr id="6" name="Picture 5" descr="C:\Users\donnelao\Desktop\download.jpg"/>
          <p:cNvPicPr/>
          <p:nvPr/>
        </p:nvPicPr>
        <p:blipFill>
          <a:blip r:embed="rId3">
            <a:extLst>
              <a:ext uri="{28A0092B-C50C-407E-A947-70E740481C1C}">
                <a14:useLocalDpi xmlns:a14="http://schemas.microsoft.com/office/drawing/2010/main" val="0"/>
              </a:ext>
            </a:extLst>
          </a:blip>
          <a:srcRect/>
          <a:stretch>
            <a:fillRect/>
          </a:stretch>
        </p:blipFill>
        <p:spPr bwMode="auto">
          <a:xfrm>
            <a:off x="-1" y="6477000"/>
            <a:ext cx="2828925" cy="381000"/>
          </a:xfrm>
          <a:prstGeom prst="rect">
            <a:avLst/>
          </a:prstGeom>
          <a:noFill/>
          <a:ln>
            <a:noFill/>
          </a:ln>
        </p:spPr>
      </p:pic>
      <p:graphicFrame>
        <p:nvGraphicFramePr>
          <p:cNvPr id="5" name="Table 4"/>
          <p:cNvGraphicFramePr>
            <a:graphicFrameLocks noGrp="1"/>
          </p:cNvGraphicFramePr>
          <p:nvPr>
            <p:extLst/>
          </p:nvPr>
        </p:nvGraphicFramePr>
        <p:xfrm>
          <a:off x="428978" y="485422"/>
          <a:ext cx="8410222" cy="1282418"/>
        </p:xfrm>
        <a:graphic>
          <a:graphicData uri="http://schemas.openxmlformats.org/drawingml/2006/table">
            <a:tbl>
              <a:tblPr firstRow="1" bandRow="1">
                <a:tableStyleId>{5C22544A-7EE6-4342-B048-85BDC9FD1C3A}</a:tableStyleId>
              </a:tblPr>
              <a:tblGrid>
                <a:gridCol w="8410222">
                  <a:extLst>
                    <a:ext uri="{9D8B030D-6E8A-4147-A177-3AD203B41FA5}">
                      <a16:colId xmlns:a16="http://schemas.microsoft.com/office/drawing/2014/main" xmlns="" val="20000"/>
                    </a:ext>
                  </a:extLst>
                </a:gridCol>
              </a:tblGrid>
              <a:tr h="1282418">
                <a:tc>
                  <a:txBody>
                    <a:bodyPr/>
                    <a:lstStyle/>
                    <a:p>
                      <a:endParaRPr lang="en-GB" dirty="0">
                        <a:solidFill>
                          <a:schemeClr val="bg1"/>
                        </a:solidFill>
                      </a:endParaRPr>
                    </a:p>
                  </a:txBody>
                  <a:tcPr>
                    <a:noFill/>
                  </a:tcPr>
                </a:tc>
                <a:extLst>
                  <a:ext uri="{0D108BD9-81ED-4DB2-BD59-A6C34878D82A}">
                    <a16:rowId xmlns:a16="http://schemas.microsoft.com/office/drawing/2014/main" xmlns="" val="10000"/>
                  </a:ext>
                </a:extLst>
              </a:tr>
            </a:tbl>
          </a:graphicData>
        </a:graphic>
      </p:graphicFrame>
      <p:pic>
        <p:nvPicPr>
          <p:cNvPr id="3" name="Picture 2"/>
          <p:cNvPicPr>
            <a:picLocks noChangeAspect="1"/>
          </p:cNvPicPr>
          <p:nvPr/>
        </p:nvPicPr>
        <p:blipFill>
          <a:blip r:embed="rId4"/>
          <a:stretch>
            <a:fillRect/>
          </a:stretch>
        </p:blipFill>
        <p:spPr>
          <a:xfrm>
            <a:off x="29730" y="98000"/>
            <a:ext cx="9084540" cy="6013254"/>
          </a:xfrm>
          <a:prstGeom prst="rect">
            <a:avLst/>
          </a:prstGeom>
        </p:spPr>
      </p:pic>
    </p:spTree>
    <p:extLst>
      <p:ext uri="{BB962C8B-B14F-4D97-AF65-F5344CB8AC3E}">
        <p14:creationId xmlns:p14="http://schemas.microsoft.com/office/powerpoint/2010/main" val="3806814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9675" y="0"/>
            <a:ext cx="6991985" cy="5356179"/>
          </a:xfrm>
          <a:prstGeom prst="rect">
            <a:avLst/>
          </a:prstGeom>
        </p:spPr>
      </p:pic>
      <p:sp>
        <p:nvSpPr>
          <p:cNvPr id="5" name="TextBox 4"/>
          <p:cNvSpPr txBox="1"/>
          <p:nvPr/>
        </p:nvSpPr>
        <p:spPr>
          <a:xfrm>
            <a:off x="514350" y="5286374"/>
            <a:ext cx="8153400" cy="830997"/>
          </a:xfrm>
          <a:prstGeom prst="rect">
            <a:avLst/>
          </a:prstGeom>
          <a:noFill/>
        </p:spPr>
        <p:txBody>
          <a:bodyPr wrap="square" rtlCol="0">
            <a:spAutoFit/>
          </a:bodyPr>
          <a:lstStyle/>
          <a:p>
            <a:r>
              <a:rPr lang="en-US" sz="1600" dirty="0" smtClean="0"/>
              <a:t>O </a:t>
            </a:r>
            <a:r>
              <a:rPr lang="en-US" sz="1600" dirty="0"/>
              <a:t>Naughton, A Donnelly, P Nolan, F </a:t>
            </a:r>
            <a:r>
              <a:rPr lang="en-US" sz="1600" dirty="0" err="1"/>
              <a:t>Pilla</a:t>
            </a:r>
            <a:r>
              <a:rPr lang="en-US" sz="1600" dirty="0"/>
              <a:t>, BD Misstear, B </a:t>
            </a:r>
            <a:r>
              <a:rPr lang="en-US" sz="1600" dirty="0" smtClean="0"/>
              <a:t>Broderick. A land use regression model for explaining spatial variation in air pollution levels using a wind sector based approach. Science </a:t>
            </a:r>
            <a:r>
              <a:rPr lang="en-US" sz="1600" dirty="0"/>
              <a:t>of The Total Environment 630, 1324-1334</a:t>
            </a:r>
          </a:p>
        </p:txBody>
      </p:sp>
    </p:spTree>
    <p:extLst>
      <p:ext uri="{BB962C8B-B14F-4D97-AF65-F5344CB8AC3E}">
        <p14:creationId xmlns:p14="http://schemas.microsoft.com/office/powerpoint/2010/main" val="1390997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Questions/topics for discussion </a:t>
            </a:r>
            <a:endParaRPr lang="en-GB" dirty="0"/>
          </a:p>
        </p:txBody>
      </p:sp>
      <p:sp>
        <p:nvSpPr>
          <p:cNvPr id="3" name="Text Placeholder 2"/>
          <p:cNvSpPr>
            <a:spLocks noGrp="1"/>
          </p:cNvSpPr>
          <p:nvPr>
            <p:ph type="body" sz="quarter" idx="10"/>
          </p:nvPr>
        </p:nvSpPr>
        <p:spPr>
          <a:xfrm>
            <a:off x="457200" y="1123950"/>
            <a:ext cx="8578515" cy="5057775"/>
          </a:xfrm>
        </p:spPr>
        <p:txBody>
          <a:bodyPr/>
          <a:lstStyle/>
          <a:p>
            <a:pPr marL="342900" indent="-342900">
              <a:buFont typeface="Wingdings" panose="05000000000000000000" pitchFamily="2" charset="2"/>
              <a:buChar char="q"/>
            </a:pPr>
            <a:r>
              <a:rPr lang="en-US" b="0" dirty="0" smtClean="0"/>
              <a:t>Availability </a:t>
            </a:r>
            <a:r>
              <a:rPr lang="en-US" b="0" dirty="0"/>
              <a:t>of and accessibility to relevant health data for </a:t>
            </a:r>
            <a:r>
              <a:rPr lang="en-US" b="0" dirty="0" smtClean="0"/>
              <a:t>researchers</a:t>
            </a:r>
            <a:endParaRPr lang="en-US" b="0" dirty="0"/>
          </a:p>
          <a:p>
            <a:pPr marL="342900" indent="-342900">
              <a:buFont typeface="Wingdings" panose="05000000000000000000" pitchFamily="2" charset="2"/>
              <a:buChar char="q"/>
            </a:pPr>
            <a:r>
              <a:rPr lang="en-US" b="0" dirty="0" smtClean="0"/>
              <a:t>How </a:t>
            </a:r>
            <a:r>
              <a:rPr lang="en-US" b="0" dirty="0"/>
              <a:t>do we achieve temporal and geographical granularity harmonization of air pollution and health data sets</a:t>
            </a:r>
            <a:r>
              <a:rPr lang="en-US" b="0" dirty="0" smtClean="0"/>
              <a:t>?</a:t>
            </a:r>
            <a:endParaRPr lang="en-US" b="0" dirty="0"/>
          </a:p>
          <a:p>
            <a:pPr marL="342900" indent="-342900">
              <a:buFont typeface="Wingdings" panose="05000000000000000000" pitchFamily="2" charset="2"/>
              <a:buChar char="q"/>
            </a:pPr>
            <a:r>
              <a:rPr lang="en-US" b="0" dirty="0" smtClean="0"/>
              <a:t>Is </a:t>
            </a:r>
            <a:r>
              <a:rPr lang="en-US" b="0" dirty="0"/>
              <a:t>a coordinated air pollution and health data collection design framework achievable?</a:t>
            </a:r>
          </a:p>
          <a:p>
            <a:endParaRPr lang="en-GB" b="0" dirty="0" smtClean="0"/>
          </a:p>
        </p:txBody>
      </p:sp>
    </p:spTree>
    <p:extLst>
      <p:ext uri="{BB962C8B-B14F-4D97-AF65-F5344CB8AC3E}">
        <p14:creationId xmlns:p14="http://schemas.microsoft.com/office/powerpoint/2010/main" val="301678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239" y="4448175"/>
            <a:ext cx="5465248" cy="1771650"/>
          </a:xfrm>
        </p:spPr>
        <p:txBody>
          <a:bodyPr/>
          <a:lstStyle/>
          <a:p>
            <a:r>
              <a:rPr lang="en-GB" sz="4000" dirty="0"/>
              <a:t>Thank </a:t>
            </a:r>
            <a:r>
              <a:rPr lang="en-GB" sz="4000" dirty="0" smtClean="0"/>
              <a:t>You</a:t>
            </a:r>
            <a:br>
              <a:rPr lang="en-GB" sz="4000" dirty="0" smtClean="0"/>
            </a:br>
            <a:r>
              <a:rPr lang="en-GB" sz="4000" dirty="0"/>
              <a:t/>
            </a:r>
            <a:br>
              <a:rPr lang="en-GB" sz="4000" dirty="0"/>
            </a:br>
            <a:r>
              <a:rPr lang="en-GB" sz="4000" dirty="0" smtClean="0"/>
              <a:t/>
            </a:r>
            <a:br>
              <a:rPr lang="en-GB" sz="4000" dirty="0" smtClean="0"/>
            </a:br>
            <a:r>
              <a:rPr lang="en-GB" sz="4000" dirty="0" smtClean="0"/>
              <a:t>Thank you.</a:t>
            </a:r>
            <a:br>
              <a:rPr lang="en-GB" sz="4000" dirty="0" smtClean="0"/>
            </a:br>
            <a:r>
              <a:rPr lang="en-GB" sz="4000" dirty="0"/>
              <a:t/>
            </a:r>
            <a:br>
              <a:rPr lang="en-GB" sz="4000" dirty="0"/>
            </a:br>
            <a:r>
              <a:rPr lang="en-GB" sz="1800" dirty="0" smtClean="0"/>
              <a:t>Contacts: </a:t>
            </a:r>
            <a:br>
              <a:rPr lang="en-GB" sz="1800" dirty="0" smtClean="0"/>
            </a:br>
            <a:r>
              <a:rPr lang="en-GB" sz="1800" dirty="0" smtClean="0"/>
              <a:t>Margaret O’Mahony: </a:t>
            </a:r>
            <a:r>
              <a:rPr lang="en-GB" sz="1800" dirty="0" err="1" smtClean="0">
                <a:hlinkClick r:id="rId2"/>
              </a:rPr>
              <a:t>margaret.omahony@tcd.ie</a:t>
            </a:r>
            <a:r>
              <a:rPr lang="en-GB" sz="1800" dirty="0" smtClean="0"/>
              <a:t/>
            </a:r>
            <a:br>
              <a:rPr lang="en-GB" sz="1800" dirty="0" smtClean="0"/>
            </a:br>
            <a:r>
              <a:rPr lang="en-GB" sz="1800" dirty="0" smtClean="0"/>
              <a:t>Brian Broderick: </a:t>
            </a:r>
            <a:r>
              <a:rPr lang="en-GB" sz="1800" dirty="0" err="1" smtClean="0">
                <a:hlinkClick r:id="rId3"/>
              </a:rPr>
              <a:t>brian.broderick@tcd.ie</a:t>
            </a:r>
            <a:r>
              <a:rPr lang="en-GB" sz="1800" dirty="0"/>
              <a:t/>
            </a:r>
            <a:br>
              <a:rPr lang="en-GB" sz="1800" dirty="0"/>
            </a:br>
            <a:r>
              <a:rPr lang="en-GB" sz="1800" dirty="0"/>
              <a:t>Aonghus Ó </a:t>
            </a:r>
            <a:r>
              <a:rPr lang="en-GB" sz="1800" dirty="0" smtClean="0"/>
              <a:t>Domhnaill: </a:t>
            </a:r>
            <a:r>
              <a:rPr lang="en-GB" sz="1800" dirty="0" err="1" smtClean="0">
                <a:hlinkClick r:id="rId4"/>
              </a:rPr>
              <a:t>domhnaia@tcd.ie</a:t>
            </a:r>
            <a:r>
              <a:rPr lang="en-GB" sz="1800" dirty="0" smtClean="0"/>
              <a:t> </a:t>
            </a:r>
            <a:r>
              <a:rPr lang="en-GB" sz="1800" dirty="0"/>
              <a:t/>
            </a:r>
            <a:br>
              <a:rPr lang="en-GB" sz="1800" dirty="0"/>
            </a:br>
            <a:endParaRPr lang="en-GB" sz="1800" dirty="0"/>
          </a:p>
        </p:txBody>
      </p:sp>
    </p:spTree>
    <p:extLst>
      <p:ext uri="{BB962C8B-B14F-4D97-AF65-F5344CB8AC3E}">
        <p14:creationId xmlns:p14="http://schemas.microsoft.com/office/powerpoint/2010/main" val="17346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EPA Research Call </a:t>
            </a:r>
          </a:p>
        </p:txBody>
      </p:sp>
      <p:sp>
        <p:nvSpPr>
          <p:cNvPr id="3" name="Text Placeholder 2"/>
          <p:cNvSpPr>
            <a:spLocks noGrp="1"/>
          </p:cNvSpPr>
          <p:nvPr>
            <p:ph type="body" sz="quarter" idx="10"/>
          </p:nvPr>
        </p:nvSpPr>
        <p:spPr>
          <a:xfrm>
            <a:off x="600075" y="1291528"/>
            <a:ext cx="7500938" cy="4040188"/>
          </a:xfrm>
        </p:spPr>
        <p:txBody>
          <a:bodyPr/>
          <a:lstStyle/>
          <a:p>
            <a:pPr marL="342900" indent="-342900">
              <a:buFont typeface="Wingdings" panose="05000000000000000000" pitchFamily="2" charset="2"/>
              <a:buChar char="q"/>
            </a:pPr>
            <a:r>
              <a:rPr lang="en-US" sz="1800" b="0" dirty="0"/>
              <a:t>Important that the implications for Ireland of this new </a:t>
            </a:r>
            <a:r>
              <a:rPr lang="en-US" sz="1800" b="0" dirty="0" smtClean="0"/>
              <a:t>research and </a:t>
            </a:r>
            <a:r>
              <a:rPr lang="en-US" sz="1800" b="0" dirty="0"/>
              <a:t>the findings of the UK review are assessed. </a:t>
            </a:r>
          </a:p>
          <a:p>
            <a:pPr marL="342900" indent="-342900">
              <a:buFont typeface="Wingdings" panose="05000000000000000000" pitchFamily="2" charset="2"/>
              <a:buChar char="q"/>
            </a:pPr>
            <a:r>
              <a:rPr lang="en-US" sz="1800" b="0" dirty="0"/>
              <a:t>A desk study is </a:t>
            </a:r>
            <a:r>
              <a:rPr lang="en-US" sz="1800" b="0" dirty="0" smtClean="0"/>
              <a:t>proposed </a:t>
            </a:r>
            <a:r>
              <a:rPr lang="en-US" sz="1800" b="0" dirty="0"/>
              <a:t>to establish country specific drivers and vulnerabilities. </a:t>
            </a:r>
          </a:p>
          <a:p>
            <a:pPr marL="342900" indent="-342900">
              <a:buFont typeface="Wingdings" panose="05000000000000000000" pitchFamily="2" charset="2"/>
              <a:buChar char="q"/>
            </a:pPr>
            <a:r>
              <a:rPr lang="en-US" sz="1800" b="0" dirty="0"/>
              <a:t>This new research should be viewed in the context of very significant challenges across Europe in meeting the existing targets for the reduction of NOx emissions from the transport sector. </a:t>
            </a:r>
            <a:endParaRPr lang="en-GB" sz="1800" dirty="0"/>
          </a:p>
        </p:txBody>
      </p:sp>
    </p:spTree>
    <p:extLst>
      <p:ext uri="{BB962C8B-B14F-4D97-AF65-F5344CB8AC3E}">
        <p14:creationId xmlns:p14="http://schemas.microsoft.com/office/powerpoint/2010/main" val="399002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a:t>Objectives 1</a:t>
            </a:r>
          </a:p>
        </p:txBody>
      </p:sp>
      <p:sp>
        <p:nvSpPr>
          <p:cNvPr id="3" name="Text Placeholder 2"/>
          <p:cNvSpPr>
            <a:spLocks noGrp="1"/>
          </p:cNvSpPr>
          <p:nvPr>
            <p:ph type="body" sz="quarter" idx="10"/>
          </p:nvPr>
        </p:nvSpPr>
        <p:spPr>
          <a:xfrm>
            <a:off x="828675" y="1155032"/>
            <a:ext cx="7500938" cy="4766231"/>
          </a:xfrm>
        </p:spPr>
        <p:txBody>
          <a:bodyPr/>
          <a:lstStyle/>
          <a:p>
            <a:pPr marL="457200" lvl="0" indent="-457200">
              <a:buFont typeface="+mj-lt"/>
              <a:buAutoNum type="arabicPeriod"/>
            </a:pPr>
            <a:r>
              <a:rPr lang="en-GB" sz="1800" b="0" dirty="0"/>
              <a:t>To conduct a review </a:t>
            </a:r>
            <a:r>
              <a:rPr lang="en-GB" sz="1800" b="0" dirty="0" smtClean="0"/>
              <a:t>of the </a:t>
            </a:r>
            <a:r>
              <a:rPr lang="en-GB" sz="1800" b="0" dirty="0"/>
              <a:t>literature </a:t>
            </a:r>
            <a:r>
              <a:rPr lang="en-GB" sz="1800" b="0" dirty="0" smtClean="0"/>
              <a:t>that consolidates </a:t>
            </a:r>
            <a:r>
              <a:rPr lang="en-GB" sz="1800" b="0" dirty="0"/>
              <a:t>early evidence of the health effects of </a:t>
            </a:r>
            <a:r>
              <a:rPr lang="en-GB" sz="1800" b="0" dirty="0" smtClean="0"/>
              <a:t>NO</a:t>
            </a:r>
            <a:r>
              <a:rPr lang="en-GB" sz="1800" b="0" baseline="-25000" dirty="0" smtClean="0"/>
              <a:t>2</a:t>
            </a:r>
            <a:r>
              <a:rPr lang="en-GB" sz="1800" b="0" dirty="0"/>
              <a:t> </a:t>
            </a:r>
            <a:r>
              <a:rPr lang="en-GB" sz="1800" b="0" dirty="0" smtClean="0"/>
              <a:t>and to determine how it pertains </a:t>
            </a:r>
            <a:r>
              <a:rPr lang="en-GB" sz="1800" b="0" dirty="0"/>
              <a:t>to Ireland. </a:t>
            </a:r>
          </a:p>
          <a:p>
            <a:pPr marL="457200" lvl="0" indent="-457200">
              <a:buFont typeface="+mj-lt"/>
              <a:buAutoNum type="arabicPeriod"/>
            </a:pPr>
            <a:r>
              <a:rPr lang="en-GB" sz="1800" b="0" dirty="0"/>
              <a:t>Using currently available air pollution measurements, and recent research results on the influence of meteorological and source parameters (including transport vehicle and population mobility demands), identify a set of characteristics for the locations in Ireland that are at most risk of experiencing high levels of </a:t>
            </a:r>
            <a:r>
              <a:rPr lang="en-GB" sz="1800" b="0" dirty="0" err="1"/>
              <a:t>NO</a:t>
            </a:r>
            <a:r>
              <a:rPr lang="en-GB" sz="1800" b="0" baseline="-25000" dirty="0" err="1"/>
              <a:t>2</a:t>
            </a:r>
            <a:r>
              <a:rPr lang="en-GB" sz="1800" b="0" dirty="0"/>
              <a:t>.</a:t>
            </a:r>
            <a:endParaRPr lang="en-US" sz="1800" i="1" dirty="0"/>
          </a:p>
          <a:p>
            <a:pPr marL="457200" lvl="0" indent="-457200">
              <a:buFont typeface="+mj-lt"/>
              <a:buAutoNum type="arabicPeriod"/>
            </a:pPr>
            <a:r>
              <a:rPr lang="en-GB" sz="1800" b="0" dirty="0"/>
              <a:t>Use the </a:t>
            </a:r>
            <a:r>
              <a:rPr lang="en-GB" sz="1800" b="0" dirty="0" err="1"/>
              <a:t>HSE</a:t>
            </a:r>
            <a:r>
              <a:rPr lang="en-GB" sz="1800" b="0" dirty="0"/>
              <a:t>-Primary Care Reimbursement Service (PCRS) prescribing database to establish much needed baseline data linking </a:t>
            </a:r>
            <a:r>
              <a:rPr lang="en-GB" sz="1800" b="0" dirty="0" err="1"/>
              <a:t>NO</a:t>
            </a:r>
            <a:r>
              <a:rPr lang="en-GB" sz="1800" b="0" baseline="-25000" dirty="0" err="1"/>
              <a:t>2</a:t>
            </a:r>
            <a:r>
              <a:rPr lang="en-GB" sz="1800" b="0" dirty="0"/>
              <a:t> levels with the prescription of drugs used to treat asthma and chronic obstructive airways disease with the intention to consider methodologies to facilitate the collection of prospective data in the future.  </a:t>
            </a:r>
            <a:endParaRPr lang="en-US" sz="1800" i="1" dirty="0"/>
          </a:p>
          <a:p>
            <a:endParaRPr lang="en-GB" dirty="0"/>
          </a:p>
        </p:txBody>
      </p:sp>
    </p:spTree>
    <p:extLst>
      <p:ext uri="{BB962C8B-B14F-4D97-AF65-F5344CB8AC3E}">
        <p14:creationId xmlns:p14="http://schemas.microsoft.com/office/powerpoint/2010/main" val="3435923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a:t>Objectives 2</a:t>
            </a:r>
          </a:p>
        </p:txBody>
      </p:sp>
      <p:sp>
        <p:nvSpPr>
          <p:cNvPr id="3" name="Text Placeholder 2"/>
          <p:cNvSpPr>
            <a:spLocks noGrp="1"/>
          </p:cNvSpPr>
          <p:nvPr>
            <p:ph type="body" sz="quarter" idx="10"/>
          </p:nvPr>
        </p:nvSpPr>
        <p:spPr>
          <a:xfrm>
            <a:off x="733425" y="1114062"/>
            <a:ext cx="7500938" cy="4040188"/>
          </a:xfrm>
        </p:spPr>
        <p:txBody>
          <a:bodyPr/>
          <a:lstStyle/>
          <a:p>
            <a:pPr marL="457200" lvl="0" indent="-457200">
              <a:buFont typeface="+mj-lt"/>
              <a:buAutoNum type="arabicPeriod" startAt="4"/>
            </a:pPr>
            <a:r>
              <a:rPr lang="en-GB" sz="1800" b="0" dirty="0"/>
              <a:t>Explore the Growing up in Ireland (GUI) and the Irish Longitudinal Study on Ageing (TILDA) databases to investigate if relationships between prevalence of respiratory symptoms in vulnerable groups e.g. children, the elderly and the socio-economically deprived, and </a:t>
            </a:r>
            <a:r>
              <a:rPr lang="en-GB" sz="1800" b="0" dirty="0" err="1"/>
              <a:t>NO</a:t>
            </a:r>
            <a:r>
              <a:rPr lang="en-GB" sz="1800" b="0" baseline="-25000" dirty="0" err="1"/>
              <a:t>2</a:t>
            </a:r>
            <a:r>
              <a:rPr lang="en-GB" sz="1800" b="0" dirty="0"/>
              <a:t> levels exist, within database constraints.  </a:t>
            </a:r>
            <a:endParaRPr lang="en-US" sz="1800" i="1" dirty="0"/>
          </a:p>
          <a:p>
            <a:pPr marL="457200" lvl="0" indent="-457200">
              <a:buFont typeface="+mj-lt"/>
              <a:buAutoNum type="arabicPeriod" startAt="4"/>
            </a:pPr>
            <a:r>
              <a:rPr lang="en-GB" sz="1800" b="0" dirty="0"/>
              <a:t>Review policies and strategies being implemented by other countries to bring </a:t>
            </a:r>
            <a:r>
              <a:rPr lang="en-GB" sz="1800" b="0" dirty="0" err="1"/>
              <a:t>NO</a:t>
            </a:r>
            <a:r>
              <a:rPr lang="en-GB" sz="1800" b="0" baseline="-25000" dirty="0" err="1"/>
              <a:t>2</a:t>
            </a:r>
            <a:r>
              <a:rPr lang="en-GB" sz="1800" b="0" dirty="0"/>
              <a:t> within compliance levels and identify a set of effective and efficient solutions to reduce and mitigate the impact of the transport sector on </a:t>
            </a:r>
            <a:r>
              <a:rPr lang="en-GB" sz="1800" b="0" dirty="0" err="1"/>
              <a:t>NO</a:t>
            </a:r>
            <a:r>
              <a:rPr lang="en-GB" sz="1800" b="0" baseline="-25000" dirty="0" err="1"/>
              <a:t>2</a:t>
            </a:r>
            <a:r>
              <a:rPr lang="en-GB" sz="1800" b="0" dirty="0"/>
              <a:t> levels in Ireland</a:t>
            </a:r>
            <a:r>
              <a:rPr lang="en-GB" sz="1800" b="0" dirty="0" smtClean="0"/>
              <a:t>.</a:t>
            </a:r>
          </a:p>
          <a:p>
            <a:pPr marL="457200" lvl="0" indent="-457200">
              <a:buFont typeface="+mj-lt"/>
              <a:buAutoNum type="arabicPeriod" startAt="4"/>
            </a:pPr>
            <a:endParaRPr lang="en-GB" sz="1800" b="0" i="1" dirty="0"/>
          </a:p>
          <a:p>
            <a:pPr lvl="0"/>
            <a:r>
              <a:rPr lang="en-US" sz="1800" b="0" dirty="0"/>
              <a:t>In the air quality directive (2008/EC/50) the EU has set two limit values </a:t>
            </a:r>
            <a:r>
              <a:rPr lang="en-US" sz="1800" b="0" dirty="0" smtClean="0"/>
              <a:t>for </a:t>
            </a:r>
            <a:r>
              <a:rPr lang="en-US" sz="1800" b="0" dirty="0" err="1" smtClean="0"/>
              <a:t>NO</a:t>
            </a:r>
            <a:r>
              <a:rPr lang="en-US" sz="1800" b="0" baseline="-25000" dirty="0" err="1" smtClean="0"/>
              <a:t>2</a:t>
            </a:r>
            <a:r>
              <a:rPr lang="en-US" sz="1800" b="0" dirty="0" smtClean="0"/>
              <a:t> </a:t>
            </a:r>
            <a:r>
              <a:rPr lang="en-US" sz="1800" b="0" dirty="0"/>
              <a:t>for the protection of human health: the </a:t>
            </a:r>
            <a:r>
              <a:rPr lang="en-US" sz="1800" b="0" dirty="0" err="1"/>
              <a:t>NO</a:t>
            </a:r>
            <a:r>
              <a:rPr lang="en-US" sz="1800" b="0" baseline="-25000" dirty="0" err="1"/>
              <a:t>2</a:t>
            </a:r>
            <a:r>
              <a:rPr lang="en-US" sz="1800" b="0" dirty="0"/>
              <a:t> hourly mean value may not exceed 200 </a:t>
            </a:r>
            <a:r>
              <a:rPr lang="en-US" sz="1800" b="0" dirty="0" smtClean="0"/>
              <a:t>µg/</a:t>
            </a:r>
            <a:r>
              <a:rPr lang="en-US" sz="1800" b="0" dirty="0" err="1" smtClean="0"/>
              <a:t>m</a:t>
            </a:r>
            <a:r>
              <a:rPr lang="en-US" sz="1800" b="0" baseline="30000" dirty="0" err="1" smtClean="0"/>
              <a:t>3</a:t>
            </a:r>
            <a:r>
              <a:rPr lang="en-US" sz="1800" b="0" dirty="0" smtClean="0"/>
              <a:t> more </a:t>
            </a:r>
            <a:r>
              <a:rPr lang="en-US" sz="1800" b="0" dirty="0"/>
              <a:t>than 18 times in a year and the </a:t>
            </a:r>
            <a:r>
              <a:rPr lang="en-US" sz="1800" b="0" dirty="0" err="1"/>
              <a:t>NO</a:t>
            </a:r>
            <a:r>
              <a:rPr lang="en-US" sz="1800" b="0" baseline="-25000" dirty="0" err="1"/>
              <a:t>2</a:t>
            </a:r>
            <a:r>
              <a:rPr lang="en-US" sz="1800" b="0" dirty="0"/>
              <a:t> annual mean value may not exceed 40 </a:t>
            </a:r>
            <a:r>
              <a:rPr lang="en-US" sz="1800" b="0" dirty="0" smtClean="0"/>
              <a:t>µg/</a:t>
            </a:r>
            <a:r>
              <a:rPr lang="en-US" sz="1800" b="0" dirty="0" err="1" smtClean="0"/>
              <a:t>m</a:t>
            </a:r>
            <a:r>
              <a:rPr lang="en-US" sz="1800" b="0" baseline="30000" dirty="0" err="1" smtClean="0"/>
              <a:t>3</a:t>
            </a:r>
            <a:r>
              <a:rPr lang="en-US" sz="1800" b="0" dirty="0" smtClean="0"/>
              <a:t>. </a:t>
            </a:r>
            <a:endParaRPr lang="en-US" sz="1800" b="0" i="1" dirty="0"/>
          </a:p>
          <a:p>
            <a:endParaRPr lang="en-GB" dirty="0"/>
          </a:p>
        </p:txBody>
      </p:sp>
    </p:spTree>
    <p:extLst>
      <p:ext uri="{BB962C8B-B14F-4D97-AF65-F5344CB8AC3E}">
        <p14:creationId xmlns:p14="http://schemas.microsoft.com/office/powerpoint/2010/main" val="287796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of presentation</a:t>
            </a:r>
            <a:endParaRPr lang="en-GB" dirty="0"/>
          </a:p>
        </p:txBody>
      </p:sp>
      <p:sp>
        <p:nvSpPr>
          <p:cNvPr id="13" name="Text Placeholder 2"/>
          <p:cNvSpPr>
            <a:spLocks noGrp="1"/>
          </p:cNvSpPr>
          <p:nvPr>
            <p:ph type="body" sz="quarter" idx="10"/>
          </p:nvPr>
        </p:nvSpPr>
        <p:spPr>
          <a:xfrm>
            <a:off x="558967" y="1371600"/>
            <a:ext cx="7432508" cy="4667250"/>
          </a:xfrm>
        </p:spPr>
        <p:txBody>
          <a:bodyPr/>
          <a:lstStyle/>
          <a:p>
            <a:pPr marL="723900" indent="-723900">
              <a:buFont typeface="Arial" pitchFamily="34" charset="0"/>
              <a:buAutoNum type="alphaLcParenR"/>
            </a:pPr>
            <a:r>
              <a:rPr lang="en-IE" b="0" dirty="0"/>
              <a:t>How we are using the EPA </a:t>
            </a:r>
            <a:r>
              <a:rPr lang="en-IE" b="0" dirty="0" err="1"/>
              <a:t>NO</a:t>
            </a:r>
            <a:r>
              <a:rPr lang="en-IE" b="0" baseline="-25000" dirty="0" err="1"/>
              <a:t>2</a:t>
            </a:r>
            <a:r>
              <a:rPr lang="en-IE" b="0" dirty="0"/>
              <a:t> monitoring </a:t>
            </a:r>
            <a:r>
              <a:rPr lang="en-IE" b="0" dirty="0" smtClean="0"/>
              <a:t>data</a:t>
            </a:r>
          </a:p>
          <a:p>
            <a:pPr marL="723900" indent="-723900">
              <a:buFont typeface="Arial" pitchFamily="34" charset="0"/>
              <a:buAutoNum type="alphaLcParenR"/>
            </a:pPr>
            <a:r>
              <a:rPr lang="en-IE" b="0" dirty="0" smtClean="0"/>
              <a:t>Initial work </a:t>
            </a:r>
            <a:r>
              <a:rPr lang="en-IE" b="0" dirty="0"/>
              <a:t>using </a:t>
            </a:r>
            <a:r>
              <a:rPr lang="en-IE" b="0" dirty="0" err="1" smtClean="0"/>
              <a:t>HSE</a:t>
            </a:r>
            <a:r>
              <a:rPr lang="en-IE" b="0" dirty="0"/>
              <a:t>-</a:t>
            </a:r>
            <a:r>
              <a:rPr lang="en-IE" b="0" dirty="0" smtClean="0"/>
              <a:t>PCRS prescribing database</a:t>
            </a:r>
          </a:p>
          <a:p>
            <a:pPr marL="723900" indent="-723900">
              <a:buAutoNum type="alphaLcParenR"/>
            </a:pPr>
            <a:r>
              <a:rPr lang="en-IE" b="0" dirty="0" smtClean="0"/>
              <a:t>Modelling NO</a:t>
            </a:r>
            <a:r>
              <a:rPr lang="en-IE" b="0" baseline="-25000" dirty="0" smtClean="0"/>
              <a:t>2</a:t>
            </a:r>
            <a:r>
              <a:rPr lang="en-IE" b="0" dirty="0" smtClean="0"/>
              <a:t> exposure levels, used as input to the TILDA analysis to be presented later today by </a:t>
            </a:r>
            <a:r>
              <a:rPr lang="en-IE" b="0" dirty="0" err="1" smtClean="0"/>
              <a:t>Dr.</a:t>
            </a:r>
            <a:r>
              <a:rPr lang="en-IE" b="0" dirty="0" smtClean="0"/>
              <a:t> </a:t>
            </a:r>
            <a:r>
              <a:rPr lang="en-US" b="0" dirty="0" err="1" smtClean="0"/>
              <a:t>Seán</a:t>
            </a:r>
            <a:r>
              <a:rPr lang="en-US" b="0" dirty="0" smtClean="0"/>
              <a:t> Lyons</a:t>
            </a:r>
            <a:r>
              <a:rPr lang="en-IE" b="0" dirty="0" smtClean="0"/>
              <a:t>, ESRI &amp; TCD</a:t>
            </a:r>
            <a:endParaRPr lang="en-US" b="0" dirty="0"/>
          </a:p>
        </p:txBody>
      </p:sp>
    </p:spTree>
    <p:extLst>
      <p:ext uri="{BB962C8B-B14F-4D97-AF65-F5344CB8AC3E}">
        <p14:creationId xmlns:p14="http://schemas.microsoft.com/office/powerpoint/2010/main" val="3110083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764" y="340949"/>
            <a:ext cx="6916449" cy="566275"/>
          </a:xfrm>
        </p:spPr>
        <p:txBody>
          <a:bodyPr/>
          <a:lstStyle/>
          <a:p>
            <a:r>
              <a:rPr lang="en-GB" dirty="0" smtClean="0"/>
              <a:t>EPA </a:t>
            </a:r>
            <a:r>
              <a:rPr lang="en-GB" dirty="0" err="1" smtClean="0"/>
              <a:t>NO</a:t>
            </a:r>
            <a:r>
              <a:rPr lang="en-GB" baseline="-25000" dirty="0" err="1" smtClean="0"/>
              <a:t>2</a:t>
            </a:r>
            <a:r>
              <a:rPr lang="en-GB" dirty="0" smtClean="0"/>
              <a:t> </a:t>
            </a:r>
            <a:r>
              <a:rPr lang="en-GB" dirty="0"/>
              <a:t>Monitoring Data</a:t>
            </a:r>
            <a:endParaRPr lang="en-US" dirty="0"/>
          </a:p>
        </p:txBody>
      </p:sp>
      <p:sp>
        <p:nvSpPr>
          <p:cNvPr id="3" name="Text Placeholder 2"/>
          <p:cNvSpPr>
            <a:spLocks noGrp="1"/>
          </p:cNvSpPr>
          <p:nvPr>
            <p:ph type="body" sz="quarter" idx="10"/>
          </p:nvPr>
        </p:nvSpPr>
        <p:spPr>
          <a:xfrm>
            <a:off x="571500" y="1423875"/>
            <a:ext cx="7500938" cy="4040188"/>
          </a:xfrm>
        </p:spPr>
        <p:txBody>
          <a:bodyPr/>
          <a:lstStyle/>
          <a:p>
            <a:pPr marL="342900" indent="-342900">
              <a:buFont typeface="Wingdings" panose="05000000000000000000" pitchFamily="2" charset="2"/>
              <a:buChar char="q"/>
            </a:pPr>
            <a:r>
              <a:rPr lang="en-US" b="0" dirty="0" err="1" smtClean="0"/>
              <a:t>Characterising</a:t>
            </a:r>
            <a:r>
              <a:rPr lang="en-US" b="0" dirty="0" smtClean="0"/>
              <a:t> locations at most risk of experiencing high levels of </a:t>
            </a:r>
            <a:r>
              <a:rPr lang="en-US" b="0" dirty="0" err="1" smtClean="0"/>
              <a:t>NO</a:t>
            </a:r>
            <a:r>
              <a:rPr lang="en-US" b="0" baseline="-25000" dirty="0" err="1" smtClean="0"/>
              <a:t>2</a:t>
            </a:r>
            <a:r>
              <a:rPr lang="en-US" b="0" dirty="0" smtClean="0"/>
              <a:t> </a:t>
            </a:r>
          </a:p>
          <a:p>
            <a:pPr marL="342900" indent="-342900">
              <a:buFont typeface="Wingdings" panose="05000000000000000000" pitchFamily="2" charset="2"/>
              <a:buChar char="q"/>
            </a:pPr>
            <a:r>
              <a:rPr lang="en-US" b="0" dirty="0" smtClean="0"/>
              <a:t>Identifying where transport policy mitigation strategies may need to be employed </a:t>
            </a:r>
          </a:p>
          <a:p>
            <a:pPr marL="342900" indent="-342900">
              <a:buFont typeface="Wingdings" panose="05000000000000000000" pitchFamily="2" charset="2"/>
              <a:buChar char="q"/>
            </a:pPr>
            <a:r>
              <a:rPr lang="en-US" b="0" dirty="0" smtClean="0"/>
              <a:t>To test for associations between respiratory medication prescribing levels and </a:t>
            </a:r>
            <a:r>
              <a:rPr lang="en-US" b="0" dirty="0" err="1" smtClean="0"/>
              <a:t>NO</a:t>
            </a:r>
            <a:r>
              <a:rPr lang="en-US" b="0" baseline="-25000" dirty="0" err="1" smtClean="0"/>
              <a:t>2</a:t>
            </a:r>
            <a:r>
              <a:rPr lang="en-US" b="0" dirty="0" smtClean="0"/>
              <a:t> concentrations</a:t>
            </a:r>
            <a:endParaRPr lang="en-US" b="0" dirty="0"/>
          </a:p>
        </p:txBody>
      </p:sp>
    </p:spTree>
    <p:extLst>
      <p:ext uri="{BB962C8B-B14F-4D97-AF65-F5344CB8AC3E}">
        <p14:creationId xmlns:p14="http://schemas.microsoft.com/office/powerpoint/2010/main" val="351508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E8F03D76-1DE0-4A6A-854D-FBB9683ADBA1}"/>
              </a:ext>
            </a:extLst>
          </p:cNvPr>
          <p:cNvSpPr>
            <a:spLocks noGrp="1"/>
          </p:cNvSpPr>
          <p:nvPr>
            <p:ph type="title"/>
          </p:nvPr>
        </p:nvSpPr>
        <p:spPr>
          <a:xfrm>
            <a:off x="1260764" y="179024"/>
            <a:ext cx="6916449" cy="566275"/>
          </a:xfrm>
        </p:spPr>
        <p:txBody>
          <a:bodyPr/>
          <a:lstStyle/>
          <a:p>
            <a:r>
              <a:rPr lang="en-GB" dirty="0" smtClean="0"/>
              <a:t>EPA </a:t>
            </a:r>
            <a:r>
              <a:rPr lang="en-GB" dirty="0" err="1" smtClean="0"/>
              <a:t>NO</a:t>
            </a:r>
            <a:r>
              <a:rPr lang="en-GB" baseline="-25000" dirty="0" err="1" smtClean="0"/>
              <a:t>2</a:t>
            </a:r>
            <a:r>
              <a:rPr lang="en-GB" dirty="0" smtClean="0"/>
              <a:t> Monitoring Data</a:t>
            </a:r>
            <a:endParaRPr lang="en-GB" dirty="0"/>
          </a:p>
        </p:txBody>
      </p:sp>
      <p:sp>
        <p:nvSpPr>
          <p:cNvPr id="10" name="Text Placeholder 2">
            <a:extLst>
              <a:ext uri="{FF2B5EF4-FFF2-40B4-BE49-F238E27FC236}">
                <a16:creationId xmlns:a16="http://schemas.microsoft.com/office/drawing/2014/main" xmlns="" id="{A68EAD92-523E-48C9-A0E0-BDD8330C1F30}"/>
              </a:ext>
            </a:extLst>
          </p:cNvPr>
          <p:cNvSpPr>
            <a:spLocks noGrp="1"/>
          </p:cNvSpPr>
          <p:nvPr>
            <p:ph type="body" sz="quarter" idx="10"/>
          </p:nvPr>
        </p:nvSpPr>
        <p:spPr>
          <a:xfrm>
            <a:off x="625642" y="1006780"/>
            <a:ext cx="7954378" cy="5241620"/>
          </a:xfrm>
        </p:spPr>
        <p:txBody>
          <a:bodyPr/>
          <a:lstStyle/>
          <a:p>
            <a:pPr lvl="2" indent="0">
              <a:buNone/>
            </a:pPr>
            <a:endParaRPr lang="en-US" dirty="0"/>
          </a:p>
          <a:p>
            <a:pPr lvl="2" indent="0">
              <a:buNone/>
            </a:pPr>
            <a:endParaRPr lang="en-US" dirty="0">
              <a:solidFill>
                <a:srgbClr val="C00000"/>
              </a:solidFill>
            </a:endParaRPr>
          </a:p>
          <a:p>
            <a:pPr lvl="2" indent="0">
              <a:buNone/>
            </a:pPr>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7" y="1133500"/>
            <a:ext cx="50482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88031" y="1006780"/>
            <a:ext cx="8229600" cy="5040560"/>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Source EPA Maps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Blanchardstown: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Urban</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Coverage</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on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N3</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route 	      	     (Approximately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750m</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from</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M50</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N3</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Interchange)	  	     </a:t>
            </a:r>
            <a:r>
              <a:rPr kumimoji="0" lang="en-IE" sz="1600" b="0" i="1" u="none" strike="noStrike" kern="1200" cap="none" spc="0" normalizeH="0" baseline="0" noProof="0" dirty="0" smtClean="0">
                <a:ln>
                  <a:noFill/>
                </a:ln>
                <a:solidFill>
                  <a:sysClr val="windowText" lastClr="000000"/>
                </a:solidFill>
                <a:effectLst/>
                <a:uLnTx/>
                <a:uFillTx/>
                <a:latin typeface="Calibri"/>
                <a:ea typeface="+mn-ea"/>
                <a:cs typeface="+mn-cs"/>
              </a:rPr>
              <a:t>2018 </a:t>
            </a:r>
            <a:r>
              <a:rPr kumimoji="0" lang="en-IE" sz="1600" b="0" i="1" u="none" strike="noStrike" kern="1200" cap="none" spc="0" normalizeH="0" baseline="0" noProof="0" dirty="0" err="1" smtClean="0">
                <a:ln>
                  <a:noFill/>
                </a:ln>
                <a:solidFill>
                  <a:sysClr val="windowText" lastClr="000000"/>
                </a:solidFill>
                <a:effectLst/>
                <a:uLnTx/>
                <a:uFillTx/>
                <a:latin typeface="Calibri"/>
                <a:ea typeface="+mn-ea"/>
                <a:cs typeface="+mn-cs"/>
              </a:rPr>
              <a:t>AADT</a:t>
            </a:r>
            <a:r>
              <a:rPr kumimoji="0" lang="en-IE" sz="1600" b="0" i="1" u="none" strike="noStrike" kern="1200" cap="none" spc="0" normalizeH="0" baseline="0" noProof="0" dirty="0" smtClean="0">
                <a:ln>
                  <a:noFill/>
                </a:ln>
                <a:solidFill>
                  <a:sysClr val="windowText" lastClr="000000"/>
                </a:solidFill>
                <a:effectLst/>
                <a:uLnTx/>
                <a:uFillTx/>
                <a:latin typeface="Calibri"/>
                <a:ea typeface="+mn-ea"/>
                <a:cs typeface="+mn-cs"/>
              </a:rPr>
              <a:t>: 76880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Swords: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Suburban Coverage at Fingal 	   	     County Council Services Depot 	     (Adjacent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R125</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route)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1" i="0" u="none" strike="noStrike" kern="1200" cap="none" spc="0" normalizeH="0" baseline="0" noProof="0" dirty="0" err="1" smtClean="0">
                <a:ln>
                  <a:noFill/>
                </a:ln>
                <a:solidFill>
                  <a:sysClr val="windowText" lastClr="000000"/>
                </a:solidFill>
                <a:effectLst/>
                <a:uLnTx/>
                <a:uFillTx/>
                <a:latin typeface="Calibri"/>
                <a:ea typeface="+mn-ea"/>
                <a:cs typeface="+mn-cs"/>
              </a:rPr>
              <a:t>Rathmines</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Suburban Coverage on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Wynnefield</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Road (Approximately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75m</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from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R114</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route into Dublin City)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IE" sz="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1" i="0" u="none" strike="noStrike" kern="1200" cap="none" spc="0" normalizeH="0" baseline="0" noProof="0" dirty="0" err="1" smtClean="0">
                <a:ln>
                  <a:noFill/>
                </a:ln>
                <a:solidFill>
                  <a:sysClr val="windowText" lastClr="000000"/>
                </a:solidFill>
                <a:effectLst/>
                <a:uLnTx/>
                <a:uFillTx/>
                <a:latin typeface="Calibri"/>
                <a:ea typeface="+mn-ea"/>
                <a:cs typeface="+mn-cs"/>
              </a:rPr>
              <a:t>Dún</a:t>
            </a: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 Laoghaire: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IE" sz="16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Urban Coverage at junction of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Glenageary</a:t>
            </a:r>
            <a:r>
              <a:rPr kumimoji="0" lang="en-IE" sz="1600" b="0" i="0" u="none" strike="noStrike" kern="1200" cap="none" spc="0" normalizeH="0" baseline="0" noProof="0" dirty="0" smtClean="0">
                <a:ln>
                  <a:noFill/>
                </a:ln>
                <a:solidFill>
                  <a:sysClr val="windowText" lastClr="000000"/>
                </a:solidFill>
                <a:effectLst/>
                <a:uLnTx/>
                <a:uFillTx/>
                <a:latin typeface="Calibri"/>
                <a:ea typeface="+mn-ea"/>
                <a:cs typeface="+mn-cs"/>
              </a:rPr>
              <a:t> Road with </a:t>
            </a:r>
            <a:r>
              <a:rPr kumimoji="0" lang="en-IE" sz="1600" b="0" i="0" u="none" strike="noStrike" kern="1200" cap="none" spc="0" normalizeH="0" baseline="0" noProof="0" dirty="0" err="1" smtClean="0">
                <a:ln>
                  <a:noFill/>
                </a:ln>
                <a:solidFill>
                  <a:sysClr val="windowText" lastClr="000000"/>
                </a:solidFill>
                <a:effectLst/>
                <a:uLnTx/>
                <a:uFillTx/>
                <a:latin typeface="Calibri"/>
                <a:ea typeface="+mn-ea"/>
                <a:cs typeface="+mn-cs"/>
              </a:rPr>
              <a:t>R118</a:t>
            </a:r>
            <a:endParaRPr kumimoji="0" lang="en-IE" sz="16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9627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2125" y="-70189"/>
            <a:ext cx="8689808" cy="523220"/>
          </a:xfrm>
          <a:prstGeom prst="rect">
            <a:avLst/>
          </a:prstGeom>
          <a:noFill/>
        </p:spPr>
        <p:txBody>
          <a:bodyPr wrap="square" rtlCol="0">
            <a:spAutoFit/>
          </a:bodyPr>
          <a:lstStyle/>
          <a:p>
            <a:r>
              <a:rPr lang="en-US" sz="2800" dirty="0" smtClean="0">
                <a:solidFill>
                  <a:srgbClr val="0E73B9"/>
                </a:solidFill>
              </a:rPr>
              <a:t>Monthly average and </a:t>
            </a:r>
            <a:r>
              <a:rPr lang="en-US" sz="2800" dirty="0" err="1" smtClean="0">
                <a:solidFill>
                  <a:srgbClr val="0E73B9"/>
                </a:solidFill>
              </a:rPr>
              <a:t>85%ile</a:t>
            </a:r>
            <a:r>
              <a:rPr lang="en-US" sz="2800" dirty="0" smtClean="0">
                <a:solidFill>
                  <a:srgbClr val="0E73B9"/>
                </a:solidFill>
              </a:rPr>
              <a:t> </a:t>
            </a:r>
            <a:r>
              <a:rPr lang="en-US" sz="2800" dirty="0" err="1" smtClean="0">
                <a:solidFill>
                  <a:srgbClr val="0E73B9"/>
                </a:solidFill>
              </a:rPr>
              <a:t>NO</a:t>
            </a:r>
            <a:r>
              <a:rPr lang="en-US" sz="2800" baseline="-25000" dirty="0" err="1" smtClean="0">
                <a:solidFill>
                  <a:srgbClr val="0E73B9"/>
                </a:solidFill>
              </a:rPr>
              <a:t>2</a:t>
            </a:r>
            <a:r>
              <a:rPr lang="en-US" sz="2800" dirty="0">
                <a:solidFill>
                  <a:srgbClr val="0E73B9"/>
                </a:solidFill>
              </a:rPr>
              <a:t> </a:t>
            </a:r>
            <a:r>
              <a:rPr lang="en-US" sz="2800" dirty="0" smtClean="0">
                <a:solidFill>
                  <a:srgbClr val="0E73B9"/>
                </a:solidFill>
              </a:rPr>
              <a:t>&amp; </a:t>
            </a:r>
            <a:r>
              <a:rPr lang="en-US" sz="2800" dirty="0" err="1" smtClean="0">
                <a:solidFill>
                  <a:srgbClr val="0E73B9"/>
                </a:solidFill>
              </a:rPr>
              <a:t>PM</a:t>
            </a:r>
            <a:r>
              <a:rPr lang="en-US" sz="2800" baseline="-25000" dirty="0" err="1" smtClean="0">
                <a:solidFill>
                  <a:srgbClr val="0E73B9"/>
                </a:solidFill>
              </a:rPr>
              <a:t>2.5</a:t>
            </a:r>
            <a:r>
              <a:rPr lang="en-US" sz="2800" dirty="0" smtClean="0">
                <a:solidFill>
                  <a:srgbClr val="0E73B9"/>
                </a:solidFill>
              </a:rPr>
              <a:t> conc. (</a:t>
            </a:r>
            <a:r>
              <a:rPr lang="en-US" sz="2800" dirty="0" smtClean="0">
                <a:solidFill>
                  <a:srgbClr val="0E73B9"/>
                </a:solidFill>
                <a:latin typeface="Calibri" panose="020F0502020204030204" pitchFamily="34" charset="0"/>
                <a:cs typeface="Calibri" panose="020F0502020204030204" pitchFamily="34" charset="0"/>
              </a:rPr>
              <a:t>µg/</a:t>
            </a:r>
            <a:r>
              <a:rPr lang="en-US" sz="2800" dirty="0" err="1" smtClean="0">
                <a:solidFill>
                  <a:srgbClr val="0E73B9"/>
                </a:solidFill>
                <a:latin typeface="Calibri" panose="020F0502020204030204" pitchFamily="34" charset="0"/>
                <a:cs typeface="Calibri" panose="020F0502020204030204" pitchFamily="34" charset="0"/>
              </a:rPr>
              <a:t>m</a:t>
            </a:r>
            <a:r>
              <a:rPr lang="en-US" sz="2800" baseline="30000" dirty="0" err="1" smtClean="0">
                <a:solidFill>
                  <a:srgbClr val="0E73B9"/>
                </a:solidFill>
                <a:latin typeface="Calibri" panose="020F0502020204030204" pitchFamily="34" charset="0"/>
                <a:cs typeface="Calibri" panose="020F0502020204030204" pitchFamily="34" charset="0"/>
              </a:rPr>
              <a:t>3</a:t>
            </a:r>
            <a:r>
              <a:rPr lang="en-US" sz="2800" dirty="0" smtClean="0">
                <a:solidFill>
                  <a:srgbClr val="0E73B9"/>
                </a:solidFill>
                <a:latin typeface="Calibri" panose="020F0502020204030204" pitchFamily="34" charset="0"/>
                <a:cs typeface="Calibri" panose="020F0502020204030204" pitchFamily="34" charset="0"/>
              </a:rPr>
              <a:t>)</a:t>
            </a:r>
            <a:endParaRPr lang="en-US" sz="2800" dirty="0">
              <a:solidFill>
                <a:srgbClr val="0E73B9"/>
              </a:solidFill>
            </a:endParaRPr>
          </a:p>
        </p:txBody>
      </p:sp>
      <p:pic>
        <p:nvPicPr>
          <p:cNvPr id="19" name="Picture 18"/>
          <p:cNvPicPr>
            <a:picLocks noChangeAspect="1"/>
          </p:cNvPicPr>
          <p:nvPr/>
        </p:nvPicPr>
        <p:blipFill>
          <a:blip r:embed="rId3"/>
          <a:stretch>
            <a:fillRect/>
          </a:stretch>
        </p:blipFill>
        <p:spPr>
          <a:xfrm>
            <a:off x="117749" y="453031"/>
            <a:ext cx="4395597" cy="3206774"/>
          </a:xfrm>
          <a:prstGeom prst="rect">
            <a:avLst/>
          </a:prstGeom>
        </p:spPr>
      </p:pic>
      <p:pic>
        <p:nvPicPr>
          <p:cNvPr id="20" name="Picture 19"/>
          <p:cNvPicPr>
            <a:picLocks noChangeAspect="1"/>
          </p:cNvPicPr>
          <p:nvPr/>
        </p:nvPicPr>
        <p:blipFill>
          <a:blip r:embed="rId4"/>
          <a:stretch>
            <a:fillRect/>
          </a:stretch>
        </p:blipFill>
        <p:spPr>
          <a:xfrm>
            <a:off x="4506869" y="453031"/>
            <a:ext cx="4395597" cy="3206774"/>
          </a:xfrm>
          <a:prstGeom prst="rect">
            <a:avLst/>
          </a:prstGeom>
        </p:spPr>
      </p:pic>
      <p:pic>
        <p:nvPicPr>
          <p:cNvPr id="21" name="Picture 20"/>
          <p:cNvPicPr>
            <a:picLocks noChangeAspect="1"/>
          </p:cNvPicPr>
          <p:nvPr/>
        </p:nvPicPr>
        <p:blipFill>
          <a:blip r:embed="rId5"/>
          <a:stretch>
            <a:fillRect/>
          </a:stretch>
        </p:blipFill>
        <p:spPr>
          <a:xfrm>
            <a:off x="124226" y="3651226"/>
            <a:ext cx="4395597" cy="3206774"/>
          </a:xfrm>
          <a:prstGeom prst="rect">
            <a:avLst/>
          </a:prstGeom>
        </p:spPr>
      </p:pic>
      <p:pic>
        <p:nvPicPr>
          <p:cNvPr id="22" name="Picture 21"/>
          <p:cNvPicPr>
            <a:picLocks noChangeAspect="1"/>
          </p:cNvPicPr>
          <p:nvPr/>
        </p:nvPicPr>
        <p:blipFill>
          <a:blip r:embed="rId6"/>
          <a:stretch>
            <a:fillRect/>
          </a:stretch>
        </p:blipFill>
        <p:spPr>
          <a:xfrm>
            <a:off x="4513346" y="3651226"/>
            <a:ext cx="4395597" cy="3206774"/>
          </a:xfrm>
          <a:prstGeom prst="rect">
            <a:avLst/>
          </a:prstGeom>
        </p:spPr>
      </p:pic>
      <p:pic>
        <p:nvPicPr>
          <p:cNvPr id="2" name="Picture 1"/>
          <p:cNvPicPr>
            <a:picLocks noChangeAspect="1"/>
          </p:cNvPicPr>
          <p:nvPr/>
        </p:nvPicPr>
        <p:blipFill>
          <a:blip r:embed="rId7"/>
          <a:stretch>
            <a:fillRect/>
          </a:stretch>
        </p:blipFill>
        <p:spPr>
          <a:xfrm>
            <a:off x="0" y="0"/>
            <a:ext cx="862125" cy="451085"/>
          </a:xfrm>
          <a:prstGeom prst="rect">
            <a:avLst/>
          </a:prstGeom>
        </p:spPr>
      </p:pic>
    </p:spTree>
    <p:extLst>
      <p:ext uri="{BB962C8B-B14F-4D97-AF65-F5344CB8AC3E}">
        <p14:creationId xmlns:p14="http://schemas.microsoft.com/office/powerpoint/2010/main" val="253396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nity_PPT_Calibri_Option2">
  <a:themeElements>
    <a:clrScheme name="Trinity College">
      <a:dk1>
        <a:sysClr val="windowText" lastClr="000000"/>
      </a:dk1>
      <a:lt1>
        <a:sysClr val="window" lastClr="FFFFFF"/>
      </a:lt1>
      <a:dk2>
        <a:srgbClr val="3E6DB2"/>
      </a:dk2>
      <a:lt2>
        <a:srgbClr val="FFFFFF"/>
      </a:lt2>
      <a:accent1>
        <a:srgbClr val="4F81BD"/>
      </a:accent1>
      <a:accent2>
        <a:srgbClr val="0E73B9"/>
      </a:accent2>
      <a:accent3>
        <a:srgbClr val="7C7C7C"/>
      </a:accent3>
      <a:accent4>
        <a:srgbClr val="A6A6A6"/>
      </a:accent4>
      <a:accent5>
        <a:srgbClr val="4F81BD"/>
      </a:accent5>
      <a:accent6>
        <a:srgbClr val="3E6DB2"/>
      </a:accent6>
      <a:hlink>
        <a:srgbClr val="000000"/>
      </a:hlink>
      <a:folHlink>
        <a:srgbClr val="000000"/>
      </a:folHlink>
    </a:clrScheme>
    <a:fontScheme name="Trinit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Trinity_PPT_Calibri_Option2</Template>
  <TotalTime>1820</TotalTime>
  <Words>1174</Words>
  <Application>Microsoft Office PowerPoint</Application>
  <PresentationFormat>On-screen Show (4:3)</PresentationFormat>
  <Paragraphs>150</Paragraphs>
  <Slides>29</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Gill Sans MT</vt:lpstr>
      <vt:lpstr>Minion Pro</vt:lpstr>
      <vt:lpstr>Times New Roman</vt:lpstr>
      <vt:lpstr>Wingdings</vt:lpstr>
      <vt:lpstr>Trinity_PPT_Calibri_Option2</vt:lpstr>
      <vt:lpstr>Office Theme</vt:lpstr>
      <vt:lpstr>Impact of NO2 on Health</vt:lpstr>
      <vt:lpstr>Background</vt:lpstr>
      <vt:lpstr>EPA Research Call </vt:lpstr>
      <vt:lpstr>Project Objectives 1</vt:lpstr>
      <vt:lpstr>Project Objectives 2</vt:lpstr>
      <vt:lpstr>Focus of presentation</vt:lpstr>
      <vt:lpstr>EPA NO2 Monitoring Data</vt:lpstr>
      <vt:lpstr>EPA NO2 Monitoring Data</vt:lpstr>
      <vt:lpstr>PowerPoint Presentation</vt:lpstr>
      <vt:lpstr>HSE - PCRS prescribing database analysis</vt:lpstr>
      <vt:lpstr>PowerPoint Presentation</vt:lpstr>
      <vt:lpstr>Air Quality Measurements: Influence of Wind Speed and Direction</vt:lpstr>
      <vt:lpstr>Land Use Regression Modelling</vt:lpstr>
      <vt:lpstr>Wind-Sector Land Use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 Sector - Land Use Regression Analysis</vt:lpstr>
      <vt:lpstr>PowerPoint Presentation</vt:lpstr>
      <vt:lpstr>PowerPoint Presentation</vt:lpstr>
      <vt:lpstr>Questions/topics for discussion </vt:lpstr>
      <vt:lpstr>Thank You   Thank you.  Contacts:  Margaret O’Mahony: margaret.omahony@tcd.ie Brian Broderick: brian.broderick@tcd.ie Aonghus Ó Domhnaill: domhnaia@tcd.ie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Calibri Regular 36pt</dc:title>
  <dc:creator>Administrator</dc:creator>
  <cp:lastModifiedBy>_</cp:lastModifiedBy>
  <cp:revision>101</cp:revision>
  <cp:lastPrinted>2014-12-16T10:33:11Z</cp:lastPrinted>
  <dcterms:created xsi:type="dcterms:W3CDTF">2015-04-21T16:55:50Z</dcterms:created>
  <dcterms:modified xsi:type="dcterms:W3CDTF">2019-06-19T13:52:05Z</dcterms:modified>
</cp:coreProperties>
</file>