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2043688" cy="45300900"/>
  <p:notesSz cx="6797675" cy="9928225"/>
  <p:defaultTextStyle>
    <a:defPPr>
      <a:defRPr lang="de-DE"/>
    </a:defPPr>
    <a:lvl1pPr algn="l" rtl="0" fontAlgn="base">
      <a:spcBef>
        <a:spcPct val="0"/>
      </a:spcBef>
      <a:spcAft>
        <a:spcPct val="0"/>
      </a:spcAft>
      <a:defRPr sz="8700" kern="1200">
        <a:solidFill>
          <a:schemeClr val="tx1"/>
        </a:solidFill>
        <a:latin typeface="Arial" charset="0"/>
        <a:ea typeface="+mn-ea"/>
        <a:cs typeface="+mn-cs"/>
      </a:defRPr>
    </a:lvl1pPr>
    <a:lvl2pPr marL="457200" algn="l" rtl="0" fontAlgn="base">
      <a:spcBef>
        <a:spcPct val="0"/>
      </a:spcBef>
      <a:spcAft>
        <a:spcPct val="0"/>
      </a:spcAft>
      <a:defRPr sz="8700" kern="1200">
        <a:solidFill>
          <a:schemeClr val="tx1"/>
        </a:solidFill>
        <a:latin typeface="Arial" charset="0"/>
        <a:ea typeface="+mn-ea"/>
        <a:cs typeface="+mn-cs"/>
      </a:defRPr>
    </a:lvl2pPr>
    <a:lvl3pPr marL="914400" algn="l" rtl="0" fontAlgn="base">
      <a:spcBef>
        <a:spcPct val="0"/>
      </a:spcBef>
      <a:spcAft>
        <a:spcPct val="0"/>
      </a:spcAft>
      <a:defRPr sz="8700" kern="1200">
        <a:solidFill>
          <a:schemeClr val="tx1"/>
        </a:solidFill>
        <a:latin typeface="Arial" charset="0"/>
        <a:ea typeface="+mn-ea"/>
        <a:cs typeface="+mn-cs"/>
      </a:defRPr>
    </a:lvl3pPr>
    <a:lvl4pPr marL="1371600" algn="l" rtl="0" fontAlgn="base">
      <a:spcBef>
        <a:spcPct val="0"/>
      </a:spcBef>
      <a:spcAft>
        <a:spcPct val="0"/>
      </a:spcAft>
      <a:defRPr sz="8700" kern="1200">
        <a:solidFill>
          <a:schemeClr val="tx1"/>
        </a:solidFill>
        <a:latin typeface="Arial" charset="0"/>
        <a:ea typeface="+mn-ea"/>
        <a:cs typeface="+mn-cs"/>
      </a:defRPr>
    </a:lvl4pPr>
    <a:lvl5pPr marL="1828800" algn="l" rtl="0" fontAlgn="base">
      <a:spcBef>
        <a:spcPct val="0"/>
      </a:spcBef>
      <a:spcAft>
        <a:spcPct val="0"/>
      </a:spcAft>
      <a:defRPr sz="8700" kern="1200">
        <a:solidFill>
          <a:schemeClr val="tx1"/>
        </a:solidFill>
        <a:latin typeface="Arial" charset="0"/>
        <a:ea typeface="+mn-ea"/>
        <a:cs typeface="+mn-cs"/>
      </a:defRPr>
    </a:lvl5pPr>
    <a:lvl6pPr marL="2286000" algn="l" defTabSz="914400" rtl="0" eaLnBrk="1" latinLnBrk="0" hangingPunct="1">
      <a:defRPr sz="8700" kern="1200">
        <a:solidFill>
          <a:schemeClr val="tx1"/>
        </a:solidFill>
        <a:latin typeface="Arial" charset="0"/>
        <a:ea typeface="+mn-ea"/>
        <a:cs typeface="+mn-cs"/>
      </a:defRPr>
    </a:lvl6pPr>
    <a:lvl7pPr marL="2743200" algn="l" defTabSz="914400" rtl="0" eaLnBrk="1" latinLnBrk="0" hangingPunct="1">
      <a:defRPr sz="8700" kern="1200">
        <a:solidFill>
          <a:schemeClr val="tx1"/>
        </a:solidFill>
        <a:latin typeface="Arial" charset="0"/>
        <a:ea typeface="+mn-ea"/>
        <a:cs typeface="+mn-cs"/>
      </a:defRPr>
    </a:lvl7pPr>
    <a:lvl8pPr marL="3200400" algn="l" defTabSz="914400" rtl="0" eaLnBrk="1" latinLnBrk="0" hangingPunct="1">
      <a:defRPr sz="8700" kern="1200">
        <a:solidFill>
          <a:schemeClr val="tx1"/>
        </a:solidFill>
        <a:latin typeface="Arial" charset="0"/>
        <a:ea typeface="+mn-ea"/>
        <a:cs typeface="+mn-cs"/>
      </a:defRPr>
    </a:lvl8pPr>
    <a:lvl9pPr marL="3657600" algn="l" defTabSz="914400" rtl="0" eaLnBrk="1" latinLnBrk="0" hangingPunct="1">
      <a:defRPr sz="87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4268">
          <p15:clr>
            <a:srgbClr val="A4A3A4"/>
          </p15:clr>
        </p15:guide>
        <p15:guide id="2" pos="10093">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therine Phillips" initials="CP" lastIdx="5" clrIdx="0"/>
  <p:cmAuthor id="1" name="Hellebust, Stig" initials="HS" lastIdx="3" clrIdx="1">
    <p:extLst>
      <p:ext uri="{19B8F6BF-5375-455C-9EA6-DF929625EA0E}">
        <p15:presenceInfo xmlns:p15="http://schemas.microsoft.com/office/powerpoint/2012/main" userId="S::S.Hellebust@ucc.ie::c5d7e176-3b24-4ad0-a9f8-b984f5ae46d9" providerId="AD"/>
      </p:ext>
    </p:extLst>
  </p:cmAuthor>
  <p:cmAuthor id="2" name="Dillon, Christina" initials="DC" lastIdx="10" clrIdx="2">
    <p:extLst>
      <p:ext uri="{19B8F6BF-5375-455C-9EA6-DF929625EA0E}">
        <p15:presenceInfo xmlns:p15="http://schemas.microsoft.com/office/powerpoint/2012/main" userId="S-1-5-21-366280191-1431725683-3082433272-1747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FF6600"/>
    <a:srgbClr val="A50021"/>
    <a:srgbClr val="990000"/>
    <a:srgbClr val="E8E3DC"/>
    <a:srgbClr val="D4CCBF"/>
    <a:srgbClr val="9D92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591" autoAdjust="0"/>
    <p:restoredTop sz="93254" autoAdjust="0"/>
  </p:normalViewPr>
  <p:slideViewPr>
    <p:cSldViewPr>
      <p:cViewPr>
        <p:scale>
          <a:sx n="40" d="100"/>
          <a:sy n="40" d="100"/>
        </p:scale>
        <p:origin x="30" y="-6468"/>
      </p:cViewPr>
      <p:guideLst>
        <p:guide orient="horz" pos="14268"/>
        <p:guide pos="1009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10" cy="7201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03475" y="14073188"/>
            <a:ext cx="27236738" cy="9709150"/>
          </a:xfrm>
          <a:prstGeom prst="rect">
            <a:avLst/>
          </a:prstGeom>
        </p:spPr>
        <p:txBody>
          <a:bodyPr/>
          <a:lstStyle/>
          <a:p>
            <a:r>
              <a:rPr lang="en-US"/>
              <a:t>Click to edit Master title style</a:t>
            </a:r>
            <a:endParaRPr lang="en-IE"/>
          </a:p>
        </p:txBody>
      </p:sp>
      <p:sp>
        <p:nvSpPr>
          <p:cNvPr id="3" name="Subtitle 2"/>
          <p:cNvSpPr>
            <a:spLocks noGrp="1"/>
          </p:cNvSpPr>
          <p:nvPr>
            <p:ph type="subTitle" idx="1"/>
          </p:nvPr>
        </p:nvSpPr>
        <p:spPr>
          <a:xfrm>
            <a:off x="4806950" y="25669875"/>
            <a:ext cx="22429788" cy="11577638"/>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601788" y="1814513"/>
            <a:ext cx="28840112" cy="7550150"/>
          </a:xfrm>
          <a:prstGeom prst="rect">
            <a:avLst/>
          </a:prstGeom>
        </p:spPr>
        <p:txBody>
          <a:bodyPr/>
          <a:lstStyle/>
          <a:p>
            <a:r>
              <a:rPr lang="en-US"/>
              <a:t>Click to edit Master title style</a:t>
            </a:r>
            <a:endParaRPr lang="en-IE"/>
          </a:p>
        </p:txBody>
      </p:sp>
      <p:sp>
        <p:nvSpPr>
          <p:cNvPr id="3" name="Vertical Text Placeholder 2"/>
          <p:cNvSpPr>
            <a:spLocks noGrp="1"/>
          </p:cNvSpPr>
          <p:nvPr>
            <p:ph type="body" orient="vert" idx="1"/>
          </p:nvPr>
        </p:nvSpPr>
        <p:spPr>
          <a:xfrm>
            <a:off x="1601788" y="10569575"/>
            <a:ext cx="28840112" cy="298973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233063" y="1814513"/>
            <a:ext cx="7208837" cy="38652450"/>
          </a:xfrm>
          <a:prstGeom prst="rect">
            <a:avLst/>
          </a:prstGeo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1601788" y="1814513"/>
            <a:ext cx="21478875" cy="3865245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01788" y="1814513"/>
            <a:ext cx="28840112" cy="7550150"/>
          </a:xfrm>
          <a:prstGeom prst="rect">
            <a:avLst/>
          </a:prstGeom>
        </p:spPr>
        <p:txBody>
          <a:bodyPr/>
          <a:lstStyle/>
          <a:p>
            <a:r>
              <a:rPr lang="en-US"/>
              <a:t>Click to edit Master title style</a:t>
            </a:r>
            <a:endParaRPr lang="en-IE"/>
          </a:p>
        </p:txBody>
      </p:sp>
      <p:sp>
        <p:nvSpPr>
          <p:cNvPr id="3" name="Content Placeholder 2"/>
          <p:cNvSpPr>
            <a:spLocks noGrp="1"/>
          </p:cNvSpPr>
          <p:nvPr>
            <p:ph idx="1"/>
          </p:nvPr>
        </p:nvSpPr>
        <p:spPr>
          <a:xfrm>
            <a:off x="1601788" y="10569575"/>
            <a:ext cx="28840112" cy="298973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30475" y="29109988"/>
            <a:ext cx="27238325" cy="8997950"/>
          </a:xfrm>
          <a:prstGeom prst="rect">
            <a:avLst/>
          </a:prstGeom>
        </p:spPr>
        <p:txBody>
          <a:bodyPr anchor="t"/>
          <a:lstStyle>
            <a:lvl1pPr algn="l">
              <a:defRPr sz="4000" b="1" cap="all"/>
            </a:lvl1pPr>
          </a:lstStyle>
          <a:p>
            <a:r>
              <a:rPr lang="en-US"/>
              <a:t>Click to edit Master title style</a:t>
            </a:r>
            <a:endParaRPr lang="en-IE"/>
          </a:p>
        </p:txBody>
      </p:sp>
      <p:sp>
        <p:nvSpPr>
          <p:cNvPr id="3" name="Text Placeholder 2"/>
          <p:cNvSpPr>
            <a:spLocks noGrp="1"/>
          </p:cNvSpPr>
          <p:nvPr>
            <p:ph type="body" idx="1"/>
          </p:nvPr>
        </p:nvSpPr>
        <p:spPr>
          <a:xfrm>
            <a:off x="2530475" y="19200813"/>
            <a:ext cx="27238325" cy="9909175"/>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601788" y="1814513"/>
            <a:ext cx="28840112" cy="7550150"/>
          </a:xfrm>
          <a:prstGeom prst="rect">
            <a:avLst/>
          </a:prstGeom>
        </p:spPr>
        <p:txBody>
          <a:bodyPr/>
          <a:lstStyle/>
          <a:p>
            <a:r>
              <a:rPr lang="en-US"/>
              <a:t>Click to edit Master title style</a:t>
            </a:r>
            <a:endParaRPr lang="en-IE"/>
          </a:p>
        </p:txBody>
      </p:sp>
      <p:sp>
        <p:nvSpPr>
          <p:cNvPr id="3" name="Content Placeholder 2"/>
          <p:cNvSpPr>
            <a:spLocks noGrp="1"/>
          </p:cNvSpPr>
          <p:nvPr>
            <p:ph sz="half" idx="1"/>
          </p:nvPr>
        </p:nvSpPr>
        <p:spPr>
          <a:xfrm>
            <a:off x="1601788" y="10569575"/>
            <a:ext cx="14343062" cy="2989738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16097250" y="10569575"/>
            <a:ext cx="14344650" cy="2989738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01788" y="1814513"/>
            <a:ext cx="28840112" cy="7550150"/>
          </a:xfrm>
          <a:prstGeom prst="rect">
            <a:avLst/>
          </a:prstGeom>
        </p:spPr>
        <p:txBody>
          <a:bodyPr/>
          <a:lstStyle>
            <a:lvl1pPr>
              <a:defRPr/>
            </a:lvl1pPr>
          </a:lstStyle>
          <a:p>
            <a:r>
              <a:rPr lang="en-US"/>
              <a:t>Click to edit Master title style</a:t>
            </a:r>
            <a:endParaRPr lang="en-IE"/>
          </a:p>
        </p:txBody>
      </p:sp>
      <p:sp>
        <p:nvSpPr>
          <p:cNvPr id="3" name="Text Placeholder 2"/>
          <p:cNvSpPr>
            <a:spLocks noGrp="1"/>
          </p:cNvSpPr>
          <p:nvPr>
            <p:ph type="body" idx="1"/>
          </p:nvPr>
        </p:nvSpPr>
        <p:spPr>
          <a:xfrm>
            <a:off x="1601788" y="10140950"/>
            <a:ext cx="14158912" cy="42259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01788" y="14366875"/>
            <a:ext cx="14158912" cy="261000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16278225" y="10140950"/>
            <a:ext cx="14163675" cy="42259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278225" y="14366875"/>
            <a:ext cx="14163675" cy="261000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01788" y="1814513"/>
            <a:ext cx="28840112" cy="7550150"/>
          </a:xfrm>
          <a:prstGeom prst="rect">
            <a:avLst/>
          </a:prstGeom>
        </p:spPr>
        <p:txBody>
          <a:bodyPr/>
          <a:lstStyle/>
          <a:p>
            <a:r>
              <a:rPr lang="en-US"/>
              <a:t>Click to edit Master title style</a:t>
            </a:r>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01788" y="1803400"/>
            <a:ext cx="10542587" cy="7675563"/>
          </a:xfrm>
          <a:prstGeom prst="rect">
            <a:avLst/>
          </a:prstGeom>
        </p:spPr>
        <p:txBody>
          <a:bodyPr anchor="b"/>
          <a:lstStyle>
            <a:lvl1pPr algn="l">
              <a:defRPr sz="2000" b="1"/>
            </a:lvl1pPr>
          </a:lstStyle>
          <a:p>
            <a:r>
              <a:rPr lang="en-US"/>
              <a:t>Click to edit Master title style</a:t>
            </a:r>
            <a:endParaRPr lang="en-IE"/>
          </a:p>
        </p:txBody>
      </p:sp>
      <p:sp>
        <p:nvSpPr>
          <p:cNvPr id="3" name="Content Placeholder 2"/>
          <p:cNvSpPr>
            <a:spLocks noGrp="1"/>
          </p:cNvSpPr>
          <p:nvPr>
            <p:ph idx="1"/>
          </p:nvPr>
        </p:nvSpPr>
        <p:spPr>
          <a:xfrm>
            <a:off x="12528550" y="1803400"/>
            <a:ext cx="17913350" cy="386635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1601788" y="9478963"/>
            <a:ext cx="10542587" cy="30988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80150" y="31710313"/>
            <a:ext cx="19226213" cy="3743325"/>
          </a:xfrm>
          <a:prstGeom prst="rect">
            <a:avLst/>
          </a:prstGeom>
        </p:spPr>
        <p:txBody>
          <a:bodyPr anchor="b"/>
          <a:lstStyle>
            <a:lvl1pPr algn="l">
              <a:defRPr sz="2000" b="1"/>
            </a:lvl1pPr>
          </a:lstStyle>
          <a:p>
            <a:r>
              <a:rPr lang="en-US"/>
              <a:t>Click to edit Master title style</a:t>
            </a:r>
            <a:endParaRPr lang="en-IE"/>
          </a:p>
        </p:txBody>
      </p:sp>
      <p:sp>
        <p:nvSpPr>
          <p:cNvPr id="3" name="Picture Placeholder 2"/>
          <p:cNvSpPr>
            <a:spLocks noGrp="1"/>
          </p:cNvSpPr>
          <p:nvPr>
            <p:ph type="pic" idx="1"/>
          </p:nvPr>
        </p:nvSpPr>
        <p:spPr>
          <a:xfrm>
            <a:off x="6280150" y="4048125"/>
            <a:ext cx="19226213" cy="2717958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E" noProof="0"/>
          </a:p>
        </p:txBody>
      </p:sp>
      <p:sp>
        <p:nvSpPr>
          <p:cNvPr id="4" name="Text Placeholder 3"/>
          <p:cNvSpPr>
            <a:spLocks noGrp="1"/>
          </p:cNvSpPr>
          <p:nvPr>
            <p:ph type="body" sz="half" idx="2"/>
          </p:nvPr>
        </p:nvSpPr>
        <p:spPr>
          <a:xfrm>
            <a:off x="6280150" y="35453638"/>
            <a:ext cx="19226213" cy="531653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Title 1"/>
          <p:cNvSpPr txBox="1">
            <a:spLocks/>
          </p:cNvSpPr>
          <p:nvPr userDrawn="1"/>
        </p:nvSpPr>
        <p:spPr>
          <a:xfrm>
            <a:off x="0" y="42381488"/>
            <a:ext cx="32043688" cy="2919412"/>
          </a:xfrm>
          <a:prstGeom prst="rect">
            <a:avLst/>
          </a:prstGeom>
          <a:gradFill flip="none" rotWithShape="1">
            <a:gsLst>
              <a:gs pos="38928">
                <a:srgbClr val="B8DEF8"/>
              </a:gs>
              <a:gs pos="47788">
                <a:srgbClr val="8BC9F3"/>
              </a:gs>
              <a:gs pos="58400">
                <a:srgbClr val="55AFEE"/>
              </a:gs>
              <a:gs pos="0">
                <a:srgbClr val="FFC000"/>
              </a:gs>
              <a:gs pos="25000">
                <a:schemeClr val="bg1"/>
              </a:gs>
              <a:gs pos="25000">
                <a:schemeClr val="bg1">
                  <a:alpha val="1000"/>
                </a:schemeClr>
              </a:gs>
              <a:gs pos="25000">
                <a:srgbClr val="00B0F0"/>
              </a:gs>
              <a:gs pos="81425">
                <a:srgbClr val="00B0F0"/>
              </a:gs>
              <a:gs pos="75000">
                <a:srgbClr val="0087E6"/>
              </a:gs>
              <a:gs pos="100000">
                <a:srgbClr val="005CBF"/>
              </a:gs>
            </a:gsLst>
            <a:lin ang="1200000" scaled="0"/>
            <a:tileRect/>
          </a:gradFill>
        </p:spPr>
        <p:txBody>
          <a:bodyPr anchor="ctr">
            <a:normAutofit/>
          </a:bodyPr>
          <a:lstStyle/>
          <a:p>
            <a:pPr algn="r" defTabSz="4419600" eaLnBrk="0" hangingPunct="0">
              <a:defRPr/>
            </a:pPr>
            <a:endParaRPr lang="en-IE" sz="6800" kern="0" dirty="0">
              <a:solidFill>
                <a:schemeClr val="bg1"/>
              </a:solidFill>
              <a:latin typeface="Franklin Gothic Demi" pitchFamily="34" charset="0"/>
              <a:ea typeface="+mj-ea"/>
              <a:cs typeface="+mj-cs"/>
            </a:endParaRPr>
          </a:p>
        </p:txBody>
      </p:sp>
      <p:sp>
        <p:nvSpPr>
          <p:cNvPr id="1031" name="Rectangle 7"/>
          <p:cNvSpPr>
            <a:spLocks noChangeArrowheads="1"/>
          </p:cNvSpPr>
          <p:nvPr userDrawn="1"/>
        </p:nvSpPr>
        <p:spPr bwMode="auto">
          <a:xfrm>
            <a:off x="50800" y="0"/>
            <a:ext cx="31992888" cy="7086600"/>
          </a:xfrm>
          <a:prstGeom prst="rect">
            <a:avLst/>
          </a:prstGeom>
          <a:solidFill>
            <a:srgbClr val="FFC000"/>
          </a:solidFill>
          <a:ln w="9525">
            <a:noFill/>
            <a:miter lim="800000"/>
            <a:headEnd/>
            <a:tailEnd/>
          </a:ln>
          <a:effectLst/>
        </p:spPr>
        <p:txBody>
          <a:bodyPr wrap="none" anchor="ctr"/>
          <a:lstStyle/>
          <a:p>
            <a:pPr>
              <a:defRPr/>
            </a:pPr>
            <a:endParaRPr lang="en-IE"/>
          </a:p>
        </p:txBody>
      </p:sp>
      <p:sp>
        <p:nvSpPr>
          <p:cNvPr id="1033" name="Line 9"/>
          <p:cNvSpPr>
            <a:spLocks noChangeShapeType="1"/>
          </p:cNvSpPr>
          <p:nvPr userDrawn="1"/>
        </p:nvSpPr>
        <p:spPr bwMode="auto">
          <a:xfrm>
            <a:off x="14288" y="42165588"/>
            <a:ext cx="32029400" cy="0"/>
          </a:xfrm>
          <a:prstGeom prst="line">
            <a:avLst/>
          </a:prstGeom>
          <a:noFill/>
          <a:ln w="381000">
            <a:solidFill>
              <a:schemeClr val="accent2"/>
            </a:solidFill>
            <a:round/>
            <a:headEnd/>
            <a:tailEnd/>
          </a:ln>
          <a:effectLst/>
        </p:spPr>
        <p:txBody>
          <a:bodyPr/>
          <a:lstStyle/>
          <a:p>
            <a:pPr>
              <a:defRPr/>
            </a:pPr>
            <a:endParaRPr lang="en-IE"/>
          </a:p>
        </p:txBody>
      </p:sp>
      <p:sp>
        <p:nvSpPr>
          <p:cNvPr id="1036" name="Line 12"/>
          <p:cNvSpPr>
            <a:spLocks noChangeShapeType="1"/>
          </p:cNvSpPr>
          <p:nvPr userDrawn="1"/>
        </p:nvSpPr>
        <p:spPr bwMode="auto">
          <a:xfrm>
            <a:off x="0" y="7162800"/>
            <a:ext cx="32029400" cy="0"/>
          </a:xfrm>
          <a:prstGeom prst="line">
            <a:avLst/>
          </a:prstGeom>
          <a:noFill/>
          <a:ln w="381000">
            <a:solidFill>
              <a:schemeClr val="accent2"/>
            </a:solidFill>
            <a:round/>
            <a:headEnd/>
            <a:tailEnd/>
          </a:ln>
          <a:effectLst/>
        </p:spPr>
        <p:txBody>
          <a:bodyPr/>
          <a:lstStyle/>
          <a:p>
            <a:pPr>
              <a:defRPr/>
            </a:pPr>
            <a:endParaRPr lang="en-IE"/>
          </a:p>
        </p:txBody>
      </p:sp>
      <p:pic>
        <p:nvPicPr>
          <p:cNvPr id="14" name="Picture 13"/>
          <p:cNvPicPr>
            <a:picLocks/>
          </p:cNvPicPr>
          <p:nvPr userDrawn="1"/>
        </p:nvPicPr>
        <p:blipFill rotWithShape="1">
          <a:blip r:embed="rId13">
            <a:extLst>
              <a:ext uri="{28A0092B-C50C-407E-A947-70E740481C1C}">
                <a14:useLocalDpi xmlns:a14="http://schemas.microsoft.com/office/drawing/2010/main" val="0"/>
              </a:ext>
            </a:extLst>
          </a:blip>
          <a:srcRect t="26051"/>
          <a:stretch/>
        </p:blipFill>
        <p:spPr>
          <a:xfrm>
            <a:off x="73661" y="-54915"/>
            <a:ext cx="7540818" cy="7030027"/>
          </a:xfrm>
          <a:prstGeom prst="rect">
            <a:avLst/>
          </a:prstGeom>
        </p:spPr>
      </p:pic>
      <p:pic>
        <p:nvPicPr>
          <p:cNvPr id="5" name="Picture 4"/>
          <p:cNvPicPr>
            <a:picLocks noChangeAspect="1"/>
          </p:cNvPicPr>
          <p:nvPr userDrawn="1"/>
        </p:nvPicPr>
        <p:blipFill>
          <a:blip r:embed="rId14"/>
          <a:stretch>
            <a:fillRect/>
          </a:stretch>
        </p:blipFill>
        <p:spPr>
          <a:xfrm>
            <a:off x="6978372" y="42825258"/>
            <a:ext cx="6499408" cy="1865572"/>
          </a:xfrm>
          <a:prstGeom prst="rect">
            <a:avLst/>
          </a:prstGeom>
        </p:spPr>
      </p:pic>
      <p:pic>
        <p:nvPicPr>
          <p:cNvPr id="9" name="Picture 8"/>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14271313" y="42825258"/>
            <a:ext cx="6768940" cy="1865572"/>
          </a:xfrm>
          <a:prstGeom prst="rect">
            <a:avLst/>
          </a:prstGeom>
          <a:noFill/>
          <a:ln>
            <a:noFill/>
          </a:ln>
          <a:effectLst/>
        </p:spPr>
      </p:pic>
      <p:pic>
        <p:nvPicPr>
          <p:cNvPr id="2" name="Picture 1"/>
          <p:cNvPicPr>
            <a:picLocks noChangeAspect="1"/>
          </p:cNvPicPr>
          <p:nvPr userDrawn="1"/>
        </p:nvPicPr>
        <p:blipFill>
          <a:blip r:embed="rId16"/>
          <a:stretch>
            <a:fillRect/>
          </a:stretch>
        </p:blipFill>
        <p:spPr>
          <a:xfrm>
            <a:off x="21833786" y="42825258"/>
            <a:ext cx="5959093" cy="1865572"/>
          </a:xfrm>
          <a:prstGeom prst="rect">
            <a:avLst/>
          </a:prstGeom>
        </p:spPr>
      </p:pic>
      <p:pic>
        <p:nvPicPr>
          <p:cNvPr id="3" name="Picture 2"/>
          <p:cNvPicPr>
            <a:picLocks noChangeAspect="1"/>
          </p:cNvPicPr>
          <p:nvPr userDrawn="1"/>
        </p:nvPicPr>
        <p:blipFill>
          <a:blip r:embed="rId17"/>
          <a:stretch>
            <a:fillRect/>
          </a:stretch>
        </p:blipFill>
        <p:spPr>
          <a:xfrm>
            <a:off x="28586413" y="42536131"/>
            <a:ext cx="2413512" cy="251477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19600" rtl="0" eaLnBrk="0" fontAlgn="base" hangingPunct="0">
        <a:spcBef>
          <a:spcPct val="0"/>
        </a:spcBef>
        <a:spcAft>
          <a:spcPct val="0"/>
        </a:spcAft>
        <a:defRPr sz="21300">
          <a:solidFill>
            <a:schemeClr val="tx2"/>
          </a:solidFill>
          <a:latin typeface="+mj-lt"/>
          <a:ea typeface="+mj-ea"/>
          <a:cs typeface="+mj-cs"/>
        </a:defRPr>
      </a:lvl1pPr>
      <a:lvl2pPr algn="ctr" defTabSz="4419600" rtl="0" eaLnBrk="0" fontAlgn="base" hangingPunct="0">
        <a:spcBef>
          <a:spcPct val="0"/>
        </a:spcBef>
        <a:spcAft>
          <a:spcPct val="0"/>
        </a:spcAft>
        <a:defRPr sz="21300">
          <a:solidFill>
            <a:schemeClr val="tx2"/>
          </a:solidFill>
          <a:latin typeface="Arial" charset="0"/>
        </a:defRPr>
      </a:lvl2pPr>
      <a:lvl3pPr algn="ctr" defTabSz="4419600" rtl="0" eaLnBrk="0" fontAlgn="base" hangingPunct="0">
        <a:spcBef>
          <a:spcPct val="0"/>
        </a:spcBef>
        <a:spcAft>
          <a:spcPct val="0"/>
        </a:spcAft>
        <a:defRPr sz="21300">
          <a:solidFill>
            <a:schemeClr val="tx2"/>
          </a:solidFill>
          <a:latin typeface="Arial" charset="0"/>
        </a:defRPr>
      </a:lvl3pPr>
      <a:lvl4pPr algn="ctr" defTabSz="4419600" rtl="0" eaLnBrk="0" fontAlgn="base" hangingPunct="0">
        <a:spcBef>
          <a:spcPct val="0"/>
        </a:spcBef>
        <a:spcAft>
          <a:spcPct val="0"/>
        </a:spcAft>
        <a:defRPr sz="21300">
          <a:solidFill>
            <a:schemeClr val="tx2"/>
          </a:solidFill>
          <a:latin typeface="Arial" charset="0"/>
        </a:defRPr>
      </a:lvl4pPr>
      <a:lvl5pPr algn="ctr" defTabSz="4419600" rtl="0" eaLnBrk="0" fontAlgn="base" hangingPunct="0">
        <a:spcBef>
          <a:spcPct val="0"/>
        </a:spcBef>
        <a:spcAft>
          <a:spcPct val="0"/>
        </a:spcAft>
        <a:defRPr sz="21300">
          <a:solidFill>
            <a:schemeClr val="tx2"/>
          </a:solidFill>
          <a:latin typeface="Arial" charset="0"/>
        </a:defRPr>
      </a:lvl5pPr>
      <a:lvl6pPr marL="457200" algn="ctr" defTabSz="4419600" rtl="0" fontAlgn="base">
        <a:spcBef>
          <a:spcPct val="0"/>
        </a:spcBef>
        <a:spcAft>
          <a:spcPct val="0"/>
        </a:spcAft>
        <a:defRPr sz="21300">
          <a:solidFill>
            <a:schemeClr val="tx2"/>
          </a:solidFill>
          <a:latin typeface="Arial" charset="0"/>
        </a:defRPr>
      </a:lvl6pPr>
      <a:lvl7pPr marL="914400" algn="ctr" defTabSz="4419600" rtl="0" fontAlgn="base">
        <a:spcBef>
          <a:spcPct val="0"/>
        </a:spcBef>
        <a:spcAft>
          <a:spcPct val="0"/>
        </a:spcAft>
        <a:defRPr sz="21300">
          <a:solidFill>
            <a:schemeClr val="tx2"/>
          </a:solidFill>
          <a:latin typeface="Arial" charset="0"/>
        </a:defRPr>
      </a:lvl7pPr>
      <a:lvl8pPr marL="1371600" algn="ctr" defTabSz="4419600" rtl="0" fontAlgn="base">
        <a:spcBef>
          <a:spcPct val="0"/>
        </a:spcBef>
        <a:spcAft>
          <a:spcPct val="0"/>
        </a:spcAft>
        <a:defRPr sz="21300">
          <a:solidFill>
            <a:schemeClr val="tx2"/>
          </a:solidFill>
          <a:latin typeface="Arial" charset="0"/>
        </a:defRPr>
      </a:lvl8pPr>
      <a:lvl9pPr marL="1828800" algn="ctr" defTabSz="4419600" rtl="0" fontAlgn="base">
        <a:spcBef>
          <a:spcPct val="0"/>
        </a:spcBef>
        <a:spcAft>
          <a:spcPct val="0"/>
        </a:spcAft>
        <a:defRPr sz="21300">
          <a:solidFill>
            <a:schemeClr val="tx2"/>
          </a:solidFill>
          <a:latin typeface="Arial" charset="0"/>
        </a:defRPr>
      </a:lvl9pPr>
    </p:titleStyle>
    <p:bodyStyle>
      <a:lvl1pPr marL="1657350" indent="-1657350" algn="l" defTabSz="4419600" rtl="0" eaLnBrk="0" fontAlgn="base" hangingPunct="0">
        <a:spcBef>
          <a:spcPct val="20000"/>
        </a:spcBef>
        <a:spcAft>
          <a:spcPct val="0"/>
        </a:spcAft>
        <a:buChar char="•"/>
        <a:defRPr sz="15500">
          <a:solidFill>
            <a:schemeClr val="tx1"/>
          </a:solidFill>
          <a:latin typeface="+mn-lt"/>
          <a:ea typeface="+mn-ea"/>
          <a:cs typeface="+mn-cs"/>
        </a:defRPr>
      </a:lvl1pPr>
      <a:lvl2pPr marL="3590925" indent="-1381125" algn="l" defTabSz="4419600" rtl="0" eaLnBrk="0" fontAlgn="base" hangingPunct="0">
        <a:spcBef>
          <a:spcPct val="20000"/>
        </a:spcBef>
        <a:spcAft>
          <a:spcPct val="0"/>
        </a:spcAft>
        <a:buChar char="–"/>
        <a:defRPr sz="13500">
          <a:solidFill>
            <a:schemeClr val="tx1"/>
          </a:solidFill>
          <a:latin typeface="+mn-lt"/>
        </a:defRPr>
      </a:lvl2pPr>
      <a:lvl3pPr marL="5524500" indent="-1104900" algn="l" defTabSz="4419600" rtl="0" eaLnBrk="0" fontAlgn="base" hangingPunct="0">
        <a:spcBef>
          <a:spcPct val="20000"/>
        </a:spcBef>
        <a:spcAft>
          <a:spcPct val="0"/>
        </a:spcAft>
        <a:buChar char="•"/>
        <a:defRPr sz="11600">
          <a:solidFill>
            <a:schemeClr val="tx1"/>
          </a:solidFill>
          <a:latin typeface="+mn-lt"/>
        </a:defRPr>
      </a:lvl3pPr>
      <a:lvl4pPr marL="7734300" indent="-1104900" algn="l" defTabSz="4419600" rtl="0" eaLnBrk="0" fontAlgn="base" hangingPunct="0">
        <a:spcBef>
          <a:spcPct val="20000"/>
        </a:spcBef>
        <a:spcAft>
          <a:spcPct val="0"/>
        </a:spcAft>
        <a:buChar char="–"/>
        <a:defRPr sz="9700">
          <a:solidFill>
            <a:schemeClr val="tx1"/>
          </a:solidFill>
          <a:latin typeface="+mn-lt"/>
        </a:defRPr>
      </a:lvl4pPr>
      <a:lvl5pPr marL="9944100" indent="-1104900" algn="l" defTabSz="4419600" rtl="0" eaLnBrk="0" fontAlgn="base" hangingPunct="0">
        <a:spcBef>
          <a:spcPct val="20000"/>
        </a:spcBef>
        <a:spcAft>
          <a:spcPct val="0"/>
        </a:spcAft>
        <a:buChar char="»"/>
        <a:defRPr sz="9700">
          <a:solidFill>
            <a:schemeClr val="tx1"/>
          </a:solidFill>
          <a:latin typeface="+mn-lt"/>
        </a:defRPr>
      </a:lvl5pPr>
      <a:lvl6pPr marL="10401300" indent="-1104900" algn="l" defTabSz="4419600" rtl="0" fontAlgn="base">
        <a:spcBef>
          <a:spcPct val="20000"/>
        </a:spcBef>
        <a:spcAft>
          <a:spcPct val="0"/>
        </a:spcAft>
        <a:buChar char="»"/>
        <a:defRPr sz="9700">
          <a:solidFill>
            <a:schemeClr val="tx1"/>
          </a:solidFill>
          <a:latin typeface="+mn-lt"/>
        </a:defRPr>
      </a:lvl6pPr>
      <a:lvl7pPr marL="10858500" indent="-1104900" algn="l" defTabSz="4419600" rtl="0" fontAlgn="base">
        <a:spcBef>
          <a:spcPct val="20000"/>
        </a:spcBef>
        <a:spcAft>
          <a:spcPct val="0"/>
        </a:spcAft>
        <a:buChar char="»"/>
        <a:defRPr sz="9700">
          <a:solidFill>
            <a:schemeClr val="tx1"/>
          </a:solidFill>
          <a:latin typeface="+mn-lt"/>
        </a:defRPr>
      </a:lvl7pPr>
      <a:lvl8pPr marL="11315700" indent="-1104900" algn="l" defTabSz="4419600" rtl="0" fontAlgn="base">
        <a:spcBef>
          <a:spcPct val="20000"/>
        </a:spcBef>
        <a:spcAft>
          <a:spcPct val="0"/>
        </a:spcAft>
        <a:buChar char="»"/>
        <a:defRPr sz="9700">
          <a:solidFill>
            <a:schemeClr val="tx1"/>
          </a:solidFill>
          <a:latin typeface="+mn-lt"/>
        </a:defRPr>
      </a:lvl8pPr>
      <a:lvl9pPr marL="11772900" indent="-1104900" algn="l" defTabSz="4419600" rtl="0" fontAlgn="base">
        <a:spcBef>
          <a:spcPct val="20000"/>
        </a:spcBef>
        <a:spcAft>
          <a:spcPct val="0"/>
        </a:spcAft>
        <a:buChar char="»"/>
        <a:defRPr sz="97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15"/>
          <p:cNvSpPr txBox="1">
            <a:spLocks noChangeArrowheads="1"/>
          </p:cNvSpPr>
          <p:nvPr/>
        </p:nvSpPr>
        <p:spPr bwMode="auto">
          <a:xfrm>
            <a:off x="8420368" y="500381"/>
            <a:ext cx="19010639" cy="6678751"/>
          </a:xfrm>
          <a:prstGeom prst="rect">
            <a:avLst/>
          </a:prstGeom>
          <a:noFill/>
          <a:ln w="9525">
            <a:noFill/>
            <a:miter lim="800000"/>
            <a:headEnd/>
            <a:tailEnd/>
          </a:ln>
        </p:spPr>
        <p:txBody>
          <a:bodyPr wrap="square">
            <a:spAutoFit/>
          </a:bodyPr>
          <a:lstStyle/>
          <a:p>
            <a:pPr algn="ctr"/>
            <a:r>
              <a:rPr lang="en-GB" sz="4400" b="1" dirty="0">
                <a:latin typeface="Times New Roman" panose="02020603050405020304" pitchFamily="18" charset="0"/>
                <a:cs typeface="Times New Roman" panose="02020603050405020304" pitchFamily="18" charset="0"/>
              </a:rPr>
              <a:t>THE MODIFYING EFFECTS OF OBESITY ON THE ASSOCIATION BETWEEN AIR POLLUTION AND </a:t>
            </a:r>
            <a:r>
              <a:rPr lang="en-GB" sz="4400" b="1">
                <a:latin typeface="Times New Roman" panose="02020603050405020304" pitchFamily="18" charset="0"/>
                <a:cs typeface="Times New Roman" panose="02020603050405020304" pitchFamily="18" charset="0"/>
              </a:rPr>
              <a:t>STROKE </a:t>
            </a:r>
            <a:r>
              <a:rPr lang="en-GB" sz="4400" b="1">
                <a:latin typeface="Times New Roman" panose="02020603050405020304" pitchFamily="18" charset="0"/>
                <a:cs typeface="Times New Roman" panose="02020603050405020304" pitchFamily="18" charset="0"/>
                <a:sym typeface="Symbol" panose="05050102010706020507" pitchFamily="18" charset="2"/>
              </a:rPr>
              <a:t></a:t>
            </a:r>
            <a:r>
              <a:rPr lang="en-GB" sz="4400" b="1">
                <a:latin typeface="Times New Roman" panose="02020603050405020304" pitchFamily="18" charset="0"/>
                <a:cs typeface="Times New Roman" panose="02020603050405020304" pitchFamily="18" charset="0"/>
              </a:rPr>
              <a:t>  </a:t>
            </a:r>
            <a:endParaRPr lang="en-GB" sz="4400" b="1" dirty="0">
              <a:latin typeface="Times New Roman" panose="02020603050405020304" pitchFamily="18" charset="0"/>
              <a:cs typeface="Times New Roman" panose="02020603050405020304" pitchFamily="18" charset="0"/>
            </a:endParaRPr>
          </a:p>
          <a:p>
            <a:pPr algn="ctr"/>
            <a:r>
              <a:rPr lang="en-GB" sz="4400" b="1" dirty="0">
                <a:latin typeface="Times New Roman" panose="02020603050405020304" pitchFamily="18" charset="0"/>
                <a:cs typeface="Times New Roman" panose="02020603050405020304" pitchFamily="18" charset="0"/>
              </a:rPr>
              <a:t>A SYSTEMATIC REVIEW. </a:t>
            </a:r>
          </a:p>
          <a:p>
            <a:pPr algn="ctr"/>
            <a:endParaRPr lang="en-IE" sz="4000" dirty="0">
              <a:latin typeface="Times New Roman" panose="02020603050405020304" pitchFamily="18" charset="0"/>
              <a:cs typeface="Times New Roman" panose="02020603050405020304" pitchFamily="18" charset="0"/>
            </a:endParaRPr>
          </a:p>
          <a:p>
            <a:pPr algn="ctr"/>
            <a:r>
              <a:rPr lang="en-GB" sz="3200" dirty="0">
                <a:latin typeface="Times New Roman" panose="02020603050405020304" pitchFamily="18" charset="0"/>
                <a:cs typeface="Times New Roman" panose="02020603050405020304" pitchFamily="18" charset="0"/>
              </a:rPr>
              <a:t>Christina B Dillon</a:t>
            </a:r>
            <a:r>
              <a:rPr lang="en-GB" sz="3200" baseline="30000" dirty="0">
                <a:latin typeface="Times New Roman" panose="02020603050405020304" pitchFamily="18" charset="0"/>
                <a:cs typeface="Times New Roman" panose="02020603050405020304" pitchFamily="18" charset="0"/>
              </a:rPr>
              <a:t>1,2</a:t>
            </a:r>
            <a:r>
              <a:rPr lang="en-GB" sz="3200" dirty="0">
                <a:latin typeface="Times New Roman" panose="02020603050405020304" pitchFamily="18" charset="0"/>
                <a:cs typeface="Times New Roman" panose="02020603050405020304" pitchFamily="18" charset="0"/>
              </a:rPr>
              <a:t>, Aileen Callanan</a:t>
            </a:r>
            <a:r>
              <a:rPr lang="en-GB" sz="3200" baseline="30000" dirty="0">
                <a:latin typeface="Times New Roman" panose="02020603050405020304" pitchFamily="18" charset="0"/>
                <a:cs typeface="Times New Roman" panose="02020603050405020304" pitchFamily="18" charset="0"/>
              </a:rPr>
              <a:t>1</a:t>
            </a:r>
            <a:r>
              <a:rPr lang="en-GB" sz="3200" dirty="0">
                <a:latin typeface="Times New Roman" panose="02020603050405020304" pitchFamily="18" charset="0"/>
                <a:cs typeface="Times New Roman" panose="02020603050405020304" pitchFamily="18" charset="0"/>
              </a:rPr>
              <a:t>, Stig Hellebust </a:t>
            </a:r>
            <a:r>
              <a:rPr lang="en-GB" sz="3200" baseline="30000" dirty="0">
                <a:latin typeface="Times New Roman" panose="02020603050405020304" pitchFamily="18" charset="0"/>
                <a:cs typeface="Times New Roman" panose="02020603050405020304" pitchFamily="18" charset="0"/>
              </a:rPr>
              <a:t>2,3</a:t>
            </a:r>
            <a:r>
              <a:rPr lang="en-GB" sz="3200" dirty="0">
                <a:latin typeface="Times New Roman" panose="02020603050405020304" pitchFamily="18" charset="0"/>
                <a:cs typeface="Times New Roman" panose="02020603050405020304" pitchFamily="18" charset="0"/>
              </a:rPr>
              <a:t>, Claire M Buckley </a:t>
            </a:r>
            <a:r>
              <a:rPr lang="en-GB" sz="3200" baseline="30000" dirty="0">
                <a:latin typeface="Times New Roman" panose="02020603050405020304" pitchFamily="18" charset="0"/>
                <a:cs typeface="Times New Roman" panose="02020603050405020304" pitchFamily="18" charset="0"/>
              </a:rPr>
              <a:t>1</a:t>
            </a:r>
            <a:r>
              <a:rPr lang="en-GB" sz="3200" dirty="0">
                <a:latin typeface="Times New Roman" panose="02020603050405020304" pitchFamily="18" charset="0"/>
                <a:cs typeface="Times New Roman" panose="02020603050405020304" pitchFamily="18" charset="0"/>
              </a:rPr>
              <a:t>, Éilis J O’Reilly</a:t>
            </a:r>
            <a:r>
              <a:rPr lang="en-GB" sz="3200" baseline="30000" dirty="0">
                <a:latin typeface="Times New Roman" panose="02020603050405020304" pitchFamily="18" charset="0"/>
                <a:cs typeface="Times New Roman" panose="02020603050405020304" pitchFamily="18" charset="0"/>
              </a:rPr>
              <a:t>1,2,</a:t>
            </a:r>
            <a:r>
              <a:rPr lang="en-GB" sz="3200" dirty="0">
                <a:latin typeface="Times New Roman" panose="02020603050405020304" pitchFamily="18" charset="0"/>
                <a:cs typeface="Times New Roman" panose="02020603050405020304" pitchFamily="18" charset="0"/>
              </a:rPr>
              <a:t>.</a:t>
            </a:r>
          </a:p>
          <a:p>
            <a:pPr algn="ctr"/>
            <a:endParaRPr lang="en-GB" sz="3200" dirty="0">
              <a:latin typeface="Times New Roman" panose="02020603050405020304" pitchFamily="18" charset="0"/>
              <a:cs typeface="Times New Roman" panose="02020603050405020304" pitchFamily="18" charset="0"/>
            </a:endParaRPr>
          </a:p>
          <a:p>
            <a:pPr algn="ctr"/>
            <a:endParaRPr lang="en-IE" sz="3200" dirty="0">
              <a:latin typeface="Times New Roman" panose="02020603050405020304" pitchFamily="18" charset="0"/>
              <a:cs typeface="Times New Roman" panose="02020603050405020304" pitchFamily="18" charset="0"/>
            </a:endParaRPr>
          </a:p>
          <a:p>
            <a:pPr algn="ctr"/>
            <a:r>
              <a:rPr lang="en-GB" sz="3200" baseline="30000" dirty="0">
                <a:latin typeface="Times New Roman" panose="02020603050405020304" pitchFamily="18" charset="0"/>
                <a:cs typeface="Times New Roman" panose="02020603050405020304" pitchFamily="18" charset="0"/>
              </a:rPr>
              <a:t>1 </a:t>
            </a:r>
            <a:r>
              <a:rPr lang="en-GB" sz="3200" dirty="0">
                <a:latin typeface="Times New Roman" panose="02020603050405020304" pitchFamily="18" charset="0"/>
                <a:cs typeface="Times New Roman" panose="02020603050405020304" pitchFamily="18" charset="0"/>
              </a:rPr>
              <a:t>School of Public Health, University College Cork</a:t>
            </a:r>
            <a:endParaRPr lang="en-IE" sz="3200" dirty="0">
              <a:latin typeface="Times New Roman" panose="02020603050405020304" pitchFamily="18" charset="0"/>
              <a:cs typeface="Times New Roman" panose="02020603050405020304" pitchFamily="18" charset="0"/>
            </a:endParaRPr>
          </a:p>
          <a:p>
            <a:pPr algn="ctr"/>
            <a:r>
              <a:rPr lang="en-GB" sz="3200" baseline="30000" dirty="0">
                <a:latin typeface="Times New Roman" panose="02020603050405020304" pitchFamily="18" charset="0"/>
                <a:cs typeface="Times New Roman" panose="02020603050405020304" pitchFamily="18" charset="0"/>
              </a:rPr>
              <a:t>2 </a:t>
            </a:r>
            <a:r>
              <a:rPr lang="en-GB" sz="3200" dirty="0">
                <a:latin typeface="Times New Roman" panose="02020603050405020304" pitchFamily="18" charset="0"/>
                <a:cs typeface="Times New Roman" panose="02020603050405020304" pitchFamily="18" charset="0"/>
              </a:rPr>
              <a:t>Environmental Research Institute, University College Cork</a:t>
            </a:r>
            <a:endParaRPr lang="en-IE" sz="3200" dirty="0">
              <a:latin typeface="Times New Roman" panose="02020603050405020304" pitchFamily="18" charset="0"/>
              <a:cs typeface="Times New Roman" panose="02020603050405020304" pitchFamily="18" charset="0"/>
            </a:endParaRPr>
          </a:p>
          <a:p>
            <a:pPr algn="ctr"/>
            <a:r>
              <a:rPr lang="en-GB" sz="3200" baseline="30000" dirty="0">
                <a:latin typeface="Times New Roman" panose="02020603050405020304" pitchFamily="18" charset="0"/>
                <a:cs typeface="Times New Roman" panose="02020603050405020304" pitchFamily="18" charset="0"/>
              </a:rPr>
              <a:t>3 </a:t>
            </a:r>
            <a:r>
              <a:rPr lang="en-GB" sz="3200" dirty="0">
                <a:latin typeface="Times New Roman" panose="02020603050405020304" pitchFamily="18" charset="0"/>
                <a:cs typeface="Times New Roman" panose="02020603050405020304" pitchFamily="18" charset="0"/>
              </a:rPr>
              <a:t>School of Chemistry, University College Cork</a:t>
            </a:r>
            <a:endParaRPr lang="en-IE" sz="3200" dirty="0">
              <a:latin typeface="Times New Roman" panose="02020603050405020304" pitchFamily="18" charset="0"/>
              <a:cs typeface="Times New Roman" panose="02020603050405020304" pitchFamily="18" charset="0"/>
            </a:endParaRPr>
          </a:p>
          <a:p>
            <a:pPr algn="ctr"/>
            <a:r>
              <a:rPr lang="en-GB" sz="3200" baseline="30000" dirty="0">
                <a:latin typeface="Times New Roman" panose="02020603050405020304" pitchFamily="18" charset="0"/>
                <a:cs typeface="Times New Roman" panose="02020603050405020304" pitchFamily="18" charset="0"/>
              </a:rPr>
              <a:t>4</a:t>
            </a:r>
            <a:r>
              <a:rPr lang="en-GB" sz="3200" dirty="0">
                <a:latin typeface="Times New Roman" panose="02020603050405020304" pitchFamily="18" charset="0"/>
                <a:cs typeface="Times New Roman" panose="02020603050405020304" pitchFamily="18" charset="0"/>
              </a:rPr>
              <a:t> TH Chan School of Public Health, Harvard University</a:t>
            </a:r>
            <a:endParaRPr lang="en-IE" sz="3200" dirty="0">
              <a:latin typeface="Times New Roman" panose="02020603050405020304" pitchFamily="18" charset="0"/>
              <a:cs typeface="Times New Roman" panose="02020603050405020304" pitchFamily="18" charset="0"/>
            </a:endParaRPr>
          </a:p>
          <a:p>
            <a:pPr algn="ctr"/>
            <a:endParaRPr lang="en-GB" sz="3200" b="1" dirty="0">
              <a:latin typeface="Times New Roman" pitchFamily="18" charset="0"/>
              <a:cs typeface="Times New Roman" pitchFamily="18" charset="0"/>
            </a:endParaRPr>
          </a:p>
        </p:txBody>
      </p:sp>
      <p:sp>
        <p:nvSpPr>
          <p:cNvPr id="8" name="TextBox 7"/>
          <p:cNvSpPr txBox="1"/>
          <p:nvPr/>
        </p:nvSpPr>
        <p:spPr>
          <a:xfrm>
            <a:off x="25291078" y="5241593"/>
            <a:ext cx="6048840" cy="1569660"/>
          </a:xfrm>
          <a:prstGeom prst="rect">
            <a:avLst/>
          </a:prstGeom>
          <a:noFill/>
        </p:spPr>
        <p:txBody>
          <a:bodyPr wrap="square" rtlCol="0">
            <a:spAutoFit/>
          </a:bodyPr>
          <a:lstStyle/>
          <a:p>
            <a:pPr algn="r"/>
            <a:r>
              <a:rPr lang="en-GB" sz="2400" b="1" dirty="0">
                <a:solidFill>
                  <a:srgbClr val="990000"/>
                </a:solidFill>
                <a:latin typeface="Times New Roman" pitchFamily="18" charset="0"/>
                <a:cs typeface="Times New Roman" pitchFamily="18" charset="0"/>
              </a:rPr>
              <a:t>Corresponding author</a:t>
            </a:r>
          </a:p>
          <a:p>
            <a:pPr algn="r"/>
            <a:r>
              <a:rPr lang="en-GB" sz="2400" dirty="0">
                <a:latin typeface="Times New Roman" pitchFamily="18" charset="0"/>
                <a:cs typeface="Times New Roman" pitchFamily="18" charset="0"/>
              </a:rPr>
              <a:t>Dr Christina Dillon</a:t>
            </a:r>
          </a:p>
          <a:p>
            <a:pPr algn="r"/>
            <a:r>
              <a:rPr lang="en-GB" sz="2400" dirty="0">
                <a:latin typeface="Times New Roman" pitchFamily="18" charset="0"/>
                <a:cs typeface="Times New Roman" pitchFamily="18" charset="0"/>
              </a:rPr>
              <a:t>University College Cork,  Cork, Ireland</a:t>
            </a:r>
          </a:p>
          <a:p>
            <a:pPr algn="r"/>
            <a:r>
              <a:rPr lang="en-GB" sz="2400" dirty="0">
                <a:latin typeface="Times New Roman" pitchFamily="18" charset="0"/>
                <a:cs typeface="Times New Roman" pitchFamily="18" charset="0"/>
              </a:rPr>
              <a:t>Email: Christina.dillon66@yahoo.co.uk </a:t>
            </a:r>
          </a:p>
        </p:txBody>
      </p:sp>
      <p:sp>
        <p:nvSpPr>
          <p:cNvPr id="3" name="TextBox 2"/>
          <p:cNvSpPr txBox="1"/>
          <p:nvPr/>
        </p:nvSpPr>
        <p:spPr>
          <a:xfrm>
            <a:off x="759388" y="42557160"/>
            <a:ext cx="4500244" cy="2000548"/>
          </a:xfrm>
          <a:prstGeom prst="rect">
            <a:avLst/>
          </a:prstGeom>
          <a:noFill/>
        </p:spPr>
        <p:txBody>
          <a:bodyPr wrap="square" rtlCol="0">
            <a:spAutoFit/>
          </a:bodyPr>
          <a:lstStyle/>
          <a:p>
            <a:pPr algn="just"/>
            <a:r>
              <a:rPr lang="en-GB" sz="2800" b="1" dirty="0">
                <a:solidFill>
                  <a:srgbClr val="990000"/>
                </a:solidFill>
                <a:latin typeface="Times New Roman" pitchFamily="18" charset="0"/>
                <a:cs typeface="Times New Roman" pitchFamily="18" charset="0"/>
              </a:rPr>
              <a:t>Acknowledgements </a:t>
            </a:r>
          </a:p>
          <a:p>
            <a:pPr algn="just"/>
            <a:r>
              <a:rPr lang="en-IE" sz="2400" dirty="0">
                <a:latin typeface="Times New Roman" pitchFamily="18" charset="0"/>
                <a:cs typeface="Times New Roman" pitchFamily="18" charset="0"/>
              </a:rPr>
              <a:t>This project is funded under the EPA Research Programme 2014-2020 </a:t>
            </a:r>
            <a:r>
              <a:rPr lang="en-GB" sz="2400" dirty="0">
                <a:latin typeface="Times New Roman" pitchFamily="18" charset="0"/>
                <a:cs typeface="Times New Roman" pitchFamily="18" charset="0"/>
              </a:rPr>
              <a:t>(reference EPA 2017-CCRP-MS.47).</a:t>
            </a:r>
          </a:p>
        </p:txBody>
      </p:sp>
      <p:sp>
        <p:nvSpPr>
          <p:cNvPr id="10" name="TextBox 9"/>
          <p:cNvSpPr txBox="1"/>
          <p:nvPr/>
        </p:nvSpPr>
        <p:spPr>
          <a:xfrm>
            <a:off x="424008" y="7619960"/>
            <a:ext cx="12377552" cy="5478423"/>
          </a:xfrm>
          <a:prstGeom prst="rect">
            <a:avLst/>
          </a:prstGeom>
          <a:noFill/>
        </p:spPr>
        <p:txBody>
          <a:bodyPr wrap="square" rtlCol="0">
            <a:spAutoFit/>
          </a:bodyPr>
          <a:lstStyle/>
          <a:p>
            <a:pPr algn="just"/>
            <a:r>
              <a:rPr lang="en-GB" sz="4000" b="1" dirty="0">
                <a:solidFill>
                  <a:srgbClr val="800000"/>
                </a:solidFill>
                <a:latin typeface="Times New Roman" panose="02020603050405020304" pitchFamily="18" charset="0"/>
                <a:cs typeface="Times New Roman" panose="02020603050405020304" pitchFamily="18" charset="0"/>
              </a:rPr>
              <a:t>Introduction: </a:t>
            </a:r>
          </a:p>
          <a:p>
            <a:pPr algn="just"/>
            <a:endParaRPr lang="en-GB" sz="4000" b="1" dirty="0">
              <a:solidFill>
                <a:srgbClr val="800000"/>
              </a:solidFill>
              <a:latin typeface="Times New Roman" panose="02020603050405020304" pitchFamily="18" charset="0"/>
              <a:cs typeface="Times New Roman" panose="02020603050405020304" pitchFamily="18" charset="0"/>
            </a:endParaRPr>
          </a:p>
          <a:p>
            <a:pPr algn="just"/>
            <a:r>
              <a:rPr lang="en-GB" sz="3000" dirty="0">
                <a:latin typeface="Times New Roman" panose="02020603050405020304" pitchFamily="18" charset="0"/>
                <a:cs typeface="Times New Roman" panose="02020603050405020304" pitchFamily="18" charset="0"/>
              </a:rPr>
              <a:t>In 2016, WHO attributed 4.2 million deaths worldwide to ambient air pollution.</a:t>
            </a:r>
          </a:p>
          <a:p>
            <a:pPr algn="just"/>
            <a:endParaRPr lang="en-GB" sz="3000" b="1" dirty="0">
              <a:latin typeface="Times New Roman" panose="02020603050405020304" pitchFamily="18" charset="0"/>
              <a:cs typeface="Times New Roman" panose="02020603050405020304" pitchFamily="18" charset="0"/>
            </a:endParaRPr>
          </a:p>
          <a:p>
            <a:pPr algn="just"/>
            <a:r>
              <a:rPr lang="en-GB" sz="3000" dirty="0">
                <a:latin typeface="Times New Roman" panose="02020603050405020304" pitchFamily="18" charset="0"/>
                <a:cs typeface="Times New Roman" panose="02020603050405020304" pitchFamily="18" charset="0"/>
              </a:rPr>
              <a:t>Ambient air pollution:</a:t>
            </a:r>
          </a:p>
          <a:p>
            <a:pPr marL="285750" indent="-285750" algn="just">
              <a:buFont typeface="Arial" panose="020B0604020202020204" pitchFamily="34" charset="0"/>
              <a:buChar char="•"/>
            </a:pPr>
            <a:r>
              <a:rPr lang="en-GB" sz="3000" dirty="0">
                <a:latin typeface="Times New Roman" panose="02020603050405020304" pitchFamily="18" charset="0"/>
                <a:cs typeface="Times New Roman" panose="02020603050405020304" pitchFamily="18" charset="0"/>
              </a:rPr>
              <a:t>may play a causal role in cerebrovascular and cardiovascular morbidity and mortality </a:t>
            </a:r>
          </a:p>
          <a:p>
            <a:pPr marL="285750" indent="-285750" algn="just">
              <a:buFont typeface="Arial" panose="020B0604020202020204" pitchFamily="34" charset="0"/>
              <a:buChar char="•"/>
            </a:pPr>
            <a:r>
              <a:rPr lang="en-GB" sz="3000" dirty="0">
                <a:latin typeface="Times New Roman" panose="02020603050405020304" pitchFamily="18" charset="0"/>
                <a:cs typeface="Times New Roman" panose="02020603050405020304" pitchFamily="18" charset="0"/>
              </a:rPr>
              <a:t>is linked to many other adverse health outcomes including respiratory disease, mental health disorders and overall mortality </a:t>
            </a:r>
            <a:endParaRPr lang="en-IE" sz="3000" dirty="0">
              <a:latin typeface="Times New Roman" panose="02020603050405020304" pitchFamily="18" charset="0"/>
              <a:cs typeface="Times New Roman" panose="02020603050405020304" pitchFamily="18" charset="0"/>
            </a:endParaRPr>
          </a:p>
          <a:p>
            <a:pPr algn="just"/>
            <a:endParaRPr lang="en-GB" sz="3000" b="1" dirty="0">
              <a:latin typeface="Times New Roman" panose="02020603050405020304" pitchFamily="18" charset="0"/>
              <a:cs typeface="Times New Roman" panose="02020603050405020304" pitchFamily="18" charset="0"/>
            </a:endParaRPr>
          </a:p>
          <a:p>
            <a:pPr algn="just"/>
            <a:endParaRPr lang="en-IE" sz="3000" dirty="0">
              <a:latin typeface="Times New Roman" panose="02020603050405020304" pitchFamily="18" charset="0"/>
              <a:cs typeface="Times New Roman" panose="02020603050405020304" pitchFamily="18" charset="0"/>
            </a:endParaRPr>
          </a:p>
        </p:txBody>
      </p:sp>
      <p:sp>
        <p:nvSpPr>
          <p:cNvPr id="13" name="TextBox 12"/>
          <p:cNvSpPr txBox="1"/>
          <p:nvPr/>
        </p:nvSpPr>
        <p:spPr>
          <a:xfrm>
            <a:off x="18597708" y="29829248"/>
            <a:ext cx="12724169" cy="8556188"/>
          </a:xfrm>
          <a:prstGeom prst="rect">
            <a:avLst/>
          </a:prstGeom>
          <a:noFill/>
        </p:spPr>
        <p:txBody>
          <a:bodyPr wrap="square" rtlCol="0">
            <a:spAutoFit/>
          </a:bodyPr>
          <a:lstStyle/>
          <a:p>
            <a:pPr algn="just"/>
            <a:r>
              <a:rPr lang="en-GB" sz="4000" b="1" dirty="0">
                <a:solidFill>
                  <a:srgbClr val="800000"/>
                </a:solidFill>
                <a:latin typeface="Times New Roman" panose="02020603050405020304" pitchFamily="18" charset="0"/>
                <a:cs typeface="Times New Roman" panose="02020603050405020304" pitchFamily="18" charset="0"/>
              </a:rPr>
              <a:t>Results: </a:t>
            </a:r>
          </a:p>
          <a:p>
            <a:pPr marL="457200" indent="-457200" algn="just">
              <a:buFont typeface="Arial" panose="020B0604020202020204" pitchFamily="34" charset="0"/>
              <a:buChar char="•"/>
            </a:pPr>
            <a:r>
              <a:rPr lang="en-GB" sz="3000" dirty="0">
                <a:latin typeface="Times New Roman" panose="02020603050405020304" pitchFamily="18" charset="0"/>
                <a:cs typeface="Times New Roman" panose="02020603050405020304" pitchFamily="18" charset="0"/>
              </a:rPr>
              <a:t>A total of 1,286 titles were identified of which 290 had their full-text reviewed and nine met eligibility criteria. </a:t>
            </a:r>
          </a:p>
          <a:p>
            <a:pPr marL="457200" indent="-457200" algn="just">
              <a:buFont typeface="Arial" panose="020B0604020202020204" pitchFamily="34" charset="0"/>
              <a:buChar char="•"/>
            </a:pPr>
            <a:r>
              <a:rPr lang="en-GB" sz="3000" dirty="0">
                <a:latin typeface="Times New Roman" panose="02020603050405020304" pitchFamily="18" charset="0"/>
                <a:cs typeface="Times New Roman" panose="02020603050405020304" pitchFamily="18" charset="0"/>
              </a:rPr>
              <a:t>Six cohort, two case-crossover within cohorts, and one cross-sectional studies were included. </a:t>
            </a:r>
          </a:p>
          <a:p>
            <a:pPr marL="457200" indent="-457200" algn="just">
              <a:buFont typeface="Arial" panose="020B0604020202020204" pitchFamily="34" charset="0"/>
              <a:buChar char="•"/>
            </a:pPr>
            <a:r>
              <a:rPr lang="en-GB" sz="3000" dirty="0">
                <a:latin typeface="Times New Roman" panose="02020603050405020304" pitchFamily="18" charset="0"/>
                <a:cs typeface="Times New Roman" panose="02020603050405020304" pitchFamily="18" charset="0"/>
              </a:rPr>
              <a:t>The design of the included studies varied across exposure assessment methods, exposure window (very long-term vs annual vs acute), included pollutants, outcome ascertainment (adjudicated records, self-report, mortality only) and type (prevalent, incident total stroke or subtype), and confounder selection, while populations varied by age, race, geographical location, and time of enrolment.</a:t>
            </a:r>
          </a:p>
          <a:p>
            <a:pPr marL="457200" indent="-457200" algn="just">
              <a:buFont typeface="Arial" panose="020B0604020202020204" pitchFamily="34" charset="0"/>
              <a:buChar char="•"/>
            </a:pPr>
            <a:r>
              <a:rPr lang="en-GB" sz="3000" dirty="0">
                <a:latin typeface="Times New Roman" panose="02020603050405020304" pitchFamily="18" charset="0"/>
                <a:cs typeface="Times New Roman" panose="02020603050405020304" pitchFamily="18" charset="0"/>
              </a:rPr>
              <a:t>Findings across studies were heterogeneous. In summary, seven studies observed at least one pollutant associated with higher stroke, while one found lower risk in haemorrhagic stroke; however, only two observed </a:t>
            </a:r>
            <a:r>
              <a:rPr lang="en-GB" sz="3000" b="1" i="1" dirty="0">
                <a:latin typeface="Times New Roman" panose="02020603050405020304" pitchFamily="18" charset="0"/>
                <a:cs typeface="Times New Roman" panose="02020603050405020304" pitchFamily="18" charset="0"/>
              </a:rPr>
              <a:t>significant</a:t>
            </a:r>
            <a:r>
              <a:rPr lang="en-GB" sz="3000" dirty="0">
                <a:latin typeface="Times New Roman" panose="02020603050405020304" pitchFamily="18" charset="0"/>
                <a:cs typeface="Times New Roman" panose="02020603050405020304" pitchFamily="18" charset="0"/>
              </a:rPr>
              <a:t> effect modification of these associations by obesity status.</a:t>
            </a:r>
          </a:p>
          <a:p>
            <a:pPr marL="457200" indent="-457200" algn="just">
              <a:buFont typeface="Arial" panose="020B0604020202020204" pitchFamily="34" charset="0"/>
              <a:buChar char="•"/>
            </a:pPr>
            <a:r>
              <a:rPr lang="en-GB" sz="3000" dirty="0">
                <a:latin typeface="Times New Roman" panose="02020603050405020304" pitchFamily="18" charset="0"/>
                <a:cs typeface="Times New Roman" panose="02020603050405020304" pitchFamily="18" charset="0"/>
              </a:rPr>
              <a:t>The review included mainly high quality cohort studies with a low risk of confounding or bias.  However, publication bias is common when considering stratified associations. </a:t>
            </a:r>
            <a:endParaRPr lang="en-IE" sz="3000" dirty="0">
              <a:latin typeface="Times New Roman" panose="02020603050405020304" pitchFamily="18" charset="0"/>
              <a:cs typeface="Times New Roman" panose="02020603050405020304" pitchFamily="18" charset="0"/>
            </a:endParaRPr>
          </a:p>
        </p:txBody>
      </p:sp>
      <p:pic>
        <p:nvPicPr>
          <p:cNvPr id="18" name="Picture 2" descr="Image result for stroke  air pollution images wh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64145" y="11355322"/>
            <a:ext cx="3949991" cy="3949991"/>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p:cNvPicPr>
            <a:picLocks noChangeAspect="1"/>
          </p:cNvPicPr>
          <p:nvPr/>
        </p:nvPicPr>
        <p:blipFill>
          <a:blip r:embed="rId3"/>
          <a:stretch>
            <a:fillRect/>
          </a:stretch>
        </p:blipFill>
        <p:spPr>
          <a:xfrm>
            <a:off x="13507069" y="7476194"/>
            <a:ext cx="4171005" cy="4189626"/>
          </a:xfrm>
          <a:prstGeom prst="rect">
            <a:avLst/>
          </a:prstGeom>
        </p:spPr>
      </p:pic>
      <p:sp>
        <p:nvSpPr>
          <p:cNvPr id="14" name="TextBox 13"/>
          <p:cNvSpPr txBox="1"/>
          <p:nvPr/>
        </p:nvSpPr>
        <p:spPr>
          <a:xfrm>
            <a:off x="19048654" y="7530877"/>
            <a:ext cx="12316175" cy="1015663"/>
          </a:xfrm>
          <a:prstGeom prst="rect">
            <a:avLst/>
          </a:prstGeom>
          <a:noFill/>
        </p:spPr>
        <p:txBody>
          <a:bodyPr wrap="square" rtlCol="0">
            <a:spAutoFit/>
          </a:bodyPr>
          <a:lstStyle/>
          <a:p>
            <a:pPr algn="just"/>
            <a:endParaRPr lang="en-GB" sz="3000" dirty="0">
              <a:latin typeface="Times New Roman" panose="02020603050405020304" pitchFamily="18" charset="0"/>
              <a:cs typeface="Times New Roman" panose="02020603050405020304" pitchFamily="18" charset="0"/>
            </a:endParaRPr>
          </a:p>
          <a:p>
            <a:pPr algn="just"/>
            <a:endParaRPr lang="en-GB" sz="3000" dirty="0">
              <a:latin typeface="Times New Roman" panose="02020603050405020304" pitchFamily="18" charset="0"/>
              <a:cs typeface="Times New Roman" panose="02020603050405020304" pitchFamily="18" charset="0"/>
            </a:endParaRPr>
          </a:p>
        </p:txBody>
      </p:sp>
      <p:sp>
        <p:nvSpPr>
          <p:cNvPr id="21" name="TextBox 20"/>
          <p:cNvSpPr txBox="1"/>
          <p:nvPr/>
        </p:nvSpPr>
        <p:spPr>
          <a:xfrm>
            <a:off x="452389" y="12939634"/>
            <a:ext cx="12779368" cy="5632311"/>
          </a:xfrm>
          <a:prstGeom prst="rect">
            <a:avLst/>
          </a:prstGeom>
          <a:noFill/>
        </p:spPr>
        <p:txBody>
          <a:bodyPr wrap="square" rtlCol="0">
            <a:spAutoFit/>
          </a:bodyPr>
          <a:lstStyle/>
          <a:p>
            <a:pPr algn="just"/>
            <a:r>
              <a:rPr lang="en-GB" sz="3000" dirty="0">
                <a:latin typeface="Times New Roman" panose="02020603050405020304" pitchFamily="18" charset="0"/>
                <a:cs typeface="Times New Roman" panose="02020603050405020304" pitchFamily="18" charset="0"/>
              </a:rPr>
              <a:t>Stroke has been reported as the 2nd leading cause of death worldwide, the 5th leading cause of death in low-income countries, and the 3rd most important cause of disability worldwide (WHO 2018). </a:t>
            </a:r>
          </a:p>
          <a:p>
            <a:pPr algn="just"/>
            <a:endParaRPr lang="en-GB" sz="3000" dirty="0">
              <a:latin typeface="Times New Roman" panose="02020603050405020304" pitchFamily="18" charset="0"/>
              <a:cs typeface="Times New Roman" panose="02020603050405020304" pitchFamily="18" charset="0"/>
            </a:endParaRPr>
          </a:p>
          <a:p>
            <a:pPr algn="just"/>
            <a:endParaRPr lang="en-GB" sz="3000" dirty="0">
              <a:latin typeface="Times New Roman" panose="02020603050405020304" pitchFamily="18" charset="0"/>
              <a:cs typeface="Times New Roman" panose="02020603050405020304" pitchFamily="18" charset="0"/>
            </a:endParaRPr>
          </a:p>
          <a:p>
            <a:pPr algn="just"/>
            <a:r>
              <a:rPr lang="en-GB" sz="3000" dirty="0">
                <a:latin typeface="Times New Roman" panose="02020603050405020304" pitchFamily="18" charset="0"/>
                <a:cs typeface="Times New Roman" panose="02020603050405020304" pitchFamily="18" charset="0"/>
              </a:rPr>
              <a:t>Air pollution has been cited as a leading contributor to the global burden of stroke. A recent narrative review by Graber et al., (2019) identified three meta analyses and concluded that</a:t>
            </a:r>
            <a:r>
              <a:rPr lang="en-US" sz="3000" dirty="0">
                <a:latin typeface="Times New Roman" panose="02020603050405020304" pitchFamily="18" charset="0"/>
                <a:cs typeface="Times New Roman" panose="02020603050405020304" pitchFamily="18" charset="0"/>
              </a:rPr>
              <a:t> “Air pollution should be recognized as a silent killer inducing stroke whose mortality rates remain elevated by its role as a new modifiable neurovascular risk factor.”</a:t>
            </a:r>
            <a:endParaRPr lang="en-IE" sz="3000" dirty="0">
              <a:latin typeface="Times New Roman" panose="02020603050405020304" pitchFamily="18" charset="0"/>
              <a:cs typeface="Times New Roman" panose="02020603050405020304" pitchFamily="18" charset="0"/>
            </a:endParaRPr>
          </a:p>
          <a:p>
            <a:pPr algn="just"/>
            <a:endParaRPr lang="en-GB" sz="3000" b="1" dirty="0">
              <a:latin typeface="Times New Roman" panose="02020603050405020304" pitchFamily="18" charset="0"/>
              <a:cs typeface="Times New Roman" panose="02020603050405020304" pitchFamily="18" charset="0"/>
            </a:endParaRPr>
          </a:p>
          <a:p>
            <a:pPr algn="just"/>
            <a:endParaRPr lang="en-GB" sz="3000" dirty="0">
              <a:latin typeface="Times New Roman" panose="02020603050405020304" pitchFamily="18" charset="0"/>
              <a:cs typeface="Times New Roman" panose="02020603050405020304" pitchFamily="18" charset="0"/>
            </a:endParaRPr>
          </a:p>
        </p:txBody>
      </p:sp>
      <p:cxnSp>
        <p:nvCxnSpPr>
          <p:cNvPr id="23" name="Straight Connector 22"/>
          <p:cNvCxnSpPr/>
          <p:nvPr/>
        </p:nvCxnSpPr>
        <p:spPr bwMode="auto">
          <a:xfrm>
            <a:off x="560616" y="17969800"/>
            <a:ext cx="30390609" cy="0"/>
          </a:xfrm>
          <a:prstGeom prst="line">
            <a:avLst/>
          </a:prstGeom>
          <a:ln>
            <a:headEnd type="none" w="med" len="med"/>
            <a:tailEnd type="none" w="med" len="med"/>
          </a:ln>
        </p:spPr>
        <p:style>
          <a:lnRef idx="2">
            <a:schemeClr val="accent2"/>
          </a:lnRef>
          <a:fillRef idx="0">
            <a:schemeClr val="accent2"/>
          </a:fillRef>
          <a:effectRef idx="1">
            <a:schemeClr val="accent2"/>
          </a:effectRef>
          <a:fontRef idx="minor">
            <a:schemeClr val="tx1"/>
          </a:fontRef>
        </p:style>
      </p:cxnSp>
      <p:pic>
        <p:nvPicPr>
          <p:cNvPr id="26" name="Picture 25"/>
          <p:cNvPicPr>
            <a:picLocks noChangeAspect="1"/>
          </p:cNvPicPr>
          <p:nvPr/>
        </p:nvPicPr>
        <p:blipFill>
          <a:blip r:embed="rId4"/>
          <a:stretch>
            <a:fillRect/>
          </a:stretch>
        </p:blipFill>
        <p:spPr>
          <a:xfrm>
            <a:off x="14262674" y="15352596"/>
            <a:ext cx="2986492" cy="2236986"/>
          </a:xfrm>
          <a:prstGeom prst="rect">
            <a:avLst/>
          </a:prstGeom>
        </p:spPr>
      </p:pic>
      <p:sp>
        <p:nvSpPr>
          <p:cNvPr id="24" name="TextBox 23"/>
          <p:cNvSpPr txBox="1"/>
          <p:nvPr/>
        </p:nvSpPr>
        <p:spPr>
          <a:xfrm>
            <a:off x="18640659" y="8030219"/>
            <a:ext cx="12084031" cy="6093976"/>
          </a:xfrm>
          <a:prstGeom prst="rect">
            <a:avLst/>
          </a:prstGeom>
          <a:noFill/>
        </p:spPr>
        <p:txBody>
          <a:bodyPr wrap="square" rtlCol="0">
            <a:spAutoFit/>
          </a:bodyPr>
          <a:lstStyle/>
          <a:p>
            <a:pPr algn="just"/>
            <a:endParaRPr lang="en-GB" sz="3000" dirty="0">
              <a:latin typeface="Times New Roman" panose="02020603050405020304" pitchFamily="18" charset="0"/>
              <a:cs typeface="Times New Roman" panose="02020603050405020304" pitchFamily="18" charset="0"/>
            </a:endParaRPr>
          </a:p>
          <a:p>
            <a:pPr algn="just"/>
            <a:endParaRPr lang="en-GB" sz="3000" dirty="0">
              <a:latin typeface="Times New Roman" panose="02020603050405020304" pitchFamily="18" charset="0"/>
              <a:cs typeface="Times New Roman" panose="02020603050405020304" pitchFamily="18" charset="0"/>
            </a:endParaRPr>
          </a:p>
          <a:p>
            <a:pPr algn="just"/>
            <a:r>
              <a:rPr lang="en-GB" sz="3000" dirty="0">
                <a:latin typeface="Times New Roman" panose="02020603050405020304" pitchFamily="18" charset="0"/>
                <a:cs typeface="Times New Roman" panose="02020603050405020304" pitchFamily="18" charset="0"/>
              </a:rPr>
              <a:t>Although ambient air pollution is considered a risk factor for stroke, there remains unexplained heterogeneity in findings. It has been proposed that human susceptibility to adverse health outcomes as a result of air pollution exposure may be related to underlying personal characteristics including demographics, race, genetic profile, and existing illness.</a:t>
            </a:r>
          </a:p>
          <a:p>
            <a:pPr algn="just"/>
            <a:endParaRPr lang="en-GB" sz="3000" dirty="0">
              <a:latin typeface="Times New Roman" panose="02020603050405020304" pitchFamily="18" charset="0"/>
              <a:cs typeface="Times New Roman" panose="02020603050405020304" pitchFamily="18" charset="0"/>
            </a:endParaRPr>
          </a:p>
          <a:p>
            <a:pPr algn="just"/>
            <a:r>
              <a:rPr lang="en-GB" sz="3000" dirty="0">
                <a:latin typeface="Times New Roman" panose="02020603050405020304" pitchFamily="18" charset="0"/>
                <a:cs typeface="Times New Roman" panose="02020603050405020304" pitchFamily="18" charset="0"/>
              </a:rPr>
              <a:t>Recent research has suggested that adults and children with high BMI are more susceptible to the respiratory effects of air pollution. However, the modifying effect of obesity on the association with stroke is unclear.</a:t>
            </a:r>
          </a:p>
          <a:p>
            <a:pPr algn="just"/>
            <a:endParaRPr lang="en-GB" sz="3000" dirty="0">
              <a:latin typeface="Times New Roman" panose="02020603050405020304" pitchFamily="18" charset="0"/>
              <a:cs typeface="Times New Roman" panose="02020603050405020304" pitchFamily="18" charset="0"/>
            </a:endParaRPr>
          </a:p>
          <a:p>
            <a:pPr algn="just"/>
            <a:endParaRPr lang="en-GB" sz="3000" dirty="0">
              <a:latin typeface="Times New Roman" panose="02020603050405020304" pitchFamily="18" charset="0"/>
              <a:cs typeface="Times New Roman" panose="02020603050405020304" pitchFamily="18" charset="0"/>
            </a:endParaRPr>
          </a:p>
        </p:txBody>
      </p:sp>
      <p:sp>
        <p:nvSpPr>
          <p:cNvPr id="25" name="Rectangle 24"/>
          <p:cNvSpPr/>
          <p:nvPr/>
        </p:nvSpPr>
        <p:spPr>
          <a:xfrm>
            <a:off x="560616" y="18446094"/>
            <a:ext cx="16425117" cy="6472669"/>
          </a:xfrm>
          <a:prstGeom prst="rect">
            <a:avLst/>
          </a:prstGeom>
        </p:spPr>
        <p:txBody>
          <a:bodyPr wrap="square">
            <a:spAutoFit/>
          </a:bodyPr>
          <a:lstStyle/>
          <a:p>
            <a:pPr>
              <a:lnSpc>
                <a:spcPct val="150000"/>
              </a:lnSpc>
            </a:pPr>
            <a:r>
              <a:rPr lang="en-GB" sz="4000" b="1" dirty="0">
                <a:solidFill>
                  <a:srgbClr val="800000"/>
                </a:solidFill>
                <a:latin typeface="Times New Roman" panose="02020603050405020304" pitchFamily="18" charset="0"/>
                <a:cs typeface="Times New Roman" panose="02020603050405020304" pitchFamily="18" charset="0"/>
              </a:rPr>
              <a:t>Methods:</a:t>
            </a:r>
            <a:endParaRPr lang="en-GB" sz="4000" b="1" dirty="0">
              <a:latin typeface="Times New Roman" panose="02020603050405020304" pitchFamily="18" charset="0"/>
              <a:cs typeface="Times New Roman" panose="02020603050405020304" pitchFamily="18" charset="0"/>
            </a:endParaRPr>
          </a:p>
          <a:p>
            <a:pPr>
              <a:lnSpc>
                <a:spcPct val="150000"/>
              </a:lnSpc>
            </a:pPr>
            <a:r>
              <a:rPr lang="en-GB" sz="3000" dirty="0">
                <a:latin typeface="Times New Roman" panose="02020603050405020304" pitchFamily="18" charset="0"/>
                <a:cs typeface="Times New Roman" panose="02020603050405020304" pitchFamily="18" charset="0"/>
              </a:rPr>
              <a:t>Population level studies published in English between 1/1/1990 and 31/03/2019 were included for review. </a:t>
            </a:r>
            <a:endParaRPr lang="en-GB" sz="3000" b="1" dirty="0">
              <a:latin typeface="Times New Roman" panose="02020603050405020304" pitchFamily="18" charset="0"/>
              <a:cs typeface="Times New Roman" panose="02020603050405020304" pitchFamily="18" charset="0"/>
            </a:endParaRPr>
          </a:p>
          <a:p>
            <a:pPr>
              <a:lnSpc>
                <a:spcPct val="150000"/>
              </a:lnSpc>
            </a:pPr>
            <a:r>
              <a:rPr lang="en-GB" sz="3000" b="1" dirty="0">
                <a:latin typeface="Times New Roman" panose="02020603050405020304" pitchFamily="18" charset="0"/>
                <a:cs typeface="Times New Roman" panose="02020603050405020304" pitchFamily="18" charset="0"/>
              </a:rPr>
              <a:t>PROSPERO registration number: </a:t>
            </a:r>
            <a:r>
              <a:rPr lang="en-GB" sz="3000" dirty="0">
                <a:latin typeface="Times New Roman" panose="02020603050405020304" pitchFamily="18" charset="0"/>
                <a:cs typeface="Times New Roman" panose="02020603050405020304" pitchFamily="18" charset="0"/>
              </a:rPr>
              <a:t>CRD42019145176</a:t>
            </a:r>
          </a:p>
          <a:p>
            <a:pPr>
              <a:lnSpc>
                <a:spcPct val="150000"/>
              </a:lnSpc>
            </a:pPr>
            <a:r>
              <a:rPr lang="en-GB" sz="3000" b="1" dirty="0">
                <a:latin typeface="Times New Roman" panose="02020603050405020304" pitchFamily="18" charset="0"/>
                <a:cs typeface="Times New Roman" panose="02020603050405020304" pitchFamily="18" charset="0"/>
              </a:rPr>
              <a:t>Reporting standards: </a:t>
            </a:r>
            <a:r>
              <a:rPr lang="en-GB" sz="3000" dirty="0">
                <a:latin typeface="Times New Roman" panose="02020603050405020304" pitchFamily="18" charset="0"/>
                <a:cs typeface="Times New Roman" panose="02020603050405020304" pitchFamily="18" charset="0"/>
              </a:rPr>
              <a:t>PRISMA</a:t>
            </a:r>
          </a:p>
          <a:p>
            <a:pPr>
              <a:lnSpc>
                <a:spcPct val="150000"/>
              </a:lnSpc>
            </a:pPr>
            <a:r>
              <a:rPr lang="en-GB" sz="3000" b="1" dirty="0">
                <a:latin typeface="Times New Roman" panose="02020603050405020304" pitchFamily="18" charset="0"/>
                <a:cs typeface="Times New Roman" panose="02020603050405020304" pitchFamily="18" charset="0"/>
              </a:rPr>
              <a:t>Databases:</a:t>
            </a:r>
            <a:r>
              <a:rPr lang="en-GB" sz="3000" dirty="0">
                <a:latin typeface="Times New Roman" panose="02020603050405020304" pitchFamily="18" charset="0"/>
                <a:cs typeface="Times New Roman" panose="02020603050405020304" pitchFamily="18" charset="0"/>
              </a:rPr>
              <a:t> Scopus, PubMed and Web of Science</a:t>
            </a:r>
          </a:p>
          <a:p>
            <a:pPr>
              <a:lnSpc>
                <a:spcPct val="150000"/>
              </a:lnSpc>
            </a:pPr>
            <a:r>
              <a:rPr lang="en-US" sz="3000" b="1" dirty="0">
                <a:latin typeface="Times New Roman" panose="02020603050405020304" pitchFamily="18" charset="0"/>
                <a:cs typeface="Times New Roman" panose="02020603050405020304" pitchFamily="18" charset="0"/>
              </a:rPr>
              <a:t>Search strategy: </a:t>
            </a:r>
            <a:r>
              <a:rPr lang="en-US" sz="3000" dirty="0">
                <a:latin typeface="Times New Roman" panose="02020603050405020304" pitchFamily="18" charset="0"/>
                <a:cs typeface="Times New Roman" panose="02020603050405020304" pitchFamily="18" charset="0"/>
              </a:rPr>
              <a:t>("air quality” or "air pollution" or "particulate matter" or "carbon monoxide" or "nitrogen oxide" or "nitrogen dioxide" or "sulfur dioxide" or ozone or "black carbon") AND (stroke)</a:t>
            </a:r>
            <a:r>
              <a:rPr lang="en-GB" sz="3000" dirty="0">
                <a:latin typeface="Times New Roman" panose="02020603050405020304" pitchFamily="18" charset="0"/>
                <a:cs typeface="Times New Roman" panose="02020603050405020304" pitchFamily="18" charset="0"/>
              </a:rPr>
              <a:t> </a:t>
            </a:r>
          </a:p>
          <a:p>
            <a:pPr>
              <a:lnSpc>
                <a:spcPct val="150000"/>
              </a:lnSpc>
            </a:pPr>
            <a:r>
              <a:rPr lang="en-GB" sz="3000" b="1" dirty="0">
                <a:latin typeface="Times New Roman" panose="02020603050405020304" pitchFamily="18" charset="0"/>
                <a:cs typeface="Times New Roman" panose="02020603050405020304" pitchFamily="18" charset="0"/>
              </a:rPr>
              <a:t>Quality Assessment: </a:t>
            </a:r>
            <a:r>
              <a:rPr lang="en-GB" sz="3000" dirty="0">
                <a:latin typeface="Times New Roman" panose="02020603050405020304" pitchFamily="18" charset="0"/>
                <a:cs typeface="Times New Roman" panose="02020603050405020304" pitchFamily="18" charset="0"/>
              </a:rPr>
              <a:t>Joanna Briggs Institute and a modified case-crossover appraisal tools</a:t>
            </a:r>
          </a:p>
          <a:p>
            <a:pPr>
              <a:lnSpc>
                <a:spcPct val="150000"/>
              </a:lnSpc>
            </a:pPr>
            <a:r>
              <a:rPr lang="en-GB" sz="3000" b="1" dirty="0">
                <a:latin typeface="Times New Roman" panose="02020603050405020304" pitchFamily="18" charset="0"/>
                <a:cs typeface="Times New Roman" panose="02020603050405020304" pitchFamily="18" charset="0"/>
              </a:rPr>
              <a:t>Evidence grading: </a:t>
            </a:r>
            <a:r>
              <a:rPr lang="en-GB" sz="3000" dirty="0">
                <a:latin typeface="Times New Roman" panose="02020603050405020304" pitchFamily="18" charset="0"/>
                <a:cs typeface="Times New Roman" panose="02020603050405020304" pitchFamily="18" charset="0"/>
              </a:rPr>
              <a:t>The Scottish Intercollegiate Guidelines Network (SIGN)</a:t>
            </a:r>
            <a:endParaRPr lang="en-IE" sz="3000" dirty="0">
              <a:latin typeface="Times New Roman" panose="02020603050405020304" pitchFamily="18" charset="0"/>
              <a:cs typeface="Times New Roman" panose="02020603050405020304" pitchFamily="18" charset="0"/>
            </a:endParaRPr>
          </a:p>
        </p:txBody>
      </p:sp>
      <p:cxnSp>
        <p:nvCxnSpPr>
          <p:cNvPr id="31" name="Straight Connector 30"/>
          <p:cNvCxnSpPr/>
          <p:nvPr/>
        </p:nvCxnSpPr>
        <p:spPr bwMode="auto">
          <a:xfrm flipV="1">
            <a:off x="17900386" y="29186521"/>
            <a:ext cx="14118815" cy="26542"/>
          </a:xfrm>
          <a:prstGeom prst="line">
            <a:avLst/>
          </a:prstGeom>
          <a:ln>
            <a:headEnd type="none" w="med" len="med"/>
            <a:tailEnd type="none" w="med" len="med"/>
          </a:ln>
        </p:spPr>
        <p:style>
          <a:lnRef idx="2">
            <a:schemeClr val="accent2"/>
          </a:lnRef>
          <a:fillRef idx="0">
            <a:schemeClr val="accent2"/>
          </a:fillRef>
          <a:effectRef idx="1">
            <a:schemeClr val="accent2"/>
          </a:effectRef>
          <a:fontRef idx="minor">
            <a:schemeClr val="tx1"/>
          </a:fontRef>
        </p:style>
      </p:cxnSp>
      <p:graphicFrame>
        <p:nvGraphicFramePr>
          <p:cNvPr id="30" name="Table 29"/>
          <p:cNvGraphicFramePr>
            <a:graphicFrameLocks noGrp="1"/>
          </p:cNvGraphicFramePr>
          <p:nvPr>
            <p:extLst>
              <p:ext uri="{D42A27DB-BD31-4B8C-83A1-F6EECF244321}">
                <p14:modId xmlns:p14="http://schemas.microsoft.com/office/powerpoint/2010/main" val="88098786"/>
              </p:ext>
            </p:extLst>
          </p:nvPr>
        </p:nvGraphicFramePr>
        <p:xfrm>
          <a:off x="258265" y="26660262"/>
          <a:ext cx="17934710" cy="14898284"/>
        </p:xfrm>
        <a:graphic>
          <a:graphicData uri="http://schemas.openxmlformats.org/drawingml/2006/table">
            <a:tbl>
              <a:tblPr firstRow="1" firstCol="1" bandRow="1">
                <a:tableStyleId>{5C22544A-7EE6-4342-B048-85BDC9FD1C3A}</a:tableStyleId>
              </a:tblPr>
              <a:tblGrid>
                <a:gridCol w="2546667">
                  <a:extLst>
                    <a:ext uri="{9D8B030D-6E8A-4147-A177-3AD203B41FA5}">
                      <a16:colId xmlns:a16="http://schemas.microsoft.com/office/drawing/2014/main" val="2311963336"/>
                    </a:ext>
                  </a:extLst>
                </a:gridCol>
                <a:gridCol w="15388043">
                  <a:extLst>
                    <a:ext uri="{9D8B030D-6E8A-4147-A177-3AD203B41FA5}">
                      <a16:colId xmlns:a16="http://schemas.microsoft.com/office/drawing/2014/main" val="3332422636"/>
                    </a:ext>
                  </a:extLst>
                </a:gridCol>
              </a:tblGrid>
              <a:tr h="375826">
                <a:tc gridSpan="2">
                  <a:txBody>
                    <a:bodyPr/>
                    <a:lstStyle/>
                    <a:p>
                      <a:pPr>
                        <a:lnSpc>
                          <a:spcPct val="107000"/>
                        </a:lnSpc>
                        <a:spcAft>
                          <a:spcPts val="0"/>
                        </a:spcAft>
                      </a:pPr>
                      <a:r>
                        <a:rPr lang="en-GB" sz="2400" dirty="0">
                          <a:effectLst/>
                          <a:latin typeface="Times New Roman" panose="02020603050405020304" pitchFamily="18" charset="0"/>
                          <a:cs typeface="Times New Roman" panose="02020603050405020304" pitchFamily="18" charset="0"/>
                        </a:rPr>
                        <a:t>Key study findings of included studies</a:t>
                      </a:r>
                      <a:endParaRPr lang="en-IE"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IE"/>
                    </a:p>
                  </a:txBody>
                  <a:tcPr/>
                </a:tc>
                <a:extLst>
                  <a:ext uri="{0D108BD9-81ED-4DB2-BD59-A6C34878D82A}">
                    <a16:rowId xmlns:a16="http://schemas.microsoft.com/office/drawing/2014/main" val="3888281822"/>
                  </a:ext>
                </a:extLst>
              </a:tr>
              <a:tr h="442306">
                <a:tc>
                  <a:txBody>
                    <a:bodyPr/>
                    <a:lstStyle/>
                    <a:p>
                      <a:pPr>
                        <a:lnSpc>
                          <a:spcPct val="107000"/>
                        </a:lnSpc>
                        <a:spcAft>
                          <a:spcPts val="0"/>
                        </a:spcAft>
                      </a:pPr>
                      <a:r>
                        <a:rPr lang="en-GB" sz="2400" b="1" dirty="0">
                          <a:effectLst/>
                          <a:latin typeface="Times New Roman" panose="02020603050405020304" pitchFamily="18" charset="0"/>
                          <a:cs typeface="Times New Roman" panose="02020603050405020304" pitchFamily="18" charset="0"/>
                        </a:rPr>
                        <a:t>Author (year)</a:t>
                      </a:r>
                      <a:endParaRPr lang="en-IE" sz="2400" b="1" dirty="0">
                        <a:effectLst/>
                        <a:latin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b="1" dirty="0">
                          <a:effectLst/>
                          <a:latin typeface="Times New Roman" panose="02020603050405020304" pitchFamily="18" charset="0"/>
                          <a:cs typeface="Times New Roman" panose="02020603050405020304" pitchFamily="18" charset="0"/>
                        </a:rPr>
                        <a:t>Key findings</a:t>
                      </a:r>
                      <a:endParaRPr lang="en-IE"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12413306"/>
                  </a:ext>
                </a:extLst>
              </a:tr>
              <a:tr h="1174417">
                <a:tc>
                  <a:txBody>
                    <a:bodyPr/>
                    <a:lstStyle/>
                    <a:p>
                      <a:pPr>
                        <a:lnSpc>
                          <a:spcPct val="107000"/>
                        </a:lnSpc>
                        <a:spcAft>
                          <a:spcPts val="0"/>
                        </a:spcAft>
                      </a:pPr>
                      <a:r>
                        <a:rPr lang="en-GB" sz="2400" dirty="0">
                          <a:effectLst/>
                          <a:latin typeface="Times New Roman" panose="02020603050405020304" pitchFamily="18" charset="0"/>
                          <a:cs typeface="Times New Roman" panose="02020603050405020304" pitchFamily="18" charset="0"/>
                        </a:rPr>
                        <a:t>Huang et al., (2019)</a:t>
                      </a:r>
                      <a:endParaRPr lang="en-IE"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dirty="0">
                          <a:effectLst/>
                          <a:latin typeface="Times New Roman" panose="02020603050405020304" pitchFamily="18" charset="0"/>
                          <a:cs typeface="Times New Roman" panose="02020603050405020304" pitchFamily="18" charset="0"/>
                        </a:rPr>
                        <a:t>Long-term PM2.5 was associated with </a:t>
                      </a:r>
                      <a:r>
                        <a:rPr lang="en-GB" sz="2400" i="1" dirty="0">
                          <a:effectLst/>
                          <a:latin typeface="Times New Roman" panose="02020603050405020304" pitchFamily="18" charset="0"/>
                          <a:cs typeface="Times New Roman" panose="02020603050405020304" pitchFamily="18" charset="0"/>
                        </a:rPr>
                        <a:t>higher</a:t>
                      </a:r>
                      <a:r>
                        <a:rPr lang="en-GB" sz="2400" dirty="0">
                          <a:effectLst/>
                          <a:latin typeface="Times New Roman" panose="02020603050405020304" pitchFamily="18" charset="0"/>
                          <a:cs typeface="Times New Roman" panose="02020603050405020304" pitchFamily="18" charset="0"/>
                        </a:rPr>
                        <a:t> risk of incident ischaemic, haemorrhagic, total stroke.</a:t>
                      </a:r>
                    </a:p>
                    <a:p>
                      <a:pPr>
                        <a:lnSpc>
                          <a:spcPct val="107000"/>
                        </a:lnSpc>
                        <a:spcAft>
                          <a:spcPts val="0"/>
                        </a:spcAft>
                      </a:pPr>
                      <a:r>
                        <a:rPr lang="en-GB" sz="2400" b="1" dirty="0">
                          <a:effectLst/>
                          <a:latin typeface="Times New Roman" panose="02020603050405020304" pitchFamily="18" charset="0"/>
                          <a:cs typeface="Times New Roman" panose="02020603050405020304" pitchFamily="18" charset="0"/>
                        </a:rPr>
                        <a:t>No effect modification by BMI.</a:t>
                      </a:r>
                    </a:p>
                  </a:txBody>
                  <a:tcPr marL="68580" marR="68580" marT="0" marB="0"/>
                </a:tc>
                <a:extLst>
                  <a:ext uri="{0D108BD9-81ED-4DB2-BD59-A6C34878D82A}">
                    <a16:rowId xmlns:a16="http://schemas.microsoft.com/office/drawing/2014/main" val="572098533"/>
                  </a:ext>
                </a:extLst>
              </a:tr>
              <a:tr h="1741136">
                <a:tc>
                  <a:txBody>
                    <a:bodyPr/>
                    <a:lstStyle/>
                    <a:p>
                      <a:pPr>
                        <a:lnSpc>
                          <a:spcPct val="107000"/>
                        </a:lnSpc>
                        <a:spcAft>
                          <a:spcPts val="0"/>
                        </a:spcAft>
                      </a:pPr>
                      <a:r>
                        <a:rPr lang="en-GB" sz="2400" dirty="0" err="1">
                          <a:effectLst/>
                          <a:latin typeface="Times New Roman" panose="02020603050405020304" pitchFamily="18" charset="0"/>
                          <a:cs typeface="Times New Roman" panose="02020603050405020304" pitchFamily="18" charset="0"/>
                        </a:rPr>
                        <a:t>Ljungman</a:t>
                      </a:r>
                      <a:r>
                        <a:rPr lang="en-GB" sz="2400" dirty="0">
                          <a:effectLst/>
                          <a:latin typeface="Times New Roman" panose="02020603050405020304" pitchFamily="18" charset="0"/>
                          <a:cs typeface="Times New Roman" panose="02020603050405020304" pitchFamily="18" charset="0"/>
                        </a:rPr>
                        <a:t> et al. (2019)</a:t>
                      </a:r>
                      <a:endParaRPr lang="en-IE"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dirty="0">
                          <a:effectLst/>
                          <a:latin typeface="Times New Roman" panose="02020603050405020304" pitchFamily="18" charset="0"/>
                          <a:cs typeface="Times New Roman" panose="02020603050405020304" pitchFamily="18" charset="0"/>
                        </a:rPr>
                        <a:t>Same year, 1-5 and 6-10 years prior black carbon were associated with </a:t>
                      </a:r>
                      <a:r>
                        <a:rPr lang="en-GB" sz="2400" i="1" dirty="0">
                          <a:effectLst/>
                          <a:latin typeface="Times New Roman" panose="02020603050405020304" pitchFamily="18" charset="0"/>
                          <a:cs typeface="Times New Roman" panose="02020603050405020304" pitchFamily="18" charset="0"/>
                        </a:rPr>
                        <a:t>higher</a:t>
                      </a:r>
                      <a:r>
                        <a:rPr lang="en-GB" sz="2400" dirty="0">
                          <a:effectLst/>
                          <a:latin typeface="Times New Roman" panose="02020603050405020304" pitchFamily="18" charset="0"/>
                          <a:cs typeface="Times New Roman" panose="02020603050405020304" pitchFamily="18" charset="0"/>
                        </a:rPr>
                        <a:t> risk of incident total stroke </a:t>
                      </a:r>
                    </a:p>
                    <a:p>
                      <a:pPr>
                        <a:lnSpc>
                          <a:spcPct val="107000"/>
                        </a:lnSpc>
                        <a:spcAft>
                          <a:spcPts val="0"/>
                        </a:spcAft>
                      </a:pPr>
                      <a:r>
                        <a:rPr lang="en-GB" sz="2400" dirty="0">
                          <a:effectLst/>
                          <a:latin typeface="Times New Roman" panose="02020603050405020304" pitchFamily="18" charset="0"/>
                          <a:cs typeface="Times New Roman" panose="02020603050405020304" pitchFamily="18" charset="0"/>
                        </a:rPr>
                        <a:t>(subtypes not reported).  </a:t>
                      </a:r>
                    </a:p>
                    <a:p>
                      <a:pPr>
                        <a:lnSpc>
                          <a:spcPct val="107000"/>
                        </a:lnSpc>
                        <a:spcAft>
                          <a:spcPts val="0"/>
                        </a:spcAft>
                      </a:pPr>
                      <a:r>
                        <a:rPr lang="en-GB" sz="2400" b="1" dirty="0">
                          <a:effectLst/>
                          <a:latin typeface="Times New Roman" panose="02020603050405020304" pitchFamily="18" charset="0"/>
                          <a:cs typeface="Times New Roman" panose="02020603050405020304" pitchFamily="18" charset="0"/>
                        </a:rPr>
                        <a:t>No effect modification by BMI.   Non-significant trend across BMI for black carbon [&lt;25 (</a:t>
                      </a:r>
                      <a:r>
                        <a:rPr lang="en-GB" sz="2400" dirty="0">
                          <a:effectLst/>
                          <a:latin typeface="Times New Roman" panose="02020603050405020304" pitchFamily="18" charset="0"/>
                          <a:cs typeface="Times New Roman" panose="02020603050405020304" pitchFamily="18" charset="0"/>
                        </a:rPr>
                        <a:t>1.08 (0.91-1.27)</a:t>
                      </a:r>
                      <a:r>
                        <a:rPr lang="en-GB" sz="2400" b="1" dirty="0">
                          <a:effectLst/>
                          <a:latin typeface="Times New Roman" panose="02020603050405020304" pitchFamily="18" charset="0"/>
                          <a:cs typeface="Times New Roman" panose="02020603050405020304" pitchFamily="18" charset="0"/>
                        </a:rPr>
                        <a:t>); 25-&lt;30 (</a:t>
                      </a:r>
                      <a:r>
                        <a:rPr lang="en-GB" sz="2400" dirty="0">
                          <a:effectLst/>
                          <a:latin typeface="Times New Roman" panose="02020603050405020304" pitchFamily="18" charset="0"/>
                          <a:cs typeface="Times New Roman" panose="02020603050405020304" pitchFamily="18" charset="0"/>
                        </a:rPr>
                        <a:t>1.20 (1.01-1.43)</a:t>
                      </a:r>
                      <a:r>
                        <a:rPr lang="en-GB" sz="2400" b="1" dirty="0">
                          <a:effectLst/>
                          <a:latin typeface="Times New Roman" panose="02020603050405020304" pitchFamily="18" charset="0"/>
                          <a:cs typeface="Times New Roman" panose="02020603050405020304" pitchFamily="18" charset="0"/>
                        </a:rPr>
                        <a:t>); 30+ (</a:t>
                      </a:r>
                      <a:r>
                        <a:rPr lang="en-GB" sz="2400" dirty="0">
                          <a:effectLst/>
                          <a:latin typeface="Times New Roman" panose="02020603050405020304" pitchFamily="18" charset="0"/>
                          <a:cs typeface="Times New Roman" panose="02020603050405020304" pitchFamily="18" charset="0"/>
                        </a:rPr>
                        <a:t>1.30 (0.94-1.81)</a:t>
                      </a:r>
                      <a:r>
                        <a:rPr lang="en-GB" sz="2400" b="1" dirty="0">
                          <a:effectLst/>
                          <a:latin typeface="Times New Roman" panose="02020603050405020304" pitchFamily="18" charset="0"/>
                          <a:cs typeface="Times New Roman" panose="02020603050405020304" pitchFamily="18" charset="0"/>
                        </a:rPr>
                        <a:t>)]</a:t>
                      </a:r>
                      <a:endParaRPr lang="en-IE"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54864134"/>
                  </a:ext>
                </a:extLst>
              </a:tr>
              <a:tr h="1480991">
                <a:tc>
                  <a:txBody>
                    <a:bodyPr/>
                    <a:lstStyle/>
                    <a:p>
                      <a:pPr>
                        <a:lnSpc>
                          <a:spcPct val="107000"/>
                        </a:lnSpc>
                        <a:spcAft>
                          <a:spcPts val="0"/>
                        </a:spcAft>
                      </a:pPr>
                      <a:r>
                        <a:rPr lang="en-GB" sz="2400" dirty="0">
                          <a:effectLst/>
                          <a:latin typeface="Times New Roman" panose="02020603050405020304" pitchFamily="18" charset="0"/>
                          <a:cs typeface="Times New Roman" panose="02020603050405020304" pitchFamily="18" charset="0"/>
                        </a:rPr>
                        <a:t>Sun et al., (2019)</a:t>
                      </a:r>
                      <a:endParaRPr lang="en-IE"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dirty="0">
                          <a:effectLst/>
                          <a:latin typeface="Times New Roman" panose="02020603050405020304" pitchFamily="18" charset="0"/>
                          <a:cs typeface="Times New Roman" panose="02020603050405020304" pitchFamily="18" charset="0"/>
                        </a:rPr>
                        <a:t>Short-term (3d/lag) NO</a:t>
                      </a:r>
                      <a:r>
                        <a:rPr lang="en-GB" sz="2400" baseline="-25000" dirty="0">
                          <a:effectLst/>
                          <a:latin typeface="Times New Roman" panose="02020603050405020304" pitchFamily="18" charset="0"/>
                          <a:cs typeface="Times New Roman" panose="02020603050405020304" pitchFamily="18" charset="0"/>
                        </a:rPr>
                        <a:t>2</a:t>
                      </a:r>
                      <a:r>
                        <a:rPr lang="en-GB" sz="2400" dirty="0">
                          <a:effectLst/>
                          <a:latin typeface="Times New Roman" panose="02020603050405020304" pitchFamily="18" charset="0"/>
                          <a:cs typeface="Times New Roman" panose="02020603050405020304" pitchFamily="18" charset="0"/>
                        </a:rPr>
                        <a:t> and NO</a:t>
                      </a:r>
                      <a:r>
                        <a:rPr lang="en-GB" sz="2400" baseline="-25000" dirty="0">
                          <a:effectLst/>
                          <a:latin typeface="Times New Roman" panose="02020603050405020304" pitchFamily="18" charset="0"/>
                          <a:cs typeface="Times New Roman" panose="02020603050405020304" pitchFamily="18" charset="0"/>
                        </a:rPr>
                        <a:t>x</a:t>
                      </a:r>
                      <a:r>
                        <a:rPr lang="en-GB" sz="2400" dirty="0">
                          <a:effectLst/>
                          <a:latin typeface="Times New Roman" panose="02020603050405020304" pitchFamily="18" charset="0"/>
                          <a:cs typeface="Times New Roman" panose="02020603050405020304" pitchFamily="18" charset="0"/>
                        </a:rPr>
                        <a:t> but not PM, were associated with </a:t>
                      </a:r>
                      <a:r>
                        <a:rPr lang="en-GB" sz="2400" i="1" dirty="0">
                          <a:effectLst/>
                          <a:latin typeface="Times New Roman" panose="02020603050405020304" pitchFamily="18" charset="0"/>
                          <a:cs typeface="Times New Roman" panose="02020603050405020304" pitchFamily="18" charset="0"/>
                        </a:rPr>
                        <a:t>higher</a:t>
                      </a:r>
                      <a:r>
                        <a:rPr lang="en-GB" sz="2400" dirty="0">
                          <a:effectLst/>
                          <a:latin typeface="Times New Roman" panose="02020603050405020304" pitchFamily="18" charset="0"/>
                          <a:cs typeface="Times New Roman" panose="02020603050405020304" pitchFamily="18" charset="0"/>
                        </a:rPr>
                        <a:t> risk of haemorrhagic stroke. </a:t>
                      </a:r>
                    </a:p>
                    <a:p>
                      <a:pPr>
                        <a:lnSpc>
                          <a:spcPct val="107000"/>
                        </a:lnSpc>
                        <a:spcAft>
                          <a:spcPts val="0"/>
                        </a:spcAft>
                      </a:pPr>
                      <a:r>
                        <a:rPr lang="en-GB" sz="2400" dirty="0">
                          <a:effectLst/>
                          <a:latin typeface="Times New Roman" panose="02020603050405020304" pitchFamily="18" charset="0"/>
                          <a:cs typeface="Times New Roman" panose="02020603050405020304" pitchFamily="18" charset="0"/>
                        </a:rPr>
                        <a:t>BMI modified the risk of ischaemic (PM2.5), haemorrhagic (NO</a:t>
                      </a:r>
                      <a:r>
                        <a:rPr lang="en-GB" sz="2400" baseline="-25000" dirty="0">
                          <a:effectLst/>
                          <a:latin typeface="Times New Roman" panose="02020603050405020304" pitchFamily="18" charset="0"/>
                          <a:cs typeface="Times New Roman" panose="02020603050405020304" pitchFamily="18" charset="0"/>
                        </a:rPr>
                        <a:t>2</a:t>
                      </a:r>
                      <a:r>
                        <a:rPr lang="en-GB" sz="2400" dirty="0">
                          <a:effectLst/>
                          <a:latin typeface="Times New Roman" panose="02020603050405020304" pitchFamily="18" charset="0"/>
                          <a:cs typeface="Times New Roman" panose="02020603050405020304" pitchFamily="18" charset="0"/>
                        </a:rPr>
                        <a:t> NO</a:t>
                      </a:r>
                      <a:r>
                        <a:rPr lang="en-GB" sz="2400" baseline="-25000" dirty="0">
                          <a:effectLst/>
                          <a:latin typeface="Times New Roman" panose="02020603050405020304" pitchFamily="18" charset="0"/>
                          <a:cs typeface="Times New Roman" panose="02020603050405020304" pitchFamily="18" charset="0"/>
                        </a:rPr>
                        <a:t>x </a:t>
                      </a:r>
                      <a:r>
                        <a:rPr lang="en-GB" sz="2400" dirty="0">
                          <a:effectLst/>
                          <a:latin typeface="Times New Roman" panose="02020603050405020304" pitchFamily="18" charset="0"/>
                          <a:cs typeface="Times New Roman" panose="02020603050405020304" pitchFamily="18" charset="0"/>
                        </a:rPr>
                        <a:t>PM2.5 PM10), total stroke (PM2.5): </a:t>
                      </a:r>
                    </a:p>
                    <a:p>
                      <a:pPr>
                        <a:lnSpc>
                          <a:spcPct val="107000"/>
                        </a:lnSpc>
                        <a:spcAft>
                          <a:spcPts val="0"/>
                        </a:spcAft>
                      </a:pPr>
                      <a:r>
                        <a:rPr lang="en-GB" sz="2400" b="1" dirty="0">
                          <a:effectLst/>
                          <a:latin typeface="Times New Roman" panose="02020603050405020304" pitchFamily="18" charset="0"/>
                          <a:cs typeface="Times New Roman" panose="02020603050405020304" pitchFamily="18" charset="0"/>
                        </a:rPr>
                        <a:t>BMI&gt;30 </a:t>
                      </a:r>
                      <a:r>
                        <a:rPr lang="en-GB" sz="2400" b="1" i="1" dirty="0">
                          <a:effectLst/>
                          <a:latin typeface="Times New Roman" panose="02020603050405020304" pitchFamily="18" charset="0"/>
                          <a:cs typeface="Times New Roman" panose="02020603050405020304" pitchFamily="18" charset="0"/>
                        </a:rPr>
                        <a:t>lower</a:t>
                      </a:r>
                      <a:r>
                        <a:rPr lang="en-GB" sz="2400" b="1" dirty="0">
                          <a:effectLst/>
                          <a:latin typeface="Times New Roman" panose="02020603050405020304" pitchFamily="18" charset="0"/>
                          <a:cs typeface="Times New Roman" panose="02020603050405020304" pitchFamily="18" charset="0"/>
                        </a:rPr>
                        <a:t> risk (p&lt;0.05)</a:t>
                      </a:r>
                      <a:endParaRPr lang="en-IE" sz="2400" b="1" dirty="0">
                        <a:effectLst/>
                        <a:latin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30322070"/>
                  </a:ext>
                </a:extLst>
              </a:tr>
              <a:tr h="1181748">
                <a:tc>
                  <a:txBody>
                    <a:bodyPr/>
                    <a:lstStyle/>
                    <a:p>
                      <a:pPr>
                        <a:lnSpc>
                          <a:spcPct val="107000"/>
                        </a:lnSpc>
                        <a:spcAft>
                          <a:spcPts val="0"/>
                        </a:spcAft>
                      </a:pPr>
                      <a:r>
                        <a:rPr lang="en-GB" sz="2400" dirty="0">
                          <a:effectLst/>
                          <a:latin typeface="Times New Roman" panose="02020603050405020304" pitchFamily="18" charset="0"/>
                          <a:cs typeface="Times New Roman" panose="02020603050405020304" pitchFamily="18" charset="0"/>
                        </a:rPr>
                        <a:t>Fisher et al., (2019)</a:t>
                      </a:r>
                      <a:endParaRPr lang="en-IE" sz="2400" dirty="0">
                        <a:effectLst/>
                        <a:latin typeface="Times New Roman" panose="02020603050405020304" pitchFamily="18"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2400" dirty="0">
                          <a:effectLst/>
                          <a:latin typeface="Times New Roman" panose="02020603050405020304" pitchFamily="18" charset="0"/>
                          <a:cs typeface="Times New Roman" panose="02020603050405020304" pitchFamily="18" charset="0"/>
                        </a:rPr>
                        <a:t>Short-term (0-3d/average) PM10 associated with </a:t>
                      </a:r>
                      <a:r>
                        <a:rPr lang="en-GB" sz="2400" i="1" dirty="0">
                          <a:effectLst/>
                          <a:latin typeface="Times New Roman" panose="02020603050405020304" pitchFamily="18" charset="0"/>
                          <a:cs typeface="Times New Roman" panose="02020603050405020304" pitchFamily="18" charset="0"/>
                        </a:rPr>
                        <a:t>higher</a:t>
                      </a:r>
                      <a:r>
                        <a:rPr lang="en-GB" sz="2400" dirty="0">
                          <a:effectLst/>
                          <a:latin typeface="Times New Roman" panose="02020603050405020304" pitchFamily="18" charset="0"/>
                          <a:cs typeface="Times New Roman" panose="02020603050405020304" pitchFamily="18" charset="0"/>
                        </a:rPr>
                        <a:t> risk of ischaemic stroke and (1d/lag) PM10 with </a:t>
                      </a:r>
                      <a:r>
                        <a:rPr lang="en-GB" sz="2400" i="1" dirty="0">
                          <a:effectLst/>
                          <a:latin typeface="Times New Roman" panose="02020603050405020304" pitchFamily="18" charset="0"/>
                          <a:cs typeface="Times New Roman" panose="02020603050405020304" pitchFamily="18" charset="0"/>
                        </a:rPr>
                        <a:t>lower</a:t>
                      </a:r>
                      <a:r>
                        <a:rPr lang="en-GB" sz="2400" dirty="0">
                          <a:effectLst/>
                          <a:latin typeface="Times New Roman" panose="02020603050405020304" pitchFamily="18" charset="0"/>
                          <a:cs typeface="Times New Roman" panose="02020603050405020304" pitchFamily="18" charset="0"/>
                        </a:rPr>
                        <a:t> risk of haemorrhagic stroke..</a:t>
                      </a:r>
                    </a:p>
                    <a:p>
                      <a:pPr marL="0" marR="0" lvl="0" indent="0" algn="l" defTabSz="914400" rtl="0" eaLnBrk="1" fontAlgn="auto" latinLnBrk="0" hangingPunct="1">
                        <a:lnSpc>
                          <a:spcPct val="107000"/>
                        </a:lnSpc>
                        <a:spcBef>
                          <a:spcPts val="0"/>
                        </a:spcBef>
                        <a:spcAft>
                          <a:spcPts val="0"/>
                        </a:spcAft>
                        <a:buClrTx/>
                        <a:buSzTx/>
                        <a:buFontTx/>
                        <a:buNone/>
                        <a:tabLst/>
                        <a:defRPr/>
                      </a:pPr>
                      <a:r>
                        <a:rPr lang="en-GB" sz="2400" b="1" dirty="0">
                          <a:effectLst/>
                          <a:latin typeface="Times New Roman" panose="02020603050405020304" pitchFamily="18" charset="0"/>
                          <a:cs typeface="Times New Roman" panose="02020603050405020304" pitchFamily="18" charset="0"/>
                        </a:rPr>
                        <a:t>No effect modification by BMI.</a:t>
                      </a:r>
                      <a:endParaRPr lang="en-IE" sz="24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GB" sz="2400" dirty="0">
                          <a:effectLst/>
                          <a:latin typeface="Times New Roman" panose="02020603050405020304" pitchFamily="18" charset="0"/>
                          <a:cs typeface="Times New Roman" panose="02020603050405020304" pitchFamily="18" charset="0"/>
                        </a:rPr>
                        <a:t> </a:t>
                      </a:r>
                    </a:p>
                  </a:txBody>
                  <a:tcPr marL="68580" marR="68580" marT="0" marB="0"/>
                </a:tc>
                <a:extLst>
                  <a:ext uri="{0D108BD9-81ED-4DB2-BD59-A6C34878D82A}">
                    <a16:rowId xmlns:a16="http://schemas.microsoft.com/office/drawing/2014/main" val="4263156420"/>
                  </a:ext>
                </a:extLst>
              </a:tr>
              <a:tr h="1478357">
                <a:tc>
                  <a:txBody>
                    <a:bodyPr/>
                    <a:lstStyle/>
                    <a:p>
                      <a:pPr>
                        <a:lnSpc>
                          <a:spcPct val="107000"/>
                        </a:lnSpc>
                        <a:spcAft>
                          <a:spcPts val="0"/>
                        </a:spcAft>
                      </a:pPr>
                      <a:r>
                        <a:rPr lang="en-GB" sz="2400" dirty="0">
                          <a:effectLst/>
                          <a:latin typeface="Times New Roman" panose="02020603050405020304" pitchFamily="18" charset="0"/>
                          <a:cs typeface="Times New Roman" panose="02020603050405020304" pitchFamily="18" charset="0"/>
                        </a:rPr>
                        <a:t>Hart et al., (2015)</a:t>
                      </a:r>
                      <a:endParaRPr lang="en-IE" sz="2400" dirty="0">
                        <a:effectLst/>
                        <a:latin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dirty="0">
                          <a:effectLst/>
                          <a:latin typeface="Times New Roman" panose="02020603050405020304" pitchFamily="18" charset="0"/>
                          <a:cs typeface="Times New Roman" panose="02020603050405020304" pitchFamily="18" charset="0"/>
                        </a:rPr>
                        <a:t>Long-term (moving </a:t>
                      </a:r>
                      <a:r>
                        <a:rPr lang="en-GB" sz="2400" dirty="0" err="1">
                          <a:effectLst/>
                          <a:latin typeface="Times New Roman" panose="02020603050405020304" pitchFamily="18" charset="0"/>
                          <a:cs typeface="Times New Roman" panose="02020603050405020304" pitchFamily="18" charset="0"/>
                        </a:rPr>
                        <a:t>yrly</a:t>
                      </a:r>
                      <a:r>
                        <a:rPr lang="en-GB" sz="2400" dirty="0">
                          <a:effectLst/>
                          <a:latin typeface="Times New Roman" panose="02020603050405020304" pitchFamily="18" charset="0"/>
                          <a:cs typeface="Times New Roman" panose="02020603050405020304" pitchFamily="18" charset="0"/>
                        </a:rPr>
                        <a:t> </a:t>
                      </a:r>
                      <a:r>
                        <a:rPr lang="en-GB" sz="2400" dirty="0" err="1">
                          <a:effectLst/>
                          <a:latin typeface="Times New Roman" panose="02020603050405020304" pitchFamily="18" charset="0"/>
                          <a:cs typeface="Times New Roman" panose="02020603050405020304" pitchFamily="18" charset="0"/>
                        </a:rPr>
                        <a:t>ave</a:t>
                      </a:r>
                      <a:r>
                        <a:rPr lang="en-GB" sz="2400" dirty="0">
                          <a:effectLst/>
                          <a:latin typeface="Times New Roman" panose="02020603050405020304" pitchFamily="18" charset="0"/>
                          <a:cs typeface="Times New Roman" panose="02020603050405020304" pitchFamily="18" charset="0"/>
                        </a:rPr>
                        <a:t>) PM2.5, PM2.5-10, but not PM10, were associated with </a:t>
                      </a:r>
                      <a:r>
                        <a:rPr lang="en-GB" sz="2400" i="1" dirty="0">
                          <a:effectLst/>
                          <a:latin typeface="Times New Roman" panose="02020603050405020304" pitchFamily="18" charset="0"/>
                          <a:cs typeface="Times New Roman" panose="02020603050405020304" pitchFamily="18" charset="0"/>
                        </a:rPr>
                        <a:t>higher</a:t>
                      </a:r>
                      <a:r>
                        <a:rPr lang="en-GB" sz="2400" dirty="0">
                          <a:effectLst/>
                          <a:latin typeface="Times New Roman" panose="02020603050405020304" pitchFamily="18" charset="0"/>
                          <a:cs typeface="Times New Roman" panose="02020603050405020304" pitchFamily="18" charset="0"/>
                        </a:rPr>
                        <a:t> risk of incident total stroke </a:t>
                      </a:r>
                    </a:p>
                    <a:p>
                      <a:pPr>
                        <a:lnSpc>
                          <a:spcPct val="107000"/>
                        </a:lnSpc>
                        <a:spcAft>
                          <a:spcPts val="0"/>
                        </a:spcAft>
                      </a:pPr>
                      <a:r>
                        <a:rPr lang="en-GB" sz="2400" dirty="0">
                          <a:effectLst/>
                          <a:latin typeface="Times New Roman" panose="02020603050405020304" pitchFamily="18" charset="0"/>
                          <a:cs typeface="Times New Roman" panose="02020603050405020304" pitchFamily="18" charset="0"/>
                        </a:rPr>
                        <a:t>(subtypes not reported).</a:t>
                      </a:r>
                    </a:p>
                    <a:p>
                      <a:pPr>
                        <a:lnSpc>
                          <a:spcPct val="107000"/>
                        </a:lnSpc>
                        <a:spcAft>
                          <a:spcPts val="0"/>
                        </a:spcAft>
                      </a:pPr>
                      <a:r>
                        <a:rPr lang="en-GB" sz="2400" b="1" dirty="0">
                          <a:effectLst/>
                          <a:latin typeface="Times New Roman" panose="02020603050405020304" pitchFamily="18" charset="0"/>
                          <a:cs typeface="Times New Roman" panose="02020603050405020304" pitchFamily="18" charset="0"/>
                        </a:rPr>
                        <a:t>No effect modification by BMI.</a:t>
                      </a:r>
                      <a:endParaRPr lang="en-GB" sz="2400" dirty="0">
                        <a:effectLst/>
                        <a:latin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58006533"/>
                  </a:ext>
                </a:extLst>
              </a:tr>
              <a:tr h="1575546">
                <a:tc>
                  <a:txBody>
                    <a:bodyPr/>
                    <a:lstStyle/>
                    <a:p>
                      <a:pPr>
                        <a:lnSpc>
                          <a:spcPct val="107000"/>
                        </a:lnSpc>
                        <a:spcAft>
                          <a:spcPts val="0"/>
                        </a:spcAft>
                      </a:pPr>
                      <a:r>
                        <a:rPr lang="en-GB" sz="2400" dirty="0" err="1">
                          <a:effectLst/>
                          <a:latin typeface="Times New Roman" panose="02020603050405020304" pitchFamily="18" charset="0"/>
                          <a:cs typeface="Times New Roman" panose="02020603050405020304" pitchFamily="18" charset="0"/>
                        </a:rPr>
                        <a:t>Beelen</a:t>
                      </a:r>
                      <a:r>
                        <a:rPr lang="en-GB" sz="2400" dirty="0">
                          <a:effectLst/>
                          <a:latin typeface="Times New Roman" panose="02020603050405020304" pitchFamily="18" charset="0"/>
                          <a:cs typeface="Times New Roman" panose="02020603050405020304" pitchFamily="18" charset="0"/>
                        </a:rPr>
                        <a:t> et al., (2014)</a:t>
                      </a:r>
                      <a:endParaRPr lang="en-IE" sz="2400" dirty="0">
                        <a:effectLst/>
                        <a:latin typeface="Times New Roman" panose="02020603050405020304" pitchFamily="18" charset="0"/>
                        <a:cs typeface="Times New Roman" panose="02020603050405020304" pitchFamily="18" charset="0"/>
                      </a:endParaRPr>
                    </a:p>
                    <a:p>
                      <a:pPr>
                        <a:lnSpc>
                          <a:spcPct val="107000"/>
                        </a:lnSpc>
                        <a:spcAft>
                          <a:spcPts val="0"/>
                        </a:spcAft>
                      </a:pPr>
                      <a:r>
                        <a:rPr lang="en-GB" sz="2400" dirty="0">
                          <a:effectLst/>
                          <a:latin typeface="Times New Roman" panose="02020603050405020304" pitchFamily="18" charset="0"/>
                          <a:cs typeface="Times New Roman" panose="02020603050405020304" pitchFamily="18" charset="0"/>
                        </a:rPr>
                        <a:t> </a:t>
                      </a:r>
                      <a:endParaRPr lang="en-IE" sz="2400" dirty="0">
                        <a:effectLst/>
                        <a:latin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dirty="0">
                          <a:effectLst/>
                          <a:latin typeface="Times New Roman" panose="02020603050405020304" pitchFamily="18" charset="0"/>
                          <a:cs typeface="Times New Roman" panose="02020603050405020304" pitchFamily="18" charset="0"/>
                        </a:rPr>
                        <a:t>Long-term (annual) PM2.5, PM2.5-10, PM10, NO</a:t>
                      </a:r>
                      <a:r>
                        <a:rPr lang="en-GB" sz="2400" baseline="-25000" dirty="0">
                          <a:effectLst/>
                          <a:latin typeface="Times New Roman" panose="02020603050405020304" pitchFamily="18" charset="0"/>
                          <a:cs typeface="Times New Roman" panose="02020603050405020304" pitchFamily="18" charset="0"/>
                        </a:rPr>
                        <a:t>2</a:t>
                      </a:r>
                      <a:r>
                        <a:rPr lang="en-GB" sz="2400" dirty="0">
                          <a:effectLst/>
                          <a:latin typeface="Times New Roman" panose="02020603050405020304" pitchFamily="18" charset="0"/>
                          <a:cs typeface="Times New Roman" panose="02020603050405020304" pitchFamily="18" charset="0"/>
                        </a:rPr>
                        <a:t> NO</a:t>
                      </a:r>
                      <a:r>
                        <a:rPr lang="en-GB" sz="2400" baseline="-25000" dirty="0">
                          <a:effectLst/>
                          <a:latin typeface="Times New Roman" panose="02020603050405020304" pitchFamily="18" charset="0"/>
                          <a:cs typeface="Times New Roman" panose="02020603050405020304" pitchFamily="18" charset="0"/>
                        </a:rPr>
                        <a:t>x </a:t>
                      </a:r>
                      <a:r>
                        <a:rPr lang="en-GB" sz="2400" dirty="0">
                          <a:effectLst/>
                          <a:latin typeface="Times New Roman" panose="02020603050405020304" pitchFamily="18" charset="0"/>
                          <a:cs typeface="Times New Roman" panose="02020603050405020304" pitchFamily="18" charset="0"/>
                        </a:rPr>
                        <a:t>were </a:t>
                      </a:r>
                      <a:r>
                        <a:rPr lang="en-GB" sz="2400" i="1" dirty="0">
                          <a:effectLst/>
                          <a:latin typeface="Times New Roman" panose="02020603050405020304" pitchFamily="18" charset="0"/>
                          <a:cs typeface="Times New Roman" panose="02020603050405020304" pitchFamily="18" charset="0"/>
                        </a:rPr>
                        <a:t>not </a:t>
                      </a:r>
                      <a:r>
                        <a:rPr lang="en-GB" sz="2400" dirty="0">
                          <a:effectLst/>
                          <a:latin typeface="Times New Roman" panose="02020603050405020304" pitchFamily="18" charset="0"/>
                          <a:cs typeface="Times New Roman" panose="02020603050405020304" pitchFamily="18" charset="0"/>
                        </a:rPr>
                        <a:t>associated with risk of </a:t>
                      </a:r>
                      <a:r>
                        <a:rPr lang="en-GB" sz="2400" i="1" dirty="0">
                          <a:effectLst/>
                          <a:latin typeface="Times New Roman" panose="02020603050405020304" pitchFamily="18" charset="0"/>
                          <a:cs typeface="Times New Roman" panose="02020603050405020304" pitchFamily="18" charset="0"/>
                        </a:rPr>
                        <a:t>fatal</a:t>
                      </a:r>
                      <a:r>
                        <a:rPr lang="en-GB" sz="2400" dirty="0">
                          <a:effectLst/>
                          <a:latin typeface="Times New Roman" panose="02020603050405020304" pitchFamily="18" charset="0"/>
                          <a:cs typeface="Times New Roman" panose="02020603050405020304" pitchFamily="18" charset="0"/>
                        </a:rPr>
                        <a:t> total stroke </a:t>
                      </a:r>
                    </a:p>
                    <a:p>
                      <a:pPr>
                        <a:lnSpc>
                          <a:spcPct val="107000"/>
                        </a:lnSpc>
                        <a:spcAft>
                          <a:spcPts val="0"/>
                        </a:spcAft>
                      </a:pPr>
                      <a:r>
                        <a:rPr lang="en-GB" sz="2400" dirty="0">
                          <a:effectLst/>
                          <a:latin typeface="Times New Roman" panose="02020603050405020304" pitchFamily="18" charset="0"/>
                          <a:cs typeface="Times New Roman" panose="02020603050405020304" pitchFamily="18" charset="0"/>
                        </a:rPr>
                        <a:t>(incident / subtypes not reported).</a:t>
                      </a:r>
                    </a:p>
                    <a:p>
                      <a:pPr>
                        <a:lnSpc>
                          <a:spcPct val="107000"/>
                        </a:lnSpc>
                        <a:spcAft>
                          <a:spcPts val="0"/>
                        </a:spcAft>
                      </a:pPr>
                      <a:r>
                        <a:rPr lang="en-GB" sz="2400" b="1" dirty="0">
                          <a:effectLst/>
                          <a:latin typeface="Times New Roman" panose="02020603050405020304" pitchFamily="18" charset="0"/>
                          <a:cs typeface="Times New Roman" panose="02020603050405020304" pitchFamily="18" charset="0"/>
                        </a:rPr>
                        <a:t>No effect modification by BMI.</a:t>
                      </a:r>
                      <a:endParaRPr lang="en-GB" sz="2400" dirty="0">
                        <a:effectLst/>
                        <a:latin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55435035"/>
                  </a:ext>
                </a:extLst>
              </a:tr>
              <a:tr h="1474311">
                <a:tc>
                  <a:txBody>
                    <a:bodyPr/>
                    <a:lstStyle/>
                    <a:p>
                      <a:pPr>
                        <a:lnSpc>
                          <a:spcPct val="107000"/>
                        </a:lnSpc>
                        <a:spcAft>
                          <a:spcPts val="0"/>
                        </a:spcAft>
                      </a:pPr>
                      <a:r>
                        <a:rPr lang="en-GB" sz="2400" dirty="0">
                          <a:effectLst/>
                          <a:latin typeface="Times New Roman" panose="02020603050405020304" pitchFamily="18" charset="0"/>
                          <a:cs typeface="Times New Roman" panose="02020603050405020304" pitchFamily="18" charset="0"/>
                        </a:rPr>
                        <a:t>Qin et al., (2015)</a:t>
                      </a:r>
                      <a:endParaRPr lang="en-IE" sz="2400" dirty="0">
                        <a:effectLst/>
                        <a:latin typeface="Times New Roman" panose="02020603050405020304" pitchFamily="18" charset="0"/>
                        <a:cs typeface="Times New Roman" panose="02020603050405020304" pitchFamily="18" charset="0"/>
                      </a:endParaRPr>
                    </a:p>
                    <a:p>
                      <a:pPr>
                        <a:lnSpc>
                          <a:spcPct val="107000"/>
                        </a:lnSpc>
                        <a:spcAft>
                          <a:spcPts val="0"/>
                        </a:spcAft>
                      </a:pPr>
                      <a:r>
                        <a:rPr lang="en-GB" sz="2400" dirty="0">
                          <a:effectLst/>
                          <a:latin typeface="Times New Roman" panose="02020603050405020304" pitchFamily="18" charset="0"/>
                          <a:cs typeface="Times New Roman" panose="02020603050405020304" pitchFamily="18" charset="0"/>
                        </a:rPr>
                        <a:t> </a:t>
                      </a:r>
                      <a:endParaRPr lang="en-IE"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dirty="0">
                          <a:effectLst/>
                          <a:latin typeface="Times New Roman" panose="02020603050405020304" pitchFamily="18" charset="0"/>
                          <a:cs typeface="Times New Roman" panose="02020603050405020304" pitchFamily="18" charset="0"/>
                        </a:rPr>
                        <a:t>Long-term (3 year </a:t>
                      </a:r>
                      <a:r>
                        <a:rPr lang="en-GB" sz="2400" dirty="0" err="1">
                          <a:effectLst/>
                          <a:latin typeface="Times New Roman" panose="02020603050405020304" pitchFamily="18" charset="0"/>
                          <a:cs typeface="Times New Roman" panose="02020603050405020304" pitchFamily="18" charset="0"/>
                        </a:rPr>
                        <a:t>ave</a:t>
                      </a:r>
                      <a:r>
                        <a:rPr lang="en-GB" sz="2400" dirty="0">
                          <a:effectLst/>
                          <a:latin typeface="Times New Roman" panose="02020603050405020304" pitchFamily="18" charset="0"/>
                          <a:cs typeface="Times New Roman" panose="02020603050405020304" pitchFamily="18" charset="0"/>
                        </a:rPr>
                        <a:t>) PM10, NO</a:t>
                      </a:r>
                      <a:r>
                        <a:rPr lang="en-GB" sz="2400" baseline="-25000" dirty="0">
                          <a:effectLst/>
                          <a:latin typeface="Times New Roman" panose="02020603050405020304" pitchFamily="18" charset="0"/>
                          <a:cs typeface="Times New Roman" panose="02020603050405020304" pitchFamily="18" charset="0"/>
                        </a:rPr>
                        <a:t>2</a:t>
                      </a:r>
                      <a:r>
                        <a:rPr lang="en-GB" sz="2400" dirty="0">
                          <a:effectLst/>
                          <a:latin typeface="Times New Roman" panose="02020603050405020304" pitchFamily="18" charset="0"/>
                          <a:cs typeface="Times New Roman" panose="02020603050405020304" pitchFamily="18" charset="0"/>
                        </a:rPr>
                        <a:t> were associated with </a:t>
                      </a:r>
                      <a:r>
                        <a:rPr lang="en-GB" sz="2400" i="1" dirty="0">
                          <a:effectLst/>
                          <a:latin typeface="Times New Roman" panose="02020603050405020304" pitchFamily="18" charset="0"/>
                          <a:cs typeface="Times New Roman" panose="02020603050405020304" pitchFamily="18" charset="0"/>
                        </a:rPr>
                        <a:t>higher</a:t>
                      </a:r>
                      <a:r>
                        <a:rPr lang="en-GB" sz="2400" dirty="0">
                          <a:effectLst/>
                          <a:latin typeface="Times New Roman" panose="02020603050405020304" pitchFamily="18" charset="0"/>
                          <a:cs typeface="Times New Roman" panose="02020603050405020304" pitchFamily="18" charset="0"/>
                        </a:rPr>
                        <a:t> risk of total stroke </a:t>
                      </a:r>
                    </a:p>
                    <a:p>
                      <a:pPr>
                        <a:lnSpc>
                          <a:spcPct val="107000"/>
                        </a:lnSpc>
                        <a:spcAft>
                          <a:spcPts val="0"/>
                        </a:spcAft>
                      </a:pPr>
                      <a:r>
                        <a:rPr lang="en-GB" sz="2400" dirty="0">
                          <a:effectLst/>
                          <a:latin typeface="Times New Roman" panose="02020603050405020304" pitchFamily="18" charset="0"/>
                          <a:cs typeface="Times New Roman" panose="02020603050405020304" pitchFamily="18" charset="0"/>
                        </a:rPr>
                        <a:t>(subtypes not reported).</a:t>
                      </a:r>
                    </a:p>
                    <a:p>
                      <a:pPr marL="0" marR="0" lvl="0" indent="0" algn="l" defTabSz="914400" rtl="0" eaLnBrk="1" fontAlgn="auto" latinLnBrk="0" hangingPunct="1">
                        <a:lnSpc>
                          <a:spcPct val="107000"/>
                        </a:lnSpc>
                        <a:spcBef>
                          <a:spcPts val="0"/>
                        </a:spcBef>
                        <a:spcAft>
                          <a:spcPts val="0"/>
                        </a:spcAft>
                        <a:buClrTx/>
                        <a:buSzTx/>
                        <a:buFontTx/>
                        <a:buNone/>
                        <a:tabLst/>
                        <a:defRPr/>
                      </a:pPr>
                      <a:r>
                        <a:rPr lang="en-GB" sz="2400" dirty="0">
                          <a:effectLst/>
                          <a:latin typeface="Times New Roman" panose="02020603050405020304" pitchFamily="18" charset="0"/>
                          <a:cs typeface="Times New Roman" panose="02020603050405020304" pitchFamily="18" charset="0"/>
                        </a:rPr>
                        <a:t>BMI modified the risk of  total stroke from PM10, not  NO</a:t>
                      </a:r>
                      <a:r>
                        <a:rPr lang="en-GB" sz="2400" baseline="-25000" dirty="0">
                          <a:effectLst/>
                          <a:latin typeface="Times New Roman" panose="02020603050405020304" pitchFamily="18" charset="0"/>
                          <a:cs typeface="Times New Roman" panose="02020603050405020304" pitchFamily="18" charset="0"/>
                        </a:rPr>
                        <a:t>2</a:t>
                      </a:r>
                      <a:r>
                        <a:rPr lang="en-GB" sz="2400" dirty="0">
                          <a:effectLst/>
                          <a:latin typeface="Times New Roman" panose="02020603050405020304" pitchFamily="18" charset="0"/>
                          <a:cs typeface="Times New Roman" panose="02020603050405020304" pitchFamily="18" charset="0"/>
                        </a:rPr>
                        <a:t>:  </a:t>
                      </a:r>
                    </a:p>
                    <a:p>
                      <a:pPr marL="0" marR="0" lvl="0" indent="0" algn="l" defTabSz="914400" rtl="0" eaLnBrk="1" fontAlgn="auto" latinLnBrk="0" hangingPunct="1">
                        <a:lnSpc>
                          <a:spcPct val="107000"/>
                        </a:lnSpc>
                        <a:spcBef>
                          <a:spcPts val="0"/>
                        </a:spcBef>
                        <a:spcAft>
                          <a:spcPts val="0"/>
                        </a:spcAft>
                        <a:buClrTx/>
                        <a:buSzTx/>
                        <a:buFontTx/>
                        <a:buNone/>
                        <a:tabLst/>
                        <a:defRPr/>
                      </a:pPr>
                      <a:r>
                        <a:rPr lang="en-GB" sz="2400" b="1" dirty="0">
                          <a:effectLst/>
                          <a:latin typeface="Times New Roman" panose="02020603050405020304" pitchFamily="18" charset="0"/>
                          <a:cs typeface="Times New Roman" panose="02020603050405020304" pitchFamily="18" charset="0"/>
                        </a:rPr>
                        <a:t>BMI&gt;25 </a:t>
                      </a:r>
                      <a:r>
                        <a:rPr lang="en-GB" sz="2400" b="1" i="1" dirty="0">
                          <a:effectLst/>
                          <a:latin typeface="Times New Roman" panose="02020603050405020304" pitchFamily="18" charset="0"/>
                          <a:cs typeface="Times New Roman" panose="02020603050405020304" pitchFamily="18" charset="0"/>
                        </a:rPr>
                        <a:t>higher risk</a:t>
                      </a:r>
                      <a:r>
                        <a:rPr lang="en-GB" sz="2400" b="1" dirty="0">
                          <a:effectLst/>
                          <a:latin typeface="Times New Roman" panose="02020603050405020304" pitchFamily="18" charset="0"/>
                          <a:cs typeface="Times New Roman" panose="02020603050405020304" pitchFamily="18" charset="0"/>
                        </a:rPr>
                        <a:t> (p=0.018)</a:t>
                      </a:r>
                    </a:p>
                    <a:p>
                      <a:pPr marL="0" marR="0" lvl="0" indent="0" algn="l" defTabSz="914400" rtl="0" eaLnBrk="1" fontAlgn="auto" latinLnBrk="0" hangingPunct="1">
                        <a:lnSpc>
                          <a:spcPct val="107000"/>
                        </a:lnSpc>
                        <a:spcBef>
                          <a:spcPts val="0"/>
                        </a:spcBef>
                        <a:spcAft>
                          <a:spcPts val="0"/>
                        </a:spcAft>
                        <a:buClrTx/>
                        <a:buSzTx/>
                        <a:buFontTx/>
                        <a:buNone/>
                        <a:tabLst/>
                        <a:defRPr/>
                      </a:pPr>
                      <a:endParaRPr lang="en-IE" sz="2400" b="1" dirty="0">
                        <a:effectLst/>
                        <a:latin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15381586"/>
                  </a:ext>
                </a:extLst>
              </a:tr>
              <a:tr h="1575546">
                <a:tc>
                  <a:txBody>
                    <a:bodyPr/>
                    <a:lstStyle/>
                    <a:p>
                      <a:pPr>
                        <a:lnSpc>
                          <a:spcPct val="107000"/>
                        </a:lnSpc>
                        <a:spcAft>
                          <a:spcPts val="0"/>
                        </a:spcAft>
                      </a:pPr>
                      <a:r>
                        <a:rPr lang="en-GB" sz="2400" dirty="0">
                          <a:effectLst/>
                          <a:latin typeface="Times New Roman" panose="02020603050405020304" pitchFamily="18" charset="0"/>
                          <a:cs typeface="Times New Roman" panose="02020603050405020304" pitchFamily="18" charset="0"/>
                        </a:rPr>
                        <a:t>Stafoggia et al., (2014)</a:t>
                      </a:r>
                      <a:endParaRPr lang="en-IE" sz="2400" dirty="0">
                        <a:effectLst/>
                        <a:latin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dirty="0">
                          <a:effectLst/>
                          <a:latin typeface="Times New Roman" panose="02020603050405020304" pitchFamily="18" charset="0"/>
                          <a:cs typeface="Times New Roman" panose="02020603050405020304" pitchFamily="18" charset="0"/>
                        </a:rPr>
                        <a:t>Long-term (annual) PM2.5, PM2.5-10, PM10, NO</a:t>
                      </a:r>
                      <a:r>
                        <a:rPr lang="en-GB" sz="2400" baseline="-25000" dirty="0">
                          <a:effectLst/>
                          <a:latin typeface="Times New Roman" panose="02020603050405020304" pitchFamily="18" charset="0"/>
                          <a:cs typeface="Times New Roman" panose="02020603050405020304" pitchFamily="18" charset="0"/>
                        </a:rPr>
                        <a:t>2</a:t>
                      </a:r>
                      <a:r>
                        <a:rPr lang="en-GB" sz="2400" dirty="0">
                          <a:effectLst/>
                          <a:latin typeface="Times New Roman" panose="02020603050405020304" pitchFamily="18" charset="0"/>
                          <a:cs typeface="Times New Roman" panose="02020603050405020304" pitchFamily="18" charset="0"/>
                        </a:rPr>
                        <a:t> NO</a:t>
                      </a:r>
                      <a:r>
                        <a:rPr lang="en-GB" sz="2400" baseline="-25000" dirty="0">
                          <a:effectLst/>
                          <a:latin typeface="Times New Roman" panose="02020603050405020304" pitchFamily="18" charset="0"/>
                          <a:cs typeface="Times New Roman" panose="02020603050405020304" pitchFamily="18" charset="0"/>
                        </a:rPr>
                        <a:t>x </a:t>
                      </a:r>
                      <a:r>
                        <a:rPr lang="en-GB" sz="2400" dirty="0">
                          <a:effectLst/>
                          <a:latin typeface="Times New Roman" panose="02020603050405020304" pitchFamily="18" charset="0"/>
                          <a:cs typeface="Times New Roman" panose="02020603050405020304" pitchFamily="18" charset="0"/>
                        </a:rPr>
                        <a:t>were </a:t>
                      </a:r>
                      <a:r>
                        <a:rPr lang="en-GB" sz="2400" i="1" dirty="0">
                          <a:effectLst/>
                          <a:latin typeface="Times New Roman" panose="02020603050405020304" pitchFamily="18" charset="0"/>
                          <a:cs typeface="Times New Roman" panose="02020603050405020304" pitchFamily="18" charset="0"/>
                        </a:rPr>
                        <a:t>not </a:t>
                      </a:r>
                      <a:r>
                        <a:rPr lang="en-GB" sz="2400" dirty="0">
                          <a:effectLst/>
                          <a:latin typeface="Times New Roman" panose="02020603050405020304" pitchFamily="18" charset="0"/>
                          <a:cs typeface="Times New Roman" panose="02020603050405020304" pitchFamily="18" charset="0"/>
                        </a:rPr>
                        <a:t>associated with risk of total stroke </a:t>
                      </a:r>
                    </a:p>
                    <a:p>
                      <a:pPr>
                        <a:lnSpc>
                          <a:spcPct val="107000"/>
                        </a:lnSpc>
                        <a:spcAft>
                          <a:spcPts val="0"/>
                        </a:spcAft>
                      </a:pPr>
                      <a:r>
                        <a:rPr lang="en-GB" sz="2400" dirty="0">
                          <a:effectLst/>
                          <a:latin typeface="Times New Roman" panose="02020603050405020304" pitchFamily="18" charset="0"/>
                          <a:cs typeface="Times New Roman" panose="02020603050405020304" pitchFamily="18" charset="0"/>
                        </a:rPr>
                        <a:t>(subtypes not reported).</a:t>
                      </a:r>
                    </a:p>
                    <a:p>
                      <a:pPr>
                        <a:lnSpc>
                          <a:spcPct val="107000"/>
                        </a:lnSpc>
                        <a:spcAft>
                          <a:spcPts val="0"/>
                        </a:spcAft>
                      </a:pPr>
                      <a:r>
                        <a:rPr lang="en-GB" sz="2400" b="1" dirty="0">
                          <a:effectLst/>
                          <a:latin typeface="Times New Roman" panose="02020603050405020304" pitchFamily="18" charset="0"/>
                          <a:cs typeface="Times New Roman" panose="02020603050405020304" pitchFamily="18" charset="0"/>
                        </a:rPr>
                        <a:t>No effect modification by BMI.</a:t>
                      </a:r>
                      <a:endParaRPr lang="en-GB" sz="2400" dirty="0">
                        <a:effectLst/>
                        <a:latin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29373758"/>
                  </a:ext>
                </a:extLst>
              </a:tr>
              <a:tr h="1584709">
                <a:tc>
                  <a:txBody>
                    <a:bodyPr/>
                    <a:lstStyle/>
                    <a:p>
                      <a:pPr>
                        <a:lnSpc>
                          <a:spcPct val="107000"/>
                        </a:lnSpc>
                        <a:spcAft>
                          <a:spcPts val="0"/>
                        </a:spcAft>
                      </a:pPr>
                      <a:r>
                        <a:rPr lang="en-GB" sz="2400" dirty="0">
                          <a:effectLst/>
                          <a:latin typeface="Times New Roman" panose="02020603050405020304" pitchFamily="18" charset="0"/>
                          <a:cs typeface="Times New Roman" panose="02020603050405020304" pitchFamily="18" charset="0"/>
                        </a:rPr>
                        <a:t>To et al., (2015)</a:t>
                      </a:r>
                      <a:endParaRPr lang="en-IE" sz="2400" dirty="0">
                        <a:effectLst/>
                        <a:latin typeface="Times New Roman" panose="02020603050405020304" pitchFamily="18" charset="0"/>
                        <a:cs typeface="Times New Roman" panose="02020603050405020304" pitchFamily="18" charset="0"/>
                      </a:endParaRPr>
                    </a:p>
                    <a:p>
                      <a:pPr>
                        <a:lnSpc>
                          <a:spcPct val="107000"/>
                        </a:lnSpc>
                        <a:spcAft>
                          <a:spcPts val="0"/>
                        </a:spcAft>
                      </a:pPr>
                      <a:r>
                        <a:rPr lang="en-GB" sz="2400" dirty="0">
                          <a:effectLst/>
                          <a:latin typeface="Times New Roman" panose="02020603050405020304" pitchFamily="18" charset="0"/>
                          <a:cs typeface="Times New Roman" panose="02020603050405020304" pitchFamily="18" charset="0"/>
                        </a:rPr>
                        <a:t> </a:t>
                      </a:r>
                      <a:endParaRPr lang="en-IE"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dirty="0">
                          <a:effectLst/>
                          <a:latin typeface="Times New Roman" panose="02020603050405020304" pitchFamily="18" charset="0"/>
                          <a:cs typeface="Times New Roman" panose="02020603050405020304" pitchFamily="18" charset="0"/>
                        </a:rPr>
                        <a:t>Long-term PM2.5 was</a:t>
                      </a:r>
                      <a:r>
                        <a:rPr lang="en-GB" sz="2400" i="1" dirty="0">
                          <a:effectLst/>
                          <a:latin typeface="Times New Roman" panose="02020603050405020304" pitchFamily="18" charset="0"/>
                          <a:cs typeface="Times New Roman" panose="02020603050405020304" pitchFamily="18" charset="0"/>
                        </a:rPr>
                        <a:t> </a:t>
                      </a:r>
                      <a:r>
                        <a:rPr lang="en-GB" sz="2400" dirty="0">
                          <a:effectLst/>
                          <a:latin typeface="Times New Roman" panose="02020603050405020304" pitchFamily="18" charset="0"/>
                          <a:cs typeface="Times New Roman" panose="02020603050405020304" pitchFamily="18" charset="0"/>
                        </a:rPr>
                        <a:t>associated with </a:t>
                      </a:r>
                      <a:r>
                        <a:rPr lang="en-GB" sz="2400" i="1" dirty="0">
                          <a:effectLst/>
                          <a:latin typeface="Times New Roman" panose="02020603050405020304" pitchFamily="18" charset="0"/>
                          <a:cs typeface="Times New Roman" panose="02020603050405020304" pitchFamily="18" charset="0"/>
                        </a:rPr>
                        <a:t>higher</a:t>
                      </a:r>
                      <a:r>
                        <a:rPr lang="en-GB" sz="2400" dirty="0">
                          <a:effectLst/>
                          <a:latin typeface="Times New Roman" panose="02020603050405020304" pitchFamily="18" charset="0"/>
                          <a:cs typeface="Times New Roman" panose="02020603050405020304" pitchFamily="18" charset="0"/>
                        </a:rPr>
                        <a:t> prevalence and incidence of total stroke </a:t>
                      </a:r>
                    </a:p>
                    <a:p>
                      <a:pPr>
                        <a:lnSpc>
                          <a:spcPct val="107000"/>
                        </a:lnSpc>
                        <a:spcAft>
                          <a:spcPts val="0"/>
                        </a:spcAft>
                      </a:pPr>
                      <a:r>
                        <a:rPr lang="en-GB" sz="2400" dirty="0">
                          <a:effectLst/>
                          <a:latin typeface="Times New Roman" panose="02020603050405020304" pitchFamily="18" charset="0"/>
                          <a:cs typeface="Times New Roman" panose="02020603050405020304" pitchFamily="18" charset="0"/>
                        </a:rPr>
                        <a:t>(subtypes not reported).</a:t>
                      </a:r>
                    </a:p>
                    <a:p>
                      <a:pPr>
                        <a:lnSpc>
                          <a:spcPct val="107000"/>
                        </a:lnSpc>
                        <a:spcAft>
                          <a:spcPts val="0"/>
                        </a:spcAft>
                      </a:pPr>
                      <a:r>
                        <a:rPr lang="en-GB" sz="2400" b="1" dirty="0">
                          <a:effectLst/>
                          <a:latin typeface="Times New Roman" panose="02020603050405020304" pitchFamily="18" charset="0"/>
                          <a:cs typeface="Times New Roman" panose="02020603050405020304" pitchFamily="18" charset="0"/>
                        </a:rPr>
                        <a:t>No effect modification by BMI.</a:t>
                      </a:r>
                      <a:endParaRPr lang="en-GB" sz="2400" dirty="0">
                        <a:effectLst/>
                        <a:latin typeface="Times New Roman" panose="02020603050405020304" pitchFamily="18" charset="0"/>
                        <a:cs typeface="Times New Roman" panose="02020603050405020304" pitchFamily="18" charset="0"/>
                      </a:endParaRPr>
                    </a:p>
                    <a:p>
                      <a:pPr>
                        <a:lnSpc>
                          <a:spcPct val="107000"/>
                        </a:lnSpc>
                        <a:spcAft>
                          <a:spcPts val="0"/>
                        </a:spcAft>
                      </a:pPr>
                      <a:endParaRPr lang="en-IE"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97901201"/>
                  </a:ext>
                </a:extLst>
              </a:tr>
            </a:tbl>
          </a:graphicData>
        </a:graphic>
      </p:graphicFrame>
      <p:cxnSp>
        <p:nvCxnSpPr>
          <p:cNvPr id="34" name="Straight Connector 33"/>
          <p:cNvCxnSpPr>
            <a:cxnSpLocks/>
          </p:cNvCxnSpPr>
          <p:nvPr/>
        </p:nvCxnSpPr>
        <p:spPr bwMode="auto">
          <a:xfrm>
            <a:off x="258265" y="26082237"/>
            <a:ext cx="17934710" cy="1"/>
          </a:xfrm>
          <a:prstGeom prst="line">
            <a:avLst/>
          </a:prstGeom>
          <a:ln>
            <a:headEnd type="none" w="med" len="med"/>
            <a:tailEnd type="none" w="med" len="med"/>
          </a:ln>
        </p:spPr>
        <p:style>
          <a:lnRef idx="2">
            <a:schemeClr val="accent2"/>
          </a:lnRef>
          <a:fillRef idx="0">
            <a:schemeClr val="accent2"/>
          </a:fillRef>
          <a:effectRef idx="1">
            <a:schemeClr val="accent2"/>
          </a:effectRef>
          <a:fontRef idx="minor">
            <a:schemeClr val="tx1"/>
          </a:fontRef>
        </p:style>
      </p:cxnSp>
      <p:sp>
        <p:nvSpPr>
          <p:cNvPr id="2" name="TextBox 1"/>
          <p:cNvSpPr txBox="1"/>
          <p:nvPr/>
        </p:nvSpPr>
        <p:spPr>
          <a:xfrm>
            <a:off x="18706393" y="13635782"/>
            <a:ext cx="12084030" cy="3816429"/>
          </a:xfrm>
          <a:prstGeom prst="rect">
            <a:avLst/>
          </a:prstGeom>
          <a:noFill/>
        </p:spPr>
        <p:txBody>
          <a:bodyPr wrap="square" rtlCol="0">
            <a:spAutoFit/>
          </a:bodyPr>
          <a:lstStyle/>
          <a:p>
            <a:pPr algn="just"/>
            <a:endParaRPr lang="en-GB" sz="4000" b="1" dirty="0">
              <a:solidFill>
                <a:srgbClr val="800000"/>
              </a:solidFill>
              <a:latin typeface="Times New Roman" panose="02020603050405020304" pitchFamily="18" charset="0"/>
              <a:cs typeface="Times New Roman" panose="02020603050405020304" pitchFamily="18" charset="0"/>
            </a:endParaRPr>
          </a:p>
          <a:p>
            <a:pPr algn="just"/>
            <a:r>
              <a:rPr lang="en-GB" sz="4000" b="1" dirty="0">
                <a:solidFill>
                  <a:srgbClr val="800000"/>
                </a:solidFill>
                <a:latin typeface="Times New Roman" panose="02020603050405020304" pitchFamily="18" charset="0"/>
                <a:cs typeface="Times New Roman" panose="02020603050405020304" pitchFamily="18" charset="0"/>
              </a:rPr>
              <a:t>Objective: </a:t>
            </a:r>
          </a:p>
          <a:p>
            <a:pPr algn="just"/>
            <a:endParaRPr lang="en-GB" sz="4000" b="1" dirty="0">
              <a:solidFill>
                <a:srgbClr val="800000"/>
              </a:solidFill>
              <a:latin typeface="Times New Roman" panose="02020603050405020304" pitchFamily="18" charset="0"/>
              <a:cs typeface="Times New Roman" panose="02020603050405020304" pitchFamily="18" charset="0"/>
            </a:endParaRPr>
          </a:p>
          <a:p>
            <a:pPr algn="just"/>
            <a:r>
              <a:rPr lang="en-GB" sz="3000" dirty="0">
                <a:latin typeface="Times New Roman" panose="02020603050405020304" pitchFamily="18" charset="0"/>
                <a:cs typeface="Times New Roman" panose="02020603050405020304" pitchFamily="18" charset="0"/>
              </a:rPr>
              <a:t>Our objective was to systematically screen, appraise and synthesise the evidence of a modifying effect of obesity status on the association between air pollution and stroke.</a:t>
            </a:r>
            <a:endParaRPr lang="en-IE" sz="3000" dirty="0">
              <a:latin typeface="Times New Roman" panose="02020603050405020304" pitchFamily="18" charset="0"/>
              <a:cs typeface="Times New Roman" panose="02020603050405020304" pitchFamily="18" charset="0"/>
            </a:endParaRPr>
          </a:p>
          <a:p>
            <a:pPr algn="just"/>
            <a:endParaRPr lang="en-IE" sz="3200" dirty="0"/>
          </a:p>
        </p:txBody>
      </p:sp>
      <p:pic>
        <p:nvPicPr>
          <p:cNvPr id="5" name="Picture 4"/>
          <p:cNvPicPr>
            <a:picLocks noChangeAspect="1"/>
          </p:cNvPicPr>
          <p:nvPr/>
        </p:nvPicPr>
        <p:blipFill>
          <a:blip r:embed="rId5"/>
          <a:stretch>
            <a:fillRect/>
          </a:stretch>
        </p:blipFill>
        <p:spPr>
          <a:xfrm>
            <a:off x="27431006" y="475083"/>
            <a:ext cx="4217007" cy="3150636"/>
          </a:xfrm>
          <a:prstGeom prst="rect">
            <a:avLst/>
          </a:prstGeom>
        </p:spPr>
      </p:pic>
      <p:pic>
        <p:nvPicPr>
          <p:cNvPr id="7" name="Picture 6">
            <a:extLst>
              <a:ext uri="{FF2B5EF4-FFF2-40B4-BE49-F238E27FC236}">
                <a16:creationId xmlns:a16="http://schemas.microsoft.com/office/drawing/2014/main" id="{241B51AF-FBFD-405D-9A29-BC8181BDD386}"/>
              </a:ext>
            </a:extLst>
          </p:cNvPr>
          <p:cNvPicPr>
            <a:picLocks noChangeAspect="1"/>
          </p:cNvPicPr>
          <p:nvPr/>
        </p:nvPicPr>
        <p:blipFill>
          <a:blip r:embed="rId6"/>
          <a:stretch>
            <a:fillRect/>
          </a:stretch>
        </p:blipFill>
        <p:spPr>
          <a:xfrm>
            <a:off x="19525367" y="18450273"/>
            <a:ext cx="11265056" cy="10389328"/>
          </a:xfrm>
          <a:prstGeom prst="rect">
            <a:avLst/>
          </a:prstGeom>
        </p:spPr>
      </p:pic>
      <p:sp>
        <p:nvSpPr>
          <p:cNvPr id="12" name="TextBox 11">
            <a:extLst>
              <a:ext uri="{FF2B5EF4-FFF2-40B4-BE49-F238E27FC236}">
                <a16:creationId xmlns:a16="http://schemas.microsoft.com/office/drawing/2014/main" id="{B5C3EAE0-61AB-4BCF-9C39-B0EE683FF1AC}"/>
              </a:ext>
            </a:extLst>
          </p:cNvPr>
          <p:cNvSpPr txBox="1"/>
          <p:nvPr/>
        </p:nvSpPr>
        <p:spPr>
          <a:xfrm>
            <a:off x="18567721" y="38317383"/>
            <a:ext cx="12724169" cy="3477875"/>
          </a:xfrm>
          <a:prstGeom prst="rect">
            <a:avLst/>
          </a:prstGeom>
          <a:noFill/>
        </p:spPr>
        <p:txBody>
          <a:bodyPr wrap="square" rtlCol="0">
            <a:spAutoFit/>
          </a:bodyPr>
          <a:lstStyle/>
          <a:p>
            <a:pPr algn="just"/>
            <a:r>
              <a:rPr lang="en-GB" sz="3000" dirty="0">
                <a:latin typeface="Times New Roman" panose="02020603050405020304" pitchFamily="18" charset="0"/>
                <a:cs typeface="Times New Roman" panose="02020603050405020304" pitchFamily="18" charset="0"/>
              </a:rPr>
              <a:t> </a:t>
            </a:r>
            <a:endParaRPr lang="en-IE" sz="3000" dirty="0">
              <a:latin typeface="Times New Roman" panose="02020603050405020304" pitchFamily="18" charset="0"/>
              <a:cs typeface="Times New Roman" panose="02020603050405020304" pitchFamily="18" charset="0"/>
            </a:endParaRPr>
          </a:p>
          <a:p>
            <a:pPr algn="just"/>
            <a:r>
              <a:rPr lang="en-GB" sz="4000" b="1" dirty="0">
                <a:solidFill>
                  <a:srgbClr val="800000"/>
                </a:solidFill>
                <a:latin typeface="Times New Roman" panose="02020603050405020304" pitchFamily="18" charset="0"/>
                <a:cs typeface="Times New Roman" panose="02020603050405020304" pitchFamily="18" charset="0"/>
              </a:rPr>
              <a:t>Conclusion: </a:t>
            </a:r>
          </a:p>
          <a:p>
            <a:pPr marL="457200" indent="-457200" algn="just">
              <a:buFont typeface="Arial" panose="020B0604020202020204" pitchFamily="34" charset="0"/>
              <a:buChar char="•"/>
            </a:pPr>
            <a:r>
              <a:rPr lang="en-GB" sz="3000" dirty="0">
                <a:latin typeface="Times New Roman" panose="02020603050405020304" pitchFamily="18" charset="0"/>
                <a:cs typeface="Times New Roman" panose="02020603050405020304" pitchFamily="18" charset="0"/>
              </a:rPr>
              <a:t>Evidence is weak and hampered by different study designs.</a:t>
            </a:r>
            <a:r>
              <a:rPr lang="en-GB" sz="3000" b="1" dirty="0">
                <a:latin typeface="Times New Roman" panose="02020603050405020304" pitchFamily="18" charset="0"/>
                <a:cs typeface="Times New Roman" panose="02020603050405020304" pitchFamily="18" charset="0"/>
              </a:rPr>
              <a:t> </a:t>
            </a:r>
          </a:p>
          <a:p>
            <a:pPr marL="457200" indent="-457200" algn="just">
              <a:buFont typeface="Arial" panose="020B0604020202020204" pitchFamily="34" charset="0"/>
              <a:buChar char="•"/>
            </a:pPr>
            <a:r>
              <a:rPr lang="en-GB" sz="3000" dirty="0">
                <a:latin typeface="Times New Roman" panose="02020603050405020304" pitchFamily="18" charset="0"/>
                <a:cs typeface="Times New Roman" panose="02020603050405020304" pitchFamily="18" charset="0"/>
              </a:rPr>
              <a:t>Further research using large, nationally representative studies with stringent outcomes and exposure measurement methods in addition to fixed linking methodology between air-pollution and health data are needed to uncover effect modification if it exists.</a:t>
            </a:r>
            <a:endParaRPr lang="en-IE" sz="3000" dirty="0">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9EDA8515-28C7-4988-8937-B1BC143A96E2}"/>
              </a:ext>
            </a:extLst>
          </p:cNvPr>
          <p:cNvSpPr txBox="1"/>
          <p:nvPr/>
        </p:nvSpPr>
        <p:spPr>
          <a:xfrm>
            <a:off x="258265" y="41301040"/>
            <a:ext cx="7194389"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References available on request.</a:t>
            </a:r>
          </a:p>
        </p:txBody>
      </p:sp>
    </p:spTree>
  </p:cSld>
  <p:clrMapOvr>
    <a:masterClrMapping/>
  </p:clrMapOvr>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19600" rtl="0" eaLnBrk="1" fontAlgn="base" latinLnBrk="0" hangingPunct="1">
          <a:lnSpc>
            <a:spcPct val="100000"/>
          </a:lnSpc>
          <a:spcBef>
            <a:spcPct val="0"/>
          </a:spcBef>
          <a:spcAft>
            <a:spcPct val="0"/>
          </a:spcAft>
          <a:buClrTx/>
          <a:buSzTx/>
          <a:buFontTx/>
          <a:buNone/>
          <a:tabLst/>
          <a:defRPr kumimoji="0" lang="de-DE" sz="87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19600" rtl="0" eaLnBrk="1" fontAlgn="base" latinLnBrk="0" hangingPunct="1">
          <a:lnSpc>
            <a:spcPct val="100000"/>
          </a:lnSpc>
          <a:spcBef>
            <a:spcPct val="0"/>
          </a:spcBef>
          <a:spcAft>
            <a:spcPct val="0"/>
          </a:spcAft>
          <a:buClrTx/>
          <a:buSzTx/>
          <a:buFontTx/>
          <a:buNone/>
          <a:tabLst/>
          <a:defRPr kumimoji="0" lang="de-DE" sz="8700" b="0" i="0" u="none" strike="noStrike" cap="none" normalizeH="0" baseline="0" smtClean="0">
            <a:ln>
              <a:noFill/>
            </a:ln>
            <a:solidFill>
              <a:schemeClr val="tx1"/>
            </a:solidFill>
            <a:effectLst/>
            <a:latin typeface="Arial" charset="0"/>
          </a:defRPr>
        </a:defPPr>
      </a:lstStyle>
    </a:lnDef>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5631</TotalTime>
  <Words>1137</Words>
  <Application>Microsoft Office PowerPoint</Application>
  <PresentationFormat>Custom</PresentationFormat>
  <Paragraphs>97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Franklin Gothic Demi</vt:lpstr>
      <vt:lpstr>Times New Roman</vt:lpstr>
      <vt:lpstr>Standarddesign</vt:lpstr>
      <vt:lpstr>PowerPoint Presentation</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Nic</dc:creator>
  <cp:lastModifiedBy>O'Reilly, Eilis</cp:lastModifiedBy>
  <cp:revision>291</cp:revision>
  <cp:lastPrinted>2018-10-30T10:59:06Z</cp:lastPrinted>
  <dcterms:created xsi:type="dcterms:W3CDTF">2006-06-03T18:52:48Z</dcterms:created>
  <dcterms:modified xsi:type="dcterms:W3CDTF">2020-12-09T12:43:18Z</dcterms:modified>
</cp:coreProperties>
</file>