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30275213" cy="42803763"/>
  <p:notesSz cx="9799638" cy="14355763"/>
  <p:defaultTextStyle>
    <a:defPPr>
      <a:defRPr lang="en-US"/>
    </a:defPPr>
    <a:lvl1pPr marL="0" algn="l" defTabSz="429700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48501" algn="l" defTabSz="429700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297003" algn="l" defTabSz="429700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445499" algn="l" defTabSz="429700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594001" algn="l" defTabSz="429700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742502" algn="l" defTabSz="429700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2891008" algn="l" defTabSz="429700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039504" algn="l" defTabSz="429700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188006" algn="l" defTabSz="4297003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374">
          <p15:clr>
            <a:srgbClr val="A4A3A4"/>
          </p15:clr>
        </p15:guide>
        <p15:guide id="3" orient="horz" pos="26214">
          <p15:clr>
            <a:srgbClr val="A4A3A4"/>
          </p15:clr>
        </p15:guide>
        <p15:guide id="4" orient="horz">
          <p15:clr>
            <a:srgbClr val="A4A3A4"/>
          </p15:clr>
        </p15:guide>
        <p15:guide id="5" pos="401">
          <p15:clr>
            <a:srgbClr val="A4A3A4"/>
          </p15:clr>
        </p15:guide>
        <p15:guide id="6" pos="186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2" userDrawn="1">
          <p15:clr>
            <a:srgbClr val="A4A3A4"/>
          </p15:clr>
        </p15:guide>
        <p15:guide id="2" pos="308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  <p:cmAuthor id="4" name="Wingler, Astrid" initials="WA" lastIdx="1" clrIdx="4">
    <p:extLst>
      <p:ext uri="{19B8F6BF-5375-455C-9EA6-DF929625EA0E}">
        <p15:presenceInfo xmlns:p15="http://schemas.microsoft.com/office/powerpoint/2012/main" userId="S::astrid.wingler@ucc.ie::83e87cec-b5f5-4cbb-ada4-77244bd3ca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6CC"/>
    <a:srgbClr val="00FF00"/>
    <a:srgbClr val="FF9900"/>
    <a:srgbClr val="F3F5FA"/>
    <a:srgbClr val="CDD2DE"/>
    <a:srgbClr val="E3E9E5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658" autoAdjust="0"/>
    <p:restoredTop sz="93002" autoAdjust="0"/>
  </p:normalViewPr>
  <p:slideViewPr>
    <p:cSldViewPr snapToGrid="0" snapToObjects="1" showGuides="1">
      <p:cViewPr>
        <p:scale>
          <a:sx n="50" d="100"/>
          <a:sy n="50" d="100"/>
        </p:scale>
        <p:origin x="-1132" y="80"/>
      </p:cViewPr>
      <p:guideLst>
        <p:guide orient="horz" pos="4319"/>
        <p:guide orient="horz" pos="374"/>
        <p:guide orient="horz" pos="26214"/>
        <p:guide orient="horz"/>
        <p:guide pos="401"/>
        <p:guide pos="186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2730" y="-84"/>
      </p:cViewPr>
      <p:guideLst>
        <p:guide orient="horz" pos="4522"/>
        <p:guide pos="308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46510" cy="717788"/>
          </a:xfrm>
          <a:prstGeom prst="rect">
            <a:avLst/>
          </a:prstGeom>
        </p:spPr>
        <p:txBody>
          <a:bodyPr vert="horz" lIns="132053" tIns="66026" rIns="132053" bIns="66026" rtlCol="0"/>
          <a:lstStyle>
            <a:lvl1pPr algn="l">
              <a:defRPr sz="17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50861" y="0"/>
            <a:ext cx="4246510" cy="717788"/>
          </a:xfrm>
          <a:prstGeom prst="rect">
            <a:avLst/>
          </a:prstGeom>
        </p:spPr>
        <p:txBody>
          <a:bodyPr vert="horz" lIns="132053" tIns="66026" rIns="132053" bIns="66026" rtlCol="0"/>
          <a:lstStyle>
            <a:lvl1pPr algn="r">
              <a:defRPr sz="1700"/>
            </a:lvl1pPr>
          </a:lstStyle>
          <a:p>
            <a:fld id="{0158C5BC-9A70-462C-B28D-9600239EAC64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35485"/>
            <a:ext cx="4246510" cy="717788"/>
          </a:xfrm>
          <a:prstGeom prst="rect">
            <a:avLst/>
          </a:prstGeom>
        </p:spPr>
        <p:txBody>
          <a:bodyPr vert="horz" lIns="132053" tIns="66026" rIns="132053" bIns="66026" rtlCol="0" anchor="b"/>
          <a:lstStyle>
            <a:lvl1pPr algn="l">
              <a:defRPr sz="17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50861" y="13635485"/>
            <a:ext cx="4246510" cy="717788"/>
          </a:xfrm>
          <a:prstGeom prst="rect">
            <a:avLst/>
          </a:prstGeom>
        </p:spPr>
        <p:txBody>
          <a:bodyPr vert="horz" lIns="132053" tIns="66026" rIns="132053" bIns="66026" rtlCol="0" anchor="b"/>
          <a:lstStyle>
            <a:lvl1pPr algn="r">
              <a:defRPr sz="17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13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46510" cy="717788"/>
          </a:xfrm>
          <a:prstGeom prst="rect">
            <a:avLst/>
          </a:prstGeom>
        </p:spPr>
        <p:txBody>
          <a:bodyPr vert="horz" lIns="132053" tIns="66026" rIns="132053" bIns="66026" rtlCol="0"/>
          <a:lstStyle>
            <a:lvl1pPr algn="l">
              <a:defRPr sz="17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50861" y="0"/>
            <a:ext cx="4246510" cy="717788"/>
          </a:xfrm>
          <a:prstGeom prst="rect">
            <a:avLst/>
          </a:prstGeom>
        </p:spPr>
        <p:txBody>
          <a:bodyPr vert="horz" lIns="132053" tIns="66026" rIns="132053" bIns="66026" rtlCol="0"/>
          <a:lstStyle>
            <a:lvl1pPr algn="r">
              <a:defRPr sz="1700"/>
            </a:lvl1pPr>
          </a:lstStyle>
          <a:p>
            <a:fld id="{E6CC2317-6751-4CD4-9995-8782DD78E936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95613" y="1076325"/>
            <a:ext cx="380841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053" tIns="66026" rIns="132053" bIns="660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9964" y="6818990"/>
            <a:ext cx="7839710" cy="6460093"/>
          </a:xfrm>
          <a:prstGeom prst="rect">
            <a:avLst/>
          </a:prstGeom>
        </p:spPr>
        <p:txBody>
          <a:bodyPr vert="horz" lIns="132053" tIns="66026" rIns="132053" bIns="660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5485"/>
            <a:ext cx="4246510" cy="717788"/>
          </a:xfrm>
          <a:prstGeom prst="rect">
            <a:avLst/>
          </a:prstGeom>
        </p:spPr>
        <p:txBody>
          <a:bodyPr vert="horz" lIns="132053" tIns="66026" rIns="132053" bIns="66026" rtlCol="0" anchor="b"/>
          <a:lstStyle>
            <a:lvl1pPr algn="l">
              <a:defRPr sz="17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50861" y="13635485"/>
            <a:ext cx="4246510" cy="717788"/>
          </a:xfrm>
          <a:prstGeom prst="rect">
            <a:avLst/>
          </a:prstGeom>
        </p:spPr>
        <p:txBody>
          <a:bodyPr vert="horz" lIns="132053" tIns="66026" rIns="132053" bIns="66026" rtlCol="0" anchor="b"/>
          <a:lstStyle>
            <a:lvl1pPr algn="r">
              <a:defRPr sz="17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0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29700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2148501" algn="l" defTabSz="429700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4297003" algn="l" defTabSz="429700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6445499" algn="l" defTabSz="429700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8594001" algn="l" defTabSz="429700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10742502" algn="l" defTabSz="429700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12891008" algn="l" defTabSz="429700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5039504" algn="l" defTabSz="429700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7188006" algn="l" defTabSz="4297003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0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693" y="7585959"/>
            <a:ext cx="14299155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6213" y="6841299"/>
            <a:ext cx="14287868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30733" y="1486245"/>
            <a:ext cx="3048546" cy="3269732"/>
          </a:xfrm>
          <a:prstGeom prst="rect">
            <a:avLst/>
          </a:prstGeom>
        </p:spPr>
        <p:txBody>
          <a:bodyPr lIns="89523" tIns="44759" rIns="89523" bIns="44759" anchor="ctr"/>
          <a:lstStyle>
            <a:lvl1pPr algn="ctr">
              <a:buNone/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6541005" y="1486245"/>
            <a:ext cx="3048546" cy="3269732"/>
          </a:xfrm>
          <a:prstGeom prst="rect">
            <a:avLst/>
          </a:prstGeom>
        </p:spPr>
        <p:txBody>
          <a:bodyPr lIns="89523" tIns="44759" rIns="89523" bIns="44759" anchor="ctr"/>
          <a:lstStyle>
            <a:lvl1pPr algn="ctr">
              <a:buNone/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6210" y="18474785"/>
            <a:ext cx="1429135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53327" y="6841299"/>
            <a:ext cx="14287682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5353327" y="7585959"/>
            <a:ext cx="14287682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5353331" y="18497360"/>
            <a:ext cx="14283755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5347854" y="19296377"/>
            <a:ext cx="14289232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5364406" y="33385168"/>
            <a:ext cx="14276604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ACKNOWLEDGEMENTS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5353331" y="34204182"/>
            <a:ext cx="14283755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623693" y="19275661"/>
            <a:ext cx="14300386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090899" y="5025073"/>
            <a:ext cx="22093416" cy="1087558"/>
          </a:xfrm>
          <a:prstGeom prst="rect">
            <a:avLst/>
          </a:prstGeom>
        </p:spPr>
        <p:txBody>
          <a:bodyPr lIns="77325" tIns="38663" rIns="77325" bIns="38663">
            <a:normAutofit/>
          </a:bodyPr>
          <a:lstStyle>
            <a:lvl1pPr algn="ctr">
              <a:buFontTx/>
              <a:buNone/>
              <a:defRPr sz="59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900"/>
            </a:lvl2pPr>
            <a:lvl3pPr>
              <a:buFontTx/>
              <a:buNone/>
              <a:defRPr sz="5900"/>
            </a:lvl3pPr>
            <a:lvl4pPr>
              <a:buFontTx/>
              <a:buNone/>
              <a:defRPr sz="5900"/>
            </a:lvl4pPr>
            <a:lvl5pPr>
              <a:buFontTx/>
              <a:buNone/>
              <a:defRPr sz="59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090899" y="3160691"/>
            <a:ext cx="22093416" cy="1864385"/>
          </a:xfrm>
          <a:prstGeom prst="rect">
            <a:avLst/>
          </a:prstGeom>
        </p:spPr>
        <p:txBody>
          <a:bodyPr lIns="77325" tIns="38663" rIns="77325" bIns="38663" anchor="t" anchorCtr="1">
            <a:normAutofit/>
          </a:bodyPr>
          <a:lstStyle>
            <a:lvl1pPr algn="ctr">
              <a:buFontTx/>
              <a:buNone/>
              <a:defRPr sz="96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900"/>
            </a:lvl2pPr>
            <a:lvl3pPr>
              <a:buFontTx/>
              <a:buNone/>
              <a:defRPr sz="5900"/>
            </a:lvl3pPr>
            <a:lvl4pPr>
              <a:buFontTx/>
              <a:buNone/>
              <a:defRPr sz="5900"/>
            </a:lvl4pPr>
            <a:lvl5pPr>
              <a:buFontTx/>
              <a:buNone/>
              <a:defRPr sz="59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80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4090899" y="492942"/>
            <a:ext cx="22093416" cy="2667752"/>
          </a:xfrm>
          <a:prstGeom prst="rect">
            <a:avLst/>
          </a:prstGeom>
        </p:spPr>
        <p:txBody>
          <a:bodyPr lIns="77325" tIns="38663" rIns="77325" bIns="38663" anchor="t" anchorCtr="1">
            <a:normAutofit/>
          </a:bodyPr>
          <a:lstStyle>
            <a:lvl1pPr algn="ctr">
              <a:buFontTx/>
              <a:buNone/>
              <a:defRPr sz="142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900"/>
            </a:lvl2pPr>
            <a:lvl3pPr>
              <a:buFontTx/>
              <a:buNone/>
              <a:defRPr sz="5900"/>
            </a:lvl3pPr>
            <a:lvl4pPr>
              <a:buFontTx/>
              <a:buNone/>
              <a:defRPr sz="5900"/>
            </a:lvl4pPr>
            <a:lvl5pPr>
              <a:buFontTx/>
              <a:buNone/>
              <a:defRPr sz="59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693" y="7585959"/>
            <a:ext cx="14299155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6213" y="6841299"/>
            <a:ext cx="14287868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30733" y="1486245"/>
            <a:ext cx="3048546" cy="3269732"/>
          </a:xfrm>
          <a:prstGeom prst="rect">
            <a:avLst/>
          </a:prstGeom>
        </p:spPr>
        <p:txBody>
          <a:bodyPr lIns="89523" tIns="44759" rIns="89523" bIns="44759" anchor="ctr"/>
          <a:lstStyle>
            <a:lvl1pPr algn="ctr">
              <a:buNone/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6541005" y="1486245"/>
            <a:ext cx="3048546" cy="3269732"/>
          </a:xfrm>
          <a:prstGeom prst="rect">
            <a:avLst/>
          </a:prstGeom>
        </p:spPr>
        <p:txBody>
          <a:bodyPr lIns="89523" tIns="44759" rIns="89523" bIns="44759" anchor="ctr"/>
          <a:lstStyle>
            <a:lvl1pPr algn="ctr">
              <a:buNone/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6210" y="18474785"/>
            <a:ext cx="1429135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53327" y="6841299"/>
            <a:ext cx="14287682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5353327" y="7585959"/>
            <a:ext cx="14287682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5353331" y="18497360"/>
            <a:ext cx="14283755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5347854" y="19296377"/>
            <a:ext cx="14289232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5364406" y="33385168"/>
            <a:ext cx="14276604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ACKNOWLEDGEMENTS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5353331" y="34204182"/>
            <a:ext cx="14283755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623693" y="19275661"/>
            <a:ext cx="14300386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090899" y="5025073"/>
            <a:ext cx="22093416" cy="1087558"/>
          </a:xfrm>
          <a:prstGeom prst="rect">
            <a:avLst/>
          </a:prstGeom>
        </p:spPr>
        <p:txBody>
          <a:bodyPr lIns="77325" tIns="38663" rIns="77325" bIns="38663">
            <a:normAutofit/>
          </a:bodyPr>
          <a:lstStyle>
            <a:lvl1pPr algn="ctr">
              <a:buFontTx/>
              <a:buNone/>
              <a:defRPr sz="59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900"/>
            </a:lvl2pPr>
            <a:lvl3pPr>
              <a:buFontTx/>
              <a:buNone/>
              <a:defRPr sz="5900"/>
            </a:lvl3pPr>
            <a:lvl4pPr>
              <a:buFontTx/>
              <a:buNone/>
              <a:defRPr sz="5900"/>
            </a:lvl4pPr>
            <a:lvl5pPr>
              <a:buFontTx/>
              <a:buNone/>
              <a:defRPr sz="59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090899" y="3160691"/>
            <a:ext cx="22093416" cy="1864385"/>
          </a:xfrm>
          <a:prstGeom prst="rect">
            <a:avLst/>
          </a:prstGeom>
        </p:spPr>
        <p:txBody>
          <a:bodyPr lIns="77325" tIns="38663" rIns="77325" bIns="38663" anchor="t" anchorCtr="1">
            <a:normAutofit/>
          </a:bodyPr>
          <a:lstStyle>
            <a:lvl1pPr algn="ctr">
              <a:buFontTx/>
              <a:buNone/>
              <a:defRPr sz="96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900"/>
            </a:lvl2pPr>
            <a:lvl3pPr>
              <a:buFontTx/>
              <a:buNone/>
              <a:defRPr sz="5900"/>
            </a:lvl3pPr>
            <a:lvl4pPr>
              <a:buFontTx/>
              <a:buNone/>
              <a:defRPr sz="5900"/>
            </a:lvl4pPr>
            <a:lvl5pPr>
              <a:buFontTx/>
              <a:buNone/>
              <a:defRPr sz="59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80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4090899" y="492942"/>
            <a:ext cx="22093416" cy="2667752"/>
          </a:xfrm>
          <a:prstGeom prst="rect">
            <a:avLst/>
          </a:prstGeom>
        </p:spPr>
        <p:txBody>
          <a:bodyPr lIns="77325" tIns="38663" rIns="77325" bIns="38663" anchor="t" anchorCtr="1">
            <a:normAutofit/>
          </a:bodyPr>
          <a:lstStyle>
            <a:lvl1pPr algn="ctr">
              <a:buFontTx/>
              <a:buNone/>
              <a:defRPr sz="142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900"/>
            </a:lvl2pPr>
            <a:lvl3pPr>
              <a:buFontTx/>
              <a:buNone/>
              <a:defRPr sz="5900"/>
            </a:lvl3pPr>
            <a:lvl4pPr>
              <a:buFontTx/>
              <a:buNone/>
              <a:defRPr sz="5900"/>
            </a:lvl4pPr>
            <a:lvl5pPr>
              <a:buFontTx/>
              <a:buNone/>
              <a:defRPr sz="59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693" y="7585959"/>
            <a:ext cx="14299155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6213" y="6841299"/>
            <a:ext cx="14287868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30733" y="1486245"/>
            <a:ext cx="3048546" cy="3269732"/>
          </a:xfrm>
          <a:prstGeom prst="rect">
            <a:avLst/>
          </a:prstGeom>
        </p:spPr>
        <p:txBody>
          <a:bodyPr lIns="89523" tIns="44759" rIns="89523" bIns="44759" anchor="ctr"/>
          <a:lstStyle>
            <a:lvl1pPr algn="ctr">
              <a:buNone/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6541005" y="1486245"/>
            <a:ext cx="3048546" cy="3269732"/>
          </a:xfrm>
          <a:prstGeom prst="rect">
            <a:avLst/>
          </a:prstGeom>
        </p:spPr>
        <p:txBody>
          <a:bodyPr lIns="89523" tIns="44759" rIns="89523" bIns="44759" anchor="ctr"/>
          <a:lstStyle>
            <a:lvl1pPr algn="ctr">
              <a:buNone/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6210" y="18474785"/>
            <a:ext cx="1429135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53327" y="6841299"/>
            <a:ext cx="14287682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5353327" y="7585959"/>
            <a:ext cx="14287682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5353331" y="18497360"/>
            <a:ext cx="14283755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5347854" y="19296377"/>
            <a:ext cx="14289232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5364406" y="33385168"/>
            <a:ext cx="14276604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ACKNOWLEDGEMENTS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5353331" y="34204182"/>
            <a:ext cx="14283755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623693" y="19275661"/>
            <a:ext cx="14300386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090899" y="5025073"/>
            <a:ext cx="22093416" cy="1087558"/>
          </a:xfrm>
          <a:prstGeom prst="rect">
            <a:avLst/>
          </a:prstGeom>
        </p:spPr>
        <p:txBody>
          <a:bodyPr lIns="77325" tIns="38663" rIns="77325" bIns="38663">
            <a:normAutofit/>
          </a:bodyPr>
          <a:lstStyle>
            <a:lvl1pPr algn="ctr">
              <a:buFontTx/>
              <a:buNone/>
              <a:defRPr sz="59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900"/>
            </a:lvl2pPr>
            <a:lvl3pPr>
              <a:buFontTx/>
              <a:buNone/>
              <a:defRPr sz="5900"/>
            </a:lvl3pPr>
            <a:lvl4pPr>
              <a:buFontTx/>
              <a:buNone/>
              <a:defRPr sz="5900"/>
            </a:lvl4pPr>
            <a:lvl5pPr>
              <a:buFontTx/>
              <a:buNone/>
              <a:defRPr sz="59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090899" y="3160691"/>
            <a:ext cx="22093416" cy="1864385"/>
          </a:xfrm>
          <a:prstGeom prst="rect">
            <a:avLst/>
          </a:prstGeom>
        </p:spPr>
        <p:txBody>
          <a:bodyPr lIns="77325" tIns="38663" rIns="77325" bIns="38663" anchor="t" anchorCtr="1">
            <a:normAutofit/>
          </a:bodyPr>
          <a:lstStyle>
            <a:lvl1pPr algn="ctr">
              <a:buFontTx/>
              <a:buNone/>
              <a:defRPr sz="96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900"/>
            </a:lvl2pPr>
            <a:lvl3pPr>
              <a:buFontTx/>
              <a:buNone/>
              <a:defRPr sz="5900"/>
            </a:lvl3pPr>
            <a:lvl4pPr>
              <a:buFontTx/>
              <a:buNone/>
              <a:defRPr sz="5900"/>
            </a:lvl4pPr>
            <a:lvl5pPr>
              <a:buFontTx/>
              <a:buNone/>
              <a:defRPr sz="59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80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4090899" y="492942"/>
            <a:ext cx="22093416" cy="2667752"/>
          </a:xfrm>
          <a:prstGeom prst="rect">
            <a:avLst/>
          </a:prstGeom>
        </p:spPr>
        <p:txBody>
          <a:bodyPr lIns="77325" tIns="38663" rIns="77325" bIns="38663" anchor="t" anchorCtr="1">
            <a:normAutofit/>
          </a:bodyPr>
          <a:lstStyle>
            <a:lvl1pPr algn="ctr">
              <a:buFontTx/>
              <a:buNone/>
              <a:defRPr sz="142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900"/>
            </a:lvl2pPr>
            <a:lvl3pPr>
              <a:buFontTx/>
              <a:buNone/>
              <a:defRPr sz="5900"/>
            </a:lvl3pPr>
            <a:lvl4pPr>
              <a:buFontTx/>
              <a:buNone/>
              <a:defRPr sz="5900"/>
            </a:lvl4pPr>
            <a:lvl5pPr>
              <a:buFontTx/>
              <a:buNone/>
              <a:defRPr sz="59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693" y="7640322"/>
            <a:ext cx="6936974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335705" indent="-335705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6213" y="6832673"/>
            <a:ext cx="6931501" cy="811736"/>
          </a:xfrm>
          <a:prstGeom prst="rect">
            <a:avLst/>
          </a:prstGeom>
          <a:noFill/>
        </p:spPr>
        <p:txBody>
          <a:bodyPr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ABSTRACT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30733" y="1486245"/>
            <a:ext cx="3048546" cy="3269732"/>
          </a:xfrm>
          <a:prstGeom prst="rect">
            <a:avLst/>
          </a:prstGeom>
        </p:spPr>
        <p:txBody>
          <a:bodyPr lIns="89523" tIns="44759" rIns="89523" bIns="44759" anchor="ctr"/>
          <a:lstStyle>
            <a:lvl1pPr algn="ctr">
              <a:buNone/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6595934" y="1585328"/>
            <a:ext cx="3048546" cy="3269732"/>
          </a:xfrm>
          <a:prstGeom prst="rect">
            <a:avLst/>
          </a:prstGeom>
        </p:spPr>
        <p:txBody>
          <a:bodyPr lIns="89523" tIns="44759" rIns="89523" bIns="44759" anchor="ctr"/>
          <a:lstStyle>
            <a:lvl1pPr algn="ctr">
              <a:buNone/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2595" y="19232053"/>
            <a:ext cx="6938070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335705" indent="-335705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6210" y="18474785"/>
            <a:ext cx="6932593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992578" y="7629998"/>
            <a:ext cx="1429224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335705" indent="-335705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992582" y="6841299"/>
            <a:ext cx="14292248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(header)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992582" y="28196757"/>
            <a:ext cx="1429224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335705" indent="-335705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992582" y="27397735"/>
            <a:ext cx="14292248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2710792" y="6841299"/>
            <a:ext cx="6930219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2710792" y="7640322"/>
            <a:ext cx="6930219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335705" indent="-335705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2706865" y="18553097"/>
            <a:ext cx="6930219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2751311" y="19352113"/>
            <a:ext cx="6879920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335705" indent="-335705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2710792" y="33988091"/>
            <a:ext cx="6930219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2697542" y="34864439"/>
            <a:ext cx="6933689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335705" indent="-335705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4525924" y="24351146"/>
            <a:ext cx="1427910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4525922" y="30406175"/>
            <a:ext cx="1429224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4525922" y="30406175"/>
            <a:ext cx="1429224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4525922" y="30406175"/>
            <a:ext cx="1429224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4525922" y="30406175"/>
            <a:ext cx="1429224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4525922" y="30406175"/>
            <a:ext cx="1429224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4525922" y="30406175"/>
            <a:ext cx="1429224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4525922" y="30406175"/>
            <a:ext cx="1429224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4525922" y="30406175"/>
            <a:ext cx="1429224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4525922" y="30406175"/>
            <a:ext cx="1429224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4525922" y="30406175"/>
            <a:ext cx="1429224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4525922" y="30406175"/>
            <a:ext cx="1429224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10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4525924" y="24351146"/>
            <a:ext cx="1427910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4525924" y="24351146"/>
            <a:ext cx="1427910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2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4525924" y="24351146"/>
            <a:ext cx="1427910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4525924" y="24351146"/>
            <a:ext cx="1427910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4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4525924" y="24351146"/>
            <a:ext cx="1427910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5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4525924" y="24351146"/>
            <a:ext cx="1427910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6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4525924" y="24351146"/>
            <a:ext cx="1427910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4525924" y="24351146"/>
            <a:ext cx="1427910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4525924" y="24351146"/>
            <a:ext cx="1427910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4525924" y="24351146"/>
            <a:ext cx="1427910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4525924" y="24351146"/>
            <a:ext cx="1427910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1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4525924" y="24351146"/>
            <a:ext cx="1427910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2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4525924" y="24351146"/>
            <a:ext cx="1427910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4525924" y="24351146"/>
            <a:ext cx="1427910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4" name="Text Placeholder 3"/>
          <p:cNvSpPr>
            <a:spLocks noGrp="1"/>
          </p:cNvSpPr>
          <p:nvPr>
            <p:ph type="body" sz="quarter" idx="152" hasCustomPrompt="1"/>
          </p:nvPr>
        </p:nvSpPr>
        <p:spPr>
          <a:xfrm>
            <a:off x="-10874678" y="28919940"/>
            <a:ext cx="6932593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25" name="Text Placeholder 3"/>
          <p:cNvSpPr>
            <a:spLocks noGrp="1"/>
          </p:cNvSpPr>
          <p:nvPr>
            <p:ph type="body" sz="quarter" idx="153" hasCustomPrompt="1"/>
          </p:nvPr>
        </p:nvSpPr>
        <p:spPr>
          <a:xfrm>
            <a:off x="-10874678" y="28919940"/>
            <a:ext cx="6932593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26" name="Text Placeholder 3"/>
          <p:cNvSpPr>
            <a:spLocks noGrp="1"/>
          </p:cNvSpPr>
          <p:nvPr>
            <p:ph type="body" sz="quarter" idx="154" hasCustomPrompt="1"/>
          </p:nvPr>
        </p:nvSpPr>
        <p:spPr>
          <a:xfrm>
            <a:off x="-10874678" y="28919940"/>
            <a:ext cx="6932593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27" name="Text Placeholder 3"/>
          <p:cNvSpPr>
            <a:spLocks noGrp="1"/>
          </p:cNvSpPr>
          <p:nvPr>
            <p:ph type="body" sz="quarter" idx="155" hasCustomPrompt="1"/>
          </p:nvPr>
        </p:nvSpPr>
        <p:spPr>
          <a:xfrm>
            <a:off x="-10874678" y="28919940"/>
            <a:ext cx="6932593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28" name="Text Placeholder 3"/>
          <p:cNvSpPr>
            <a:spLocks noGrp="1"/>
          </p:cNvSpPr>
          <p:nvPr>
            <p:ph type="body" sz="quarter" idx="156" hasCustomPrompt="1"/>
          </p:nvPr>
        </p:nvSpPr>
        <p:spPr>
          <a:xfrm>
            <a:off x="-10874678" y="28919940"/>
            <a:ext cx="6932593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29" name="Text Placeholder 3"/>
          <p:cNvSpPr>
            <a:spLocks noGrp="1"/>
          </p:cNvSpPr>
          <p:nvPr>
            <p:ph type="body" sz="quarter" idx="157" hasCustomPrompt="1"/>
          </p:nvPr>
        </p:nvSpPr>
        <p:spPr>
          <a:xfrm>
            <a:off x="-10874678" y="28919940"/>
            <a:ext cx="6932593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30" name="Text Placeholder 3"/>
          <p:cNvSpPr>
            <a:spLocks noGrp="1"/>
          </p:cNvSpPr>
          <p:nvPr>
            <p:ph type="body" sz="quarter" idx="158" hasCustomPrompt="1"/>
          </p:nvPr>
        </p:nvSpPr>
        <p:spPr>
          <a:xfrm>
            <a:off x="-10874678" y="28919940"/>
            <a:ext cx="6932593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31" name="Text Placeholder 3"/>
          <p:cNvSpPr>
            <a:spLocks noGrp="1"/>
          </p:cNvSpPr>
          <p:nvPr>
            <p:ph type="body" sz="quarter" idx="159" hasCustomPrompt="1"/>
          </p:nvPr>
        </p:nvSpPr>
        <p:spPr>
          <a:xfrm>
            <a:off x="-10874678" y="28919940"/>
            <a:ext cx="6932593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160" hasCustomPrompt="1"/>
          </p:nvPr>
        </p:nvSpPr>
        <p:spPr>
          <a:xfrm>
            <a:off x="-10874678" y="28919940"/>
            <a:ext cx="6932593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33" name="Text Placeholder 3"/>
          <p:cNvSpPr>
            <a:spLocks noGrp="1"/>
          </p:cNvSpPr>
          <p:nvPr>
            <p:ph type="body" sz="quarter" idx="161" hasCustomPrompt="1"/>
          </p:nvPr>
        </p:nvSpPr>
        <p:spPr>
          <a:xfrm>
            <a:off x="-10874678" y="28919940"/>
            <a:ext cx="6932593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162" hasCustomPrompt="1"/>
          </p:nvPr>
        </p:nvSpPr>
        <p:spPr>
          <a:xfrm>
            <a:off x="-10874678" y="28919940"/>
            <a:ext cx="6932593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63" hasCustomPrompt="1"/>
          </p:nvPr>
        </p:nvSpPr>
        <p:spPr>
          <a:xfrm>
            <a:off x="-10874678" y="22836514"/>
            <a:ext cx="6932593" cy="750181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64" hasCustomPrompt="1"/>
          </p:nvPr>
        </p:nvSpPr>
        <p:spPr>
          <a:xfrm>
            <a:off x="-10874678" y="22836514"/>
            <a:ext cx="6932593" cy="750181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7" name="Text Placeholder 5"/>
          <p:cNvSpPr>
            <a:spLocks noGrp="1"/>
          </p:cNvSpPr>
          <p:nvPr>
            <p:ph type="body" sz="quarter" idx="165" hasCustomPrompt="1"/>
          </p:nvPr>
        </p:nvSpPr>
        <p:spPr>
          <a:xfrm>
            <a:off x="-10874678" y="22836514"/>
            <a:ext cx="6932593" cy="750181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8" name="Text Placeholder 5"/>
          <p:cNvSpPr>
            <a:spLocks noGrp="1"/>
          </p:cNvSpPr>
          <p:nvPr>
            <p:ph type="body" sz="quarter" idx="166" hasCustomPrompt="1"/>
          </p:nvPr>
        </p:nvSpPr>
        <p:spPr>
          <a:xfrm>
            <a:off x="-10874678" y="22836514"/>
            <a:ext cx="6932593" cy="750181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9" name="Text Placeholder 5"/>
          <p:cNvSpPr>
            <a:spLocks noGrp="1"/>
          </p:cNvSpPr>
          <p:nvPr>
            <p:ph type="body" sz="quarter" idx="167" hasCustomPrompt="1"/>
          </p:nvPr>
        </p:nvSpPr>
        <p:spPr>
          <a:xfrm>
            <a:off x="-10874678" y="22836514"/>
            <a:ext cx="6932593" cy="750181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40" name="Text Placeholder 5"/>
          <p:cNvSpPr>
            <a:spLocks noGrp="1"/>
          </p:cNvSpPr>
          <p:nvPr>
            <p:ph type="body" sz="quarter" idx="168" hasCustomPrompt="1"/>
          </p:nvPr>
        </p:nvSpPr>
        <p:spPr>
          <a:xfrm>
            <a:off x="-10874678" y="22836514"/>
            <a:ext cx="6932593" cy="750181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41" name="Text Placeholder 5"/>
          <p:cNvSpPr>
            <a:spLocks noGrp="1"/>
          </p:cNvSpPr>
          <p:nvPr>
            <p:ph type="body" sz="quarter" idx="169" hasCustomPrompt="1"/>
          </p:nvPr>
        </p:nvSpPr>
        <p:spPr>
          <a:xfrm>
            <a:off x="-10874678" y="22836514"/>
            <a:ext cx="6932593" cy="750181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42" name="Text Placeholder 5"/>
          <p:cNvSpPr>
            <a:spLocks noGrp="1"/>
          </p:cNvSpPr>
          <p:nvPr>
            <p:ph type="body" sz="quarter" idx="170" hasCustomPrompt="1"/>
          </p:nvPr>
        </p:nvSpPr>
        <p:spPr>
          <a:xfrm>
            <a:off x="-10874678" y="22836514"/>
            <a:ext cx="6932593" cy="750181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43" name="Text Placeholder 5"/>
          <p:cNvSpPr>
            <a:spLocks noGrp="1"/>
          </p:cNvSpPr>
          <p:nvPr>
            <p:ph type="body" sz="quarter" idx="171" hasCustomPrompt="1"/>
          </p:nvPr>
        </p:nvSpPr>
        <p:spPr>
          <a:xfrm>
            <a:off x="-10874678" y="22836514"/>
            <a:ext cx="6932593" cy="750181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44" name="Text Placeholder 5"/>
          <p:cNvSpPr>
            <a:spLocks noGrp="1"/>
          </p:cNvSpPr>
          <p:nvPr>
            <p:ph type="body" sz="quarter" idx="172" hasCustomPrompt="1"/>
          </p:nvPr>
        </p:nvSpPr>
        <p:spPr>
          <a:xfrm>
            <a:off x="-10874678" y="22836514"/>
            <a:ext cx="6932593" cy="750181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45" name="Text Placeholder 5"/>
          <p:cNvSpPr>
            <a:spLocks noGrp="1"/>
          </p:cNvSpPr>
          <p:nvPr>
            <p:ph type="body" sz="quarter" idx="173" hasCustomPrompt="1"/>
          </p:nvPr>
        </p:nvSpPr>
        <p:spPr>
          <a:xfrm>
            <a:off x="-10874678" y="22836514"/>
            <a:ext cx="6932593" cy="750181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46" name="Text Placeholder 5"/>
          <p:cNvSpPr>
            <a:spLocks noGrp="1"/>
          </p:cNvSpPr>
          <p:nvPr>
            <p:ph type="body" sz="quarter" idx="174" hasCustomPrompt="1"/>
          </p:nvPr>
        </p:nvSpPr>
        <p:spPr>
          <a:xfrm>
            <a:off x="-10874678" y="22836514"/>
            <a:ext cx="6932593" cy="750181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47" name="Text Placeholder 5"/>
          <p:cNvSpPr>
            <a:spLocks noGrp="1"/>
          </p:cNvSpPr>
          <p:nvPr>
            <p:ph type="body" sz="quarter" idx="175" hasCustomPrompt="1"/>
          </p:nvPr>
        </p:nvSpPr>
        <p:spPr>
          <a:xfrm>
            <a:off x="-10874678" y="22836514"/>
            <a:ext cx="6932593" cy="750181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48" name="Text Placeholder 5"/>
          <p:cNvSpPr>
            <a:spLocks noGrp="1"/>
          </p:cNvSpPr>
          <p:nvPr>
            <p:ph type="body" sz="quarter" idx="176" hasCustomPrompt="1"/>
          </p:nvPr>
        </p:nvSpPr>
        <p:spPr>
          <a:xfrm>
            <a:off x="-10874678" y="22836514"/>
            <a:ext cx="6932593" cy="750181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49" name="Text Placeholder 5"/>
          <p:cNvSpPr>
            <a:spLocks noGrp="1"/>
          </p:cNvSpPr>
          <p:nvPr>
            <p:ph type="body" sz="quarter" idx="177" hasCustomPrompt="1"/>
          </p:nvPr>
        </p:nvSpPr>
        <p:spPr>
          <a:xfrm>
            <a:off x="-10874678" y="22836514"/>
            <a:ext cx="6932593" cy="750181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50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11036264" y="34174533"/>
            <a:ext cx="7094184" cy="622455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51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11036264" y="34174533"/>
            <a:ext cx="7094184" cy="622455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52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11036264" y="34174533"/>
            <a:ext cx="7094184" cy="622455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53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11036264" y="34174533"/>
            <a:ext cx="7094184" cy="622455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54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11036264" y="34174533"/>
            <a:ext cx="7094184" cy="622455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55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11036264" y="34174533"/>
            <a:ext cx="7094184" cy="622455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56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11036264" y="34174533"/>
            <a:ext cx="7094184" cy="622455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57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11036264" y="34174533"/>
            <a:ext cx="7094184" cy="622455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5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11036264" y="34174533"/>
            <a:ext cx="7094184" cy="622455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59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11036264" y="34174533"/>
            <a:ext cx="7094184" cy="622455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60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11036264" y="34174533"/>
            <a:ext cx="7094184" cy="622455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090899" y="5025073"/>
            <a:ext cx="22093416" cy="1087558"/>
          </a:xfrm>
          <a:prstGeom prst="rect">
            <a:avLst/>
          </a:prstGeom>
        </p:spPr>
        <p:txBody>
          <a:bodyPr lIns="77325" tIns="38663" rIns="77325" bIns="38663">
            <a:normAutofit/>
          </a:bodyPr>
          <a:lstStyle>
            <a:lvl1pPr algn="ctr">
              <a:buFontTx/>
              <a:buNone/>
              <a:defRPr sz="59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900"/>
            </a:lvl2pPr>
            <a:lvl3pPr>
              <a:buFontTx/>
              <a:buNone/>
              <a:defRPr sz="5900"/>
            </a:lvl3pPr>
            <a:lvl4pPr>
              <a:buFontTx/>
              <a:buNone/>
              <a:defRPr sz="5900"/>
            </a:lvl4pPr>
            <a:lvl5pPr>
              <a:buFontTx/>
              <a:buNone/>
              <a:defRPr sz="59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8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090899" y="3160691"/>
            <a:ext cx="22093416" cy="1864385"/>
          </a:xfrm>
          <a:prstGeom prst="rect">
            <a:avLst/>
          </a:prstGeom>
        </p:spPr>
        <p:txBody>
          <a:bodyPr lIns="77325" tIns="38663" rIns="77325" bIns="38663" anchor="t" anchorCtr="1">
            <a:normAutofit/>
          </a:bodyPr>
          <a:lstStyle>
            <a:lvl1pPr algn="ctr">
              <a:buFontTx/>
              <a:buNone/>
              <a:defRPr sz="96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900"/>
            </a:lvl2pPr>
            <a:lvl3pPr>
              <a:buFontTx/>
              <a:buNone/>
              <a:defRPr sz="5900"/>
            </a:lvl3pPr>
            <a:lvl4pPr>
              <a:buFontTx/>
              <a:buNone/>
              <a:defRPr sz="5900"/>
            </a:lvl4pPr>
            <a:lvl5pPr>
              <a:buFontTx/>
              <a:buNone/>
              <a:defRPr sz="59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86" name="Text Placeholder 76"/>
          <p:cNvSpPr>
            <a:spLocks noGrp="1"/>
          </p:cNvSpPr>
          <p:nvPr>
            <p:ph type="body" sz="quarter" idx="178" hasCustomPrompt="1"/>
          </p:nvPr>
        </p:nvSpPr>
        <p:spPr>
          <a:xfrm>
            <a:off x="4090899" y="492942"/>
            <a:ext cx="22093416" cy="2667752"/>
          </a:xfrm>
          <a:prstGeom prst="rect">
            <a:avLst/>
          </a:prstGeom>
        </p:spPr>
        <p:txBody>
          <a:bodyPr lIns="77325" tIns="38663" rIns="77325" bIns="38663" anchor="t" anchorCtr="1">
            <a:normAutofit/>
          </a:bodyPr>
          <a:lstStyle>
            <a:lvl1pPr algn="ctr">
              <a:buFontTx/>
              <a:buNone/>
              <a:defRPr sz="142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900"/>
            </a:lvl2pPr>
            <a:lvl3pPr>
              <a:buFontTx/>
              <a:buNone/>
              <a:defRPr sz="5900"/>
            </a:lvl3pPr>
            <a:lvl4pPr>
              <a:buFontTx/>
              <a:buNone/>
              <a:defRPr sz="5900"/>
            </a:lvl4pPr>
            <a:lvl5pPr>
              <a:buFontTx/>
              <a:buNone/>
              <a:defRPr sz="59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693" y="7585959"/>
            <a:ext cx="14299155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6213" y="6841299"/>
            <a:ext cx="14287868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30733" y="1486245"/>
            <a:ext cx="3048546" cy="3269732"/>
          </a:xfrm>
          <a:prstGeom prst="rect">
            <a:avLst/>
          </a:prstGeom>
        </p:spPr>
        <p:txBody>
          <a:bodyPr lIns="89523" tIns="44759" rIns="89523" bIns="44759" anchor="ctr"/>
          <a:lstStyle>
            <a:lvl1pPr algn="ctr">
              <a:buNone/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6541005" y="1486245"/>
            <a:ext cx="3048546" cy="3269732"/>
          </a:xfrm>
          <a:prstGeom prst="rect">
            <a:avLst/>
          </a:prstGeom>
        </p:spPr>
        <p:txBody>
          <a:bodyPr lIns="89523" tIns="44759" rIns="89523" bIns="44759" anchor="ctr"/>
          <a:lstStyle>
            <a:lvl1pPr algn="ctr">
              <a:buNone/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6210" y="18474785"/>
            <a:ext cx="1429135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53327" y="6841299"/>
            <a:ext cx="14287682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5353327" y="7585959"/>
            <a:ext cx="14287682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5353331" y="18497360"/>
            <a:ext cx="14283755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5347854" y="19296377"/>
            <a:ext cx="14289232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5364406" y="33385168"/>
            <a:ext cx="14276604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ACKNOWLEDGEMENTS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5353331" y="34204182"/>
            <a:ext cx="14283755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623693" y="19275661"/>
            <a:ext cx="14300386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4598854" y="28450596"/>
            <a:ext cx="14365178" cy="86748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54713" indent="-559506">
              <a:defRPr sz="2300">
                <a:latin typeface="Trebuchet MS" pitchFamily="34" charset="0"/>
              </a:defRPr>
            </a:lvl2pPr>
            <a:lvl3pPr marL="2014219" indent="-559506">
              <a:defRPr sz="2300">
                <a:latin typeface="Trebuchet MS" pitchFamily="34" charset="0"/>
              </a:defRPr>
            </a:lvl3pPr>
            <a:lvl4pPr marL="2629678" indent="-615459">
              <a:defRPr sz="2300">
                <a:latin typeface="Trebuchet MS" pitchFamily="34" charset="0"/>
              </a:defRPr>
            </a:lvl4pPr>
            <a:lvl5pPr marL="3077279" indent="-447606">
              <a:defRPr sz="23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10455535" y="32506496"/>
            <a:ext cx="6464013" cy="745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9523" tIns="44759" rIns="89523" bIns="44759" anchor="ctr"/>
          <a:lstStyle>
            <a:lvl1pPr marL="0" indent="0" algn="ctr">
              <a:buNone/>
              <a:defRPr sz="4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4598852" y="24557332"/>
            <a:ext cx="14352037" cy="811736"/>
          </a:xfrm>
          <a:prstGeom prst="rect">
            <a:avLst/>
          </a:prstGeom>
          <a:noFill/>
        </p:spPr>
        <p:txBody>
          <a:bodyPr wrap="square" lIns="89523" tIns="89523" rIns="89523" bIns="89523" anchor="ctr" anchorCtr="0">
            <a:spAutoFit/>
          </a:bodyPr>
          <a:lstStyle>
            <a:lvl1pPr algn="ctr">
              <a:buNone/>
              <a:defRPr sz="41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090899" y="5025073"/>
            <a:ext cx="22093416" cy="1087558"/>
          </a:xfrm>
          <a:prstGeom prst="rect">
            <a:avLst/>
          </a:prstGeom>
        </p:spPr>
        <p:txBody>
          <a:bodyPr lIns="77325" tIns="38663" rIns="77325" bIns="38663">
            <a:normAutofit/>
          </a:bodyPr>
          <a:lstStyle>
            <a:lvl1pPr algn="ctr">
              <a:buFontTx/>
              <a:buNone/>
              <a:defRPr sz="59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900"/>
            </a:lvl2pPr>
            <a:lvl3pPr>
              <a:buFontTx/>
              <a:buNone/>
              <a:defRPr sz="5900"/>
            </a:lvl3pPr>
            <a:lvl4pPr>
              <a:buFontTx/>
              <a:buNone/>
              <a:defRPr sz="5900"/>
            </a:lvl4pPr>
            <a:lvl5pPr>
              <a:buFontTx/>
              <a:buNone/>
              <a:defRPr sz="59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090899" y="3160691"/>
            <a:ext cx="22093416" cy="1864385"/>
          </a:xfrm>
          <a:prstGeom prst="rect">
            <a:avLst/>
          </a:prstGeom>
        </p:spPr>
        <p:txBody>
          <a:bodyPr lIns="77325" tIns="38663" rIns="77325" bIns="38663" anchor="t" anchorCtr="1">
            <a:normAutofit/>
          </a:bodyPr>
          <a:lstStyle>
            <a:lvl1pPr algn="ctr">
              <a:buFontTx/>
              <a:buNone/>
              <a:defRPr sz="96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900"/>
            </a:lvl2pPr>
            <a:lvl3pPr>
              <a:buFontTx/>
              <a:buNone/>
              <a:defRPr sz="5900"/>
            </a:lvl3pPr>
            <a:lvl4pPr>
              <a:buFontTx/>
              <a:buNone/>
              <a:defRPr sz="5900"/>
            </a:lvl4pPr>
            <a:lvl5pPr>
              <a:buFontTx/>
              <a:buNone/>
              <a:defRPr sz="59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80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4090899" y="492942"/>
            <a:ext cx="22093416" cy="2667752"/>
          </a:xfrm>
          <a:prstGeom prst="rect">
            <a:avLst/>
          </a:prstGeom>
        </p:spPr>
        <p:txBody>
          <a:bodyPr lIns="77325" tIns="38663" rIns="77325" bIns="38663" anchor="t" anchorCtr="1">
            <a:normAutofit/>
          </a:bodyPr>
          <a:lstStyle>
            <a:lvl1pPr algn="ctr">
              <a:buFontTx/>
              <a:buNone/>
              <a:defRPr sz="142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900"/>
            </a:lvl2pPr>
            <a:lvl3pPr>
              <a:buFontTx/>
              <a:buNone/>
              <a:defRPr sz="5900"/>
            </a:lvl3pPr>
            <a:lvl4pPr>
              <a:buFontTx/>
              <a:buNone/>
              <a:defRPr sz="5900"/>
            </a:lvl4pPr>
            <a:lvl5pPr>
              <a:buFontTx/>
              <a:buNone/>
              <a:defRPr sz="59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facebook.com/pages/PosterPresentationscom/217914411419?v=app_4949752878&amp;ref=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0503484" y="0"/>
            <a:ext cx="14397271" cy="428037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041" tIns="358083" rIns="179041" bIns="179041" rtlCol="0" anchor="t" anchorCtr="0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50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50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50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4100" b="1" dirty="0">
              <a:latin typeface="Trebuchet MS" pitchFamily="34" charset="0"/>
            </a:endParaRPr>
          </a:p>
          <a:p>
            <a:pPr defTabSz="3069141"/>
            <a:r>
              <a:rPr lang="en-US" sz="4100" dirty="0">
                <a:latin typeface="Trebuchet MS" pitchFamily="34" charset="0"/>
              </a:rPr>
              <a:t>This PowerPoint</a:t>
            </a:r>
            <a:r>
              <a:rPr lang="en-US" sz="41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4100" baseline="0" dirty="0">
                <a:latin typeface="Trebuchet MS" pitchFamily="34" charset="0"/>
              </a:rPr>
            </a:br>
            <a:r>
              <a:rPr lang="en-US" sz="4100" baseline="0" dirty="0">
                <a:latin typeface="Trebuchet MS" pitchFamily="34" charset="0"/>
              </a:rPr>
              <a:t>If you are using an older version of PowerPoint some template features may not work properly.</a:t>
            </a:r>
          </a:p>
          <a:p>
            <a:pPr defTabSz="3069141"/>
            <a:endParaRPr lang="en-US" sz="50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5000" b="1" baseline="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1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306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3069141"/>
            <a:r>
              <a:rPr lang="en-US" sz="4100" dirty="0">
                <a:latin typeface="Trebuchet MS" pitchFamily="34" charset="0"/>
              </a:rPr>
              <a:t>Go to the </a:t>
            </a:r>
            <a:r>
              <a:rPr lang="en-US" sz="41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4100" baseline="0" dirty="0">
                <a:latin typeface="Trebuchet MS" pitchFamily="34" charset="0"/>
              </a:rPr>
            </a:br>
            <a:endParaRPr lang="en-US" sz="4100" baseline="0" dirty="0">
              <a:latin typeface="Trebuchet MS" pitchFamily="34" charset="0"/>
            </a:endParaRPr>
          </a:p>
          <a:p>
            <a:pPr defTabSz="3069141"/>
            <a:r>
              <a:rPr lang="en-US" sz="4100" b="1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3069141"/>
            <a:r>
              <a:rPr lang="en-US" sz="4100" baseline="0" dirty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4100" u="sng" baseline="0" dirty="0">
                <a:latin typeface="Trebuchet MS" pitchFamily="34" charset="0"/>
              </a:rPr>
              <a:t>once</a:t>
            </a:r>
            <a:r>
              <a:rPr lang="en-US" sz="4100" baseline="0" dirty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4100" u="sng" baseline="0" dirty="0">
                <a:latin typeface="Trebuchet MS" pitchFamily="34" charset="0"/>
              </a:rPr>
              <a:t>once</a:t>
            </a:r>
            <a:r>
              <a:rPr lang="en-US" sz="4100" baseline="0" dirty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3069141"/>
            <a:endParaRPr lang="en-US" sz="41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069141"/>
            <a:r>
              <a:rPr lang="en-US" sz="41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3069141"/>
            <a:r>
              <a:rPr lang="en-US" sz="4100" dirty="0">
                <a:latin typeface="Trebuchet MS" pitchFamily="34" charset="0"/>
              </a:rPr>
              <a:t>This template has four </a:t>
            </a:r>
            <a:r>
              <a:rPr lang="en-US" sz="4100" baseline="0" dirty="0">
                <a:latin typeface="Trebuchet MS" pitchFamily="34" charset="0"/>
              </a:rPr>
              <a:t>different </a:t>
            </a:r>
          </a:p>
          <a:p>
            <a:pPr defTabSz="3069141"/>
            <a:r>
              <a:rPr lang="en-US" sz="4100" baseline="0" dirty="0">
                <a:latin typeface="Trebuchet MS" pitchFamily="34" charset="0"/>
              </a:rPr>
              <a:t>column layouts.   </a:t>
            </a:r>
            <a:r>
              <a:rPr lang="en-US" sz="4100" u="sng" baseline="0" dirty="0">
                <a:latin typeface="Trebuchet MS" pitchFamily="34" charset="0"/>
              </a:rPr>
              <a:t>Right-click</a:t>
            </a:r>
            <a:r>
              <a:rPr lang="en-US" sz="4100" baseline="0" dirty="0">
                <a:latin typeface="Trebuchet MS" pitchFamily="34" charset="0"/>
              </a:rPr>
              <a:t> your </a:t>
            </a:r>
          </a:p>
          <a:p>
            <a:pPr defTabSz="3069141"/>
            <a:r>
              <a:rPr lang="en-US" sz="4100" baseline="0" dirty="0">
                <a:latin typeface="Trebuchet MS" pitchFamily="34" charset="0"/>
              </a:rPr>
              <a:t>mouse on the background and </a:t>
            </a:r>
          </a:p>
          <a:p>
            <a:pPr defTabSz="3069141"/>
            <a:r>
              <a:rPr lang="en-US" sz="4100" baseline="0" dirty="0">
                <a:latin typeface="Trebuchet MS" pitchFamily="34" charset="0"/>
              </a:rPr>
              <a:t>click on “Layout” to see the</a:t>
            </a:r>
          </a:p>
          <a:p>
            <a:pPr defTabSz="3069141"/>
            <a:r>
              <a:rPr lang="en-US" sz="4100" baseline="0" dirty="0">
                <a:latin typeface="Trebuchet MS" pitchFamily="34" charset="0"/>
              </a:rPr>
              <a:t> layout options.  The columns in </a:t>
            </a:r>
          </a:p>
          <a:p>
            <a:pPr defTabSz="3069141"/>
            <a:r>
              <a:rPr lang="en-US" sz="4100" baseline="0" dirty="0">
                <a:latin typeface="Trebuchet MS" pitchFamily="34" charset="0"/>
              </a:rPr>
              <a:t>the provided layouts are fixed and  cannot be moved but advanced users can modify any layout by going to VIEW and then SLIDE MASTER.</a:t>
            </a:r>
          </a:p>
          <a:p>
            <a:pPr marL="0" marR="0" indent="0" algn="l" defTabSz="306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100" baseline="0" dirty="0">
              <a:latin typeface="Trebuchet MS" pitchFamily="34" charset="0"/>
            </a:endParaRPr>
          </a:p>
          <a:p>
            <a:pPr defTabSz="3069141"/>
            <a:r>
              <a:rPr lang="en-US" sz="41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3069141"/>
            <a:r>
              <a:rPr lang="en-US" sz="4100" b="1" u="sng" baseline="0" dirty="0">
                <a:latin typeface="Trebuchet MS" pitchFamily="34" charset="0"/>
              </a:rPr>
              <a:t>TEXT: </a:t>
            </a:r>
            <a:r>
              <a:rPr lang="en-US" sz="41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3069141"/>
            <a:r>
              <a:rPr lang="en-US" sz="4100" b="1" u="sng" baseline="0" dirty="0">
                <a:latin typeface="Trebuchet MS" pitchFamily="34" charset="0"/>
              </a:rPr>
              <a:t>PHOTOS: </a:t>
            </a:r>
            <a:r>
              <a:rPr lang="en-US" sz="4100" baseline="0" dirty="0">
                <a:latin typeface="Trebuchet MS" pitchFamily="34" charset="0"/>
              </a:rPr>
              <a:t>Drag in a picture placeholder, size it </a:t>
            </a:r>
            <a:r>
              <a:rPr lang="en-US" sz="4100" u="sng" baseline="0" dirty="0">
                <a:latin typeface="Trebuchet MS" pitchFamily="34" charset="0"/>
              </a:rPr>
              <a:t>first</a:t>
            </a:r>
            <a:r>
              <a:rPr lang="en-US" sz="41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3069141"/>
            <a:r>
              <a:rPr lang="en-US" sz="4100" b="1" u="sng" baseline="0" dirty="0">
                <a:latin typeface="Trebuchet MS" pitchFamily="34" charset="0"/>
              </a:rPr>
              <a:t>TABLES: </a:t>
            </a:r>
            <a:r>
              <a:rPr lang="en-US" sz="4100" baseline="0" dirty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4100" u="sng" baseline="0" dirty="0">
                <a:latin typeface="Trebuchet MS" pitchFamily="34" charset="0"/>
              </a:rPr>
              <a:t>right-click</a:t>
            </a:r>
            <a:r>
              <a:rPr lang="en-US" sz="4100" baseline="0" dirty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3069141"/>
            <a:endParaRPr lang="en-US" sz="4100" baseline="0" dirty="0">
              <a:latin typeface="Trebuchet MS" pitchFamily="34" charset="0"/>
            </a:endParaRPr>
          </a:p>
          <a:p>
            <a:pPr defTabSz="3069141"/>
            <a:r>
              <a:rPr lang="en-US" sz="41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069141"/>
            <a:r>
              <a:rPr lang="en-US" sz="4100" baseline="0" dirty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3069141"/>
            <a:endParaRPr lang="en-US" sz="4100" baseline="0" dirty="0">
              <a:latin typeface="Trebuchet MS" pitchFamily="34" charset="0"/>
            </a:endParaRPr>
          </a:p>
          <a:p>
            <a:pPr defTabSz="3069141"/>
            <a:endParaRPr lang="en-US" sz="4100" baseline="0" dirty="0">
              <a:latin typeface="Trebuchet MS" pitchFamily="34" charset="0"/>
            </a:endParaRPr>
          </a:p>
          <a:p>
            <a:pPr defTabSz="4297313"/>
            <a:endParaRPr lang="en-US" sz="3200" baseline="0" dirty="0">
              <a:latin typeface="Trebuchet MS" pitchFamily="34" charset="0"/>
            </a:endParaRPr>
          </a:p>
          <a:p>
            <a:pPr defTabSz="4297313"/>
            <a:endParaRPr lang="en-US" sz="3200" dirty="0">
              <a:latin typeface="Trebuchet MS" pitchFamily="34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4297313"/>
            <a:endParaRPr lang="en-US" sz="3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1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4614491" y="-25478"/>
            <a:ext cx="14371740" cy="428037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041" tIns="358083" rIns="179041" bIns="179041" rtlCol="0" anchor="t" anchorCtr="0"/>
          <a:lstStyle/>
          <a:p>
            <a:pPr algn="ctr"/>
            <a:r>
              <a:rPr lang="en-US" sz="59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59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9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50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4100" b="1" dirty="0">
              <a:latin typeface="Trebuchet MS" pitchFamily="34" charset="0"/>
            </a:endParaRPr>
          </a:p>
          <a:p>
            <a:pPr defTabSz="4297313"/>
            <a:r>
              <a:rPr lang="en-US" sz="4100" dirty="0">
                <a:latin typeface="Trebuchet MS" pitchFamily="34" charset="0"/>
              </a:rPr>
              <a:t>This PowerPoint</a:t>
            </a:r>
            <a:r>
              <a:rPr lang="en-US" sz="4100" baseline="0" dirty="0">
                <a:latin typeface="Trebuchet MS" pitchFamily="34" charset="0"/>
              </a:rPr>
              <a:t> </a:t>
            </a:r>
            <a:r>
              <a:rPr lang="en-US" sz="4100" dirty="0">
                <a:latin typeface="Trebuchet MS" pitchFamily="34" charset="0"/>
              </a:rPr>
              <a:t>2007 template produces</a:t>
            </a:r>
            <a:r>
              <a:rPr lang="en-US" sz="4100" baseline="0" dirty="0">
                <a:latin typeface="Trebuchet MS" pitchFamily="34" charset="0"/>
              </a:rPr>
              <a:t> </a:t>
            </a:r>
            <a:r>
              <a:rPr lang="en-US" sz="4100" dirty="0">
                <a:latin typeface="Trebuchet MS" pitchFamily="34" charset="0"/>
              </a:rPr>
              <a:t>an A0 size professional  poster. It</a:t>
            </a:r>
            <a:r>
              <a:rPr lang="en-US" sz="4100" baseline="0" dirty="0">
                <a:latin typeface="Trebuchet MS" pitchFamily="34" charset="0"/>
              </a:rPr>
              <a:t> </a:t>
            </a:r>
            <a:r>
              <a:rPr lang="en-US" sz="4100" dirty="0">
                <a:latin typeface="Trebuchet MS" pitchFamily="34" charset="0"/>
              </a:rPr>
              <a:t>will save you valuable time placing titles, subtitles,</a:t>
            </a:r>
            <a:r>
              <a:rPr lang="en-US" sz="4100" baseline="0" dirty="0">
                <a:latin typeface="Trebuchet MS" pitchFamily="34" charset="0"/>
              </a:rPr>
              <a:t> text, and graphics</a:t>
            </a:r>
            <a:r>
              <a:rPr lang="en-US" sz="4100" dirty="0">
                <a:latin typeface="Trebuchet MS" pitchFamily="34" charset="0"/>
              </a:rPr>
              <a:t>. </a:t>
            </a:r>
          </a:p>
          <a:p>
            <a:pPr defTabSz="4297313"/>
            <a:endParaRPr lang="en-US" sz="4100" dirty="0">
              <a:latin typeface="Trebuchet MS" pitchFamily="34" charset="0"/>
            </a:endParaRPr>
          </a:p>
          <a:p>
            <a:pPr defTabSz="4297313"/>
            <a:r>
              <a:rPr lang="en-US" sz="4100" dirty="0">
                <a:latin typeface="Trebuchet MS" pitchFamily="34" charset="0"/>
              </a:rPr>
              <a:t>Use it to create your presentation. Then send</a:t>
            </a:r>
            <a:r>
              <a:rPr lang="en-US" sz="4100" baseline="0" dirty="0">
                <a:latin typeface="Trebuchet MS" pitchFamily="34" charset="0"/>
              </a:rPr>
              <a:t> it </a:t>
            </a:r>
            <a:r>
              <a:rPr lang="en-US" sz="4100" dirty="0">
                <a:latin typeface="Trebuchet MS" pitchFamily="34" charset="0"/>
              </a:rPr>
              <a:t>to </a:t>
            </a:r>
            <a:r>
              <a:rPr lang="en-US" sz="4100" b="1" dirty="0">
                <a:latin typeface="Trebuchet MS" pitchFamily="34" charset="0"/>
              </a:rPr>
              <a:t>PosterPresentations.com</a:t>
            </a:r>
            <a:r>
              <a:rPr lang="en-US" sz="4100" dirty="0">
                <a:latin typeface="Trebuchet MS" pitchFamily="34" charset="0"/>
              </a:rPr>
              <a:t> for premium quality, same day affordable printing.</a:t>
            </a:r>
            <a:br>
              <a:rPr lang="en-US" sz="4100" dirty="0">
                <a:latin typeface="Trebuchet MS" pitchFamily="34" charset="0"/>
              </a:rPr>
            </a:br>
            <a:endParaRPr lang="en-US" sz="4100" dirty="0">
              <a:latin typeface="Trebuchet MS" pitchFamily="34" charset="0"/>
            </a:endParaRPr>
          </a:p>
          <a:p>
            <a:pPr defTabSz="4297313"/>
            <a:r>
              <a:rPr lang="en-US" sz="4100" dirty="0">
                <a:latin typeface="Trebuchet MS" pitchFamily="34" charset="0"/>
              </a:rPr>
              <a:t>We provide a series of </a:t>
            </a:r>
            <a:r>
              <a:rPr lang="en-US" sz="4100" b="1" dirty="0">
                <a:latin typeface="Trebuchet MS" pitchFamily="34" charset="0"/>
              </a:rPr>
              <a:t>online tutorials</a:t>
            </a:r>
            <a:r>
              <a:rPr lang="en-US" sz="4100" dirty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4297313"/>
            <a:endParaRPr lang="en-US" sz="4100" dirty="0">
              <a:latin typeface="Trebuchet MS" pitchFamily="34" charset="0"/>
            </a:endParaRPr>
          </a:p>
          <a:p>
            <a:pPr defTabSz="4297313"/>
            <a:r>
              <a:rPr lang="en-US" sz="4100" dirty="0">
                <a:latin typeface="Trebuchet MS" pitchFamily="34" charset="0"/>
              </a:rPr>
              <a:t>View our online</a:t>
            </a:r>
            <a:r>
              <a:rPr lang="en-US" sz="4100" baseline="0" dirty="0">
                <a:latin typeface="Trebuchet MS" pitchFamily="34" charset="0"/>
              </a:rPr>
              <a:t> tutorials at:</a:t>
            </a:r>
            <a:br>
              <a:rPr lang="en-US" sz="4100" dirty="0">
                <a:latin typeface="Trebuchet MS" pitchFamily="34" charset="0"/>
              </a:rPr>
            </a:br>
            <a:r>
              <a:rPr lang="en-US" sz="4100" dirty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br>
              <a:rPr lang="en-US" sz="4100" dirty="0">
                <a:latin typeface="Trebuchet MS" pitchFamily="34" charset="0"/>
              </a:rPr>
            </a:br>
            <a:r>
              <a:rPr lang="en-US" sz="4100" dirty="0">
                <a:latin typeface="Trebuchet MS" pitchFamily="34" charset="0"/>
              </a:rPr>
              <a:t>(copy</a:t>
            </a:r>
            <a:r>
              <a:rPr lang="en-US" sz="4100" baseline="0" dirty="0">
                <a:latin typeface="Trebuchet MS" pitchFamily="34" charset="0"/>
              </a:rPr>
              <a:t> and paste the link into your web browser).</a:t>
            </a:r>
          </a:p>
          <a:p>
            <a:pPr defTabSz="4297313"/>
            <a:endParaRPr lang="en-US" sz="4100" dirty="0">
              <a:latin typeface="Trebuchet MS" pitchFamily="34" charset="0"/>
            </a:endParaRPr>
          </a:p>
          <a:p>
            <a:pPr defTabSz="4297313"/>
            <a:r>
              <a:rPr lang="en-US" sz="4100" dirty="0">
                <a:latin typeface="Trebuchet MS" pitchFamily="34" charset="0"/>
              </a:rPr>
              <a:t>For assistance and to order your printed poster</a:t>
            </a:r>
            <a:r>
              <a:rPr lang="en-US" sz="4100" dirty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41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4100" dirty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4100" dirty="0">
                <a:latin typeface="Trebuchet MS" pitchFamily="34" charset="0"/>
              </a:rPr>
              <a:t>at </a:t>
            </a:r>
            <a:r>
              <a:rPr lang="en-US" sz="50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4297313"/>
            <a:endParaRPr lang="en-US" sz="50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297313"/>
            <a:endParaRPr lang="en-US" sz="50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9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59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4297313"/>
            <a:r>
              <a:rPr lang="en-US" sz="4100" dirty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4100" baseline="0" dirty="0">
                <a:latin typeface="Trebuchet MS" pitchFamily="34" charset="0"/>
              </a:rPr>
              <a:t> </a:t>
            </a:r>
            <a:r>
              <a:rPr lang="en-US" sz="4100" dirty="0">
                <a:latin typeface="Trebuchet MS" pitchFamily="34" charset="0"/>
              </a:rPr>
              <a:t>Drag a placeholder onto the</a:t>
            </a:r>
            <a:r>
              <a:rPr lang="en-US" sz="4100" baseline="0" dirty="0">
                <a:latin typeface="Trebuchet MS" pitchFamily="34" charset="0"/>
              </a:rPr>
              <a:t> poster area,</a:t>
            </a:r>
            <a:r>
              <a:rPr lang="en-US" sz="4100" dirty="0">
                <a:latin typeface="Trebuchet MS" pitchFamily="34" charset="0"/>
              </a:rPr>
              <a:t> size it, and click it to edit.</a:t>
            </a:r>
          </a:p>
          <a:p>
            <a:pPr defTabSz="4297313"/>
            <a:endParaRPr lang="en-US" sz="4100" dirty="0">
              <a:latin typeface="Trebuchet MS" pitchFamily="34" charset="0"/>
            </a:endParaRPr>
          </a:p>
          <a:p>
            <a:pPr defTabSz="4297313"/>
            <a:r>
              <a:rPr lang="en-US" sz="41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4297313"/>
            <a:r>
              <a:rPr lang="en-US" sz="4100" dirty="0">
                <a:latin typeface="Trebuchet MS" pitchFamily="34" charset="0"/>
              </a:rPr>
              <a:t>Move</a:t>
            </a:r>
            <a:r>
              <a:rPr lang="en-US" sz="4100" baseline="0" dirty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4297313"/>
            <a:endParaRPr lang="en-US" sz="4100" baseline="0" dirty="0">
              <a:latin typeface="Trebuchet MS" pitchFamily="34" charset="0"/>
            </a:endParaRPr>
          </a:p>
          <a:p>
            <a:pPr defTabSz="4297313"/>
            <a:endParaRPr lang="en-US" sz="4100" dirty="0">
              <a:latin typeface="Trebuchet MS" pitchFamily="34" charset="0"/>
            </a:endParaRPr>
          </a:p>
          <a:p>
            <a:pPr defTabSz="4297313"/>
            <a:endParaRPr lang="en-US" sz="41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297313"/>
            <a:r>
              <a:rPr lang="en-US" sz="41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297313"/>
            <a:r>
              <a:rPr lang="en-US" sz="41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297313"/>
            <a:endParaRPr lang="en-US" sz="4100" baseline="0" dirty="0">
              <a:latin typeface="Trebuchet MS" pitchFamily="34" charset="0"/>
            </a:endParaRPr>
          </a:p>
          <a:p>
            <a:pPr defTabSz="4297313"/>
            <a:endParaRPr lang="en-US" sz="4100" baseline="0" dirty="0">
              <a:latin typeface="Trebuchet MS" pitchFamily="34" charset="0"/>
            </a:endParaRPr>
          </a:p>
          <a:p>
            <a:pPr defTabSz="4297313"/>
            <a:endParaRPr lang="en-US" sz="4100" baseline="0" dirty="0">
              <a:latin typeface="Trebuchet MS" pitchFamily="34" charset="0"/>
            </a:endParaRPr>
          </a:p>
          <a:p>
            <a:pPr defTabSz="4297313"/>
            <a:r>
              <a:rPr lang="en-US" sz="41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297313"/>
            <a:r>
              <a:rPr lang="en-US" sz="41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297313"/>
            <a:endParaRPr lang="en-US" sz="3700" baseline="0" dirty="0">
              <a:latin typeface="Trebuchet MS" pitchFamily="34" charset="0"/>
            </a:endParaRPr>
          </a:p>
          <a:p>
            <a:pPr defTabSz="4297313"/>
            <a:endParaRPr lang="en-US" sz="3700" baseline="0" dirty="0">
              <a:latin typeface="Trebuchet MS" pitchFamily="34" charset="0"/>
            </a:endParaRPr>
          </a:p>
          <a:p>
            <a:pPr defTabSz="4297313"/>
            <a:endParaRPr lang="en-US" sz="3700" baseline="0" dirty="0">
              <a:latin typeface="Trebuchet MS" pitchFamily="34" charset="0"/>
            </a:endParaRPr>
          </a:p>
          <a:p>
            <a:pPr algn="ctr"/>
            <a:endParaRPr lang="en-US" sz="46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6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6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6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4297313"/>
            <a:endParaRPr lang="en-US" sz="3700" dirty="0">
              <a:latin typeface="Trebuchet MS" pitchFamily="34" charset="0"/>
            </a:endParaRPr>
          </a:p>
          <a:p>
            <a:pPr algn="ctr"/>
            <a:endParaRPr lang="en-US" sz="37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4297313"/>
            <a:endParaRPr lang="en-US" sz="37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6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3"/>
            <a:ext cx="30275213" cy="624221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523" tIns="44759" rIns="89523" bIns="4475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248413"/>
            <a:ext cx="30275213" cy="19816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89523" tIns="44759" rIns="89523" bIns="4475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38295" y="41989162"/>
            <a:ext cx="2234591" cy="2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9354" tIns="44668" rIns="89354" bIns="44668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14619061" y="28408595"/>
            <a:ext cx="14371740" cy="1010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23" tIns="44759" rIns="89523" bIns="44759" rtlCol="0" anchor="ctr"/>
          <a:lstStyle/>
          <a:p>
            <a:pPr algn="ctr"/>
            <a:endParaRPr 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89583" y="20665954"/>
            <a:ext cx="5330719" cy="302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60581" y="16782018"/>
            <a:ext cx="635799" cy="454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30739259" y="39384465"/>
            <a:ext cx="9759098" cy="2768048"/>
          </a:xfrm>
          <a:prstGeom prst="rect">
            <a:avLst/>
          </a:prstGeom>
          <a:noFill/>
        </p:spPr>
        <p:txBody>
          <a:bodyPr wrap="square" lIns="89523" tIns="44759" rIns="89523" bIns="44759" rtlCol="0">
            <a:spAutoFit/>
          </a:bodyPr>
          <a:lstStyle/>
          <a:p>
            <a:r>
              <a:rPr lang="en-US" sz="4600" dirty="0">
                <a:solidFill>
                  <a:schemeClr val="bg1"/>
                </a:solidFill>
              </a:rPr>
              <a:t>© 2012 PosterPresentations.com</a:t>
            </a:r>
            <a:br>
              <a:rPr lang="en-US" sz="4600" dirty="0">
                <a:solidFill>
                  <a:schemeClr val="bg1"/>
                </a:solidFill>
              </a:rPr>
            </a:br>
            <a:r>
              <a:rPr lang="en-US" sz="4600" dirty="0">
                <a:solidFill>
                  <a:schemeClr val="bg1"/>
                </a:solidFill>
              </a:rPr>
              <a:t>    </a:t>
            </a:r>
            <a:r>
              <a:rPr lang="en-US" sz="4100" dirty="0">
                <a:solidFill>
                  <a:schemeClr val="bg1"/>
                </a:solidFill>
              </a:rPr>
              <a:t>2117 Fourth Street ,</a:t>
            </a:r>
            <a:r>
              <a:rPr lang="en-US" sz="4100" baseline="0" dirty="0">
                <a:solidFill>
                  <a:schemeClr val="bg1"/>
                </a:solidFill>
              </a:rPr>
              <a:t> Unit C</a:t>
            </a:r>
            <a:br>
              <a:rPr lang="en-US" sz="4100" baseline="0" dirty="0">
                <a:solidFill>
                  <a:schemeClr val="bg1"/>
                </a:solidFill>
              </a:rPr>
            </a:br>
            <a:r>
              <a:rPr lang="en-US" sz="4100" baseline="0" dirty="0">
                <a:solidFill>
                  <a:schemeClr val="bg1"/>
                </a:solidFill>
              </a:rPr>
              <a:t>    Berkeley CA 94710</a:t>
            </a:r>
            <a:br>
              <a:rPr lang="en-US" sz="4100" baseline="0" dirty="0">
                <a:solidFill>
                  <a:schemeClr val="bg1"/>
                </a:solidFill>
              </a:rPr>
            </a:br>
            <a:r>
              <a:rPr lang="en-US" sz="4100" baseline="0" dirty="0">
                <a:solidFill>
                  <a:schemeClr val="bg1"/>
                </a:solidFill>
              </a:rPr>
              <a:t>    </a:t>
            </a:r>
            <a:r>
              <a:rPr lang="en-US" sz="4100" b="1" baseline="0" dirty="0">
                <a:solidFill>
                  <a:srgbClr val="FFFF00"/>
                </a:solidFill>
              </a:rPr>
              <a:t>posterpresenter@gmail.com</a:t>
            </a:r>
            <a:endParaRPr lang="en-US" sz="4600" b="1" dirty="0">
              <a:solidFill>
                <a:srgbClr val="FFFF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14122164" y="40785559"/>
            <a:ext cx="13452012" cy="1642927"/>
            <a:chOff x="44242388" y="28054064"/>
            <a:chExt cx="9771398" cy="1090621"/>
          </a:xfrm>
        </p:grpSpPr>
        <p:sp>
          <p:nvSpPr>
            <p:cNvPr id="35" name="Rounded Rectangle 34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7" descr="http://t2.gstatic.com/images?q=tbn:ANd9GcR4APHC6TT9w54M2zn_pvCiBxUNcspYPoVxirLRphBoJabfSvu7zw">
              <a:hlinkClick r:id="rId7"/>
            </p:cNvPr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368327" y="2815242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598" y="28244015"/>
              <a:ext cx="8671188" cy="715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32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Facebook page.</a:t>
              </a:r>
              <a:br>
                <a:rPr lang="en-US" sz="3200" baseline="0" dirty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32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32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32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32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30503484" y="38823284"/>
            <a:ext cx="14397271" cy="42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-14589188" y="15496828"/>
            <a:ext cx="14358599" cy="434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512345" y="6339242"/>
            <a:ext cx="14388408" cy="209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634515" y="6828964"/>
            <a:ext cx="14291152" cy="34778057"/>
          </a:xfrm>
          <a:prstGeom prst="roundRect">
            <a:avLst>
              <a:gd name="adj" fmla="val 32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9523" tIns="44759" rIns="89523" bIns="4475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Rectangle 33"/>
          <p:cNvSpPr>
            <a:spLocks noChangeArrowheads="1"/>
          </p:cNvSpPr>
          <p:nvPr userDrawn="1"/>
        </p:nvSpPr>
        <p:spPr bwMode="auto">
          <a:xfrm>
            <a:off x="15349546" y="6828964"/>
            <a:ext cx="14291152" cy="34778057"/>
          </a:xfrm>
          <a:prstGeom prst="roundRect">
            <a:avLst>
              <a:gd name="adj" fmla="val 32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9523" tIns="44759" rIns="89523" bIns="4475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4602330" y="24653928"/>
            <a:ext cx="14371740" cy="1010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23" tIns="44759" rIns="89523" bIns="44759"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6" r:id="rId2"/>
    <p:sldLayoutId id="2147483712" r:id="rId3"/>
  </p:sldLayoutIdLst>
  <p:txStyles>
    <p:titleStyle>
      <a:lvl1pPr algn="ctr" defTabSz="4297003" rtl="0" eaLnBrk="1" latinLnBrk="0" hangingPunct="1">
        <a:spcBef>
          <a:spcPct val="0"/>
        </a:spcBef>
        <a:buNone/>
        <a:defRPr sz="87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11377" indent="-1611377" algn="l" defTabSz="4297003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491314" indent="-1342813" algn="l" defTabSz="4297003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71251" indent="-1074253" algn="l" defTabSz="4297003" rtl="0" eaLnBrk="1" latinLnBrk="0" hangingPunct="1">
        <a:spcBef>
          <a:spcPct val="20000"/>
        </a:spcBef>
        <a:buFont typeface="Arial" pitchFamily="34" charset="0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19752" indent="-1074253" algn="l" defTabSz="4297003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668254" indent="-1074253" algn="l" defTabSz="4297003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1816755" indent="-1074253" algn="l" defTabSz="429700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3965252" indent="-1074253" algn="l" defTabSz="429700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113757" indent="-1074253" algn="l" defTabSz="429700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262254" indent="-1074253" algn="l" defTabSz="429700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48501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297003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445499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594001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2502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1008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039504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188006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3"/>
            <a:ext cx="30275213" cy="624221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523" tIns="44759" rIns="89523" bIns="4475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630734" y="6836722"/>
            <a:ext cx="29010461" cy="34778057"/>
          </a:xfrm>
          <a:prstGeom prst="roundRect">
            <a:avLst>
              <a:gd name="adj" fmla="val 2277"/>
            </a:avLst>
          </a:prstGeom>
          <a:gradFill flip="none" rotWithShape="1"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9523" tIns="44759" rIns="89523" bIns="4475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248413"/>
            <a:ext cx="30275213" cy="19816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89523" tIns="44759" rIns="89523" bIns="4475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32295" y="41948436"/>
            <a:ext cx="2636976" cy="2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9354" tIns="44668" rIns="89354" bIns="44668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4525922" y="-25478"/>
            <a:ext cx="14283176" cy="428037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041" tIns="358083" rIns="179041" bIns="179041" rtlCol="0" anchor="t" anchorCtr="0"/>
          <a:lstStyle/>
          <a:p>
            <a:pPr algn="ctr"/>
            <a:r>
              <a:rPr lang="en-US" sz="59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59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9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50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4100" b="1" dirty="0">
              <a:latin typeface="Trebuchet MS" pitchFamily="34" charset="0"/>
            </a:endParaRPr>
          </a:p>
          <a:p>
            <a:pPr defTabSz="4297313"/>
            <a:r>
              <a:rPr lang="en-US" sz="4100" dirty="0">
                <a:latin typeface="Trebuchet MS" pitchFamily="34" charset="0"/>
              </a:rPr>
              <a:t>This PowerPoint</a:t>
            </a:r>
            <a:r>
              <a:rPr lang="en-US" sz="4100" baseline="0" dirty="0">
                <a:latin typeface="Trebuchet MS" pitchFamily="34" charset="0"/>
              </a:rPr>
              <a:t> </a:t>
            </a:r>
            <a:r>
              <a:rPr lang="en-US" sz="4100" dirty="0">
                <a:latin typeface="Trebuchet MS" pitchFamily="34" charset="0"/>
              </a:rPr>
              <a:t>2007 template produces</a:t>
            </a:r>
            <a:r>
              <a:rPr lang="en-US" sz="4100" baseline="0" dirty="0">
                <a:latin typeface="Trebuchet MS" pitchFamily="34" charset="0"/>
              </a:rPr>
              <a:t> </a:t>
            </a:r>
            <a:r>
              <a:rPr lang="en-US" sz="4100" dirty="0">
                <a:latin typeface="Trebuchet MS" pitchFamily="34" charset="0"/>
              </a:rPr>
              <a:t>an A0 size professional  poster. It</a:t>
            </a:r>
            <a:r>
              <a:rPr lang="en-US" sz="4100" baseline="0" dirty="0">
                <a:latin typeface="Trebuchet MS" pitchFamily="34" charset="0"/>
              </a:rPr>
              <a:t> </a:t>
            </a:r>
            <a:r>
              <a:rPr lang="en-US" sz="4100" dirty="0">
                <a:latin typeface="Trebuchet MS" pitchFamily="34" charset="0"/>
              </a:rPr>
              <a:t>will save you valuable time placing titles, subtitles,</a:t>
            </a:r>
            <a:r>
              <a:rPr lang="en-US" sz="4100" baseline="0" dirty="0">
                <a:latin typeface="Trebuchet MS" pitchFamily="34" charset="0"/>
              </a:rPr>
              <a:t> text, and graphics</a:t>
            </a:r>
            <a:r>
              <a:rPr lang="en-US" sz="4100" dirty="0">
                <a:latin typeface="Trebuchet MS" pitchFamily="34" charset="0"/>
              </a:rPr>
              <a:t>. </a:t>
            </a:r>
          </a:p>
          <a:p>
            <a:pPr defTabSz="4297313"/>
            <a:endParaRPr lang="en-US" sz="4100" dirty="0">
              <a:latin typeface="Trebuchet MS" pitchFamily="34" charset="0"/>
            </a:endParaRPr>
          </a:p>
          <a:p>
            <a:pPr defTabSz="4297313"/>
            <a:r>
              <a:rPr lang="en-US" sz="4100" dirty="0">
                <a:latin typeface="Trebuchet MS" pitchFamily="34" charset="0"/>
              </a:rPr>
              <a:t>Use it to create your presentation. Then send</a:t>
            </a:r>
            <a:r>
              <a:rPr lang="en-US" sz="4100" baseline="0" dirty="0">
                <a:latin typeface="Trebuchet MS" pitchFamily="34" charset="0"/>
              </a:rPr>
              <a:t> it </a:t>
            </a:r>
            <a:r>
              <a:rPr lang="en-US" sz="4100" dirty="0">
                <a:latin typeface="Trebuchet MS" pitchFamily="34" charset="0"/>
              </a:rPr>
              <a:t>to </a:t>
            </a:r>
            <a:r>
              <a:rPr lang="en-US" sz="4100" b="1" dirty="0">
                <a:latin typeface="Trebuchet MS" pitchFamily="34" charset="0"/>
              </a:rPr>
              <a:t>PosterPresentations.com</a:t>
            </a:r>
            <a:r>
              <a:rPr lang="en-US" sz="4100" dirty="0">
                <a:latin typeface="Trebuchet MS" pitchFamily="34" charset="0"/>
              </a:rPr>
              <a:t> for premium quality, same day affordable printing.</a:t>
            </a:r>
            <a:br>
              <a:rPr lang="en-US" sz="4100" dirty="0">
                <a:latin typeface="Trebuchet MS" pitchFamily="34" charset="0"/>
              </a:rPr>
            </a:br>
            <a:endParaRPr lang="en-US" sz="4100" dirty="0">
              <a:latin typeface="Trebuchet MS" pitchFamily="34" charset="0"/>
            </a:endParaRPr>
          </a:p>
          <a:p>
            <a:pPr defTabSz="4297313"/>
            <a:r>
              <a:rPr lang="en-US" sz="4100" dirty="0">
                <a:latin typeface="Trebuchet MS" pitchFamily="34" charset="0"/>
              </a:rPr>
              <a:t>We provide a series of </a:t>
            </a:r>
            <a:r>
              <a:rPr lang="en-US" sz="4100" b="1" dirty="0">
                <a:latin typeface="Trebuchet MS" pitchFamily="34" charset="0"/>
              </a:rPr>
              <a:t>online tutorials</a:t>
            </a:r>
            <a:r>
              <a:rPr lang="en-US" sz="4100" dirty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4297313"/>
            <a:endParaRPr lang="en-US" sz="4100" dirty="0">
              <a:latin typeface="Trebuchet MS" pitchFamily="34" charset="0"/>
            </a:endParaRPr>
          </a:p>
          <a:p>
            <a:pPr defTabSz="4297313"/>
            <a:r>
              <a:rPr lang="en-US" sz="4100" dirty="0">
                <a:latin typeface="Trebuchet MS" pitchFamily="34" charset="0"/>
              </a:rPr>
              <a:t>View our online</a:t>
            </a:r>
            <a:r>
              <a:rPr lang="en-US" sz="4100" baseline="0" dirty="0">
                <a:latin typeface="Trebuchet MS" pitchFamily="34" charset="0"/>
              </a:rPr>
              <a:t> tutorials at:</a:t>
            </a:r>
            <a:br>
              <a:rPr lang="en-US" sz="4100" dirty="0">
                <a:latin typeface="Trebuchet MS" pitchFamily="34" charset="0"/>
              </a:rPr>
            </a:br>
            <a:r>
              <a:rPr lang="en-US" sz="4100" dirty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br>
              <a:rPr lang="en-US" sz="4100" dirty="0">
                <a:latin typeface="Trebuchet MS" pitchFamily="34" charset="0"/>
              </a:rPr>
            </a:br>
            <a:r>
              <a:rPr lang="en-US" sz="4100" dirty="0">
                <a:latin typeface="Trebuchet MS" pitchFamily="34" charset="0"/>
              </a:rPr>
              <a:t>(copy</a:t>
            </a:r>
            <a:r>
              <a:rPr lang="en-US" sz="4100" baseline="0" dirty="0">
                <a:latin typeface="Trebuchet MS" pitchFamily="34" charset="0"/>
              </a:rPr>
              <a:t> and paste the link into your web browser).</a:t>
            </a:r>
          </a:p>
          <a:p>
            <a:pPr defTabSz="4297313"/>
            <a:endParaRPr lang="en-US" sz="4100" dirty="0">
              <a:latin typeface="Trebuchet MS" pitchFamily="34" charset="0"/>
            </a:endParaRPr>
          </a:p>
          <a:p>
            <a:pPr defTabSz="4297313"/>
            <a:r>
              <a:rPr lang="en-US" sz="4100" dirty="0">
                <a:latin typeface="Trebuchet MS" pitchFamily="34" charset="0"/>
              </a:rPr>
              <a:t>For assistance and to order your printed poster</a:t>
            </a:r>
            <a:r>
              <a:rPr lang="en-US" sz="4100" dirty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41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4100" dirty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4100" dirty="0">
                <a:latin typeface="Trebuchet MS" pitchFamily="34" charset="0"/>
              </a:rPr>
              <a:t>at </a:t>
            </a:r>
            <a:r>
              <a:rPr lang="en-US" sz="50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4297313"/>
            <a:endParaRPr lang="en-US" sz="50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9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4297313"/>
            <a:r>
              <a:rPr lang="en-US" sz="4100" dirty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4100" baseline="0" dirty="0">
                <a:latin typeface="Trebuchet MS" pitchFamily="34" charset="0"/>
              </a:rPr>
              <a:t> </a:t>
            </a:r>
            <a:r>
              <a:rPr lang="en-US" sz="4100" dirty="0">
                <a:latin typeface="Trebuchet MS" pitchFamily="34" charset="0"/>
              </a:rPr>
              <a:t>Drag a placeholder onto the</a:t>
            </a:r>
            <a:r>
              <a:rPr lang="en-US" sz="4100" baseline="0" dirty="0">
                <a:latin typeface="Trebuchet MS" pitchFamily="34" charset="0"/>
              </a:rPr>
              <a:t> poster area,</a:t>
            </a:r>
            <a:r>
              <a:rPr lang="en-US" sz="4100" dirty="0">
                <a:latin typeface="Trebuchet MS" pitchFamily="34" charset="0"/>
              </a:rPr>
              <a:t> size it, and click it to edit.</a:t>
            </a:r>
          </a:p>
          <a:p>
            <a:pPr defTabSz="4297313"/>
            <a:endParaRPr lang="en-US" sz="4100" dirty="0">
              <a:latin typeface="Trebuchet MS" pitchFamily="34" charset="0"/>
            </a:endParaRPr>
          </a:p>
          <a:p>
            <a:pPr defTabSz="4297313"/>
            <a:r>
              <a:rPr lang="en-US" sz="41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4297313"/>
            <a:r>
              <a:rPr lang="en-US" sz="4100" dirty="0">
                <a:latin typeface="Trebuchet MS" pitchFamily="34" charset="0"/>
              </a:rPr>
              <a:t>Move</a:t>
            </a:r>
            <a:r>
              <a:rPr lang="en-US" sz="4100" baseline="0" dirty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  <a:endParaRPr lang="el-GR" sz="4100" baseline="0" dirty="0">
              <a:latin typeface="Trebuchet MS" pitchFamily="34" charset="0"/>
            </a:endParaRPr>
          </a:p>
          <a:p>
            <a:pPr defTabSz="4297313"/>
            <a:endParaRPr lang="el-GR" sz="4100" baseline="0" dirty="0">
              <a:latin typeface="Trebuchet MS" pitchFamily="34" charset="0"/>
            </a:endParaRPr>
          </a:p>
          <a:p>
            <a:pPr defTabSz="4297313"/>
            <a:endParaRPr lang="en-US" sz="4100" baseline="0" dirty="0">
              <a:latin typeface="Trebuchet MS" pitchFamily="34" charset="0"/>
            </a:endParaRPr>
          </a:p>
          <a:p>
            <a:pPr defTabSz="4297313"/>
            <a:endParaRPr lang="en-US" sz="4100" baseline="0" dirty="0">
              <a:latin typeface="Trebuchet MS" pitchFamily="34" charset="0"/>
            </a:endParaRPr>
          </a:p>
          <a:p>
            <a:pPr defTabSz="4297313"/>
            <a:endParaRPr lang="en-US" sz="4100" dirty="0">
              <a:latin typeface="Trebuchet MS" pitchFamily="34" charset="0"/>
            </a:endParaRPr>
          </a:p>
          <a:p>
            <a:pPr defTabSz="4297313"/>
            <a:endParaRPr lang="en-US" sz="41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297313"/>
            <a:r>
              <a:rPr lang="en-US" sz="41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297313"/>
            <a:r>
              <a:rPr lang="en-US" sz="4100" baseline="0" dirty="0">
                <a:latin typeface="Trebuchet MS" pitchFamily="34" charset="0"/>
              </a:rPr>
              <a:t>Move this preformatted text placeholder to the poster to add a new body of text.</a:t>
            </a:r>
            <a:endParaRPr lang="el-GR" sz="4100" baseline="0" dirty="0">
              <a:latin typeface="Trebuchet MS" pitchFamily="34" charset="0"/>
            </a:endParaRPr>
          </a:p>
          <a:p>
            <a:pPr defTabSz="4297313"/>
            <a:endParaRPr lang="el-GR" sz="4100" baseline="0" dirty="0">
              <a:latin typeface="Trebuchet MS" pitchFamily="34" charset="0"/>
            </a:endParaRPr>
          </a:p>
          <a:p>
            <a:pPr defTabSz="4297313"/>
            <a:endParaRPr lang="en-US" sz="4100" baseline="0" dirty="0">
              <a:latin typeface="Trebuchet MS" pitchFamily="34" charset="0"/>
            </a:endParaRPr>
          </a:p>
          <a:p>
            <a:pPr defTabSz="4297313"/>
            <a:endParaRPr lang="en-US" sz="4100" baseline="0" dirty="0">
              <a:latin typeface="Trebuchet MS" pitchFamily="34" charset="0"/>
            </a:endParaRPr>
          </a:p>
          <a:p>
            <a:pPr defTabSz="4297313"/>
            <a:endParaRPr lang="en-US" sz="4100" baseline="0" dirty="0">
              <a:latin typeface="Trebuchet MS" pitchFamily="34" charset="0"/>
            </a:endParaRPr>
          </a:p>
          <a:p>
            <a:pPr defTabSz="4297313"/>
            <a:endParaRPr lang="en-US" sz="4100" baseline="0" dirty="0">
              <a:latin typeface="Trebuchet MS" pitchFamily="34" charset="0"/>
            </a:endParaRPr>
          </a:p>
          <a:p>
            <a:pPr defTabSz="4297313"/>
            <a:endParaRPr lang="en-US" sz="41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297313"/>
            <a:r>
              <a:rPr lang="en-US" sz="41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297313"/>
            <a:r>
              <a:rPr lang="en-US" sz="41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297313"/>
            <a:endParaRPr lang="en-US" sz="3700" baseline="0" dirty="0">
              <a:latin typeface="Trebuchet MS" pitchFamily="34" charset="0"/>
            </a:endParaRPr>
          </a:p>
          <a:p>
            <a:pPr defTabSz="4297313"/>
            <a:endParaRPr lang="en-US" sz="3700" baseline="0" dirty="0">
              <a:latin typeface="Trebuchet MS" pitchFamily="34" charset="0"/>
            </a:endParaRPr>
          </a:p>
          <a:p>
            <a:pPr defTabSz="4297313"/>
            <a:endParaRPr lang="en-US" sz="3700" baseline="0" dirty="0">
              <a:latin typeface="Trebuchet MS" pitchFamily="34" charset="0"/>
            </a:endParaRPr>
          </a:p>
          <a:p>
            <a:pPr algn="ctr"/>
            <a:endParaRPr lang="en-US" sz="46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6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6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6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4297313"/>
            <a:endParaRPr lang="en-US" sz="3700" dirty="0">
              <a:latin typeface="Trebuchet MS" pitchFamily="34" charset="0"/>
            </a:endParaRPr>
          </a:p>
          <a:p>
            <a:pPr algn="ctr"/>
            <a:endParaRPr lang="en-US" sz="37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4297313"/>
            <a:endParaRPr lang="en-US" sz="37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600" b="1" dirty="0">
              <a:latin typeface="Trebuchet MS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4525922" y="30369024"/>
            <a:ext cx="14283176" cy="1010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23" tIns="44759" rIns="89523" bIns="44759"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-14559542" y="15361146"/>
            <a:ext cx="14358599" cy="434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-10874678" y="28856774"/>
            <a:ext cx="6932593" cy="1010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23" tIns="44759" rIns="89523" bIns="44759"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4122164" y="40736689"/>
            <a:ext cx="13452012" cy="1642927"/>
            <a:chOff x="44242388" y="28054064"/>
            <a:chExt cx="9771398" cy="1090621"/>
          </a:xfrm>
        </p:grpSpPr>
        <p:sp>
          <p:nvSpPr>
            <p:cNvPr id="27" name="Rounded Rectangle 26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7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368327" y="2815242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 userDrawn="1"/>
          </p:nvSpPr>
          <p:spPr>
            <a:xfrm>
              <a:off x="45342598" y="28244015"/>
              <a:ext cx="8671188" cy="715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32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Facebook page.</a:t>
              </a:r>
              <a:br>
                <a:rPr lang="en-US" sz="3200" baseline="0" dirty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32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32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32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32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0503484" y="0"/>
            <a:ext cx="14397271" cy="428037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041" tIns="358083" rIns="179041" bIns="179041" rtlCol="0" anchor="t" anchorCtr="0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50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50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50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4100" b="1" dirty="0">
              <a:latin typeface="Trebuchet MS" pitchFamily="34" charset="0"/>
            </a:endParaRPr>
          </a:p>
          <a:p>
            <a:pPr defTabSz="3069141"/>
            <a:r>
              <a:rPr lang="en-US" sz="4100" dirty="0">
                <a:latin typeface="Trebuchet MS" pitchFamily="34" charset="0"/>
              </a:rPr>
              <a:t>This PowerPoint</a:t>
            </a:r>
            <a:r>
              <a:rPr lang="en-US" sz="41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4100" baseline="0" dirty="0">
                <a:latin typeface="Trebuchet MS" pitchFamily="34" charset="0"/>
              </a:rPr>
            </a:br>
            <a:r>
              <a:rPr lang="en-US" sz="4100" baseline="0" dirty="0">
                <a:latin typeface="Trebuchet MS" pitchFamily="34" charset="0"/>
              </a:rPr>
              <a:t>If you are using an older version of PowerPoint some template features may not work properly.</a:t>
            </a:r>
          </a:p>
          <a:p>
            <a:pPr defTabSz="3069141"/>
            <a:endParaRPr lang="en-US" sz="50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5000" b="1" baseline="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1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306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3069141"/>
            <a:r>
              <a:rPr lang="en-US" sz="4100" dirty="0">
                <a:latin typeface="Trebuchet MS" pitchFamily="34" charset="0"/>
              </a:rPr>
              <a:t>Go to the </a:t>
            </a:r>
            <a:r>
              <a:rPr lang="en-US" sz="41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4100" baseline="0" dirty="0">
                <a:latin typeface="Trebuchet MS" pitchFamily="34" charset="0"/>
              </a:rPr>
            </a:br>
            <a:endParaRPr lang="en-US" sz="4100" baseline="0" dirty="0">
              <a:latin typeface="Trebuchet MS" pitchFamily="34" charset="0"/>
            </a:endParaRPr>
          </a:p>
          <a:p>
            <a:pPr defTabSz="3069141"/>
            <a:r>
              <a:rPr lang="en-US" sz="4100" b="1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3069141"/>
            <a:r>
              <a:rPr lang="en-US" sz="4100" baseline="0" dirty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4100" u="sng" baseline="0" dirty="0">
                <a:latin typeface="Trebuchet MS" pitchFamily="34" charset="0"/>
              </a:rPr>
              <a:t>once</a:t>
            </a:r>
            <a:r>
              <a:rPr lang="en-US" sz="4100" baseline="0" dirty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4100" u="sng" baseline="0" dirty="0">
                <a:latin typeface="Trebuchet MS" pitchFamily="34" charset="0"/>
              </a:rPr>
              <a:t>once</a:t>
            </a:r>
            <a:r>
              <a:rPr lang="en-US" sz="4100" baseline="0" dirty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3069141"/>
            <a:endParaRPr lang="en-US" sz="41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069141"/>
            <a:r>
              <a:rPr lang="en-US" sz="41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3069141"/>
            <a:r>
              <a:rPr lang="en-US" sz="4100" dirty="0">
                <a:latin typeface="Trebuchet MS" pitchFamily="34" charset="0"/>
              </a:rPr>
              <a:t>This template has four </a:t>
            </a:r>
            <a:r>
              <a:rPr lang="en-US" sz="4100" baseline="0" dirty="0">
                <a:latin typeface="Trebuchet MS" pitchFamily="34" charset="0"/>
              </a:rPr>
              <a:t>different </a:t>
            </a:r>
          </a:p>
          <a:p>
            <a:pPr defTabSz="3069141"/>
            <a:r>
              <a:rPr lang="en-US" sz="4100" baseline="0" dirty="0">
                <a:latin typeface="Trebuchet MS" pitchFamily="34" charset="0"/>
              </a:rPr>
              <a:t>column layouts.   </a:t>
            </a:r>
            <a:r>
              <a:rPr lang="en-US" sz="4100" u="sng" baseline="0" dirty="0">
                <a:latin typeface="Trebuchet MS" pitchFamily="34" charset="0"/>
              </a:rPr>
              <a:t>Right-click</a:t>
            </a:r>
            <a:r>
              <a:rPr lang="en-US" sz="4100" baseline="0" dirty="0">
                <a:latin typeface="Trebuchet MS" pitchFamily="34" charset="0"/>
              </a:rPr>
              <a:t> your </a:t>
            </a:r>
          </a:p>
          <a:p>
            <a:pPr defTabSz="3069141"/>
            <a:r>
              <a:rPr lang="en-US" sz="4100" baseline="0" dirty="0">
                <a:latin typeface="Trebuchet MS" pitchFamily="34" charset="0"/>
              </a:rPr>
              <a:t>mouse on the background and </a:t>
            </a:r>
          </a:p>
          <a:p>
            <a:pPr defTabSz="3069141"/>
            <a:r>
              <a:rPr lang="en-US" sz="4100" baseline="0" dirty="0">
                <a:latin typeface="Trebuchet MS" pitchFamily="34" charset="0"/>
              </a:rPr>
              <a:t>click on “Layout” to see the</a:t>
            </a:r>
          </a:p>
          <a:p>
            <a:pPr defTabSz="3069141"/>
            <a:r>
              <a:rPr lang="en-US" sz="4100" baseline="0" dirty="0">
                <a:latin typeface="Trebuchet MS" pitchFamily="34" charset="0"/>
              </a:rPr>
              <a:t> layout options.  The columns in </a:t>
            </a:r>
          </a:p>
          <a:p>
            <a:pPr defTabSz="3069141"/>
            <a:r>
              <a:rPr lang="en-US" sz="4100" baseline="0" dirty="0">
                <a:latin typeface="Trebuchet MS" pitchFamily="34" charset="0"/>
              </a:rPr>
              <a:t>the provided layouts are fixed and  cannot be moved but advanced users can modify any layout by going to VIEW and then SLIDE MASTER.</a:t>
            </a:r>
          </a:p>
          <a:p>
            <a:pPr marL="0" marR="0" indent="0" algn="l" defTabSz="306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100" baseline="0" dirty="0">
              <a:latin typeface="Trebuchet MS" pitchFamily="34" charset="0"/>
            </a:endParaRPr>
          </a:p>
          <a:p>
            <a:pPr defTabSz="3069141"/>
            <a:r>
              <a:rPr lang="en-US" sz="41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3069141"/>
            <a:r>
              <a:rPr lang="en-US" sz="4100" b="1" u="sng" baseline="0" dirty="0">
                <a:latin typeface="Trebuchet MS" pitchFamily="34" charset="0"/>
              </a:rPr>
              <a:t>TEXT: </a:t>
            </a:r>
            <a:r>
              <a:rPr lang="en-US" sz="41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3069141"/>
            <a:r>
              <a:rPr lang="en-US" sz="4100" b="1" u="sng" baseline="0" dirty="0">
                <a:latin typeface="Trebuchet MS" pitchFamily="34" charset="0"/>
              </a:rPr>
              <a:t>PHOTOS: </a:t>
            </a:r>
            <a:r>
              <a:rPr lang="en-US" sz="4100" baseline="0" dirty="0">
                <a:latin typeface="Trebuchet MS" pitchFamily="34" charset="0"/>
              </a:rPr>
              <a:t>Drag in a picture placeholder, size it </a:t>
            </a:r>
            <a:r>
              <a:rPr lang="en-US" sz="4100" u="sng" baseline="0" dirty="0">
                <a:latin typeface="Trebuchet MS" pitchFamily="34" charset="0"/>
              </a:rPr>
              <a:t>first</a:t>
            </a:r>
            <a:r>
              <a:rPr lang="en-US" sz="41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3069141"/>
            <a:r>
              <a:rPr lang="en-US" sz="4100" b="1" u="sng" baseline="0" dirty="0">
                <a:latin typeface="Trebuchet MS" pitchFamily="34" charset="0"/>
              </a:rPr>
              <a:t>TABLES: </a:t>
            </a:r>
            <a:r>
              <a:rPr lang="en-US" sz="4100" baseline="0" dirty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4100" u="sng" baseline="0" dirty="0">
                <a:latin typeface="Trebuchet MS" pitchFamily="34" charset="0"/>
              </a:rPr>
              <a:t>right-click</a:t>
            </a:r>
            <a:r>
              <a:rPr lang="en-US" sz="4100" baseline="0" dirty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3069141"/>
            <a:endParaRPr lang="en-US" sz="4100" baseline="0" dirty="0">
              <a:latin typeface="Trebuchet MS" pitchFamily="34" charset="0"/>
            </a:endParaRPr>
          </a:p>
          <a:p>
            <a:pPr defTabSz="3069141"/>
            <a:r>
              <a:rPr lang="en-US" sz="41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069141"/>
            <a:r>
              <a:rPr lang="en-US" sz="4100" baseline="0" dirty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3069141"/>
            <a:endParaRPr lang="en-US" sz="4100" baseline="0" dirty="0">
              <a:latin typeface="Trebuchet MS" pitchFamily="34" charset="0"/>
            </a:endParaRPr>
          </a:p>
          <a:p>
            <a:pPr defTabSz="3069141"/>
            <a:endParaRPr lang="en-US" sz="4100" baseline="0" dirty="0">
              <a:latin typeface="Trebuchet MS" pitchFamily="34" charset="0"/>
            </a:endParaRPr>
          </a:p>
          <a:p>
            <a:pPr defTabSz="4297313"/>
            <a:endParaRPr lang="en-US" sz="3200" baseline="0" dirty="0">
              <a:latin typeface="Trebuchet MS" pitchFamily="34" charset="0"/>
            </a:endParaRPr>
          </a:p>
          <a:p>
            <a:pPr defTabSz="4297313"/>
            <a:endParaRPr lang="en-US" sz="3200" dirty="0">
              <a:latin typeface="Trebuchet MS" pitchFamily="34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4297313"/>
            <a:endParaRPr lang="en-US" sz="3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100" b="1" dirty="0">
              <a:latin typeface="Trebuchet MS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0363" y="20610224"/>
            <a:ext cx="5330719" cy="302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20518" y="16734695"/>
            <a:ext cx="635799" cy="454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30739259" y="39384465"/>
            <a:ext cx="9759098" cy="2768048"/>
          </a:xfrm>
          <a:prstGeom prst="rect">
            <a:avLst/>
          </a:prstGeom>
          <a:noFill/>
        </p:spPr>
        <p:txBody>
          <a:bodyPr wrap="square" lIns="89523" tIns="44759" rIns="89523" bIns="44759" rtlCol="0">
            <a:spAutoFit/>
          </a:bodyPr>
          <a:lstStyle/>
          <a:p>
            <a:r>
              <a:rPr lang="en-US" sz="4600" dirty="0">
                <a:solidFill>
                  <a:schemeClr val="bg1"/>
                </a:solidFill>
              </a:rPr>
              <a:t>© 2012 PosterPresentations.com</a:t>
            </a:r>
            <a:br>
              <a:rPr lang="en-US" sz="4600" dirty="0">
                <a:solidFill>
                  <a:schemeClr val="bg1"/>
                </a:solidFill>
              </a:rPr>
            </a:br>
            <a:r>
              <a:rPr lang="en-US" sz="4600" dirty="0">
                <a:solidFill>
                  <a:schemeClr val="bg1"/>
                </a:solidFill>
              </a:rPr>
              <a:t>    </a:t>
            </a:r>
            <a:r>
              <a:rPr lang="en-US" sz="4100" dirty="0">
                <a:solidFill>
                  <a:schemeClr val="bg1"/>
                </a:solidFill>
              </a:rPr>
              <a:t>2117 Fourth Street ,</a:t>
            </a:r>
            <a:r>
              <a:rPr lang="en-US" sz="4100" baseline="0" dirty="0">
                <a:solidFill>
                  <a:schemeClr val="bg1"/>
                </a:solidFill>
              </a:rPr>
              <a:t> Unit C</a:t>
            </a:r>
            <a:br>
              <a:rPr lang="en-US" sz="4100" baseline="0" dirty="0">
                <a:solidFill>
                  <a:schemeClr val="bg1"/>
                </a:solidFill>
              </a:rPr>
            </a:br>
            <a:r>
              <a:rPr lang="en-US" sz="4100" baseline="0" dirty="0">
                <a:solidFill>
                  <a:schemeClr val="bg1"/>
                </a:solidFill>
              </a:rPr>
              <a:t>    Berkeley CA 94710</a:t>
            </a:r>
            <a:br>
              <a:rPr lang="en-US" sz="4100" baseline="0" dirty="0">
                <a:solidFill>
                  <a:schemeClr val="bg1"/>
                </a:solidFill>
              </a:rPr>
            </a:br>
            <a:r>
              <a:rPr lang="en-US" sz="4100" baseline="0" dirty="0">
                <a:solidFill>
                  <a:schemeClr val="bg1"/>
                </a:solidFill>
              </a:rPr>
              <a:t>    </a:t>
            </a:r>
            <a:r>
              <a:rPr lang="en-US" sz="4100" b="1" baseline="0" dirty="0">
                <a:solidFill>
                  <a:srgbClr val="FFFF00"/>
                </a:solidFill>
              </a:rPr>
              <a:t>posterpresenter@gmail.com</a:t>
            </a:r>
            <a:endParaRPr lang="en-US" sz="4600" b="1" dirty="0">
              <a:solidFill>
                <a:srgbClr val="FFFF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0503484" y="39213424"/>
            <a:ext cx="14397271" cy="42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512345" y="6339242"/>
            <a:ext cx="14388408" cy="209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-14559542" y="24241494"/>
            <a:ext cx="14283176" cy="1010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23" tIns="44759" rIns="89523" bIns="44759"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-10908297" y="22729245"/>
            <a:ext cx="6932593" cy="1010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23" tIns="44759" rIns="89523" bIns="44759"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</p:sldLayoutIdLst>
  <p:txStyles>
    <p:titleStyle>
      <a:lvl1pPr algn="ctr" defTabSz="4297003" rtl="0" eaLnBrk="1" latinLnBrk="0" hangingPunct="1">
        <a:spcBef>
          <a:spcPct val="0"/>
        </a:spcBef>
        <a:buNone/>
        <a:defRPr sz="87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11377" indent="-1611377" algn="l" defTabSz="4297003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491314" indent="-1342813" algn="l" defTabSz="4297003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71251" indent="-1074253" algn="l" defTabSz="4297003" rtl="0" eaLnBrk="1" latinLnBrk="0" hangingPunct="1">
        <a:spcBef>
          <a:spcPct val="20000"/>
        </a:spcBef>
        <a:buFont typeface="Arial" pitchFamily="34" charset="0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19752" indent="-1074253" algn="l" defTabSz="4297003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668254" indent="-1074253" algn="l" defTabSz="4297003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1816755" indent="-1074253" algn="l" defTabSz="429700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3965252" indent="-1074253" algn="l" defTabSz="429700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113757" indent="-1074253" algn="l" defTabSz="429700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262254" indent="-1074253" algn="l" defTabSz="429700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48501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297003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445499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594001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2502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1008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039504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188006" algn="l" defTabSz="429700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92D050"/>
            </a:gs>
            <a:gs pos="38000">
              <a:srgbClr val="92D050"/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8"/>
          </p:nvPr>
        </p:nvSpPr>
        <p:spPr>
          <a:xfrm>
            <a:off x="710070" y="7300504"/>
            <a:ext cx="14365178" cy="1129090"/>
          </a:xfrm>
        </p:spPr>
        <p:txBody>
          <a:bodyPr/>
          <a:lstStyle/>
          <a:p>
            <a:pPr algn="ctr"/>
            <a:r>
              <a:rPr lang="en-US" sz="4400" b="1" i="1" dirty="0" err="1"/>
              <a:t>Avena</a:t>
            </a:r>
            <a:r>
              <a:rPr lang="en-US" sz="4400" b="1" i="1" dirty="0"/>
              <a:t> </a:t>
            </a:r>
            <a:r>
              <a:rPr lang="en-US" sz="4400" b="1" i="1" dirty="0" err="1"/>
              <a:t>fatua</a:t>
            </a:r>
            <a:r>
              <a:rPr lang="en-US" sz="4400" b="1" i="1" dirty="0"/>
              <a:t> </a:t>
            </a:r>
            <a:r>
              <a:rPr lang="en-US" sz="4400" b="1" dirty="0"/>
              <a:t>“Wild Oat”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" name="Picture Placeholder 59"/>
          <p:cNvPicPr>
            <a:picLocks noGrp="1" noChangeAspect="1"/>
          </p:cNvPicPr>
          <p:nvPr>
            <p:ph type="pic" sz="quarter" idx="1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3" r="29883"/>
          <a:stretch>
            <a:fillRect/>
          </a:stretch>
        </p:blipFill>
        <p:spPr/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8109D547-E529-1C71-F92A-C9607E3A3C2E}"/>
              </a:ext>
            </a:extLst>
          </p:cNvPr>
          <p:cNvPicPr>
            <a:picLocks noGrp="1" noChangeAspect="1"/>
          </p:cNvPicPr>
          <p:nvPr>
            <p:ph type="pic" sz="quarter" idx="12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9" r="20859"/>
          <a:stretch>
            <a:fillRect/>
          </a:stretch>
        </p:blipFill>
        <p:spPr>
          <a:xfrm>
            <a:off x="24315269" y="29465671"/>
            <a:ext cx="4918075" cy="4746625"/>
          </a:xfrm>
        </p:spPr>
      </p:pic>
      <p:sp>
        <p:nvSpPr>
          <p:cNvPr id="38" name="Text Placeholder 37"/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50"/>
          </p:nvPr>
        </p:nvSpPr>
        <p:spPr>
          <a:xfrm>
            <a:off x="4651046" y="5285782"/>
            <a:ext cx="22093416" cy="1087558"/>
          </a:xfrm>
        </p:spPr>
        <p:txBody>
          <a:bodyPr>
            <a:normAutofit/>
          </a:bodyPr>
          <a:lstStyle/>
          <a:p>
            <a:r>
              <a:rPr lang="en-US" sz="3600" dirty="0"/>
              <a:t>School of Biological, Earth and Environmental Sciences, University College Cork, Ireland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53"/>
          </p:nvPr>
        </p:nvSpPr>
        <p:spPr>
          <a:xfrm>
            <a:off x="0" y="-176750"/>
            <a:ext cx="30275213" cy="2667752"/>
          </a:xfrm>
        </p:spPr>
        <p:txBody>
          <a:bodyPr anchor="ctr">
            <a:noAutofit/>
          </a:bodyPr>
          <a:lstStyle/>
          <a:p>
            <a:pPr marL="720000"/>
            <a:r>
              <a:rPr lang="en-US" sz="11500" dirty="0">
                <a:solidFill>
                  <a:srgbClr val="00FF00"/>
                </a:solidFill>
                <a:latin typeface="Cooper Black" panose="0208090404030B020404" pitchFamily="18" charset="0"/>
              </a:rPr>
              <a:t>Wild Oat and the problem of weediness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9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13" name="Marcador de posición de imagen 112">
            <a:extLst>
              <a:ext uri="{FF2B5EF4-FFF2-40B4-BE49-F238E27FC236}">
                <a16:creationId xmlns:a16="http://schemas.microsoft.com/office/drawing/2014/main" id="{31D2CD2F-9F0D-B502-0670-9FA8D38C850F}"/>
              </a:ext>
            </a:extLst>
          </p:cNvPr>
          <p:cNvPicPr>
            <a:picLocks noGrp="1" noChangeAspect="1"/>
          </p:cNvPicPr>
          <p:nvPr>
            <p:ph type="pic" sz="quarter" idx="13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" r="8158"/>
          <a:stretch>
            <a:fillRect/>
          </a:stretch>
        </p:blipFill>
        <p:spPr>
          <a:xfrm>
            <a:off x="22773499" y="8536899"/>
            <a:ext cx="6464300" cy="3983038"/>
          </a:xfrm>
        </p:spPr>
      </p:pic>
      <p:pic>
        <p:nvPicPr>
          <p:cNvPr id="63" name="Marcador de posición de imagen 62">
            <a:extLst>
              <a:ext uri="{FF2B5EF4-FFF2-40B4-BE49-F238E27FC236}">
                <a16:creationId xmlns:a16="http://schemas.microsoft.com/office/drawing/2014/main" id="{CEBA5414-A2B7-D68E-0B29-94E5FB10413A}"/>
              </a:ext>
            </a:extLst>
          </p:cNvPr>
          <p:cNvPicPr>
            <a:picLocks noGrp="1" noChangeAspect="1"/>
          </p:cNvPicPr>
          <p:nvPr>
            <p:ph type="pic" sz="quarter" idx="13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" b="8006"/>
          <a:stretch>
            <a:fillRect/>
          </a:stretch>
        </p:blipFill>
        <p:spPr>
          <a:xfrm>
            <a:off x="1037414" y="9155057"/>
            <a:ext cx="5895005" cy="6799813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2" name="TextBox 31"/>
          <p:cNvSpPr txBox="1"/>
          <p:nvPr/>
        </p:nvSpPr>
        <p:spPr>
          <a:xfrm>
            <a:off x="7186935" y="9731473"/>
            <a:ext cx="76670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600" dirty="0"/>
              <a:t>Wild oat is a wild relative of the common oat used for porridge “</a:t>
            </a:r>
            <a:r>
              <a:rPr lang="en-IE" sz="3600" i="1" dirty="0" err="1"/>
              <a:t>Avena</a:t>
            </a:r>
            <a:r>
              <a:rPr lang="en-IE" sz="3600" i="1" dirty="0"/>
              <a:t> sativa</a:t>
            </a:r>
            <a:r>
              <a:rPr lang="en-IE" sz="3600" dirty="0"/>
              <a:t>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600" dirty="0"/>
              <a:t>It is commonly found throughout most temperate climates and can be an invasive pest to crops.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600" dirty="0"/>
              <a:t>The seeds of this plant are specialised so that they can “drill” themselves into the soil before germination.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27356" y="16649026"/>
            <a:ext cx="13084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The centre </a:t>
            </a:r>
            <a:r>
              <a:rPr lang="es-ES" sz="3600" dirty="0" err="1"/>
              <a:t>of</a:t>
            </a:r>
            <a:r>
              <a:rPr lang="es-ES" sz="3600" dirty="0"/>
              <a:t> origin </a:t>
            </a:r>
            <a:r>
              <a:rPr lang="es-ES" sz="3600" dirty="0" err="1"/>
              <a:t>of</a:t>
            </a:r>
            <a:r>
              <a:rPr lang="es-ES" sz="3600" dirty="0"/>
              <a:t> </a:t>
            </a:r>
            <a:r>
              <a:rPr lang="es-ES" sz="3600" i="1" dirty="0"/>
              <a:t>Avena</a:t>
            </a:r>
            <a:r>
              <a:rPr lang="es-ES" sz="3600" dirty="0"/>
              <a:t> species </a:t>
            </a:r>
            <a:r>
              <a:rPr lang="es-ES" sz="3600" dirty="0" err="1"/>
              <a:t>is</a:t>
            </a:r>
            <a:r>
              <a:rPr lang="es-ES" sz="3600" dirty="0"/>
              <a:t> </a:t>
            </a:r>
            <a:r>
              <a:rPr lang="es-ES" sz="3600" dirty="0" err="1"/>
              <a:t>the</a:t>
            </a:r>
            <a:r>
              <a:rPr lang="es-ES" sz="3600" dirty="0"/>
              <a:t> western </a:t>
            </a:r>
            <a:r>
              <a:rPr lang="es-ES" sz="3600" dirty="0" err="1"/>
              <a:t>Mediterranean</a:t>
            </a:r>
            <a:r>
              <a:rPr lang="es-ES" sz="3600" dirty="0"/>
              <a:t> </a:t>
            </a:r>
            <a:r>
              <a:rPr lang="es-ES" sz="3600" dirty="0" err="1"/>
              <a:t>region</a:t>
            </a:r>
            <a:r>
              <a:rPr lang="es-ES" sz="3600" dirty="0"/>
              <a:t>. </a:t>
            </a:r>
            <a:r>
              <a:rPr lang="es-ES" sz="3600" dirty="0" err="1"/>
              <a:t>From</a:t>
            </a:r>
            <a:r>
              <a:rPr lang="es-ES" sz="3600" dirty="0"/>
              <a:t> </a:t>
            </a:r>
            <a:r>
              <a:rPr lang="es-ES" sz="3600" dirty="0" err="1"/>
              <a:t>this</a:t>
            </a:r>
            <a:r>
              <a:rPr lang="es-ES" sz="3600" dirty="0"/>
              <a:t> </a:t>
            </a:r>
            <a:r>
              <a:rPr lang="es-ES" sz="3600" dirty="0" err="1"/>
              <a:t>area</a:t>
            </a:r>
            <a:r>
              <a:rPr lang="es-ES" sz="3600" dirty="0"/>
              <a:t>, </a:t>
            </a:r>
            <a:r>
              <a:rPr lang="es-ES" sz="3600" i="1" dirty="0"/>
              <a:t>Avena fatua </a:t>
            </a:r>
            <a:r>
              <a:rPr lang="es-ES" sz="3600" dirty="0"/>
              <a:t>has </a:t>
            </a:r>
            <a:r>
              <a:rPr lang="es-ES" sz="3600" dirty="0" err="1"/>
              <a:t>been</a:t>
            </a:r>
            <a:r>
              <a:rPr lang="es-ES" sz="3600" dirty="0"/>
              <a:t> </a:t>
            </a:r>
            <a:r>
              <a:rPr lang="es-ES" sz="3600" dirty="0" err="1"/>
              <a:t>introduced</a:t>
            </a:r>
            <a:r>
              <a:rPr lang="es-ES" sz="3600" dirty="0"/>
              <a:t> </a:t>
            </a:r>
            <a:r>
              <a:rPr lang="es-ES" sz="3600" dirty="0" err="1"/>
              <a:t>throughout</a:t>
            </a:r>
            <a:r>
              <a:rPr lang="es-ES" sz="3600" dirty="0"/>
              <a:t> </a:t>
            </a:r>
            <a:r>
              <a:rPr lang="es-ES" sz="3600" dirty="0" err="1"/>
              <a:t>most</a:t>
            </a:r>
            <a:r>
              <a:rPr lang="es-ES" sz="3600" dirty="0"/>
              <a:t> </a:t>
            </a:r>
            <a:r>
              <a:rPr lang="es-ES" sz="3600" dirty="0" err="1"/>
              <a:t>of</a:t>
            </a:r>
            <a:r>
              <a:rPr lang="es-ES" sz="3600" dirty="0"/>
              <a:t>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temperate</a:t>
            </a:r>
            <a:r>
              <a:rPr lang="es-ES" sz="3600" dirty="0"/>
              <a:t> </a:t>
            </a:r>
            <a:r>
              <a:rPr lang="es-ES" sz="3600" dirty="0" err="1"/>
              <a:t>regions</a:t>
            </a:r>
            <a:r>
              <a:rPr lang="es-ES" sz="3600" dirty="0"/>
              <a:t> </a:t>
            </a:r>
            <a:r>
              <a:rPr lang="es-ES" sz="3600" dirty="0" err="1"/>
              <a:t>of</a:t>
            </a:r>
            <a:r>
              <a:rPr lang="es-ES" sz="3600" dirty="0"/>
              <a:t>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world</a:t>
            </a:r>
            <a:r>
              <a:rPr lang="es-ES" sz="3600" dirty="0"/>
              <a:t> and </a:t>
            </a:r>
            <a:r>
              <a:rPr lang="es-ES" sz="3600" dirty="0" err="1"/>
              <a:t>is</a:t>
            </a:r>
            <a:r>
              <a:rPr lang="es-ES" sz="3600" dirty="0"/>
              <a:t> </a:t>
            </a:r>
            <a:r>
              <a:rPr lang="es-ES" sz="3600" dirty="0" err="1"/>
              <a:t>considered</a:t>
            </a:r>
            <a:r>
              <a:rPr lang="es-ES" sz="3600" dirty="0"/>
              <a:t> </a:t>
            </a:r>
            <a:r>
              <a:rPr lang="es-ES" sz="3600" dirty="0" err="1"/>
              <a:t>indigenous</a:t>
            </a:r>
            <a:r>
              <a:rPr lang="es-ES" sz="3600" dirty="0"/>
              <a:t> </a:t>
            </a:r>
            <a:r>
              <a:rPr lang="es-ES" sz="3600" dirty="0" err="1"/>
              <a:t>to</a:t>
            </a:r>
            <a:r>
              <a:rPr lang="es-ES" sz="3600" dirty="0"/>
              <a:t> </a:t>
            </a:r>
            <a:r>
              <a:rPr lang="es-ES" sz="3600" dirty="0" err="1"/>
              <a:t>Europe</a:t>
            </a:r>
            <a:r>
              <a:rPr lang="es-ES" sz="3600" dirty="0"/>
              <a:t>,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Middle</a:t>
            </a:r>
            <a:r>
              <a:rPr lang="es-ES" sz="3600" dirty="0"/>
              <a:t> East, and western Asia.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3600" i="1" dirty="0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0"/>
          </p:nvPr>
        </p:nvSpPr>
        <p:spPr>
          <a:xfrm>
            <a:off x="15721147" y="6952395"/>
            <a:ext cx="13719686" cy="1129090"/>
          </a:xfrm>
        </p:spPr>
        <p:txBody>
          <a:bodyPr/>
          <a:lstStyle/>
          <a:p>
            <a:pPr algn="ctr"/>
            <a:r>
              <a:rPr lang="en-IE" sz="4400" b="1" dirty="0"/>
              <a:t>The problematic of </a:t>
            </a:r>
            <a:r>
              <a:rPr lang="en-IE" sz="4400" b="1" i="1" dirty="0" err="1"/>
              <a:t>Avena</a:t>
            </a:r>
            <a:r>
              <a:rPr lang="en-IE" sz="4400" b="1" i="1" dirty="0"/>
              <a:t> </a:t>
            </a:r>
            <a:r>
              <a:rPr lang="en-IE" sz="4400" b="1" i="1" dirty="0" err="1"/>
              <a:t>fatua</a:t>
            </a:r>
            <a:r>
              <a:rPr lang="en-IE" sz="4400" b="1" i="1" dirty="0"/>
              <a:t> </a:t>
            </a:r>
            <a:r>
              <a:rPr lang="en-IE" sz="4400" b="1" dirty="0"/>
              <a:t>in grain crops 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sz="quarter" idx="10"/>
          </p:nvPr>
        </p:nvSpPr>
        <p:spPr>
          <a:xfrm>
            <a:off x="16013519" y="8657589"/>
            <a:ext cx="6881309" cy="4551565"/>
          </a:xfrm>
        </p:spPr>
        <p:txBody>
          <a:bodyPr/>
          <a:lstStyle/>
          <a:p>
            <a:r>
              <a:rPr lang="en-GB" sz="3600" i="1" dirty="0" err="1">
                <a:solidFill>
                  <a:schemeClr val="tx1"/>
                </a:solidFill>
                <a:latin typeface="+mn-lt"/>
              </a:rPr>
              <a:t>Avena</a:t>
            </a:r>
            <a:r>
              <a:rPr lang="en-GB" sz="36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3600" i="1" dirty="0" err="1">
                <a:solidFill>
                  <a:schemeClr val="tx1"/>
                </a:solidFill>
                <a:latin typeface="+mn-lt"/>
              </a:rPr>
              <a:t>fatua</a:t>
            </a:r>
            <a:r>
              <a:rPr lang="en-GB" sz="36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3600" dirty="0">
                <a:solidFill>
                  <a:schemeClr val="tx1"/>
                </a:solidFill>
                <a:latin typeface="+mn-lt"/>
              </a:rPr>
              <a:t>is considered one of the ten most problematic annual weeds in temperate agriculture.</a:t>
            </a:r>
          </a:p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It is an especially serious weed in grain crops such as barley and wheat. </a:t>
            </a:r>
            <a:endParaRPr lang="en-IE" sz="360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en-IE" sz="3600" b="1" dirty="0">
              <a:solidFill>
                <a:srgbClr val="00B050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8" name="TextBox 47"/>
          <p:cNvSpPr txBox="1"/>
          <p:nvPr/>
        </p:nvSpPr>
        <p:spPr>
          <a:xfrm>
            <a:off x="2503015" y="25693086"/>
            <a:ext cx="10261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Photo above: </a:t>
            </a:r>
            <a:r>
              <a:rPr lang="en-US" sz="2000" dirty="0"/>
              <a:t>Global distribution of</a:t>
            </a:r>
            <a:r>
              <a:rPr lang="en-US" sz="2000" i="1" dirty="0"/>
              <a:t> </a:t>
            </a:r>
            <a:r>
              <a:rPr lang="en-US" sz="2000" i="1" dirty="0" err="1"/>
              <a:t>Avena</a:t>
            </a:r>
            <a:r>
              <a:rPr lang="en-US" sz="2000" i="1" dirty="0"/>
              <a:t> </a:t>
            </a:r>
            <a:r>
              <a:rPr lang="en-US" sz="2000" i="1" dirty="0" err="1"/>
              <a:t>fatua</a:t>
            </a:r>
            <a:r>
              <a:rPr lang="en-US" sz="2000" dirty="0"/>
              <a:t>.</a:t>
            </a:r>
          </a:p>
          <a:p>
            <a:pPr algn="ctr"/>
            <a:r>
              <a:rPr lang="en-US" sz="2000" dirty="0"/>
              <a:t>Dataset from The World Checklist of Vascular Plants (WCVP)</a:t>
            </a:r>
          </a:p>
          <a:p>
            <a:endParaRPr lang="en-IE" sz="2000" dirty="0"/>
          </a:p>
        </p:txBody>
      </p:sp>
      <p:pic>
        <p:nvPicPr>
          <p:cNvPr id="81" name="Marcador de posición de imagen 80">
            <a:extLst>
              <a:ext uri="{FF2B5EF4-FFF2-40B4-BE49-F238E27FC236}">
                <a16:creationId xmlns:a16="http://schemas.microsoft.com/office/drawing/2014/main" id="{9F756191-D33D-4795-F36E-9121851EA9BC}"/>
              </a:ext>
            </a:extLst>
          </p:cNvPr>
          <p:cNvPicPr>
            <a:picLocks noGrp="1" noChangeAspect="1"/>
          </p:cNvPicPr>
          <p:nvPr>
            <p:ph type="pic" sz="quarter" idx="128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2712" r="11890"/>
          <a:stretch/>
        </p:blipFill>
        <p:spPr>
          <a:xfrm>
            <a:off x="1928971" y="19392983"/>
            <a:ext cx="11051195" cy="6242688"/>
          </a:xfrm>
        </p:spPr>
      </p:pic>
      <p:sp>
        <p:nvSpPr>
          <p:cNvPr id="84" name="Text Placeholder 17">
            <a:extLst>
              <a:ext uri="{FF2B5EF4-FFF2-40B4-BE49-F238E27FC236}">
                <a16:creationId xmlns:a16="http://schemas.microsoft.com/office/drawing/2014/main" id="{0B504419-A8E7-75ED-9C5B-D0220BBBA66E}"/>
              </a:ext>
            </a:extLst>
          </p:cNvPr>
          <p:cNvSpPr txBox="1">
            <a:spLocks/>
          </p:cNvSpPr>
          <p:nvPr/>
        </p:nvSpPr>
        <p:spPr>
          <a:xfrm>
            <a:off x="323694" y="27806764"/>
            <a:ext cx="14365178" cy="112909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 algn="l" defTabSz="4297003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1454713" indent="-559506" algn="l" defTabSz="429700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14219" indent="-559506" algn="l" defTabSz="42970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29678" indent="-615459" algn="l" defTabSz="429700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077279" indent="-447606" algn="l" defTabSz="429700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1816755" indent="-1074253" algn="l" defTabSz="42970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65252" indent="-1074253" algn="l" defTabSz="42970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3757" indent="-1074253" algn="l" defTabSz="42970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62254" indent="-1074253" algn="l" defTabSz="42970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/>
          </a:p>
        </p:txBody>
      </p:sp>
      <p:sp>
        <p:nvSpPr>
          <p:cNvPr id="85" name="Text Placeholder 17">
            <a:extLst>
              <a:ext uri="{FF2B5EF4-FFF2-40B4-BE49-F238E27FC236}">
                <a16:creationId xmlns:a16="http://schemas.microsoft.com/office/drawing/2014/main" id="{08A7F396-0DC5-EF2D-3F9F-878296F5C57F}"/>
              </a:ext>
            </a:extLst>
          </p:cNvPr>
          <p:cNvSpPr txBox="1">
            <a:spLocks/>
          </p:cNvSpPr>
          <p:nvPr/>
        </p:nvSpPr>
        <p:spPr>
          <a:xfrm>
            <a:off x="303731" y="26528168"/>
            <a:ext cx="14365178" cy="1129090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 algn="l" defTabSz="4297003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1454713" indent="-559506" algn="l" defTabSz="429700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14219" indent="-559506" algn="l" defTabSz="42970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29678" indent="-615459" algn="l" defTabSz="429700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077279" indent="-447606" algn="l" defTabSz="429700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1816755" indent="-1074253" algn="l" defTabSz="42970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65252" indent="-1074253" algn="l" defTabSz="42970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3757" indent="-1074253" algn="l" defTabSz="42970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62254" indent="-1074253" algn="l" defTabSz="42970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/>
              <a:t>Why are weeds a problem? 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4E06475E-E563-81D7-AB56-FFEF149E38CC}"/>
              </a:ext>
            </a:extLst>
          </p:cNvPr>
          <p:cNvSpPr txBox="1"/>
          <p:nvPr/>
        </p:nvSpPr>
        <p:spPr>
          <a:xfrm>
            <a:off x="1168042" y="38833912"/>
            <a:ext cx="13081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 combination of traits that results in the increased distribution of agricultural weeds is referred to as ‘</a:t>
            </a:r>
            <a:r>
              <a:rPr lang="en-GB" sz="3600" b="1" dirty="0"/>
              <a:t>weediness</a:t>
            </a:r>
            <a:r>
              <a:rPr lang="en-GB" sz="3600" dirty="0"/>
              <a:t>’.</a:t>
            </a:r>
            <a:endParaRPr lang="en-IE" sz="3600" dirty="0"/>
          </a:p>
        </p:txBody>
      </p:sp>
      <p:sp>
        <p:nvSpPr>
          <p:cNvPr id="89" name="TextBox 36">
            <a:extLst>
              <a:ext uri="{FF2B5EF4-FFF2-40B4-BE49-F238E27FC236}">
                <a16:creationId xmlns:a16="http://schemas.microsoft.com/office/drawing/2014/main" id="{CE27FEB1-EEE6-45ED-F6DC-EF1523503ABB}"/>
              </a:ext>
            </a:extLst>
          </p:cNvPr>
          <p:cNvSpPr txBox="1"/>
          <p:nvPr/>
        </p:nvSpPr>
        <p:spPr>
          <a:xfrm>
            <a:off x="1124408" y="34138996"/>
            <a:ext cx="77575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Weed problems occur when a sufficient weed seed population encounters a favorable environment for weed growth in the presence of a crop that is susceptible to the effects of weed competition.</a:t>
            </a:r>
            <a:endParaRPr lang="en-IE" sz="3600" dirty="0"/>
          </a:p>
        </p:txBody>
      </p:sp>
      <p:pic>
        <p:nvPicPr>
          <p:cNvPr id="108" name="Marcador de posición de imagen 107">
            <a:extLst>
              <a:ext uri="{FF2B5EF4-FFF2-40B4-BE49-F238E27FC236}">
                <a16:creationId xmlns:a16="http://schemas.microsoft.com/office/drawing/2014/main" id="{5E7A0305-2E00-E4C6-4700-9724AFC393D1}"/>
              </a:ext>
            </a:extLst>
          </p:cNvPr>
          <p:cNvPicPr>
            <a:picLocks noGrp="1" noChangeAspect="1"/>
          </p:cNvPicPr>
          <p:nvPr>
            <p:ph type="pic" sz="quarter" idx="13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b="6869"/>
          <a:stretch>
            <a:fillRect/>
          </a:stretch>
        </p:blipFill>
        <p:spPr>
          <a:xfrm>
            <a:off x="8508735" y="27922759"/>
            <a:ext cx="6180137" cy="4651375"/>
          </a:xfrm>
        </p:spPr>
      </p:pic>
      <p:sp>
        <p:nvSpPr>
          <p:cNvPr id="98" name="Triángulo isósceles 97">
            <a:extLst>
              <a:ext uri="{FF2B5EF4-FFF2-40B4-BE49-F238E27FC236}">
                <a16:creationId xmlns:a16="http://schemas.microsoft.com/office/drawing/2014/main" id="{6CAB5B2E-8142-BADB-A186-194D129A9CAD}"/>
              </a:ext>
            </a:extLst>
          </p:cNvPr>
          <p:cNvSpPr/>
          <p:nvPr/>
        </p:nvSpPr>
        <p:spPr>
          <a:xfrm>
            <a:off x="10067098" y="34199106"/>
            <a:ext cx="2913068" cy="2384510"/>
          </a:xfrm>
          <a:prstGeom prst="triangle">
            <a:avLst/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dirty="0"/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F45AB7BB-DDCF-C0AB-48D7-6B39806037A7}"/>
              </a:ext>
            </a:extLst>
          </p:cNvPr>
          <p:cNvSpPr txBox="1"/>
          <p:nvPr/>
        </p:nvSpPr>
        <p:spPr>
          <a:xfrm>
            <a:off x="9763795" y="33471504"/>
            <a:ext cx="5878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Susceptible </a:t>
            </a:r>
            <a:r>
              <a:rPr lang="es-ES" sz="4000" b="1" dirty="0" err="1"/>
              <a:t>Crop</a:t>
            </a:r>
            <a:endParaRPr lang="es-ES" sz="4000" b="1" dirty="0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5840FE07-D6A6-BF26-5E24-AD659E5A2067}"/>
              </a:ext>
            </a:extLst>
          </p:cNvPr>
          <p:cNvSpPr txBox="1"/>
          <p:nvPr/>
        </p:nvSpPr>
        <p:spPr>
          <a:xfrm>
            <a:off x="10684015" y="35337501"/>
            <a:ext cx="5775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/>
              <a:t>Weeds</a:t>
            </a:r>
            <a:endParaRPr lang="es-ES" sz="4400" dirty="0"/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671353A2-40B7-5FFC-DED2-0093F58EACFD}"/>
              </a:ext>
            </a:extLst>
          </p:cNvPr>
          <p:cNvSpPr txBox="1"/>
          <p:nvPr/>
        </p:nvSpPr>
        <p:spPr>
          <a:xfrm>
            <a:off x="8452575" y="36603333"/>
            <a:ext cx="2769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Favorable </a:t>
            </a:r>
            <a:r>
              <a:rPr lang="es-ES" sz="4000" b="1" dirty="0" err="1"/>
              <a:t>Enviroment</a:t>
            </a:r>
            <a:endParaRPr lang="es-ES" sz="4000" b="1" dirty="0"/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EBA098A1-8602-DBE5-DC32-B6F1E937675D}"/>
              </a:ext>
            </a:extLst>
          </p:cNvPr>
          <p:cNvSpPr txBox="1"/>
          <p:nvPr/>
        </p:nvSpPr>
        <p:spPr>
          <a:xfrm>
            <a:off x="12186848" y="36610749"/>
            <a:ext cx="2769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/>
              <a:t>Weed</a:t>
            </a:r>
            <a:r>
              <a:rPr lang="es-ES" sz="4000" b="1" dirty="0"/>
              <a:t> </a:t>
            </a:r>
            <a:r>
              <a:rPr lang="es-ES" sz="4000" b="1" dirty="0" err="1"/>
              <a:t>Seed</a:t>
            </a:r>
            <a:endParaRPr lang="es-ES" sz="4000" b="1" dirty="0"/>
          </a:p>
          <a:p>
            <a:pPr algn="ctr"/>
            <a:r>
              <a:rPr lang="es-ES" sz="4000" b="1" dirty="0"/>
              <a:t>Bank</a:t>
            </a:r>
          </a:p>
        </p:txBody>
      </p:sp>
      <p:sp>
        <p:nvSpPr>
          <p:cNvPr id="103" name="TextBox 36">
            <a:extLst>
              <a:ext uri="{FF2B5EF4-FFF2-40B4-BE49-F238E27FC236}">
                <a16:creationId xmlns:a16="http://schemas.microsoft.com/office/drawing/2014/main" id="{5CE3965D-6662-F22D-F995-C6C86A36B7BA}"/>
              </a:ext>
            </a:extLst>
          </p:cNvPr>
          <p:cNvSpPr txBox="1"/>
          <p:nvPr/>
        </p:nvSpPr>
        <p:spPr>
          <a:xfrm>
            <a:off x="1168042" y="28416947"/>
            <a:ext cx="721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3600" dirty="0"/>
          </a:p>
        </p:txBody>
      </p:sp>
      <p:sp>
        <p:nvSpPr>
          <p:cNvPr id="104" name="TextBox 36">
            <a:extLst>
              <a:ext uri="{FF2B5EF4-FFF2-40B4-BE49-F238E27FC236}">
                <a16:creationId xmlns:a16="http://schemas.microsoft.com/office/drawing/2014/main" id="{380ABEB1-790E-A025-70E4-FB7265C1D486}"/>
              </a:ext>
            </a:extLst>
          </p:cNvPr>
          <p:cNvSpPr txBox="1"/>
          <p:nvPr/>
        </p:nvSpPr>
        <p:spPr>
          <a:xfrm>
            <a:off x="1041869" y="28238558"/>
            <a:ext cx="72183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/>
              <a:t>Without pest control measures, weeds would result in a loss of crop yield of about 34% which is larger than the potential impact of animal pests (18%) or pathogens (16%).</a:t>
            </a:r>
          </a:p>
          <a:p>
            <a:pPr algn="just"/>
            <a:r>
              <a:rPr lang="en-GB" sz="3600" dirty="0"/>
              <a:t>Weed infestations can be controlled mechanically or chemically. </a:t>
            </a:r>
          </a:p>
          <a:p>
            <a:r>
              <a:rPr lang="en-GB" sz="3600" dirty="0"/>
              <a:t> </a:t>
            </a:r>
            <a:endParaRPr lang="en-IE" sz="3600" dirty="0"/>
          </a:p>
        </p:txBody>
      </p:sp>
      <p:sp>
        <p:nvSpPr>
          <p:cNvPr id="122" name="Text Placeholder 57">
            <a:extLst>
              <a:ext uri="{FF2B5EF4-FFF2-40B4-BE49-F238E27FC236}">
                <a16:creationId xmlns:a16="http://schemas.microsoft.com/office/drawing/2014/main" id="{F5CC6091-13A1-E350-ADFE-9662BC9DA4AA}"/>
              </a:ext>
            </a:extLst>
          </p:cNvPr>
          <p:cNvSpPr txBox="1">
            <a:spLocks/>
          </p:cNvSpPr>
          <p:nvPr/>
        </p:nvSpPr>
        <p:spPr>
          <a:xfrm>
            <a:off x="20378057" y="12900150"/>
            <a:ext cx="4318889" cy="1005979"/>
          </a:xfrm>
          <a:prstGeom prst="rect">
            <a:avLst/>
          </a:prstGeom>
        </p:spPr>
        <p:txBody>
          <a:bodyPr wrap="square" lIns="223805" tIns="223805" rIns="223805" bIns="223805">
            <a:spAutoFit/>
          </a:bodyPr>
          <a:lstStyle>
            <a:lvl1pPr marL="0" indent="0" algn="l" defTabSz="4297003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1454713" indent="-559506" algn="l" defTabSz="429700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14219" indent="-559506" algn="l" defTabSz="42970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29678" indent="-615459" algn="l" defTabSz="429700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077279" indent="-447606" algn="l" defTabSz="429700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1816755" indent="-1074253" algn="l" defTabSz="42970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65252" indent="-1074253" algn="l" defTabSz="42970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3757" indent="-1074253" algn="l" defTabSz="42970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62254" indent="-1074253" algn="l" defTabSz="42970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7030A0"/>
                </a:solidFill>
              </a:rPr>
              <a:t>Weediness traits</a:t>
            </a:r>
          </a:p>
        </p:txBody>
      </p:sp>
      <p:sp>
        <p:nvSpPr>
          <p:cNvPr id="125" name="TextBox 35">
            <a:extLst>
              <a:ext uri="{FF2B5EF4-FFF2-40B4-BE49-F238E27FC236}">
                <a16:creationId xmlns:a16="http://schemas.microsoft.com/office/drawing/2014/main" id="{C33E31CE-D692-600E-3FFA-66A620D99E68}"/>
              </a:ext>
            </a:extLst>
          </p:cNvPr>
          <p:cNvSpPr txBox="1"/>
          <p:nvPr/>
        </p:nvSpPr>
        <p:spPr>
          <a:xfrm>
            <a:off x="15764727" y="13979043"/>
            <a:ext cx="1025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Characteristic reproductive traits of weeds include:</a:t>
            </a:r>
          </a:p>
        </p:txBody>
      </p:sp>
      <p:sp>
        <p:nvSpPr>
          <p:cNvPr id="1025" name="TextBox 35">
            <a:extLst>
              <a:ext uri="{FF2B5EF4-FFF2-40B4-BE49-F238E27FC236}">
                <a16:creationId xmlns:a16="http://schemas.microsoft.com/office/drawing/2014/main" id="{EC9EF069-85D8-F6F3-529E-C7ECAA008AFB}"/>
              </a:ext>
            </a:extLst>
          </p:cNvPr>
          <p:cNvSpPr txBox="1"/>
          <p:nvPr/>
        </p:nvSpPr>
        <p:spPr>
          <a:xfrm>
            <a:off x="15963632" y="18595066"/>
            <a:ext cx="8194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Grass weeds, in particular, combine high fecundity, which is the capacity to produce a great number of seeds, with the ability to grow tall, resulting in high competitive ability.</a:t>
            </a:r>
          </a:p>
          <a:p>
            <a:endParaRPr lang="en-GB" sz="3600" dirty="0"/>
          </a:p>
        </p:txBody>
      </p:sp>
      <p:graphicFrame>
        <p:nvGraphicFramePr>
          <p:cNvPr id="1027" name="Tabla 1027">
            <a:extLst>
              <a:ext uri="{FF2B5EF4-FFF2-40B4-BE49-F238E27FC236}">
                <a16:creationId xmlns:a16="http://schemas.microsoft.com/office/drawing/2014/main" id="{4B15074A-630D-AA11-61DE-71A98C1EC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72013"/>
              </p:ext>
            </p:extLst>
          </p:nvPr>
        </p:nvGraphicFramePr>
        <p:xfrm>
          <a:off x="15842619" y="14859691"/>
          <a:ext cx="11133347" cy="322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33347">
                  <a:extLst>
                    <a:ext uri="{9D8B030D-6E8A-4147-A177-3AD203B41FA5}">
                      <a16:colId xmlns:a16="http://schemas.microsoft.com/office/drawing/2014/main" val="2797760824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s-ES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Annual</a:t>
                      </a:r>
                      <a:r>
                        <a:rPr lang="es-ES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life</a:t>
                      </a:r>
                      <a:r>
                        <a:rPr lang="es-ES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cycle</a:t>
                      </a:r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7221676"/>
                  </a:ext>
                </a:extLst>
              </a:tr>
              <a:tr h="740027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GB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Early flowering and long flowering duration</a:t>
                      </a:r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7285154"/>
                  </a:ext>
                </a:extLst>
              </a:tr>
              <a:tr h="427675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GB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Self-compatibility</a:t>
                      </a:r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6686067"/>
                  </a:ext>
                </a:extLst>
              </a:tr>
              <a:tr h="1207413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GB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fecundity and extended seed longevity</a:t>
                      </a:r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8858102"/>
                  </a:ext>
                </a:extLst>
              </a:tr>
            </a:tbl>
          </a:graphicData>
        </a:graphic>
      </p:graphicFrame>
      <p:pic>
        <p:nvPicPr>
          <p:cNvPr id="1039" name="Marcador de posición de imagen 1038">
            <a:extLst>
              <a:ext uri="{FF2B5EF4-FFF2-40B4-BE49-F238E27FC236}">
                <a16:creationId xmlns:a16="http://schemas.microsoft.com/office/drawing/2014/main" id="{EF517D66-AC33-B776-DEFF-E3F325E00266}"/>
              </a:ext>
            </a:extLst>
          </p:cNvPr>
          <p:cNvPicPr>
            <a:picLocks noGrp="1" noChangeAspect="1"/>
          </p:cNvPicPr>
          <p:nvPr>
            <p:ph type="pic" sz="quarter" idx="13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r="10090"/>
          <a:stretch>
            <a:fillRect/>
          </a:stretch>
        </p:blipFill>
        <p:spPr>
          <a:xfrm>
            <a:off x="24696946" y="17700490"/>
            <a:ext cx="4541837" cy="3983038"/>
          </a:xfrm>
        </p:spPr>
      </p:pic>
      <p:sp>
        <p:nvSpPr>
          <p:cNvPr id="1042" name="TextBox 35">
            <a:extLst>
              <a:ext uri="{FF2B5EF4-FFF2-40B4-BE49-F238E27FC236}">
                <a16:creationId xmlns:a16="http://schemas.microsoft.com/office/drawing/2014/main" id="{D4B2A00A-E123-7EBC-346A-C8FD4BE21A94}"/>
              </a:ext>
            </a:extLst>
          </p:cNvPr>
          <p:cNvSpPr txBox="1"/>
          <p:nvPr/>
        </p:nvSpPr>
        <p:spPr>
          <a:xfrm>
            <a:off x="22844940" y="22981158"/>
            <a:ext cx="65958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This ability to grow tall causes problems for modern-day cereal production as elite cultivars have been bred to grow short to increase harvest index and reduce lodging. </a:t>
            </a:r>
          </a:p>
          <a:p>
            <a:r>
              <a:rPr lang="en-GB" sz="3600" dirty="0"/>
              <a:t>As a result, grass weeds can outgrow cereal crops, which results in shading of the crop.</a:t>
            </a:r>
            <a:endParaRPr lang="en-IE" sz="3600" dirty="0"/>
          </a:p>
          <a:p>
            <a:endParaRPr lang="en-GB" sz="3600" dirty="0"/>
          </a:p>
        </p:txBody>
      </p:sp>
      <p:pic>
        <p:nvPicPr>
          <p:cNvPr id="1052" name="Marcador de posición de imagen 1051">
            <a:extLst>
              <a:ext uri="{FF2B5EF4-FFF2-40B4-BE49-F238E27FC236}">
                <a16:creationId xmlns:a16="http://schemas.microsoft.com/office/drawing/2014/main" id="{A11FA507-8120-E4B3-4696-EF842D7D8705}"/>
              </a:ext>
            </a:extLst>
          </p:cNvPr>
          <p:cNvPicPr>
            <a:picLocks noGrp="1" noChangeAspect="1"/>
          </p:cNvPicPr>
          <p:nvPr>
            <p:ph type="pic" sz="quarter" idx="13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r="9498"/>
          <a:stretch>
            <a:fillRect/>
          </a:stretch>
        </p:blipFill>
        <p:spPr>
          <a:xfrm>
            <a:off x="15842619" y="22688142"/>
            <a:ext cx="6618288" cy="5749925"/>
          </a:xfrm>
        </p:spPr>
      </p:pic>
      <p:sp>
        <p:nvSpPr>
          <p:cNvPr id="2" name="TextBox 36">
            <a:extLst>
              <a:ext uri="{FF2B5EF4-FFF2-40B4-BE49-F238E27FC236}">
                <a16:creationId xmlns:a16="http://schemas.microsoft.com/office/drawing/2014/main" id="{431434BA-A06F-AA56-9D20-048FF7D830AA}"/>
              </a:ext>
            </a:extLst>
          </p:cNvPr>
          <p:cNvSpPr txBox="1"/>
          <p:nvPr/>
        </p:nvSpPr>
        <p:spPr>
          <a:xfrm>
            <a:off x="15857296" y="29869855"/>
            <a:ext cx="83399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Extensive herbicide usage has led to the evolution of resistant weed populations that cause substantial crop yield losses and increase production costs.</a:t>
            </a:r>
          </a:p>
          <a:p>
            <a:br>
              <a:rPr lang="en-US" sz="800" dirty="0"/>
            </a:br>
            <a:r>
              <a:rPr lang="es-ES" sz="3600" dirty="0" err="1"/>
              <a:t>Acetyl-CoA</a:t>
            </a:r>
            <a:r>
              <a:rPr lang="es-ES" sz="3600" dirty="0"/>
              <a:t> </a:t>
            </a:r>
            <a:r>
              <a:rPr lang="es-ES" sz="3600" dirty="0" err="1"/>
              <a:t>carboxylase</a:t>
            </a:r>
            <a:r>
              <a:rPr lang="es-ES" sz="3600" dirty="0"/>
              <a:t> </a:t>
            </a:r>
            <a:r>
              <a:rPr lang="en-GB" sz="3600" dirty="0"/>
              <a:t>inhibitor resistance of </a:t>
            </a:r>
            <a:r>
              <a:rPr lang="en-GB" sz="3600" i="1" dirty="0" err="1"/>
              <a:t>Avena</a:t>
            </a:r>
            <a:r>
              <a:rPr lang="en-GB" sz="3600" i="1" dirty="0"/>
              <a:t> </a:t>
            </a:r>
            <a:r>
              <a:rPr lang="en-GB" sz="3600" i="1" dirty="0" err="1"/>
              <a:t>fatua</a:t>
            </a:r>
            <a:r>
              <a:rPr lang="en-GB" sz="3600" i="1" dirty="0"/>
              <a:t> </a:t>
            </a:r>
            <a:r>
              <a:rPr lang="en-GB" sz="3600" dirty="0"/>
              <a:t>has recently been observed in Ireland where it is a weed e.g. in spring barley.</a:t>
            </a:r>
            <a:endParaRPr lang="en-IE" sz="3600" dirty="0"/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61E4D561-EEDF-FF63-B900-200AC1E57155}"/>
              </a:ext>
            </a:extLst>
          </p:cNvPr>
          <p:cNvSpPr txBox="1"/>
          <p:nvPr/>
        </p:nvSpPr>
        <p:spPr>
          <a:xfrm>
            <a:off x="22991309" y="35509926"/>
            <a:ext cx="62556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i="1" dirty="0" err="1"/>
              <a:t>Avena</a:t>
            </a:r>
            <a:r>
              <a:rPr lang="en-IE" sz="3600" i="1" dirty="0"/>
              <a:t> </a:t>
            </a:r>
            <a:r>
              <a:rPr lang="en-IE" sz="3600" i="1" dirty="0" err="1"/>
              <a:t>fatua</a:t>
            </a:r>
            <a:r>
              <a:rPr lang="en-IE" sz="3600" i="1" dirty="0"/>
              <a:t> </a:t>
            </a:r>
            <a:r>
              <a:rPr lang="en-IE" sz="3600" dirty="0"/>
              <a:t>may already have evolved to adapt to higher </a:t>
            </a:r>
            <a:r>
              <a:rPr lang="en-GB" sz="3600" dirty="0"/>
              <a:t>atmospheric </a:t>
            </a:r>
            <a:r>
              <a:rPr lang="es-ES" sz="3600" dirty="0"/>
              <a:t>CO₂, as </a:t>
            </a:r>
            <a:r>
              <a:rPr lang="es-ES" sz="3600" dirty="0" err="1"/>
              <a:t>its</a:t>
            </a:r>
            <a:r>
              <a:rPr lang="es-ES" sz="3600" dirty="0"/>
              <a:t> </a:t>
            </a:r>
            <a:r>
              <a:rPr lang="es-ES" sz="3600" dirty="0" err="1"/>
              <a:t>nitrogen</a:t>
            </a:r>
            <a:r>
              <a:rPr lang="es-ES" sz="3600" dirty="0"/>
              <a:t> </a:t>
            </a:r>
            <a:r>
              <a:rPr lang="es-ES" sz="3600" dirty="0" err="1"/>
              <a:t>uptake</a:t>
            </a:r>
            <a:r>
              <a:rPr lang="es-ES" sz="3600" dirty="0"/>
              <a:t> </a:t>
            </a:r>
            <a:r>
              <a:rPr lang="es-ES" sz="3600" dirty="0" err="1"/>
              <a:t>is</a:t>
            </a:r>
            <a:r>
              <a:rPr lang="es-ES" sz="3600" dirty="0"/>
              <a:t> </a:t>
            </a:r>
            <a:r>
              <a:rPr lang="es-ES" sz="3600" dirty="0" err="1"/>
              <a:t>increased</a:t>
            </a:r>
            <a:r>
              <a:rPr lang="es-ES" sz="3600" dirty="0"/>
              <a:t> in </a:t>
            </a:r>
            <a:r>
              <a:rPr lang="es-ES" sz="3600" dirty="0" err="1"/>
              <a:t>that</a:t>
            </a:r>
            <a:r>
              <a:rPr lang="es-ES" sz="3600" dirty="0"/>
              <a:t> </a:t>
            </a:r>
            <a:r>
              <a:rPr lang="es-ES" sz="3600" dirty="0" err="1"/>
              <a:t>condition</a:t>
            </a:r>
            <a:r>
              <a:rPr lang="es-ES" sz="3600" dirty="0"/>
              <a:t>, </a:t>
            </a:r>
            <a:r>
              <a:rPr lang="en-GB" sz="3600" dirty="0"/>
              <a:t>supporting the view that climate change poses a threat to Irish crop production owing to increased weed activity.</a:t>
            </a:r>
            <a:endParaRPr lang="en-IE" sz="3600" dirty="0"/>
          </a:p>
        </p:txBody>
      </p:sp>
      <p:pic>
        <p:nvPicPr>
          <p:cNvPr id="24" name="Picture Placeholder 23" descr="A logo with a plant&#10;&#10;Description automatically generated">
            <a:extLst>
              <a:ext uri="{FF2B5EF4-FFF2-40B4-BE49-F238E27FC236}">
                <a16:creationId xmlns:a16="http://schemas.microsoft.com/office/drawing/2014/main" id="{711B84ED-3398-C4A0-27E1-C5B6D9EAAB70}"/>
              </a:ext>
            </a:extLst>
          </p:cNvPr>
          <p:cNvPicPr>
            <a:picLocks noGrp="1" noChangeAspect="1"/>
          </p:cNvPicPr>
          <p:nvPr>
            <p:ph type="pic" sz="quarter" idx="127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r="22533"/>
          <a:stretch>
            <a:fillRect/>
          </a:stretch>
        </p:blipFill>
        <p:spPr/>
      </p:pic>
      <p:pic>
        <p:nvPicPr>
          <p:cNvPr id="31" name="Marcador de posición de imagen 30">
            <a:extLst>
              <a:ext uri="{FF2B5EF4-FFF2-40B4-BE49-F238E27FC236}">
                <a16:creationId xmlns:a16="http://schemas.microsoft.com/office/drawing/2014/main" id="{9C1FA899-193C-6468-08CE-E9D3AAB058C6}"/>
              </a:ext>
            </a:extLst>
          </p:cNvPr>
          <p:cNvPicPr>
            <a:picLocks noGrp="1" noChangeAspect="1"/>
          </p:cNvPicPr>
          <p:nvPr>
            <p:ph type="pic" sz="quarter" idx="126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r="2315"/>
          <a:stretch>
            <a:fillRect/>
          </a:stretch>
        </p:blipFill>
        <p:spPr>
          <a:xfrm>
            <a:off x="16013519" y="35483444"/>
            <a:ext cx="6464300" cy="4524375"/>
          </a:xfrm>
        </p:spPr>
      </p:pic>
      <p:pic>
        <p:nvPicPr>
          <p:cNvPr id="54" name="Picture 53" descr="A logo with a person running&#10;&#10;Description automatically generated">
            <a:extLst>
              <a:ext uri="{FF2B5EF4-FFF2-40B4-BE49-F238E27FC236}">
                <a16:creationId xmlns:a16="http://schemas.microsoft.com/office/drawing/2014/main" id="{1D74744A-7D40-19C6-7B0E-52C2FBC116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462" y="2279913"/>
            <a:ext cx="2422260" cy="1696950"/>
          </a:xfrm>
          <a:prstGeom prst="rect">
            <a:avLst/>
          </a:prstGeom>
        </p:spPr>
      </p:pic>
      <p:pic>
        <p:nvPicPr>
          <p:cNvPr id="57" name="Picture 56" descr="A close-up of a sign&#10;&#10;Description automatically generated">
            <a:extLst>
              <a:ext uri="{FF2B5EF4-FFF2-40B4-BE49-F238E27FC236}">
                <a16:creationId xmlns:a16="http://schemas.microsoft.com/office/drawing/2014/main" id="{76F78C6F-4051-2694-1DAC-9B2B223532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4" y="2972744"/>
            <a:ext cx="6896100" cy="1310640"/>
          </a:xfrm>
          <a:prstGeom prst="rect">
            <a:avLst/>
          </a:prstGeom>
        </p:spPr>
      </p:pic>
      <p:pic>
        <p:nvPicPr>
          <p:cNvPr id="61" name="Picture 60" descr="A logo for a research institute&#10;&#10;Description automatically generated">
            <a:extLst>
              <a:ext uri="{FF2B5EF4-FFF2-40B4-BE49-F238E27FC236}">
                <a16:creationId xmlns:a16="http://schemas.microsoft.com/office/drawing/2014/main" id="{19E29B8E-FC7B-ED4D-B3A3-BDDA13DB69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002" y="4432277"/>
            <a:ext cx="2959831" cy="1074132"/>
          </a:xfrm>
          <a:prstGeom prst="rect">
            <a:avLst/>
          </a:prstGeom>
        </p:spPr>
      </p:pic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CDC8B9D5-A5E4-1D3E-CF6A-D0E231057049}"/>
              </a:ext>
            </a:extLst>
          </p:cNvPr>
          <p:cNvSpPr>
            <a:spLocks noGrp="1"/>
          </p:cNvSpPr>
          <p:nvPr>
            <p:ph type="pic" sz="quarter" idx="134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46BAA4-0C1C-8E69-477E-EDB693D82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592" y="40588239"/>
            <a:ext cx="2067461" cy="20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88CA89E5-E596-EE48-3E80-30E974902E30}"/>
              </a:ext>
            </a:extLst>
          </p:cNvPr>
          <p:cNvSpPr txBox="1"/>
          <p:nvPr/>
        </p:nvSpPr>
        <p:spPr>
          <a:xfrm>
            <a:off x="10478451" y="41819372"/>
            <a:ext cx="2950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D0D0D"/>
                </a:solidFill>
                <a:effectLst/>
                <a:latin typeface="Söhne"/>
              </a:rPr>
              <a:t>Discover our project by visiting our website. Scan the QR code to explore further.</a:t>
            </a:r>
            <a:endParaRPr lang="en-IE" sz="19900" b="1" dirty="0"/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9A735268-5495-F155-C931-4A71D89620C5}"/>
              </a:ext>
            </a:extLst>
          </p:cNvPr>
          <p:cNvSpPr txBox="1"/>
          <p:nvPr/>
        </p:nvSpPr>
        <p:spPr>
          <a:xfrm>
            <a:off x="1168042" y="41857844"/>
            <a:ext cx="81434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D0D0D"/>
                </a:solidFill>
                <a:latin typeface="Söhne"/>
              </a:rPr>
              <a:t>Logo design: Lizzie Harper</a:t>
            </a:r>
            <a:endParaRPr lang="en-IE" sz="3500" b="1" dirty="0">
              <a:solidFill>
                <a:srgbClr val="0D0D0D"/>
              </a:solidFill>
              <a:latin typeface="Söhne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E882E50-B10E-B89D-8ED0-A6A29C3FF69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400400" y="2533266"/>
            <a:ext cx="4537018" cy="21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69272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Presentations.com-100CMx140CM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PosterPresentations.com-100CMx140CM</Template>
  <TotalTime>32743</TotalTime>
  <Words>521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Cooper Black</vt:lpstr>
      <vt:lpstr>Söhne</vt:lpstr>
      <vt:lpstr>Trebuchet MS</vt:lpstr>
      <vt:lpstr>PosterPresentations.com-100CMx140CM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dc:description>This template is the property of PosterPresentations.com. Call us if you need help with this poster template._x000d_
1-866-649-3004           _x000d_
 (c)PosterPresentations.com</dc:description>
  <cp:lastModifiedBy>Lucia GuerreroCornejo</cp:lastModifiedBy>
  <cp:revision>152</cp:revision>
  <cp:lastPrinted>2023-03-13T09:57:25Z</cp:lastPrinted>
  <dcterms:created xsi:type="dcterms:W3CDTF">2012-02-10T00:21:22Z</dcterms:created>
  <dcterms:modified xsi:type="dcterms:W3CDTF">2024-03-26T10:46:46Z</dcterms:modified>
</cp:coreProperties>
</file>