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2" r:id="rId5"/>
    <p:sldId id="264" r:id="rId6"/>
    <p:sldId id="266" r:id="rId7"/>
    <p:sldId id="268" r:id="rId8"/>
    <p:sldId id="270" r:id="rId9"/>
    <p:sldId id="272" r:id="rId10"/>
    <p:sldId id="274" r:id="rId11"/>
    <p:sldId id="276" r:id="rId12"/>
    <p:sldId id="278" r:id="rId13"/>
    <p:sldId id="280" r:id="rId14"/>
    <p:sldId id="282" r:id="rId15"/>
    <p:sldId id="284" r:id="rId16"/>
    <p:sldId id="286" r:id="rId17"/>
    <p:sldId id="288" r:id="rId18"/>
    <p:sldId id="29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2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EFB51D18-9FE6-4D87-BF64-E1BA4C2A5261}" type="datetimeFigureOut">
              <a:rPr lang="en-GB" smtClean="0"/>
              <a:t>10/12/2013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D4411A30-5A8F-45B5-89F1-B60B70A26245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1D18-9FE6-4D87-BF64-E1BA4C2A5261}" type="datetimeFigureOut">
              <a:rPr lang="en-GB" smtClean="0"/>
              <a:t>10/12/2013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11A30-5A8F-45B5-89F1-B60B70A26245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1D18-9FE6-4D87-BF64-E1BA4C2A5261}" type="datetimeFigureOut">
              <a:rPr lang="en-GB" smtClean="0"/>
              <a:t>10/12/2013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11A30-5A8F-45B5-89F1-B60B70A26245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1D18-9FE6-4D87-BF64-E1BA4C2A5261}" type="datetimeFigureOut">
              <a:rPr lang="en-GB" smtClean="0"/>
              <a:t>10/12/2013</a:t>
            </a:fld>
            <a:endParaRPr lang="en-GB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11A30-5A8F-45B5-89F1-B60B70A26245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EFB51D18-9FE6-4D87-BF64-E1BA4C2A5261}" type="datetimeFigureOut">
              <a:rPr lang="en-GB" smtClean="0"/>
              <a:t>10/12/2013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D4411A30-5A8F-45B5-89F1-B60B70A26245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n-GB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1D18-9FE6-4D87-BF64-E1BA4C2A5261}" type="datetimeFigureOut">
              <a:rPr lang="en-GB" smtClean="0"/>
              <a:t>10/12/2013</a:t>
            </a:fld>
            <a:endParaRPr lang="en-GB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11A30-5A8F-45B5-89F1-B60B70A26245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1D18-9FE6-4D87-BF64-E1BA4C2A5261}" type="datetimeFigureOut">
              <a:rPr lang="en-GB" smtClean="0"/>
              <a:t>10/12/2013</a:t>
            </a:fld>
            <a:endParaRPr lang="en-GB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11A30-5A8F-45B5-89F1-B60B70A26245}" type="slidenum">
              <a:rPr lang="en-GB" smtClean="0"/>
              <a:t>‹#›</a:t>
            </a:fld>
            <a:endParaRPr lang="en-GB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1D18-9FE6-4D87-BF64-E1BA4C2A5261}" type="datetimeFigureOut">
              <a:rPr lang="en-GB" smtClean="0"/>
              <a:t>10/12/2013</a:t>
            </a:fld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11A30-5A8F-45B5-89F1-B60B70A2624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1D18-9FE6-4D87-BF64-E1BA4C2A5261}" type="datetimeFigureOut">
              <a:rPr lang="en-GB" smtClean="0"/>
              <a:t>10/12/2013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11A30-5A8F-45B5-89F1-B60B70A26245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1D18-9FE6-4D87-BF64-E1BA4C2A5261}" type="datetimeFigureOut">
              <a:rPr lang="en-GB" smtClean="0"/>
              <a:t>10/12/2013</a:t>
            </a:fld>
            <a:endParaRPr lang="en-GB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11A30-5A8F-45B5-89F1-B60B70A26245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51D18-9FE6-4D87-BF64-E1BA4C2A5261}" type="datetimeFigureOut">
              <a:rPr lang="en-GB" smtClean="0"/>
              <a:t>10/12/2013</a:t>
            </a:fld>
            <a:endParaRPr lang="en-GB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4411A30-5A8F-45B5-89F1-B60B70A26245}" type="slidenum">
              <a:rPr lang="en-GB" smtClean="0"/>
              <a:t>‹#›</a:t>
            </a:fld>
            <a:endParaRPr lang="en-GB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411A30-5A8F-45B5-89F1-B60B70A2624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FB51D18-9FE6-4D87-BF64-E1BA4C2A5261}" type="datetimeFigureOut">
              <a:rPr lang="en-GB" smtClean="0"/>
              <a:t>10/12/2013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com/" TargetMode="External"/><Relationship Id="rId2" Type="http://schemas.openxmlformats.org/officeDocument/2006/relationships/hyperlink" Target="http://www.rnib.org.uk/professionals/web-accessibility" TargetMode="Externa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cc.ie/en/teachlearn/resources/" TargetMode="External"/><Relationship Id="rId2" Type="http://schemas.openxmlformats.org/officeDocument/2006/relationships/hyperlink" Target="http://www.w3.org/wai/er/tools/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sign.ncsu.edu/cud/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latin typeface="Arial Black" pitchFamily="34" charset="0"/>
              </a:rPr>
              <a:t>Presentation by </a:t>
            </a:r>
            <a:r>
              <a:rPr lang="en-GB" dirty="0" err="1" smtClean="0">
                <a:latin typeface="Arial Black" pitchFamily="34" charset="0"/>
              </a:rPr>
              <a:t>Dr.</a:t>
            </a:r>
            <a:r>
              <a:rPr lang="en-GB" dirty="0" smtClean="0">
                <a:latin typeface="Arial Black" pitchFamily="34" charset="0"/>
              </a:rPr>
              <a:t> Brian </a:t>
            </a:r>
            <a:r>
              <a:rPr lang="en-GB" dirty="0" smtClean="0">
                <a:latin typeface="Arial Black" pitchFamily="34" charset="0"/>
              </a:rPr>
              <a:t>Butler</a:t>
            </a:r>
          </a:p>
          <a:p>
            <a:r>
              <a:rPr lang="en-GB" dirty="0" smtClean="0">
                <a:latin typeface="Arial Black" pitchFamily="34" charset="0"/>
              </a:rPr>
              <a:t>Disability Support Service </a:t>
            </a:r>
          </a:p>
          <a:p>
            <a:r>
              <a:rPr lang="en-GB" dirty="0" smtClean="0">
                <a:latin typeface="Arial Black" pitchFamily="34" charset="0"/>
              </a:rPr>
              <a:t>UCC</a:t>
            </a:r>
            <a:endParaRPr lang="en-GB" dirty="0">
              <a:latin typeface="Arial Black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Universal Design for Learning and Digital </a:t>
            </a:r>
            <a:r>
              <a:rPr lang="en-GB" dirty="0"/>
              <a:t>M</a:t>
            </a:r>
            <a:r>
              <a:rPr lang="en-GB" dirty="0" smtClean="0"/>
              <a:t>edia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321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266928" cy="1752600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latin typeface="Arial" pitchFamily="34" charset="0"/>
                <a:cs typeface="Arial" pitchFamily="34" charset="0"/>
              </a:rPr>
              <a:t>3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Principles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of Universal Design for Learning (UDL)</a:t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552" y="1700808"/>
            <a:ext cx="5554960" cy="4248472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 </a:t>
            </a:r>
          </a:p>
          <a:p>
            <a:r>
              <a:rPr lang="en-GB" sz="2400" dirty="0"/>
              <a:t> </a:t>
            </a:r>
          </a:p>
          <a:p>
            <a:r>
              <a:rPr lang="en-GB" sz="4000" dirty="0"/>
              <a:t> </a:t>
            </a:r>
          </a:p>
          <a:p>
            <a:pPr algn="l"/>
            <a:r>
              <a:rPr lang="en-GB" sz="3400" dirty="0">
                <a:latin typeface="Arial" pitchFamily="34" charset="0"/>
                <a:cs typeface="Arial" pitchFamily="34" charset="0"/>
              </a:rPr>
              <a:t>Multiple forms of </a:t>
            </a:r>
            <a:r>
              <a:rPr lang="en-GB" sz="3400" dirty="0" smtClean="0">
                <a:latin typeface="Arial" pitchFamily="34" charset="0"/>
                <a:cs typeface="Arial" pitchFamily="34" charset="0"/>
              </a:rPr>
              <a:t>Representation</a:t>
            </a:r>
            <a:endParaRPr lang="en-GB" sz="3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3400" dirty="0">
                <a:latin typeface="Arial" pitchFamily="34" charset="0"/>
                <a:cs typeface="Arial" pitchFamily="34" charset="0"/>
              </a:rPr>
              <a:t>Multiple forms of </a:t>
            </a:r>
            <a:r>
              <a:rPr lang="en-GB" sz="3400" dirty="0" smtClean="0">
                <a:latin typeface="Arial" pitchFamily="34" charset="0"/>
                <a:cs typeface="Arial" pitchFamily="34" charset="0"/>
              </a:rPr>
              <a:t>Expression</a:t>
            </a:r>
            <a:endParaRPr lang="en-GB" sz="3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3400" dirty="0">
                <a:latin typeface="Arial" pitchFamily="34" charset="0"/>
                <a:cs typeface="Arial" pitchFamily="34" charset="0"/>
              </a:rPr>
              <a:t>Multiple forms of </a:t>
            </a:r>
            <a:r>
              <a:rPr lang="en-GB" sz="3400" dirty="0" smtClean="0">
                <a:latin typeface="Arial" pitchFamily="34" charset="0"/>
                <a:cs typeface="Arial" pitchFamily="34" charset="0"/>
              </a:rPr>
              <a:t>Engagement</a:t>
            </a:r>
            <a:endParaRPr lang="en-GB" sz="3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3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GB" sz="3400" dirty="0">
                <a:latin typeface="Arial" pitchFamily="34" charset="0"/>
                <a:cs typeface="Arial" pitchFamily="34" charset="0"/>
              </a:rPr>
              <a:t>(For guidelines see www.udlcenter.org)</a:t>
            </a:r>
          </a:p>
          <a:p>
            <a:pPr algn="l"/>
            <a:r>
              <a:rPr lang="en-GB" sz="34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GB" sz="4000" dirty="0"/>
              <a:t> </a:t>
            </a:r>
          </a:p>
          <a:p>
            <a:pPr algn="l"/>
            <a:endParaRPr lang="en-GB" sz="38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2400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80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179512" y="0"/>
            <a:ext cx="6624736" cy="6453336"/>
          </a:xfrm>
        </p:spPr>
        <p:txBody>
          <a:bodyPr>
            <a:normAutofit fontScale="25000" lnSpcReduction="20000"/>
          </a:bodyPr>
          <a:lstStyle/>
          <a:p>
            <a:r>
              <a:rPr lang="en-GB" dirty="0"/>
              <a:t> </a:t>
            </a:r>
          </a:p>
          <a:p>
            <a:r>
              <a:rPr lang="en-GB" sz="2400" dirty="0"/>
              <a:t> </a:t>
            </a:r>
          </a:p>
          <a:p>
            <a:pPr algn="l"/>
            <a:r>
              <a:rPr lang="en-GB" sz="40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GB" sz="9600" dirty="0">
                <a:latin typeface="Arial" pitchFamily="34" charset="0"/>
                <a:cs typeface="Arial" pitchFamily="34" charset="0"/>
              </a:rPr>
              <a:t>What negative factors can impact on learning?</a:t>
            </a:r>
          </a:p>
          <a:p>
            <a:pPr algn="l"/>
            <a:r>
              <a:rPr lang="en-GB" sz="9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GB" sz="9600" dirty="0">
                <a:latin typeface="Arial" pitchFamily="34" charset="0"/>
                <a:cs typeface="Arial" pitchFamily="34" charset="0"/>
              </a:rPr>
              <a:t>Being in an unfamiliar </a:t>
            </a:r>
            <a:r>
              <a:rPr lang="en-GB" sz="9600" dirty="0" smtClean="0">
                <a:latin typeface="Arial" pitchFamily="34" charset="0"/>
                <a:cs typeface="Arial" pitchFamily="34" charset="0"/>
              </a:rPr>
              <a:t>culture</a:t>
            </a:r>
            <a:endParaRPr lang="en-GB" sz="96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9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GB" sz="9600" dirty="0">
                <a:latin typeface="Arial" pitchFamily="34" charset="0"/>
                <a:cs typeface="Arial" pitchFamily="34" charset="0"/>
              </a:rPr>
              <a:t>Having major life commitments outside academic </a:t>
            </a:r>
            <a:r>
              <a:rPr lang="en-GB" sz="9600" dirty="0" smtClean="0">
                <a:latin typeface="Arial" pitchFamily="34" charset="0"/>
                <a:cs typeface="Arial" pitchFamily="34" charset="0"/>
              </a:rPr>
              <a:t>life</a:t>
            </a:r>
            <a:endParaRPr lang="en-GB" sz="96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9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GB" sz="9600" dirty="0">
                <a:latin typeface="Arial" pitchFamily="34" charset="0"/>
                <a:cs typeface="Arial" pitchFamily="34" charset="0"/>
              </a:rPr>
              <a:t>Stress or anxiety disorders</a:t>
            </a:r>
          </a:p>
          <a:p>
            <a:pPr algn="l"/>
            <a:r>
              <a:rPr lang="en-GB" sz="9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GB" sz="9600" dirty="0">
                <a:latin typeface="Arial" pitchFamily="34" charset="0"/>
                <a:cs typeface="Arial" pitchFamily="34" charset="0"/>
              </a:rPr>
              <a:t>Physical conditions that cause mobility impairment</a:t>
            </a:r>
            <a:r>
              <a:rPr lang="en-GB" sz="9600" dirty="0" smtClean="0">
                <a:latin typeface="Arial" pitchFamily="34" charset="0"/>
                <a:cs typeface="Arial" pitchFamily="34" charset="0"/>
              </a:rPr>
              <a:t>.</a:t>
            </a:r>
            <a:endParaRPr lang="en-GB" sz="96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9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GB" sz="9600" dirty="0">
                <a:latin typeface="Arial" pitchFamily="34" charset="0"/>
                <a:cs typeface="Arial" pitchFamily="34" charset="0"/>
              </a:rPr>
              <a:t>Sensory conditions such as hearing or </a:t>
            </a:r>
            <a:r>
              <a:rPr lang="en-GB" sz="9600" dirty="0" smtClean="0">
                <a:latin typeface="Arial" pitchFamily="34" charset="0"/>
                <a:cs typeface="Arial" pitchFamily="34" charset="0"/>
              </a:rPr>
              <a:t>seeing</a:t>
            </a:r>
            <a:endParaRPr lang="en-GB" sz="96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9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GB" sz="9600" dirty="0">
                <a:latin typeface="Arial" pitchFamily="34" charset="0"/>
                <a:cs typeface="Arial" pitchFamily="34" charset="0"/>
              </a:rPr>
              <a:t>Specific learning difficulty. Such as dyslexia or </a:t>
            </a:r>
            <a:r>
              <a:rPr lang="en-GB" sz="9600" dirty="0" smtClean="0">
                <a:latin typeface="Arial" pitchFamily="34" charset="0"/>
                <a:cs typeface="Arial" pitchFamily="34" charset="0"/>
              </a:rPr>
              <a:t>dyscalculia</a:t>
            </a:r>
            <a:endParaRPr lang="en-GB" sz="96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9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GB" sz="9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GB" sz="34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GB" sz="4000" dirty="0"/>
              <a:t> </a:t>
            </a:r>
          </a:p>
          <a:p>
            <a:pPr algn="l"/>
            <a:endParaRPr lang="en-GB" sz="38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2400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94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266928" cy="1752600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latin typeface="Arial" pitchFamily="34" charset="0"/>
                <a:cs typeface="Arial" pitchFamily="34" charset="0"/>
              </a:rPr>
              <a:t>What does Universal Design for Learning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Achieve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?</a:t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552" y="1700808"/>
            <a:ext cx="5554960" cy="4824536"/>
          </a:xfrm>
        </p:spPr>
        <p:txBody>
          <a:bodyPr>
            <a:normAutofit fontScale="55000" lnSpcReduction="20000"/>
          </a:bodyPr>
          <a:lstStyle/>
          <a:p>
            <a:r>
              <a:rPr lang="en-GB" dirty="0"/>
              <a:t> </a:t>
            </a:r>
          </a:p>
          <a:p>
            <a:r>
              <a:rPr lang="en-GB" sz="2400" dirty="0"/>
              <a:t> </a:t>
            </a:r>
          </a:p>
          <a:p>
            <a:r>
              <a:rPr lang="en-GB" sz="4000" dirty="0"/>
              <a:t> </a:t>
            </a:r>
          </a:p>
          <a:p>
            <a:pPr algn="l"/>
            <a:r>
              <a:rPr lang="en-GB" sz="4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GB" sz="4400" dirty="0">
                <a:latin typeface="Arial" pitchFamily="34" charset="0"/>
                <a:cs typeface="Arial" pitchFamily="34" charset="0"/>
              </a:rPr>
              <a:t>Universal thinking considers the potential needs of all </a:t>
            </a:r>
            <a:r>
              <a:rPr lang="en-GB" sz="4400" dirty="0" smtClean="0">
                <a:latin typeface="Arial" pitchFamily="34" charset="0"/>
                <a:cs typeface="Arial" pitchFamily="34" charset="0"/>
              </a:rPr>
              <a:t>learners</a:t>
            </a: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400" dirty="0">
                <a:latin typeface="Arial" pitchFamily="34" charset="0"/>
                <a:cs typeface="Arial" pitchFamily="34" charset="0"/>
              </a:rPr>
              <a:t>It identifies and eliminates barriers to teaching and </a:t>
            </a:r>
            <a:r>
              <a:rPr lang="en-GB" sz="4400" dirty="0" smtClean="0">
                <a:latin typeface="Arial" pitchFamily="34" charset="0"/>
                <a:cs typeface="Arial" pitchFamily="34" charset="0"/>
              </a:rPr>
              <a:t>learning</a:t>
            </a: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400" dirty="0">
                <a:latin typeface="Arial" pitchFamily="34" charset="0"/>
                <a:cs typeface="Arial" pitchFamily="34" charset="0"/>
              </a:rPr>
              <a:t>It maximizes learning for learners of all backgrounds and learner preferences while minimizing the need for special </a:t>
            </a:r>
            <a:r>
              <a:rPr lang="en-GB" sz="4400" dirty="0" smtClean="0">
                <a:latin typeface="Arial" pitchFamily="34" charset="0"/>
                <a:cs typeface="Arial" pitchFamily="34" charset="0"/>
              </a:rPr>
              <a:t>accommodations</a:t>
            </a: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GB" sz="4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endParaRPr lang="en-GB" sz="38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2400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516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266928" cy="175260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Arial" pitchFamily="34" charset="0"/>
                <a:cs typeface="Arial" pitchFamily="34" charset="0"/>
              </a:rPr>
              <a:t>What else does Universal Design for Learning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Address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?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552" y="1700808"/>
            <a:ext cx="5554960" cy="4824536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en-US" sz="9600" b="1" dirty="0" smtClean="0">
                <a:latin typeface="Arial" pitchFamily="34" charset="0"/>
                <a:cs typeface="Arial" pitchFamily="34" charset="0"/>
              </a:rPr>
              <a:t>UDL </a:t>
            </a:r>
            <a:r>
              <a:rPr lang="en-US" sz="9600" b="1" dirty="0">
                <a:latin typeface="Arial" pitchFamily="34" charset="0"/>
                <a:cs typeface="Arial" pitchFamily="34" charset="0"/>
              </a:rPr>
              <a:t>offers strategies that remove barriers to 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learning</a:t>
            </a:r>
            <a:endParaRPr lang="en-GB" sz="96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9600" b="1" dirty="0">
                <a:latin typeface="Arial" pitchFamily="34" charset="0"/>
                <a:cs typeface="Arial" pitchFamily="34" charset="0"/>
              </a:rPr>
              <a:t> </a:t>
            </a:r>
            <a:endParaRPr lang="en-GB" sz="96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9600" b="1" dirty="0">
                <a:latin typeface="Arial" pitchFamily="34" charset="0"/>
                <a:cs typeface="Arial" pitchFamily="34" charset="0"/>
              </a:rPr>
              <a:t>It provides flexibility to enable students to access learning in ways that make sense for 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them</a:t>
            </a:r>
            <a:endParaRPr lang="en-GB" sz="96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9600" b="1" dirty="0">
                <a:latin typeface="Arial" pitchFamily="34" charset="0"/>
                <a:cs typeface="Arial" pitchFamily="34" charset="0"/>
              </a:rPr>
              <a:t> </a:t>
            </a:r>
            <a:endParaRPr lang="en-GB" sz="96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9600" b="1" dirty="0">
                <a:latin typeface="Arial" pitchFamily="34" charset="0"/>
                <a:cs typeface="Arial" pitchFamily="34" charset="0"/>
              </a:rPr>
              <a:t>It helps address 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legislation</a:t>
            </a:r>
            <a:endParaRPr lang="en-GB" sz="96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9600" b="1" dirty="0">
                <a:latin typeface="Arial" pitchFamily="34" charset="0"/>
                <a:cs typeface="Arial" pitchFamily="34" charset="0"/>
              </a:rPr>
              <a:t> </a:t>
            </a:r>
            <a:endParaRPr lang="en-GB" sz="96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9600" b="1" dirty="0">
                <a:latin typeface="Arial" pitchFamily="34" charset="0"/>
                <a:cs typeface="Arial" pitchFamily="34" charset="0"/>
              </a:rPr>
              <a:t>Helps address changing 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demographics</a:t>
            </a:r>
            <a:endParaRPr lang="en-GB" sz="96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9600" b="1" dirty="0">
                <a:latin typeface="Arial" pitchFamily="34" charset="0"/>
                <a:cs typeface="Arial" pitchFamily="34" charset="0"/>
              </a:rPr>
              <a:t> </a:t>
            </a:r>
            <a:endParaRPr lang="en-GB" sz="96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9600" b="1" dirty="0">
                <a:latin typeface="Arial" pitchFamily="34" charset="0"/>
                <a:cs typeface="Arial" pitchFamily="34" charset="0"/>
              </a:rPr>
              <a:t>Makes optimum use of developing technologies in </a:t>
            </a:r>
            <a:r>
              <a:rPr lang="en-US" sz="9600" b="1" dirty="0" smtClean="0">
                <a:latin typeface="Arial" pitchFamily="34" charset="0"/>
                <a:cs typeface="Arial" pitchFamily="34" charset="0"/>
              </a:rPr>
              <a:t>education</a:t>
            </a:r>
            <a:endParaRPr lang="en-GB" sz="96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74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7400" b="1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endParaRPr lang="en-GB" sz="38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2400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68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266928" cy="1752600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latin typeface="Arial" pitchFamily="34" charset="0"/>
                <a:cs typeface="Arial" pitchFamily="34" charset="0"/>
              </a:rPr>
              <a:t>Importance of Technology to Universal Design for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Learning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552" y="1700808"/>
            <a:ext cx="5554960" cy="3312368"/>
          </a:xfrm>
        </p:spPr>
        <p:txBody>
          <a:bodyPr>
            <a:normAutofit fontScale="62500" lnSpcReduction="20000"/>
          </a:bodyPr>
          <a:lstStyle/>
          <a:p>
            <a:pPr algn="l"/>
            <a:r>
              <a:rPr lang="en-GB" sz="3800" dirty="0" smtClean="0">
                <a:latin typeface="Arial" pitchFamily="34" charset="0"/>
                <a:cs typeface="Arial" pitchFamily="34" charset="0"/>
              </a:rPr>
              <a:t>Course </a:t>
            </a:r>
            <a:r>
              <a:rPr lang="en-GB" sz="3800" dirty="0">
                <a:latin typeface="Arial" pitchFamily="34" charset="0"/>
                <a:cs typeface="Arial" pitchFamily="34" charset="0"/>
              </a:rPr>
              <a:t>web site can be vital for providing variety in instruction and materials:</a:t>
            </a:r>
          </a:p>
          <a:p>
            <a:pPr algn="l"/>
            <a:r>
              <a:rPr lang="en-GB" sz="3800" dirty="0">
                <a:latin typeface="Arial" pitchFamily="34" charset="0"/>
                <a:cs typeface="Arial" pitchFamily="34" charset="0"/>
              </a:rPr>
              <a:t>Syllabus of course or program of </a:t>
            </a:r>
            <a:r>
              <a:rPr lang="en-GB" sz="3800" dirty="0" smtClean="0">
                <a:latin typeface="Arial" pitchFamily="34" charset="0"/>
                <a:cs typeface="Arial" pitchFamily="34" charset="0"/>
              </a:rPr>
              <a:t>study</a:t>
            </a:r>
            <a:endParaRPr lang="en-GB" sz="38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3800" dirty="0">
                <a:latin typeface="Arial" pitchFamily="34" charset="0"/>
                <a:cs typeface="Arial" pitchFamily="34" charset="0"/>
              </a:rPr>
              <a:t>Assignments</a:t>
            </a:r>
          </a:p>
          <a:p>
            <a:pPr algn="l"/>
            <a:r>
              <a:rPr lang="en-GB" sz="3800" dirty="0">
                <a:latin typeface="Arial" pitchFamily="34" charset="0"/>
                <a:cs typeface="Arial" pitchFamily="34" charset="0"/>
              </a:rPr>
              <a:t>Discussion </a:t>
            </a:r>
            <a:r>
              <a:rPr lang="en-GB" sz="3800" dirty="0" smtClean="0">
                <a:latin typeface="Arial" pitchFamily="34" charset="0"/>
                <a:cs typeface="Arial" pitchFamily="34" charset="0"/>
              </a:rPr>
              <a:t>groups</a:t>
            </a:r>
            <a:endParaRPr lang="en-GB" sz="38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3800" dirty="0">
                <a:latin typeface="Arial" pitchFamily="34" charset="0"/>
                <a:cs typeface="Arial" pitchFamily="34" charset="0"/>
              </a:rPr>
              <a:t>Class </a:t>
            </a:r>
            <a:r>
              <a:rPr lang="en-GB" sz="3800" dirty="0" smtClean="0">
                <a:latin typeface="Arial" pitchFamily="34" charset="0"/>
                <a:cs typeface="Arial" pitchFamily="34" charset="0"/>
              </a:rPr>
              <a:t>projects</a:t>
            </a:r>
            <a:endParaRPr lang="en-GB" sz="38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3800" dirty="0">
                <a:latin typeface="Arial" pitchFamily="34" charset="0"/>
                <a:cs typeface="Arial" pitchFamily="34" charset="0"/>
              </a:rPr>
              <a:t>Class </a:t>
            </a:r>
            <a:r>
              <a:rPr lang="en-GB" sz="3800" dirty="0" smtClean="0">
                <a:latin typeface="Arial" pitchFamily="34" charset="0"/>
                <a:cs typeface="Arial" pitchFamily="34" charset="0"/>
              </a:rPr>
              <a:t>notes</a:t>
            </a:r>
            <a:endParaRPr lang="en-GB" sz="3800" dirty="0"/>
          </a:p>
          <a:p>
            <a:pPr algn="l"/>
            <a:endParaRPr lang="en-GB" sz="74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38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2400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76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266928" cy="1752600"/>
          </a:xfrm>
        </p:spPr>
        <p:txBody>
          <a:bodyPr>
            <a:normAutofit/>
          </a:bodyPr>
          <a:lstStyle/>
          <a:p>
            <a:pPr algn="ctr"/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552" y="1700808"/>
            <a:ext cx="5554960" cy="3312368"/>
          </a:xfrm>
        </p:spPr>
        <p:txBody>
          <a:bodyPr>
            <a:normAutofit fontScale="62500" lnSpcReduction="20000"/>
          </a:bodyPr>
          <a:lstStyle/>
          <a:p>
            <a:pPr algn="l"/>
            <a:endParaRPr lang="en-GB" sz="74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000" dirty="0">
                <a:latin typeface="Arial" pitchFamily="34" charset="0"/>
                <a:cs typeface="Arial" pitchFamily="34" charset="0"/>
              </a:rPr>
              <a:t>Video 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material</a:t>
            </a:r>
            <a:endParaRPr lang="en-GB" sz="40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000" dirty="0" smtClean="0">
                <a:latin typeface="Arial" pitchFamily="34" charset="0"/>
                <a:cs typeface="Arial" pitchFamily="34" charset="0"/>
              </a:rPr>
              <a:t>Podcasts</a:t>
            </a:r>
            <a:endParaRPr lang="en-GB" sz="40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000" dirty="0">
                <a:latin typeface="Arial" pitchFamily="34" charset="0"/>
                <a:cs typeface="Arial" pitchFamily="34" charset="0"/>
              </a:rPr>
              <a:t>PowerPoint slides for 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lectures</a:t>
            </a:r>
            <a:endParaRPr lang="en-GB" sz="40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000" dirty="0">
                <a:latin typeface="Arial" pitchFamily="34" charset="0"/>
                <a:cs typeface="Arial" pitchFamily="34" charset="0"/>
              </a:rPr>
              <a:t>Reading 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material</a:t>
            </a:r>
            <a:endParaRPr lang="en-GB" sz="40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000" dirty="0">
                <a:latin typeface="Arial" pitchFamily="34" charset="0"/>
                <a:cs typeface="Arial" pitchFamily="34" charset="0"/>
              </a:rPr>
              <a:t>Links to other websites can also help provide additional representations of a </a:t>
            </a:r>
            <a:r>
              <a:rPr lang="en-GB" sz="4000" dirty="0" smtClean="0">
                <a:latin typeface="Arial" pitchFamily="34" charset="0"/>
                <a:cs typeface="Arial" pitchFamily="34" charset="0"/>
              </a:rPr>
              <a:t>topic</a:t>
            </a:r>
            <a:endParaRPr lang="en-GB" sz="38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2400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1238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266928" cy="1752600"/>
          </a:xfrm>
        </p:spPr>
        <p:txBody>
          <a:bodyPr>
            <a:normAutofit/>
          </a:bodyPr>
          <a:lstStyle/>
          <a:p>
            <a:pPr algn="ctr"/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552" y="1700808"/>
            <a:ext cx="5554960" cy="3600400"/>
          </a:xfrm>
        </p:spPr>
        <p:txBody>
          <a:bodyPr>
            <a:normAutofit fontScale="92500" lnSpcReduction="20000"/>
          </a:bodyPr>
          <a:lstStyle/>
          <a:p>
            <a:pPr algn="l"/>
            <a:endParaRPr lang="en-GB" sz="7400" b="1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2600" dirty="0">
                <a:latin typeface="Arial" pitchFamily="34" charset="0"/>
                <a:cs typeface="Arial" pitchFamily="34" charset="0"/>
              </a:rPr>
              <a:t>Flexibility of digital </a:t>
            </a:r>
            <a:r>
              <a:rPr lang="en-GB" sz="2600" dirty="0" smtClean="0">
                <a:latin typeface="Arial" pitchFamily="34" charset="0"/>
                <a:cs typeface="Arial" pitchFamily="34" charset="0"/>
              </a:rPr>
              <a:t>media:</a:t>
            </a:r>
            <a:endParaRPr lang="en-GB" sz="26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26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GB" sz="2600" dirty="0">
                <a:latin typeface="Arial" pitchFamily="34" charset="0"/>
                <a:cs typeface="Arial" pitchFamily="34" charset="0"/>
              </a:rPr>
              <a:t>Text can be presented in:</a:t>
            </a:r>
          </a:p>
          <a:p>
            <a:pPr algn="l"/>
            <a:r>
              <a:rPr lang="en-GB" sz="2600" dirty="0">
                <a:latin typeface="Arial" pitchFamily="34" charset="0"/>
                <a:cs typeface="Arial" pitchFamily="34" charset="0"/>
              </a:rPr>
              <a:t>Any </a:t>
            </a:r>
            <a:r>
              <a:rPr lang="en-GB" sz="2600" dirty="0" smtClean="0">
                <a:latin typeface="Arial" pitchFamily="34" charset="0"/>
                <a:cs typeface="Arial" pitchFamily="34" charset="0"/>
              </a:rPr>
              <a:t>size</a:t>
            </a:r>
            <a:endParaRPr lang="en-GB" sz="26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2600" dirty="0">
                <a:latin typeface="Arial" pitchFamily="34" charset="0"/>
                <a:cs typeface="Arial" pitchFamily="34" charset="0"/>
              </a:rPr>
              <a:t>As </a:t>
            </a:r>
            <a:r>
              <a:rPr lang="en-GB" sz="2600" dirty="0" smtClean="0">
                <a:latin typeface="Arial" pitchFamily="34" charset="0"/>
                <a:cs typeface="Arial" pitchFamily="34" charset="0"/>
              </a:rPr>
              <a:t>speech</a:t>
            </a:r>
            <a:endParaRPr lang="en-GB" sz="26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2600" dirty="0">
                <a:latin typeface="Arial" pitchFamily="34" charset="0"/>
                <a:cs typeface="Arial" pitchFamily="34" charset="0"/>
              </a:rPr>
              <a:t>In the context of a concept </a:t>
            </a:r>
            <a:r>
              <a:rPr lang="en-GB" sz="2600" dirty="0" smtClean="0">
                <a:latin typeface="Arial" pitchFamily="34" charset="0"/>
                <a:cs typeface="Arial" pitchFamily="34" charset="0"/>
              </a:rPr>
              <a:t>map</a:t>
            </a:r>
            <a:endParaRPr lang="en-GB" sz="26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2600" dirty="0">
                <a:latin typeface="Arial" pitchFamily="34" charset="0"/>
                <a:cs typeface="Arial" pitchFamily="34" charset="0"/>
              </a:rPr>
              <a:t>In </a:t>
            </a:r>
            <a:r>
              <a:rPr lang="en-GB" sz="2600" dirty="0" smtClean="0">
                <a:latin typeface="Arial" pitchFamily="34" charset="0"/>
                <a:cs typeface="Arial" pitchFamily="34" charset="0"/>
              </a:rPr>
              <a:t>Braille</a:t>
            </a:r>
            <a:endParaRPr lang="en-GB" sz="26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2400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157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266928" cy="1752600"/>
          </a:xfrm>
        </p:spPr>
        <p:txBody>
          <a:bodyPr>
            <a:normAutofit/>
          </a:bodyPr>
          <a:lstStyle/>
          <a:p>
            <a:pPr algn="ctr"/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552" y="1124744"/>
            <a:ext cx="5554960" cy="5112568"/>
          </a:xfrm>
        </p:spPr>
        <p:txBody>
          <a:bodyPr>
            <a:normAutofit fontScale="32500" lnSpcReduction="20000"/>
          </a:bodyPr>
          <a:lstStyle/>
          <a:p>
            <a:r>
              <a:rPr lang="en-US" sz="8000" dirty="0"/>
              <a:t> </a:t>
            </a:r>
            <a:endParaRPr lang="en-GB" sz="8000" dirty="0"/>
          </a:p>
          <a:p>
            <a:pPr algn="l"/>
            <a:r>
              <a:rPr lang="en-US" sz="7400" dirty="0">
                <a:latin typeface="Arial" pitchFamily="34" charset="0"/>
                <a:cs typeface="Arial" pitchFamily="34" charset="0"/>
              </a:rPr>
              <a:t>Ensure all digital media passes accessibility guidelines </a:t>
            </a:r>
            <a:endParaRPr lang="en-GB" sz="7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7400" dirty="0">
                <a:latin typeface="Arial" pitchFamily="34" charset="0"/>
                <a:cs typeface="Arial" pitchFamily="34" charset="0"/>
              </a:rPr>
              <a:t> </a:t>
            </a:r>
            <a:endParaRPr lang="en-GB" sz="7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7400" dirty="0">
                <a:latin typeface="Arial" pitchFamily="34" charset="0"/>
                <a:cs typeface="Arial" pitchFamily="34" charset="0"/>
              </a:rPr>
              <a:t>Using alt-text for graphical images is important</a:t>
            </a:r>
            <a:endParaRPr lang="en-GB" sz="7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7400" dirty="0">
                <a:latin typeface="Arial" pitchFamily="34" charset="0"/>
                <a:cs typeface="Arial" pitchFamily="34" charset="0"/>
              </a:rPr>
              <a:t>See:</a:t>
            </a:r>
            <a:endParaRPr lang="en-GB" sz="7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7400" dirty="0">
                <a:latin typeface="Arial" pitchFamily="34" charset="0"/>
                <a:cs typeface="Arial" pitchFamily="34" charset="0"/>
              </a:rPr>
              <a:t> Royal National Institute for the Blind</a:t>
            </a:r>
            <a:endParaRPr lang="en-GB" sz="7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7400" u="sng" dirty="0">
                <a:latin typeface="Arial" pitchFamily="34" charset="0"/>
                <a:cs typeface="Arial" pitchFamily="34" charset="0"/>
                <a:hlinkClick r:id="rId2"/>
              </a:rPr>
              <a:t>www.rnib.org.uk/professionals/web-accessibility</a:t>
            </a:r>
            <a:endParaRPr lang="en-GB" sz="7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7400" dirty="0">
                <a:latin typeface="Arial" pitchFamily="34" charset="0"/>
                <a:cs typeface="Arial" pitchFamily="34" charset="0"/>
              </a:rPr>
              <a:t> </a:t>
            </a:r>
            <a:endParaRPr lang="en-GB" sz="7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7400" dirty="0">
                <a:latin typeface="Arial" pitchFamily="34" charset="0"/>
                <a:cs typeface="Arial" pitchFamily="34" charset="0"/>
              </a:rPr>
              <a:t>World Wide Web Consortium</a:t>
            </a:r>
            <a:endParaRPr lang="en-GB" sz="7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7400" u="sng" dirty="0">
                <a:latin typeface="Arial" pitchFamily="34" charset="0"/>
                <a:cs typeface="Arial" pitchFamily="34" charset="0"/>
                <a:hlinkClick r:id="rId3"/>
              </a:rPr>
              <a:t>www.w3.com</a:t>
            </a:r>
            <a:endParaRPr lang="en-GB" sz="74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7400" b="1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2400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5873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266928" cy="1752600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Arial" pitchFamily="34" charset="0"/>
                <a:cs typeface="Arial" pitchFamily="34" charset="0"/>
              </a:rPr>
              <a:t>Tools for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Checking Accessibility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Websites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/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552" y="1700808"/>
            <a:ext cx="5554960" cy="4752528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sz="4400" u="sng" dirty="0" smtClean="0">
                <a:latin typeface="Arial" pitchFamily="34" charset="0"/>
                <a:cs typeface="Arial" pitchFamily="34" charset="0"/>
                <a:hlinkClick r:id="rId2"/>
              </a:rPr>
              <a:t>www.w3.org/wai/er/tools</a:t>
            </a:r>
            <a:r>
              <a:rPr lang="en-US" sz="4400" u="sng" dirty="0">
                <a:latin typeface="Arial" pitchFamily="34" charset="0"/>
                <a:cs typeface="Arial" pitchFamily="34" charset="0"/>
                <a:hlinkClick r:id="rId2"/>
              </a:rPr>
              <a:t>/</a:t>
            </a: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4400" dirty="0">
                <a:latin typeface="Arial" pitchFamily="34" charset="0"/>
                <a:cs typeface="Arial" pitchFamily="34" charset="0"/>
              </a:rPr>
              <a:t> </a:t>
            </a: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4400" dirty="0">
                <a:latin typeface="Arial" pitchFamily="34" charset="0"/>
                <a:cs typeface="Arial" pitchFamily="34" charset="0"/>
              </a:rPr>
              <a:t>Other important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resource</a:t>
            </a: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4400" dirty="0">
                <a:latin typeface="Arial" pitchFamily="34" charset="0"/>
                <a:cs typeface="Arial" pitchFamily="34" charset="0"/>
              </a:rPr>
              <a:t>Information available on how to create accessible: </a:t>
            </a: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4400" dirty="0">
                <a:latin typeface="Arial" pitchFamily="34" charset="0"/>
                <a:cs typeface="Arial" pitchFamily="34" charset="0"/>
              </a:rPr>
              <a:t>Word documents, </a:t>
            </a: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4400" dirty="0">
                <a:latin typeface="Arial" pitchFamily="34" charset="0"/>
                <a:cs typeface="Arial" pitchFamily="34" charset="0"/>
              </a:rPr>
              <a:t>PDF documents, </a:t>
            </a: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4400" dirty="0">
                <a:latin typeface="Arial" pitchFamily="34" charset="0"/>
                <a:cs typeface="Arial" pitchFamily="34" charset="0"/>
              </a:rPr>
              <a:t>PowerPoint presentations </a:t>
            </a: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4400" dirty="0">
                <a:latin typeface="Arial" pitchFamily="34" charset="0"/>
                <a:cs typeface="Arial" pitchFamily="34" charset="0"/>
              </a:rPr>
              <a:t>E-mails</a:t>
            </a: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4400" dirty="0">
                <a:latin typeface="Arial" pitchFamily="34" charset="0"/>
                <a:cs typeface="Arial" pitchFamily="34" charset="0"/>
              </a:rPr>
              <a:t> </a:t>
            </a: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4400" u="sng" dirty="0">
                <a:latin typeface="Arial" pitchFamily="34" charset="0"/>
                <a:cs typeface="Arial" pitchFamily="34" charset="0"/>
                <a:hlinkClick r:id="rId3"/>
              </a:rPr>
              <a:t>www.ucc.ie/en/teachlearn/resources/</a:t>
            </a: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4400" dirty="0">
                <a:latin typeface="Arial" pitchFamily="34" charset="0"/>
                <a:cs typeface="Arial" pitchFamily="34" charset="0"/>
              </a:rPr>
              <a:t>Also see www.universaldesign.ie/newsandevents/presentationsun</a:t>
            </a: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4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509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266928" cy="1752600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latin typeface="Arial" pitchFamily="34" charset="0"/>
                <a:cs typeface="Arial" pitchFamily="34" charset="0"/>
              </a:rPr>
              <a:t>What is Universal Design?</a:t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552" y="1988840"/>
            <a:ext cx="5554960" cy="2299048"/>
          </a:xfrm>
        </p:spPr>
        <p:txBody>
          <a:bodyPr>
            <a:normAutofit/>
          </a:bodyPr>
          <a:lstStyle/>
          <a:p>
            <a:r>
              <a:rPr lang="en-GB" dirty="0"/>
              <a:t> </a:t>
            </a:r>
          </a:p>
          <a:p>
            <a:pPr algn="ctr"/>
            <a:r>
              <a:rPr lang="en-GB" sz="2400" dirty="0">
                <a:latin typeface="Arial" pitchFamily="34" charset="0"/>
                <a:cs typeface="Arial" pitchFamily="34" charset="0"/>
              </a:rPr>
              <a:t>Universal Design is design for all.</a:t>
            </a:r>
          </a:p>
          <a:p>
            <a:pPr algn="ctr"/>
            <a:r>
              <a:rPr lang="en-GB" sz="2400" dirty="0">
                <a:latin typeface="Arial" pitchFamily="34" charset="0"/>
                <a:cs typeface="Arial" pitchFamily="34" charset="0"/>
              </a:rPr>
              <a:t>School of Design North Carolina State University </a:t>
            </a:r>
            <a:r>
              <a:rPr lang="en-GB" sz="2400" u="sng" dirty="0">
                <a:latin typeface="Arial" pitchFamily="34" charset="0"/>
                <a:cs typeface="Arial" pitchFamily="34" charset="0"/>
                <a:hlinkClick r:id="rId2"/>
              </a:rPr>
              <a:t>www.design.ncsu.edu/cud</a:t>
            </a:r>
            <a:r>
              <a:rPr lang="en-GB" sz="2400" u="sng" dirty="0" smtClean="0">
                <a:latin typeface="Arial" pitchFamily="34" charset="0"/>
                <a:cs typeface="Arial" pitchFamily="34" charset="0"/>
                <a:hlinkClick r:id="rId2"/>
              </a:rPr>
              <a:t>/</a:t>
            </a: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2400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48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266928" cy="1752600"/>
          </a:xfrm>
        </p:spPr>
        <p:txBody>
          <a:bodyPr>
            <a:normAutofit/>
          </a:bodyPr>
          <a:lstStyle/>
          <a:p>
            <a:pPr algn="ctr"/>
            <a:endParaRPr lang="en-GB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552" y="1988840"/>
            <a:ext cx="5554960" cy="2299048"/>
          </a:xfrm>
        </p:spPr>
        <p:txBody>
          <a:bodyPr>
            <a:normAutofit/>
          </a:bodyPr>
          <a:lstStyle/>
          <a:p>
            <a:r>
              <a:rPr lang="en-GB" dirty="0"/>
              <a:t> </a:t>
            </a:r>
          </a:p>
          <a:p>
            <a:pPr algn="ctr"/>
            <a:r>
              <a:rPr lang="en-GB" sz="2400" dirty="0" smtClean="0">
                <a:latin typeface="Arial" pitchFamily="34" charset="0"/>
                <a:cs typeface="Arial" pitchFamily="34" charset="0"/>
              </a:rPr>
              <a:t>Under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the Disability Act 2005 the National Disability Authority in Ireland was commissioned to set in place the Centre for Excellence in Universal Design (CEUD) www.universaldesign.ie</a:t>
            </a:r>
          </a:p>
          <a:p>
            <a:pPr algn="ctr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2400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021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266928" cy="1752600"/>
          </a:xfrm>
        </p:spPr>
        <p:txBody>
          <a:bodyPr>
            <a:normAutofit/>
          </a:bodyPr>
          <a:lstStyle/>
          <a:p>
            <a:pPr algn="ctr"/>
            <a:endParaRPr lang="en-GB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552" y="1988840"/>
            <a:ext cx="5554960" cy="2299048"/>
          </a:xfrm>
        </p:spPr>
        <p:txBody>
          <a:bodyPr>
            <a:normAutofit/>
          </a:bodyPr>
          <a:lstStyle/>
          <a:p>
            <a:r>
              <a:rPr lang="en-GB" dirty="0"/>
              <a:t> </a:t>
            </a:r>
          </a:p>
          <a:p>
            <a:pPr algn="ctr"/>
            <a:r>
              <a:rPr lang="en-GB" sz="2400" dirty="0">
                <a:latin typeface="Arial" pitchFamily="34" charset="0"/>
                <a:cs typeface="Arial" pitchFamily="34" charset="0"/>
              </a:rPr>
              <a:t>Aims of CEUD are to promote the principles of UD in architecture, environmental design and product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design</a:t>
            </a: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ctr"/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2400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94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266928" cy="1752600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latin typeface="Arial" pitchFamily="34" charset="0"/>
                <a:cs typeface="Arial" pitchFamily="34" charset="0"/>
              </a:rPr>
              <a:t>Principles of Universal Design</a:t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endParaRPr lang="en-GB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552" y="1988840"/>
            <a:ext cx="5554960" cy="4248472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 </a:t>
            </a:r>
          </a:p>
          <a:p>
            <a:r>
              <a:rPr lang="en-GB" sz="2400" dirty="0"/>
              <a:t> </a:t>
            </a:r>
          </a:p>
          <a:p>
            <a:pPr algn="l"/>
            <a:r>
              <a:rPr lang="en-GB" sz="38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r>
              <a:rPr lang="en-GB" sz="3800" dirty="0">
                <a:latin typeface="Arial" pitchFamily="34" charset="0"/>
                <a:cs typeface="Arial" pitchFamily="34" charset="0"/>
              </a:rPr>
              <a:t>1 Equitable use – For people with diverse </a:t>
            </a:r>
            <a:r>
              <a:rPr lang="en-GB" sz="3800" dirty="0" smtClean="0">
                <a:latin typeface="Arial" pitchFamily="34" charset="0"/>
                <a:cs typeface="Arial" pitchFamily="34" charset="0"/>
              </a:rPr>
              <a:t>abilities</a:t>
            </a:r>
            <a:endParaRPr lang="en-GB" sz="38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3800" dirty="0">
                <a:latin typeface="Arial" pitchFamily="34" charset="0"/>
                <a:cs typeface="Arial" pitchFamily="34" charset="0"/>
              </a:rPr>
              <a:t>2 Flexibility in use – Accommodates a wide range of individual preferences and </a:t>
            </a:r>
            <a:r>
              <a:rPr lang="en-GB" sz="3800" dirty="0" smtClean="0">
                <a:latin typeface="Arial" pitchFamily="34" charset="0"/>
                <a:cs typeface="Arial" pitchFamily="34" charset="0"/>
              </a:rPr>
              <a:t>abilities</a:t>
            </a:r>
            <a:endParaRPr lang="en-GB" sz="38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3800" dirty="0">
                <a:latin typeface="Arial" pitchFamily="34" charset="0"/>
                <a:cs typeface="Arial" pitchFamily="34" charset="0"/>
              </a:rPr>
              <a:t>3 Simple and intuitive use - Use of the design is easy to understand regardless of the users experience, knowledge, language skills or current concentration </a:t>
            </a:r>
            <a:r>
              <a:rPr lang="en-GB" sz="3800" dirty="0" smtClean="0">
                <a:latin typeface="Arial" pitchFamily="34" charset="0"/>
                <a:cs typeface="Arial" pitchFamily="34" charset="0"/>
              </a:rPr>
              <a:t>level</a:t>
            </a:r>
            <a:endParaRPr lang="en-GB" sz="38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38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2400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57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552" y="476672"/>
            <a:ext cx="5554960" cy="6192688"/>
          </a:xfrm>
        </p:spPr>
        <p:txBody>
          <a:bodyPr>
            <a:normAutofit fontScale="32500" lnSpcReduction="20000"/>
          </a:bodyPr>
          <a:lstStyle/>
          <a:p>
            <a:r>
              <a:rPr lang="en-GB" dirty="0"/>
              <a:t> </a:t>
            </a:r>
          </a:p>
          <a:p>
            <a:r>
              <a:rPr lang="en-GB" sz="2400" dirty="0"/>
              <a:t> </a:t>
            </a:r>
          </a:p>
          <a:p>
            <a:pPr algn="l"/>
            <a:r>
              <a:rPr lang="en-GB" sz="7400" dirty="0">
                <a:latin typeface="Arial" pitchFamily="34" charset="0"/>
                <a:cs typeface="Arial" pitchFamily="34" charset="0"/>
              </a:rPr>
              <a:t>4 Perceptible information – The design communicates necessary information effectively to the user regardless of ambient conditions or the user’s sensory </a:t>
            </a:r>
            <a:r>
              <a:rPr lang="en-GB" sz="7400" dirty="0" smtClean="0">
                <a:latin typeface="Arial" pitchFamily="34" charset="0"/>
                <a:cs typeface="Arial" pitchFamily="34" charset="0"/>
              </a:rPr>
              <a:t>abilities</a:t>
            </a:r>
            <a:endParaRPr lang="en-GB" sz="7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7400" dirty="0">
                <a:latin typeface="Arial" pitchFamily="34" charset="0"/>
                <a:cs typeface="Arial" pitchFamily="34" charset="0"/>
              </a:rPr>
              <a:t>5 Tolerance for error - The design minimizes hazards and the adverse consequences of accidental or unintended </a:t>
            </a:r>
            <a:r>
              <a:rPr lang="en-GB" sz="7400" dirty="0" smtClean="0">
                <a:latin typeface="Arial" pitchFamily="34" charset="0"/>
                <a:cs typeface="Arial" pitchFamily="34" charset="0"/>
              </a:rPr>
              <a:t>actions</a:t>
            </a:r>
            <a:endParaRPr lang="en-GB" sz="7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7400" dirty="0" smtClean="0">
                <a:latin typeface="Arial" pitchFamily="34" charset="0"/>
                <a:cs typeface="Arial" pitchFamily="34" charset="0"/>
              </a:rPr>
              <a:t>6 </a:t>
            </a:r>
            <a:r>
              <a:rPr lang="en-GB" sz="7400" dirty="0">
                <a:latin typeface="Arial" pitchFamily="34" charset="0"/>
                <a:cs typeface="Arial" pitchFamily="34" charset="0"/>
              </a:rPr>
              <a:t>Low physical effort – The design can be used efficiently and comfortably and with a minimum of </a:t>
            </a:r>
            <a:r>
              <a:rPr lang="en-GB" sz="7400" dirty="0" smtClean="0">
                <a:latin typeface="Arial" pitchFamily="34" charset="0"/>
                <a:cs typeface="Arial" pitchFamily="34" charset="0"/>
              </a:rPr>
              <a:t>fatigue</a:t>
            </a:r>
            <a:endParaRPr lang="en-GB" sz="7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7400" dirty="0" smtClean="0">
                <a:latin typeface="Arial" pitchFamily="34" charset="0"/>
                <a:cs typeface="Arial" pitchFamily="34" charset="0"/>
              </a:rPr>
              <a:t>7 </a:t>
            </a:r>
            <a:r>
              <a:rPr lang="en-GB" sz="7400" dirty="0">
                <a:latin typeface="Arial" pitchFamily="34" charset="0"/>
                <a:cs typeface="Arial" pitchFamily="34" charset="0"/>
              </a:rPr>
              <a:t>Size and space for approach and use – Appropriate size and space is provided for approach, reach, manipulation and use regardless of user’s body size, posture or </a:t>
            </a:r>
            <a:r>
              <a:rPr lang="en-GB" sz="7400" dirty="0" smtClean="0">
                <a:latin typeface="Arial" pitchFamily="34" charset="0"/>
                <a:cs typeface="Arial" pitchFamily="34" charset="0"/>
              </a:rPr>
              <a:t>mobility</a:t>
            </a:r>
            <a:endParaRPr lang="en-GB" sz="7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7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l"/>
            <a:endParaRPr lang="en-GB" sz="74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2400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3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266928" cy="1752600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latin typeface="Arial" pitchFamily="34" charset="0"/>
                <a:cs typeface="Arial" pitchFamily="34" charset="0"/>
              </a:rPr>
              <a:t>What is Universal Design for Learning?</a:t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552" y="1700808"/>
            <a:ext cx="5554960" cy="4248472"/>
          </a:xfrm>
        </p:spPr>
        <p:txBody>
          <a:bodyPr>
            <a:normAutofit/>
          </a:bodyPr>
          <a:lstStyle/>
          <a:p>
            <a:r>
              <a:rPr lang="en-GB" dirty="0"/>
              <a:t> </a:t>
            </a:r>
          </a:p>
          <a:p>
            <a:r>
              <a:rPr lang="en-GB" sz="2400" dirty="0"/>
              <a:t> </a:t>
            </a:r>
          </a:p>
          <a:p>
            <a:r>
              <a:rPr lang="en-GB" sz="4000" dirty="0"/>
              <a:t> </a:t>
            </a:r>
          </a:p>
          <a:p>
            <a:pPr algn="l"/>
            <a:r>
              <a:rPr lang="en-GB" sz="2400" dirty="0">
                <a:latin typeface="Arial" pitchFamily="34" charset="0"/>
                <a:cs typeface="Arial" pitchFamily="34" charset="0"/>
              </a:rPr>
              <a:t>It is a set of principles for curriculum development that give all individuals equal opportunity to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learn</a:t>
            </a:r>
            <a:endParaRPr lang="en-GB" sz="24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38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2400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11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266928" cy="1752600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latin typeface="Arial" pitchFamily="34" charset="0"/>
                <a:cs typeface="Arial" pitchFamily="34" charset="0"/>
              </a:rPr>
              <a:t>What is Universal Design for Learning?</a:t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552" y="1700808"/>
            <a:ext cx="5554960" cy="4248472"/>
          </a:xfrm>
        </p:spPr>
        <p:txBody>
          <a:bodyPr>
            <a:normAutofit/>
          </a:bodyPr>
          <a:lstStyle/>
          <a:p>
            <a:r>
              <a:rPr lang="en-GB" dirty="0"/>
              <a:t> </a:t>
            </a:r>
          </a:p>
          <a:p>
            <a:r>
              <a:rPr lang="en-GB" sz="2400" dirty="0"/>
              <a:t> </a:t>
            </a:r>
          </a:p>
          <a:p>
            <a:pPr algn="l"/>
            <a:r>
              <a:rPr lang="en-GB" sz="2400" dirty="0">
                <a:latin typeface="Arial" pitchFamily="34" charset="0"/>
                <a:cs typeface="Arial" pitchFamily="34" charset="0"/>
              </a:rPr>
              <a:t>It provides a blueprint for creating instructional:</a:t>
            </a:r>
          </a:p>
          <a:p>
            <a:pPr algn="l"/>
            <a:r>
              <a:rPr lang="en-GB" sz="2400" dirty="0">
                <a:latin typeface="Arial" pitchFamily="34" charset="0"/>
                <a:cs typeface="Arial" pitchFamily="34" charset="0"/>
              </a:rPr>
              <a:t>Goals</a:t>
            </a:r>
          </a:p>
          <a:p>
            <a:pPr algn="l"/>
            <a:r>
              <a:rPr lang="en-GB" sz="2400" dirty="0">
                <a:latin typeface="Arial" pitchFamily="34" charset="0"/>
                <a:cs typeface="Arial" pitchFamily="34" charset="0"/>
              </a:rPr>
              <a:t>Methods</a:t>
            </a:r>
          </a:p>
          <a:p>
            <a:pPr algn="l"/>
            <a:r>
              <a:rPr lang="en-GB" sz="2400" dirty="0">
                <a:latin typeface="Arial" pitchFamily="34" charset="0"/>
                <a:cs typeface="Arial" pitchFamily="34" charset="0"/>
              </a:rPr>
              <a:t>Materials</a:t>
            </a:r>
          </a:p>
          <a:p>
            <a:pPr algn="l"/>
            <a:r>
              <a:rPr lang="en-GB" sz="2400" dirty="0">
                <a:latin typeface="Arial" pitchFamily="34" charset="0"/>
                <a:cs typeface="Arial" pitchFamily="34" charset="0"/>
              </a:rPr>
              <a:t>Assessments</a:t>
            </a:r>
          </a:p>
          <a:p>
            <a:r>
              <a:rPr lang="en-GB" sz="4000" dirty="0"/>
              <a:t> </a:t>
            </a:r>
          </a:p>
          <a:p>
            <a:pPr algn="l"/>
            <a:endParaRPr lang="en-GB" sz="38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2400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865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5266928" cy="1752600"/>
          </a:xfrm>
        </p:spPr>
        <p:txBody>
          <a:bodyPr>
            <a:normAutofit/>
          </a:bodyPr>
          <a:lstStyle/>
          <a:p>
            <a:pPr algn="ctr"/>
            <a:r>
              <a:rPr lang="en-GB" sz="2400" dirty="0">
                <a:latin typeface="Arial" pitchFamily="34" charset="0"/>
                <a:cs typeface="Arial" pitchFamily="34" charset="0"/>
              </a:rPr>
              <a:t>CAST and the </a:t>
            </a:r>
            <a:r>
              <a:rPr lang="en-GB" sz="2400" dirty="0" smtClean="0">
                <a:latin typeface="Arial" pitchFamily="34" charset="0"/>
                <a:cs typeface="Arial" pitchFamily="34" charset="0"/>
              </a:rPr>
              <a:t>Work </a:t>
            </a:r>
            <a:r>
              <a:rPr lang="en-GB" sz="2400" dirty="0">
                <a:latin typeface="Arial" pitchFamily="34" charset="0"/>
                <a:cs typeface="Arial" pitchFamily="34" charset="0"/>
              </a:rPr>
              <a:t>of Anne Meyer and David Rose</a:t>
            </a:r>
            <a:br>
              <a:rPr lang="en-GB" sz="2400" dirty="0">
                <a:latin typeface="Arial" pitchFamily="34" charset="0"/>
                <a:cs typeface="Arial" pitchFamily="34" charset="0"/>
              </a:rPr>
            </a:b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552" y="1700808"/>
            <a:ext cx="5554960" cy="4248472"/>
          </a:xfrm>
        </p:spPr>
        <p:txBody>
          <a:bodyPr>
            <a:normAutofit fontScale="55000" lnSpcReduction="20000"/>
          </a:bodyPr>
          <a:lstStyle/>
          <a:p>
            <a:r>
              <a:rPr lang="en-GB" dirty="0"/>
              <a:t> </a:t>
            </a:r>
          </a:p>
          <a:p>
            <a:r>
              <a:rPr lang="en-GB" sz="2400" dirty="0"/>
              <a:t> </a:t>
            </a:r>
          </a:p>
          <a:p>
            <a:r>
              <a:rPr lang="en-GB" sz="4000" dirty="0"/>
              <a:t> </a:t>
            </a:r>
          </a:p>
          <a:p>
            <a:pPr algn="l"/>
            <a:r>
              <a:rPr lang="en-GB" sz="4400" dirty="0">
                <a:latin typeface="Arial" pitchFamily="34" charset="0"/>
                <a:cs typeface="Arial" pitchFamily="34" charset="0"/>
              </a:rPr>
              <a:t>CAST have drawn up 3 principles of Universal Design for Learning and these reflect the basic neurology of the learning brain</a:t>
            </a:r>
            <a:r>
              <a:rPr lang="en-GB" sz="4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algn="l"/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400" dirty="0">
                <a:latin typeface="Arial" pitchFamily="34" charset="0"/>
                <a:cs typeface="Arial" pitchFamily="34" charset="0"/>
              </a:rPr>
              <a:t>Recognition networks</a:t>
            </a:r>
          </a:p>
          <a:p>
            <a:pPr algn="l"/>
            <a:r>
              <a:rPr lang="en-GB" sz="4400" dirty="0">
                <a:latin typeface="Arial" pitchFamily="34" charset="0"/>
                <a:cs typeface="Arial" pitchFamily="34" charset="0"/>
              </a:rPr>
              <a:t>Strategic networks</a:t>
            </a:r>
          </a:p>
          <a:p>
            <a:pPr algn="l"/>
            <a:r>
              <a:rPr lang="en-GB" sz="4400" dirty="0">
                <a:latin typeface="Arial" pitchFamily="34" charset="0"/>
                <a:cs typeface="Arial" pitchFamily="34" charset="0"/>
              </a:rPr>
              <a:t>Effective </a:t>
            </a:r>
            <a:r>
              <a:rPr lang="en-GB" sz="4400" dirty="0" smtClean="0">
                <a:latin typeface="Arial" pitchFamily="34" charset="0"/>
                <a:cs typeface="Arial" pitchFamily="34" charset="0"/>
              </a:rPr>
              <a:t>networks</a:t>
            </a:r>
            <a:endParaRPr lang="en-GB" sz="4400" dirty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GB" sz="4400" dirty="0">
                <a:latin typeface="Arial" pitchFamily="34" charset="0"/>
                <a:cs typeface="Arial" pitchFamily="34" charset="0"/>
              </a:rPr>
              <a:t>www.cast.org</a:t>
            </a:r>
          </a:p>
          <a:p>
            <a:r>
              <a:rPr lang="en-GB" sz="4000" dirty="0"/>
              <a:t> </a:t>
            </a:r>
          </a:p>
          <a:p>
            <a:pPr algn="l"/>
            <a:endParaRPr lang="en-GB" sz="3800" dirty="0">
              <a:latin typeface="Arial" pitchFamily="34" charset="0"/>
              <a:cs typeface="Arial" pitchFamily="34" charset="0"/>
            </a:endParaRPr>
          </a:p>
          <a:p>
            <a:pPr algn="l"/>
            <a:endParaRPr lang="en-GB" sz="2400" dirty="0">
              <a:latin typeface="Arial Black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906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osite">
  <a:themeElements>
    <a:clrScheme name="Composite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os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59</TotalTime>
  <Words>156</Words>
  <Application>Microsoft Office PowerPoint</Application>
  <PresentationFormat>On-screen Show (4:3)</PresentationFormat>
  <Paragraphs>148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Composite</vt:lpstr>
      <vt:lpstr>Universal Design for Learning and Digital Media </vt:lpstr>
      <vt:lpstr>What is Universal Design? </vt:lpstr>
      <vt:lpstr>PowerPoint Presentation</vt:lpstr>
      <vt:lpstr>PowerPoint Presentation</vt:lpstr>
      <vt:lpstr>Principles of Universal Design </vt:lpstr>
      <vt:lpstr>PowerPoint Presentation</vt:lpstr>
      <vt:lpstr>What is Universal Design for Learning? </vt:lpstr>
      <vt:lpstr>What is Universal Design for Learning? </vt:lpstr>
      <vt:lpstr>CAST and the Work of Anne Meyer and David Rose </vt:lpstr>
      <vt:lpstr>3 Principles of Universal Design for Learning (UDL) </vt:lpstr>
      <vt:lpstr>PowerPoint Presentation</vt:lpstr>
      <vt:lpstr>What does Universal Design for Learning Achieve? </vt:lpstr>
      <vt:lpstr>What else does Universal Design for Learning Address? </vt:lpstr>
      <vt:lpstr>Importance of Technology to Universal Design for Learning </vt:lpstr>
      <vt:lpstr>PowerPoint Presentation</vt:lpstr>
      <vt:lpstr>PowerPoint Presentation</vt:lpstr>
      <vt:lpstr>PowerPoint Presentation</vt:lpstr>
      <vt:lpstr>Tools for Checking Accessibility of Websites </vt:lpstr>
    </vt:vector>
  </TitlesOfParts>
  <Company>University College Cork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with Technology</dc:title>
  <dc:creator>Disability Support Info</dc:creator>
  <cp:lastModifiedBy>Disability Support Info</cp:lastModifiedBy>
  <cp:revision>7</cp:revision>
  <dcterms:created xsi:type="dcterms:W3CDTF">2013-12-09T16:41:02Z</dcterms:created>
  <dcterms:modified xsi:type="dcterms:W3CDTF">2013-12-10T09:44:51Z</dcterms:modified>
</cp:coreProperties>
</file>