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9"/>
  </p:handoutMasterIdLst>
  <p:sldIdLst>
    <p:sldId id="289" r:id="rId2"/>
    <p:sldId id="302" r:id="rId3"/>
    <p:sldId id="274" r:id="rId4"/>
    <p:sldId id="278" r:id="rId5"/>
    <p:sldId id="291" r:id="rId6"/>
    <p:sldId id="292" r:id="rId7"/>
    <p:sldId id="293" r:id="rId8"/>
    <p:sldId id="294" r:id="rId9"/>
    <p:sldId id="256" r:id="rId10"/>
    <p:sldId id="279" r:id="rId11"/>
    <p:sldId id="275" r:id="rId12"/>
    <p:sldId id="307" r:id="rId13"/>
    <p:sldId id="311" r:id="rId14"/>
    <p:sldId id="312" r:id="rId15"/>
    <p:sldId id="316" r:id="rId16"/>
    <p:sldId id="317" r:id="rId17"/>
    <p:sldId id="318" r:id="rId18"/>
    <p:sldId id="298" r:id="rId19"/>
    <p:sldId id="295" r:id="rId20"/>
    <p:sldId id="296" r:id="rId21"/>
    <p:sldId id="297" r:id="rId22"/>
    <p:sldId id="299" r:id="rId23"/>
    <p:sldId id="286" r:id="rId24"/>
    <p:sldId id="276" r:id="rId25"/>
    <p:sldId id="280" r:id="rId26"/>
    <p:sldId id="261" r:id="rId27"/>
    <p:sldId id="263" r:id="rId28"/>
    <p:sldId id="282" r:id="rId29"/>
    <p:sldId id="283" r:id="rId30"/>
    <p:sldId id="284" r:id="rId31"/>
    <p:sldId id="271" r:id="rId32"/>
    <p:sldId id="285" r:id="rId33"/>
    <p:sldId id="287" r:id="rId34"/>
    <p:sldId id="303" r:id="rId35"/>
    <p:sldId id="305" r:id="rId36"/>
    <p:sldId id="304" r:id="rId37"/>
    <p:sldId id="273" r:id="rId3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6" d="100"/>
          <a:sy n="106" d="100"/>
        </p:scale>
        <p:origin x="-522" y="6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72C801-CC34-4278-8C0F-8AA5F7622789}" type="datetimeFigureOut">
              <a:rPr lang="en-IE" smtClean="0"/>
              <a:t>16/01/2014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0D558F-3A0C-43EC-BB24-22F453162EF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692427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18FC2-90DE-4743-86D4-E4B7A9F0C75D}" type="datetimeFigureOut">
              <a:rPr lang="en-IE" smtClean="0"/>
              <a:t>16/01/2014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20F51-9A68-4B62-BB86-FC391A78821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16881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18FC2-90DE-4743-86D4-E4B7A9F0C75D}" type="datetimeFigureOut">
              <a:rPr lang="en-IE" smtClean="0"/>
              <a:t>16/01/2014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20F51-9A68-4B62-BB86-FC391A78821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03636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18FC2-90DE-4743-86D4-E4B7A9F0C75D}" type="datetimeFigureOut">
              <a:rPr lang="en-IE" smtClean="0"/>
              <a:t>16/01/2014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20F51-9A68-4B62-BB86-FC391A78821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55772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18FC2-90DE-4743-86D4-E4B7A9F0C75D}" type="datetimeFigureOut">
              <a:rPr lang="en-IE" smtClean="0"/>
              <a:t>16/01/2014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20F51-9A68-4B62-BB86-FC391A78821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3680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18FC2-90DE-4743-86D4-E4B7A9F0C75D}" type="datetimeFigureOut">
              <a:rPr lang="en-IE" smtClean="0"/>
              <a:t>16/01/2014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20F51-9A68-4B62-BB86-FC391A78821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85693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18FC2-90DE-4743-86D4-E4B7A9F0C75D}" type="datetimeFigureOut">
              <a:rPr lang="en-IE" smtClean="0"/>
              <a:t>16/01/2014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20F51-9A68-4B62-BB86-FC391A78821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88509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18FC2-90DE-4743-86D4-E4B7A9F0C75D}" type="datetimeFigureOut">
              <a:rPr lang="en-IE" smtClean="0"/>
              <a:t>16/01/2014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20F51-9A68-4B62-BB86-FC391A78821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71831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18FC2-90DE-4743-86D4-E4B7A9F0C75D}" type="datetimeFigureOut">
              <a:rPr lang="en-IE" smtClean="0"/>
              <a:t>16/01/2014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20F51-9A68-4B62-BB86-FC391A78821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02057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18FC2-90DE-4743-86D4-E4B7A9F0C75D}" type="datetimeFigureOut">
              <a:rPr lang="en-IE" smtClean="0"/>
              <a:t>16/01/2014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20F51-9A68-4B62-BB86-FC391A78821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3490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18FC2-90DE-4743-86D4-E4B7A9F0C75D}" type="datetimeFigureOut">
              <a:rPr lang="en-IE" smtClean="0"/>
              <a:t>16/01/2014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20F51-9A68-4B62-BB86-FC391A78821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95609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18FC2-90DE-4743-86D4-E4B7A9F0C75D}" type="datetimeFigureOut">
              <a:rPr lang="en-IE" smtClean="0"/>
              <a:t>16/01/2014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20F51-9A68-4B62-BB86-FC391A78821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77955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18FC2-90DE-4743-86D4-E4B7A9F0C75D}" type="datetimeFigureOut">
              <a:rPr lang="en-IE" smtClean="0"/>
              <a:t>16/01/2014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20F51-9A68-4B62-BB86-FC391A78821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01702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phil.oleary@cit.i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cit.ie/rp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t.ie/rpl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t.ie/rpl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t.ie/rpl/valuinglearning/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hyperlink" Target="http://www.cit.ie/rpl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17.png"/><Relationship Id="rId4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://www.qualrec.ie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mailto:phil.oleary@cit.i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t.ie/rpl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 fontScale="90000"/>
          </a:bodyPr>
          <a:lstStyle/>
          <a:p>
            <a:r>
              <a:rPr lang="en-IE" b="1" dirty="0"/>
              <a:t>RECOGNITION OF PRIOR </a:t>
            </a:r>
            <a:r>
              <a:rPr lang="en-IE" b="1" dirty="0" smtClean="0"/>
              <a:t>LEARNING</a:t>
            </a:r>
            <a:br>
              <a:rPr lang="en-IE" b="1" dirty="0" smtClean="0"/>
            </a:br>
            <a:r>
              <a:rPr lang="en-IE" b="1" dirty="0" smtClean="0"/>
              <a:t>THE CIT MODEL</a:t>
            </a:r>
            <a:endParaRPr lang="en-IE" dirty="0"/>
          </a:p>
        </p:txBody>
      </p:sp>
      <p:sp>
        <p:nvSpPr>
          <p:cNvPr id="4" name="Rectangle 3"/>
          <p:cNvSpPr/>
          <p:nvPr/>
        </p:nvSpPr>
        <p:spPr>
          <a:xfrm>
            <a:off x="2395016" y="2967335"/>
            <a:ext cx="4572000" cy="29238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E" sz="2800">
                <a:solidFill>
                  <a:schemeClr val="tx1">
                    <a:lumMod val="50000"/>
                    <a:lumOff val="50000"/>
                  </a:schemeClr>
                </a:solidFill>
              </a:rPr>
              <a:t>Phil </a:t>
            </a:r>
            <a:r>
              <a:rPr lang="en-IE" sz="28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O’Leary MSc MA</a:t>
            </a:r>
            <a:endParaRPr lang="en-IE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IE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Extended Campus</a:t>
            </a:r>
          </a:p>
          <a:p>
            <a:r>
              <a:rPr lang="en-IE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Cork Institute of </a:t>
            </a:r>
            <a:r>
              <a:rPr lang="en-IE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Technology</a:t>
            </a:r>
          </a:p>
          <a:p>
            <a:endParaRPr lang="en-IE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IE" sz="2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IE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IE" sz="1600" dirty="0">
                <a:solidFill>
                  <a:schemeClr val="tx1">
                    <a:lumMod val="50000"/>
                    <a:lumOff val="50000"/>
                  </a:schemeClr>
                </a:solidFill>
                <a:hlinkClick r:id="rId2"/>
              </a:rPr>
              <a:t>p</a:t>
            </a:r>
            <a:r>
              <a:rPr lang="en-IE" sz="1600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2"/>
              </a:rPr>
              <a:t>hil.oleary@cit.ie</a:t>
            </a:r>
            <a:r>
              <a:rPr lang="en-IE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4335132</a:t>
            </a:r>
            <a:endParaRPr lang="en-IE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Picture 4" descr="CIT MAIN 2012 (RGB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6093296"/>
            <a:ext cx="1639817" cy="751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 descr="image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235" y="6266470"/>
            <a:ext cx="1071563" cy="404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38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32656"/>
            <a:ext cx="5472608" cy="56166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E" b="1" dirty="0" smtClean="0">
                <a:solidFill>
                  <a:srgbClr val="FF0000"/>
                </a:solidFill>
              </a:rPr>
              <a:t>MY ROLE </a:t>
            </a:r>
          </a:p>
          <a:p>
            <a:pPr marL="0" indent="0">
              <a:buNone/>
            </a:pPr>
            <a:r>
              <a:rPr lang="en-IE" b="1" dirty="0" smtClean="0"/>
              <a:t>Deliver RPL for CIT, students, systems in place.</a:t>
            </a:r>
          </a:p>
          <a:p>
            <a:pPr marL="0" indent="0">
              <a:buNone/>
            </a:pPr>
            <a:endParaRPr lang="en-IE" b="1" dirty="0" smtClean="0"/>
          </a:p>
          <a:p>
            <a:pPr marL="0" indent="0">
              <a:buNone/>
            </a:pPr>
            <a:endParaRPr lang="en-IE" b="1" dirty="0"/>
          </a:p>
          <a:p>
            <a:pPr marL="0" indent="0">
              <a:buNone/>
            </a:pPr>
            <a:endParaRPr lang="en-IE" b="1" dirty="0"/>
          </a:p>
          <a:p>
            <a:pPr marL="0" indent="0">
              <a:buNone/>
            </a:pPr>
            <a:endParaRPr lang="en-IE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IE" b="1" dirty="0" smtClean="0">
                <a:solidFill>
                  <a:srgbClr val="FF0000"/>
                </a:solidFill>
              </a:rPr>
              <a:t>MY STUDIES </a:t>
            </a:r>
          </a:p>
          <a:p>
            <a:pPr marL="0" indent="0">
              <a:buNone/>
            </a:pPr>
            <a:r>
              <a:rPr lang="en-IE" b="1" dirty="0" smtClean="0"/>
              <a:t>MA through research. Looking at ways to support the student with RPL case preparation.</a:t>
            </a:r>
            <a:endParaRPr lang="en-IE" b="1" dirty="0"/>
          </a:p>
        </p:txBody>
      </p:sp>
      <p:pic>
        <p:nvPicPr>
          <p:cNvPr id="4" name="Picture 3" descr="CIT MAIN 2012 (RGB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6093296"/>
            <a:ext cx="1639817" cy="751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235" y="6266470"/>
            <a:ext cx="1071563" cy="404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4"/>
          <a:srcRect l="5503" t="12875" r="42819" b="28494"/>
          <a:stretch/>
        </p:blipFill>
        <p:spPr bwMode="auto">
          <a:xfrm>
            <a:off x="6050914" y="1052736"/>
            <a:ext cx="2985235" cy="31683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844824"/>
            <a:ext cx="2952328" cy="2232248"/>
          </a:xfrm>
          <a:prstGeom prst="rect">
            <a:avLst/>
          </a:prstGeom>
        </p:spPr>
      </p:pic>
      <p:pic>
        <p:nvPicPr>
          <p:cNvPr id="1026" name="Picture 2" descr="https://encrypted-tbn2.gstatic.com/images?q=tbn:ANd9GcStKvyQPB8COhgdjUkshdV9DgIwcWpDaGUK-DqYgDUEuF7aY_BA9Q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797152"/>
            <a:ext cx="2735957" cy="204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64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IE" sz="3200" b="1" dirty="0" smtClean="0"/>
              <a:t>METHOD </a:t>
            </a:r>
            <a:br>
              <a:rPr lang="en-IE" sz="3200" b="1" dirty="0" smtClean="0"/>
            </a:br>
            <a:r>
              <a:rPr lang="en-IE" sz="3200" b="1" dirty="0" smtClean="0"/>
              <a:t>Action research methodology</a:t>
            </a:r>
            <a:endParaRPr lang="en-IE" sz="3200" b="1" dirty="0"/>
          </a:p>
        </p:txBody>
      </p:sp>
      <p:pic>
        <p:nvPicPr>
          <p:cNvPr id="4" name="Content Placeholder 3" descr="https://sites.google.com/site/reflection4learning/_/rsrc/1241893216802/why-reflect/ARcycle.jpg?height=420&amp;width=287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5162" y="1867694"/>
            <a:ext cx="2733675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716016" y="6209729"/>
            <a:ext cx="4248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i="1" dirty="0" smtClean="0"/>
              <a:t>The Action Research cycle, Barrett 2011</a:t>
            </a:r>
            <a:endParaRPr lang="en-IE" sz="14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6660232" y="2780928"/>
            <a:ext cx="1800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E" b="1" dirty="0" smtClean="0">
                <a:solidFill>
                  <a:srgbClr val="FF0000"/>
                </a:solidFill>
              </a:rPr>
              <a:t>Practice based form of research</a:t>
            </a:r>
          </a:p>
          <a:p>
            <a:pPr>
              <a:lnSpc>
                <a:spcPct val="150000"/>
              </a:lnSpc>
            </a:pPr>
            <a:endParaRPr lang="en-IE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IE" b="1" dirty="0" smtClean="0">
                <a:solidFill>
                  <a:srgbClr val="FF0000"/>
                </a:solidFill>
              </a:rPr>
              <a:t>Collaborative</a:t>
            </a:r>
          </a:p>
          <a:p>
            <a:pPr>
              <a:lnSpc>
                <a:spcPct val="150000"/>
              </a:lnSpc>
            </a:pPr>
            <a:endParaRPr lang="en-IE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IE" b="1" dirty="0" smtClean="0">
                <a:solidFill>
                  <a:srgbClr val="FF0000"/>
                </a:solidFill>
              </a:rPr>
              <a:t>Reflective aspect</a:t>
            </a:r>
            <a:endParaRPr lang="en-IE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3136981"/>
            <a:ext cx="2592288" cy="3721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IE" b="1" dirty="0" smtClean="0">
                <a:solidFill>
                  <a:srgbClr val="FF0000"/>
                </a:solidFill>
              </a:rPr>
              <a:t>2010-2013 </a:t>
            </a:r>
          </a:p>
          <a:p>
            <a:pPr>
              <a:lnSpc>
                <a:spcPct val="110000"/>
              </a:lnSpc>
            </a:pPr>
            <a:r>
              <a:rPr lang="en-IE" b="1" dirty="0" smtClean="0">
                <a:solidFill>
                  <a:srgbClr val="FF0000"/>
                </a:solidFill>
              </a:rPr>
              <a:t>RESEARCH </a:t>
            </a:r>
            <a:r>
              <a:rPr lang="en-IE" b="1" dirty="0">
                <a:solidFill>
                  <a:srgbClr val="FF0000"/>
                </a:solidFill>
              </a:rPr>
              <a:t>MA – SUPPORTING STUDENT WITH </a:t>
            </a:r>
            <a:r>
              <a:rPr lang="en-IE" b="1" dirty="0" smtClean="0">
                <a:solidFill>
                  <a:srgbClr val="FF0000"/>
                </a:solidFill>
              </a:rPr>
              <a:t>RPL</a:t>
            </a:r>
            <a:endParaRPr lang="en-IE" dirty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</a:pPr>
            <a:r>
              <a:rPr lang="en-IE" dirty="0"/>
              <a:t>Action Research approach to creating a systemised service to delivering RPL provision which </a:t>
            </a:r>
            <a:r>
              <a:rPr lang="en-IE" dirty="0" smtClean="0"/>
              <a:t>still allows </a:t>
            </a:r>
            <a:r>
              <a:rPr lang="en-IE" dirty="0"/>
              <a:t>for individual one to one </a:t>
            </a:r>
            <a:r>
              <a:rPr lang="en-IE" dirty="0" smtClean="0"/>
              <a:t>support if needed.</a:t>
            </a:r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63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001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IE" sz="3200" b="1" dirty="0" smtClean="0"/>
              <a:t>RPL DELIVERED IN CIT SINCE 1996</a:t>
            </a:r>
            <a:endParaRPr lang="en-IE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4104456" cy="5001419"/>
          </a:xfrm>
        </p:spPr>
        <p:txBody>
          <a:bodyPr>
            <a:normAutofit/>
          </a:bodyPr>
          <a:lstStyle/>
          <a:p>
            <a:r>
              <a:rPr lang="en-IE" sz="2800" dirty="0" smtClean="0"/>
              <a:t>Policy and Procedures revised three times </a:t>
            </a:r>
          </a:p>
          <a:p>
            <a:endParaRPr lang="en-IE" sz="2800" dirty="0"/>
          </a:p>
          <a:p>
            <a:r>
              <a:rPr lang="en-IE" sz="2800" dirty="0" smtClean="0"/>
              <a:t>Numbers increasing:</a:t>
            </a:r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pPr marL="0" indent="0">
              <a:buNone/>
            </a:pPr>
            <a:endParaRPr lang="en-IE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679035"/>
              </p:ext>
            </p:extLst>
          </p:nvPr>
        </p:nvGraphicFramePr>
        <p:xfrm>
          <a:off x="4319464" y="908720"/>
          <a:ext cx="4824536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2487"/>
                <a:gridCol w="3552049"/>
              </a:tblGrid>
              <a:tr h="328036">
                <a:tc>
                  <a:txBody>
                    <a:bodyPr/>
                    <a:lstStyle/>
                    <a:p>
                      <a:r>
                        <a:rPr lang="en-IE" dirty="0" smtClean="0"/>
                        <a:t>Year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Overall numbers of RPL cases</a:t>
                      </a:r>
                      <a:endParaRPr lang="en-IE" dirty="0"/>
                    </a:p>
                  </a:txBody>
                  <a:tcPr/>
                </a:tc>
              </a:tr>
              <a:tr h="328036">
                <a:tc>
                  <a:txBody>
                    <a:bodyPr/>
                    <a:lstStyle/>
                    <a:p>
                      <a:r>
                        <a:rPr lang="en-IE" dirty="0" smtClean="0"/>
                        <a:t>2013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550</a:t>
                      </a:r>
                      <a:endParaRPr lang="en-IE" dirty="0"/>
                    </a:p>
                  </a:txBody>
                  <a:tcPr/>
                </a:tc>
              </a:tr>
              <a:tr h="328036">
                <a:tc>
                  <a:txBody>
                    <a:bodyPr/>
                    <a:lstStyle/>
                    <a:p>
                      <a:r>
                        <a:rPr lang="en-IE" dirty="0" smtClean="0"/>
                        <a:t>2012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523</a:t>
                      </a:r>
                      <a:endParaRPr lang="en-IE" dirty="0"/>
                    </a:p>
                  </a:txBody>
                  <a:tcPr/>
                </a:tc>
              </a:tr>
              <a:tr h="328036">
                <a:tc>
                  <a:txBody>
                    <a:bodyPr/>
                    <a:lstStyle/>
                    <a:p>
                      <a:r>
                        <a:rPr lang="en-IE" dirty="0" smtClean="0"/>
                        <a:t>2011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589</a:t>
                      </a:r>
                      <a:endParaRPr lang="en-IE" dirty="0"/>
                    </a:p>
                  </a:txBody>
                  <a:tcPr/>
                </a:tc>
              </a:tr>
              <a:tr h="328036">
                <a:tc>
                  <a:txBody>
                    <a:bodyPr/>
                    <a:lstStyle/>
                    <a:p>
                      <a:r>
                        <a:rPr lang="en-IE" dirty="0" smtClean="0"/>
                        <a:t>2010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502</a:t>
                      </a:r>
                      <a:endParaRPr lang="en-IE" dirty="0"/>
                    </a:p>
                  </a:txBody>
                  <a:tcPr/>
                </a:tc>
              </a:tr>
              <a:tr h="328036">
                <a:tc>
                  <a:txBody>
                    <a:bodyPr/>
                    <a:lstStyle/>
                    <a:p>
                      <a:r>
                        <a:rPr lang="en-IE" dirty="0" smtClean="0"/>
                        <a:t>2009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531</a:t>
                      </a:r>
                      <a:endParaRPr lang="en-IE" dirty="0"/>
                    </a:p>
                  </a:txBody>
                  <a:tcPr/>
                </a:tc>
              </a:tr>
              <a:tr h="328036">
                <a:tc>
                  <a:txBody>
                    <a:bodyPr/>
                    <a:lstStyle/>
                    <a:p>
                      <a:r>
                        <a:rPr lang="en-IE" dirty="0" smtClean="0"/>
                        <a:t>2008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330</a:t>
                      </a:r>
                      <a:endParaRPr lang="en-IE" dirty="0"/>
                    </a:p>
                  </a:txBody>
                  <a:tcPr/>
                </a:tc>
              </a:tr>
              <a:tr h="328036">
                <a:tc>
                  <a:txBody>
                    <a:bodyPr/>
                    <a:lstStyle/>
                    <a:p>
                      <a:r>
                        <a:rPr lang="en-IE" dirty="0" smtClean="0"/>
                        <a:t>2007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308</a:t>
                      </a:r>
                      <a:endParaRPr lang="en-IE" dirty="0"/>
                    </a:p>
                  </a:txBody>
                  <a:tcPr/>
                </a:tc>
              </a:tr>
              <a:tr h="328036">
                <a:tc>
                  <a:txBody>
                    <a:bodyPr/>
                    <a:lstStyle/>
                    <a:p>
                      <a:r>
                        <a:rPr lang="en-IE" dirty="0" smtClean="0"/>
                        <a:t>2006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284</a:t>
                      </a:r>
                      <a:endParaRPr lang="en-IE" dirty="0"/>
                    </a:p>
                  </a:txBody>
                  <a:tcPr/>
                </a:tc>
              </a:tr>
              <a:tr h="328036">
                <a:tc>
                  <a:txBody>
                    <a:bodyPr/>
                    <a:lstStyle/>
                    <a:p>
                      <a:r>
                        <a:rPr lang="en-IE" dirty="0" smtClean="0"/>
                        <a:t>2005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142</a:t>
                      </a:r>
                      <a:endParaRPr lang="en-IE" dirty="0"/>
                    </a:p>
                  </a:txBody>
                  <a:tcPr/>
                </a:tc>
              </a:tr>
              <a:tr h="328036">
                <a:tc>
                  <a:txBody>
                    <a:bodyPr/>
                    <a:lstStyle/>
                    <a:p>
                      <a:r>
                        <a:rPr lang="en-IE" dirty="0" smtClean="0"/>
                        <a:t>2004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87</a:t>
                      </a:r>
                      <a:endParaRPr lang="en-IE" dirty="0"/>
                    </a:p>
                  </a:txBody>
                  <a:tcPr/>
                </a:tc>
              </a:tr>
              <a:tr h="328036">
                <a:tc>
                  <a:txBody>
                    <a:bodyPr/>
                    <a:lstStyle/>
                    <a:p>
                      <a:r>
                        <a:rPr lang="en-IE" dirty="0" smtClean="0"/>
                        <a:t>2003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85</a:t>
                      </a:r>
                      <a:endParaRPr lang="en-IE" dirty="0"/>
                    </a:p>
                  </a:txBody>
                  <a:tcPr/>
                </a:tc>
              </a:tr>
              <a:tr h="328036">
                <a:tc>
                  <a:txBody>
                    <a:bodyPr/>
                    <a:lstStyle/>
                    <a:p>
                      <a:r>
                        <a:rPr lang="en-IE" dirty="0" smtClean="0"/>
                        <a:t>2002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82</a:t>
                      </a:r>
                      <a:endParaRPr lang="en-IE" dirty="0"/>
                    </a:p>
                  </a:txBody>
                  <a:tcPr/>
                </a:tc>
              </a:tr>
              <a:tr h="328036">
                <a:tc>
                  <a:txBody>
                    <a:bodyPr/>
                    <a:lstStyle/>
                    <a:p>
                      <a:r>
                        <a:rPr lang="en-IE" dirty="0" smtClean="0"/>
                        <a:t>2001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63</a:t>
                      </a:r>
                      <a:endParaRPr lang="en-IE" dirty="0"/>
                    </a:p>
                  </a:txBody>
                  <a:tcPr/>
                </a:tc>
              </a:tr>
              <a:tr h="328036">
                <a:tc>
                  <a:txBody>
                    <a:bodyPr/>
                    <a:lstStyle/>
                    <a:p>
                      <a:r>
                        <a:rPr lang="en-IE" dirty="0" smtClean="0"/>
                        <a:t>2000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53</a:t>
                      </a:r>
                      <a:endParaRPr lang="en-I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023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22114"/>
          </a:xfrm>
        </p:spPr>
        <p:txBody>
          <a:bodyPr>
            <a:normAutofit/>
          </a:bodyPr>
          <a:lstStyle/>
          <a:p>
            <a:pPr algn="l"/>
            <a:r>
              <a:rPr lang="en-IE" sz="3200" b="1" dirty="0" smtClean="0"/>
              <a:t>Last Semesters’ numbers</a:t>
            </a:r>
            <a:endParaRPr lang="en-IE" sz="32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3179456"/>
              </p:ext>
            </p:extLst>
          </p:nvPr>
        </p:nvGraphicFramePr>
        <p:xfrm>
          <a:off x="683568" y="764704"/>
          <a:ext cx="8229600" cy="579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971520">
                <a:tc>
                  <a:txBody>
                    <a:bodyPr/>
                    <a:lstStyle/>
                    <a:p>
                      <a:r>
                        <a:rPr lang="en-IE" dirty="0" smtClean="0"/>
                        <a:t>Total Number of RPLS 265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Levels </a:t>
                      </a:r>
                    </a:p>
                    <a:p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Combination   9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6 combination    6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Experiential   44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6 experiential     18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Formal          191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6 formal              153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Non formal    21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6 non formal       5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7 combination    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Total number of assessors  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7 experiential     8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7 formal              33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="1" dirty="0" smtClean="0"/>
                        <a:t>Top 5 modules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7 non formal      1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/>
                        <a:t>CMOD6001 CIT module                                 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8 experiential     4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/>
                        <a:t>COMH8001 Enterprise</a:t>
                      </a:r>
                      <a:r>
                        <a:rPr lang="en-IE" sz="1600" baseline="0" dirty="0" smtClean="0"/>
                        <a:t> Storage Systems     </a:t>
                      </a:r>
                      <a:r>
                        <a:rPr lang="en-IE" sz="1600" dirty="0" smtClean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8 formal              5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/>
                        <a:t>COMH9004</a:t>
                      </a:r>
                      <a:r>
                        <a:rPr lang="en-IE" sz="1600" baseline="0" dirty="0" smtClean="0"/>
                        <a:t> Cloud Storage Infrastructures 10</a:t>
                      </a:r>
                      <a:endParaRPr lang="en-IE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8 non formal      13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/>
                        <a:t>PHYS6020 Physics for Marine Engineers</a:t>
                      </a:r>
                      <a:r>
                        <a:rPr lang="en-IE" sz="1600" baseline="0" dirty="0" smtClean="0"/>
                        <a:t>      </a:t>
                      </a:r>
                      <a:r>
                        <a:rPr lang="en-IE" sz="1600" dirty="0" smtClean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9 experiential    14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/>
                        <a:t>MRKT6004 Introduction to Marketing         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9 non formal      2</a:t>
                      </a:r>
                      <a:endParaRPr lang="en-I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421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IE" sz="3200" b="1" dirty="0" smtClean="0"/>
              <a:t>Policy RPL</a:t>
            </a:r>
            <a:endParaRPr lang="en-IE" sz="32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3" t="7006" r="28948" b="4105"/>
          <a:stretch/>
        </p:blipFill>
        <p:spPr bwMode="auto">
          <a:xfrm>
            <a:off x="3876019" y="147990"/>
            <a:ext cx="5113734" cy="6710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528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47" t="6925" r="31228" b="5684"/>
          <a:stretch/>
        </p:blipFill>
        <p:spPr bwMode="auto">
          <a:xfrm>
            <a:off x="3419872" y="44624"/>
            <a:ext cx="5616624" cy="6696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692696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/>
              <a:t>Page 2</a:t>
            </a:r>
            <a:endParaRPr lang="en-IE" sz="3200" b="1" dirty="0"/>
          </a:p>
        </p:txBody>
      </p:sp>
    </p:spTree>
    <p:extLst>
      <p:ext uri="{BB962C8B-B14F-4D97-AF65-F5344CB8AC3E}">
        <p14:creationId xmlns:p14="http://schemas.microsoft.com/office/powerpoint/2010/main" val="342667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170584" cy="1143000"/>
          </a:xfrm>
        </p:spPr>
        <p:txBody>
          <a:bodyPr>
            <a:normAutofit/>
          </a:bodyPr>
          <a:lstStyle/>
          <a:p>
            <a:r>
              <a:rPr lang="en-IE" sz="3200" b="1" dirty="0" smtClean="0"/>
              <a:t>Page 3</a:t>
            </a:r>
            <a:endParaRPr lang="en-IE" sz="32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11" t="9170" r="31111" b="5123"/>
          <a:stretch/>
        </p:blipFill>
        <p:spPr bwMode="auto">
          <a:xfrm>
            <a:off x="3635896" y="1"/>
            <a:ext cx="54006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143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026568" cy="1143000"/>
          </a:xfrm>
        </p:spPr>
        <p:txBody>
          <a:bodyPr>
            <a:normAutofit/>
          </a:bodyPr>
          <a:lstStyle/>
          <a:p>
            <a:pPr algn="l"/>
            <a:r>
              <a:rPr lang="en-IE" sz="3200" b="1" dirty="0" smtClean="0"/>
              <a:t>Page 4</a:t>
            </a:r>
            <a:endParaRPr lang="en-IE" sz="32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2" t="8795" r="33333" b="21644"/>
          <a:stretch/>
        </p:blipFill>
        <p:spPr bwMode="auto">
          <a:xfrm>
            <a:off x="3851920" y="188640"/>
            <a:ext cx="5174670" cy="5470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637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IE" sz="3200" b="1" dirty="0" smtClean="0"/>
              <a:t>CIT MODEL FOR RPL PROVISION</a:t>
            </a:r>
            <a:endParaRPr lang="en-IE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5736" y="2852936"/>
            <a:ext cx="4536504" cy="1828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IE" dirty="0" smtClean="0"/>
              <a:t>Website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smtClean="0"/>
              <a:t>Workshops 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smtClean="0"/>
              <a:t>Individual mentoring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7830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86807" cy="1143000"/>
          </a:xfrm>
        </p:spPr>
        <p:txBody>
          <a:bodyPr>
            <a:normAutofit/>
          </a:bodyPr>
          <a:lstStyle/>
          <a:p>
            <a:pPr algn="l"/>
            <a:r>
              <a:rPr lang="en-IE" sz="3200" b="1" dirty="0" smtClean="0"/>
              <a:t>MODEL</a:t>
            </a:r>
            <a:endParaRPr lang="en-IE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92695"/>
          </a:xfrm>
        </p:spPr>
        <p:txBody>
          <a:bodyPr/>
          <a:lstStyle/>
          <a:p>
            <a:pPr marL="0" indent="0">
              <a:buNone/>
            </a:pPr>
            <a:r>
              <a:rPr lang="en-IE" dirty="0" smtClean="0"/>
              <a:t>Comprehensive website </a:t>
            </a:r>
            <a:r>
              <a:rPr lang="en-IE" dirty="0" smtClean="0">
                <a:hlinkClick r:id="rId2"/>
              </a:rPr>
              <a:t>www.cit.ie/rpl</a:t>
            </a:r>
            <a:endParaRPr lang="en-IE" dirty="0" smtClean="0"/>
          </a:p>
          <a:p>
            <a:pPr marL="514350" indent="-514350">
              <a:buFont typeface="+mj-lt"/>
              <a:buAutoNum type="arabicPeriod"/>
            </a:pPr>
            <a:endParaRPr lang="en-IE" dirty="0" smtClean="0"/>
          </a:p>
          <a:p>
            <a:endParaRPr lang="en-IE" dirty="0"/>
          </a:p>
          <a:p>
            <a:endParaRPr lang="en-I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9" t="24886" r="17193" b="7369"/>
          <a:stretch/>
        </p:blipFill>
        <p:spPr bwMode="auto">
          <a:xfrm>
            <a:off x="251520" y="2348880"/>
            <a:ext cx="8784975" cy="434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 rot="20773167">
            <a:off x="6744084" y="554814"/>
            <a:ext cx="2267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FF0000"/>
                </a:solidFill>
              </a:rPr>
              <a:t>Basic information on RPL</a:t>
            </a:r>
          </a:p>
          <a:p>
            <a:r>
              <a:rPr lang="en-IE" b="1" dirty="0" smtClean="0">
                <a:solidFill>
                  <a:srgbClr val="FF0000"/>
                </a:solidFill>
              </a:rPr>
              <a:t>Downloadable portfolio templates</a:t>
            </a:r>
          </a:p>
        </p:txBody>
      </p:sp>
    </p:spTree>
    <p:extLst>
      <p:ext uri="{BB962C8B-B14F-4D97-AF65-F5344CB8AC3E}">
        <p14:creationId xmlns:p14="http://schemas.microsoft.com/office/powerpoint/2010/main" val="293456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IE" sz="3200" b="1" dirty="0"/>
              <a:t>RECOGNITION OF PRIOR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IE" dirty="0" smtClean="0"/>
              <a:t>What is RPL ?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smtClean="0"/>
              <a:t>Various terms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smtClean="0"/>
              <a:t>How RPL can be used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smtClean="0"/>
              <a:t>Explain CIT model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smtClean="0"/>
              <a:t>My research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smtClean="0"/>
              <a:t>Issues arising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2649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IE" sz="3200" b="1" dirty="0" smtClean="0"/>
              <a:t>WORKSHOPS - LUNCHTIME AND TEATIME</a:t>
            </a:r>
            <a:endParaRPr lang="en-IE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4" t="6737" r="16619" b="3293"/>
          <a:stretch/>
        </p:blipFill>
        <p:spPr bwMode="auto">
          <a:xfrm>
            <a:off x="4211960" y="2780928"/>
            <a:ext cx="4932040" cy="4077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s://encrypted-tbn2.gstatic.com/images?q=tbn:ANd9GcRLL2ktNm2aV7KRUNhPV1dDwhl6NtBJ4sKznWhytRPedrjQJvWgX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068"/>
            <a:ext cx="5220072" cy="447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50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IE" sz="3200" b="1" dirty="0" smtClean="0"/>
              <a:t>ONE TO ONE APPOINTMENTS </a:t>
            </a:r>
            <a:br>
              <a:rPr lang="en-IE" sz="3200" b="1" dirty="0" smtClean="0"/>
            </a:br>
            <a:r>
              <a:rPr lang="en-IE" sz="3200" b="1" dirty="0" smtClean="0"/>
              <a:t>(ONLY AFTER ATTENDING WORKSHOPS)</a:t>
            </a:r>
            <a:endParaRPr lang="en-IE" sz="3200" b="1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16985" t="16726" r="25309" b="9122"/>
          <a:stretch/>
        </p:blipFill>
        <p:spPr bwMode="auto">
          <a:xfrm>
            <a:off x="5004048" y="3606025"/>
            <a:ext cx="4139952" cy="32437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/>
          <a:srcRect l="6187" t="2698" r="43923" b="29371"/>
          <a:stretch/>
        </p:blipFill>
        <p:spPr bwMode="auto">
          <a:xfrm>
            <a:off x="0" y="3606025"/>
            <a:ext cx="5004048" cy="32437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187" y="1556792"/>
            <a:ext cx="4536504" cy="179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28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IE" sz="3200" b="1" dirty="0" smtClean="0"/>
              <a:t>WHY I FINALLY CHOSE THIS MODEL</a:t>
            </a:r>
            <a:endParaRPr lang="en-IE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2060849"/>
            <a:ext cx="7211144" cy="1440160"/>
          </a:xfrm>
        </p:spPr>
        <p:txBody>
          <a:bodyPr>
            <a:normAutofit/>
          </a:bodyPr>
          <a:lstStyle/>
          <a:p>
            <a:r>
              <a:rPr lang="en-IE" dirty="0" smtClean="0"/>
              <a:t>Research explained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242751"/>
            <a:ext cx="4261048" cy="21640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1800" y="5764614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i="1" dirty="0" smtClean="0"/>
              <a:t>2008 - 2009 numbers increasing</a:t>
            </a:r>
            <a:endParaRPr lang="en-IE" b="1" i="1" dirty="0"/>
          </a:p>
        </p:txBody>
      </p:sp>
    </p:spTree>
    <p:extLst>
      <p:ext uri="{BB962C8B-B14F-4D97-AF65-F5344CB8AC3E}">
        <p14:creationId xmlns:p14="http://schemas.microsoft.com/office/powerpoint/2010/main" val="355361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426170"/>
          </a:xfrm>
        </p:spPr>
        <p:txBody>
          <a:bodyPr>
            <a:normAutofit fontScale="90000"/>
          </a:bodyPr>
          <a:lstStyle/>
          <a:p>
            <a:pPr algn="l"/>
            <a:r>
              <a:rPr lang="en-IE" sz="3200" b="1" dirty="0" smtClean="0">
                <a:solidFill>
                  <a:srgbClr val="FF0000"/>
                </a:solidFill>
              </a:rPr>
              <a:t>I WANTED</a:t>
            </a:r>
            <a:r>
              <a:rPr lang="en-IE" sz="3200" b="1" dirty="0"/>
              <a:t/>
            </a:r>
            <a:br>
              <a:rPr lang="en-IE" sz="3200" b="1" dirty="0"/>
            </a:br>
            <a:r>
              <a:rPr lang="en-IE" sz="3200" b="1" dirty="0" smtClean="0"/>
              <a:t>A systemised approach that would still allow for the individual </a:t>
            </a:r>
            <a:r>
              <a:rPr lang="en-IE" sz="3200" b="1" i="1" dirty="0" smtClean="0"/>
              <a:t>(the human factor)</a:t>
            </a:r>
            <a:endParaRPr lang="en-IE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50" y="2276872"/>
            <a:ext cx="5184576" cy="194421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IE" sz="2800" dirty="0" smtClean="0"/>
              <a:t>Get the information out there</a:t>
            </a:r>
          </a:p>
          <a:p>
            <a:pPr marL="514350" indent="-514350">
              <a:buFont typeface="+mj-lt"/>
              <a:buAutoNum type="arabicPeriod"/>
            </a:pPr>
            <a:r>
              <a:rPr lang="en-IE" sz="2800" smtClean="0"/>
              <a:t>Group queries</a:t>
            </a:r>
            <a:endParaRPr lang="en-IE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IE" sz="2800" dirty="0" smtClean="0"/>
              <a:t>One to one attention</a:t>
            </a:r>
            <a:endParaRPr lang="en-IE" sz="2800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18673" t="10072" r="42520" b="5338"/>
          <a:stretch/>
        </p:blipFill>
        <p:spPr bwMode="auto">
          <a:xfrm>
            <a:off x="5004048" y="1340768"/>
            <a:ext cx="3528392" cy="33843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/>
          <a:srcRect l="35065" t="53802" r="25309" b="9122"/>
          <a:stretch/>
        </p:blipFill>
        <p:spPr bwMode="auto">
          <a:xfrm>
            <a:off x="2852420" y="4422132"/>
            <a:ext cx="4239860" cy="21639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4"/>
          <a:srcRect l="6187" t="2698" r="43923" b="29371"/>
          <a:stretch/>
        </p:blipFill>
        <p:spPr bwMode="auto">
          <a:xfrm>
            <a:off x="0" y="4422131"/>
            <a:ext cx="2852420" cy="24276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051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747962" cy="1858218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en-IE" sz="3200" b="1" dirty="0" smtClean="0"/>
              <a:t>RESEARCH</a:t>
            </a:r>
            <a:br>
              <a:rPr lang="en-IE" sz="3200" b="1" dirty="0" smtClean="0"/>
            </a:br>
            <a:r>
              <a:rPr lang="en-IE" sz="3200" b="1" dirty="0" smtClean="0"/>
              <a:t>CONTEXT</a:t>
            </a:r>
            <a:br>
              <a:rPr lang="en-IE" sz="3200" b="1" dirty="0" smtClean="0"/>
            </a:br>
            <a:r>
              <a:rPr lang="en-IE" sz="3200" b="1" dirty="0" smtClean="0"/>
              <a:t>FIRST CYCLE</a:t>
            </a:r>
            <a:endParaRPr lang="en-IE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2754723" cy="3561259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IE" sz="2400" dirty="0" smtClean="0">
                <a:solidFill>
                  <a:srgbClr val="FF0000"/>
                </a:solidFill>
              </a:rPr>
              <a:t>Questionnaire </a:t>
            </a:r>
            <a:r>
              <a:rPr lang="en-IE" sz="2400" dirty="0" smtClean="0"/>
              <a:t>exploring picture of RPL case preparation in 2010 – 30 students, 13 questions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IE" sz="2400" dirty="0" smtClean="0"/>
              <a:t>	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IE" sz="2400" dirty="0" smtClean="0">
                <a:solidFill>
                  <a:srgbClr val="FF0000"/>
                </a:solidFill>
              </a:rPr>
              <a:t>Data yielded valuable insight – students wanted more online 	supports</a:t>
            </a:r>
          </a:p>
        </p:txBody>
      </p:sp>
      <p:pic>
        <p:nvPicPr>
          <p:cNvPr id="4" name="Content Placeholder 3" descr="https://sites.google.com/site/reflection4learning/_/rsrc/1241893216802/why-reflect/ARcycle.jpg?height=420&amp;width=287"/>
          <p:cNvPicPr>
            <a:picLocks/>
          </p:cNvPicPr>
          <p:nvPr/>
        </p:nvPicPr>
        <p:blipFill rotWithShape="1">
          <a:blip r:embed="rId2" cstate="print"/>
          <a:srcRect b="41241"/>
          <a:stretch/>
        </p:blipFill>
        <p:spPr bwMode="auto">
          <a:xfrm>
            <a:off x="3211923" y="116632"/>
            <a:ext cx="2733675" cy="2345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7" t="16055" r="29474" b="35064"/>
          <a:stretch/>
        </p:blipFill>
        <p:spPr bwMode="auto">
          <a:xfrm>
            <a:off x="3226150" y="2905939"/>
            <a:ext cx="6052214" cy="3924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720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960" y="2636912"/>
            <a:ext cx="8229600" cy="3415563"/>
          </a:xfrm>
        </p:spPr>
        <p:txBody>
          <a:bodyPr/>
          <a:lstStyle/>
          <a:p>
            <a:pPr marL="0" indent="0">
              <a:buNone/>
            </a:pPr>
            <a:r>
              <a:rPr lang="en-IE" sz="2400" dirty="0" smtClean="0"/>
              <a:t>2. </a:t>
            </a:r>
            <a:r>
              <a:rPr lang="en-IE" sz="2400" dirty="0" smtClean="0">
                <a:solidFill>
                  <a:srgbClr val="FF0000"/>
                </a:solidFill>
              </a:rPr>
              <a:t>Focus </a:t>
            </a:r>
            <a:r>
              <a:rPr lang="en-IE" sz="2400" dirty="0">
                <a:solidFill>
                  <a:srgbClr val="FF0000"/>
                </a:solidFill>
              </a:rPr>
              <a:t>groups </a:t>
            </a:r>
            <a:r>
              <a:rPr lang="en-IE" sz="2400" dirty="0"/>
              <a:t>exploring reflection and developing reflective </a:t>
            </a:r>
            <a:r>
              <a:rPr lang="en-IE" sz="2400" dirty="0" smtClean="0"/>
              <a:t>ability </a:t>
            </a:r>
            <a:r>
              <a:rPr lang="en-IE" sz="2400" dirty="0"/>
              <a:t>(2011)</a:t>
            </a:r>
          </a:p>
          <a:p>
            <a:endParaRPr lang="en-IE" dirty="0"/>
          </a:p>
        </p:txBody>
      </p:sp>
      <p:pic>
        <p:nvPicPr>
          <p:cNvPr id="4" name="Content Placeholder 3" descr="https://sites.google.com/site/reflection4learning/_/rsrc/1241893216802/why-reflect/ARcycle.jpg?height=420&amp;width=287"/>
          <p:cNvPicPr>
            <a:picLocks/>
          </p:cNvPicPr>
          <p:nvPr/>
        </p:nvPicPr>
        <p:blipFill rotWithShape="1">
          <a:blip r:embed="rId2" cstate="print"/>
          <a:srcRect b="41241"/>
          <a:stretch/>
        </p:blipFill>
        <p:spPr bwMode="auto">
          <a:xfrm>
            <a:off x="3211923" y="116632"/>
            <a:ext cx="2733675" cy="2345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51520" y="211030"/>
            <a:ext cx="2718048" cy="1493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E" sz="3200" b="1" dirty="0"/>
              <a:t>CONTEXT</a:t>
            </a:r>
            <a:br>
              <a:rPr lang="en-IE" sz="3200" b="1" dirty="0"/>
            </a:br>
            <a:r>
              <a:rPr lang="en-IE" sz="3200" b="1" dirty="0" smtClean="0"/>
              <a:t>SECOND CYCLE</a:t>
            </a:r>
            <a:endParaRPr lang="en-IE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6" t="43041" r="28421" b="28480"/>
          <a:stretch/>
        </p:blipFill>
        <p:spPr bwMode="auto">
          <a:xfrm>
            <a:off x="2071828" y="4449602"/>
            <a:ext cx="7106652" cy="244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896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pPr algn="l"/>
            <a:r>
              <a:rPr lang="en-IE" sz="3100" b="1" dirty="0"/>
              <a:t>Can a student develop as a reflective learner ?</a:t>
            </a:r>
            <a:r>
              <a:rPr lang="en-IE" b="1" dirty="0"/>
              <a:t/>
            </a:r>
            <a:br>
              <a:rPr lang="en-IE" b="1" dirty="0"/>
            </a:br>
            <a:endParaRPr lang="en-IE" dirty="0"/>
          </a:p>
        </p:txBody>
      </p:sp>
      <p:sp>
        <p:nvSpPr>
          <p:cNvPr id="4" name="Rectangle 3"/>
          <p:cNvSpPr/>
          <p:nvPr/>
        </p:nvSpPr>
        <p:spPr>
          <a:xfrm>
            <a:off x="467544" y="1052736"/>
            <a:ext cx="449918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b="1" dirty="0"/>
              <a:t>7 themes emerged</a:t>
            </a:r>
          </a:p>
          <a:p>
            <a:endParaRPr lang="en-IE" dirty="0"/>
          </a:p>
          <a:p>
            <a:pPr>
              <a:buFont typeface="+mj-lt"/>
              <a:buAutoNum type="arabicPeriod"/>
            </a:pPr>
            <a:r>
              <a:rPr lang="en-IE" dirty="0"/>
              <a:t>Reflection is difficult</a:t>
            </a:r>
          </a:p>
          <a:p>
            <a:pPr>
              <a:buFont typeface="+mj-lt"/>
              <a:buAutoNum type="arabicPeriod"/>
            </a:pPr>
            <a:r>
              <a:rPr lang="en-IE" dirty="0"/>
              <a:t>Learning environment important</a:t>
            </a:r>
          </a:p>
          <a:p>
            <a:pPr>
              <a:buFont typeface="+mj-lt"/>
              <a:buAutoNum type="arabicPeriod"/>
            </a:pPr>
            <a:r>
              <a:rPr lang="en-IE" dirty="0"/>
              <a:t>Tools to help with reflection – learning journals</a:t>
            </a:r>
          </a:p>
          <a:p>
            <a:pPr>
              <a:buFont typeface="+mj-lt"/>
              <a:buAutoNum type="arabicPeriod"/>
            </a:pPr>
            <a:r>
              <a:rPr lang="en-IE" dirty="0"/>
              <a:t>Examples of reflective writing good/bad</a:t>
            </a:r>
          </a:p>
          <a:p>
            <a:pPr>
              <a:buFont typeface="+mj-lt"/>
              <a:buAutoNum type="arabicPeriod"/>
            </a:pPr>
            <a:r>
              <a:rPr lang="en-IE" dirty="0"/>
              <a:t>Feedback </a:t>
            </a:r>
          </a:p>
          <a:p>
            <a:pPr>
              <a:buFont typeface="+mj-lt"/>
              <a:buAutoNum type="arabicPeriod"/>
            </a:pPr>
            <a:r>
              <a:rPr lang="en-IE" dirty="0"/>
              <a:t>Reflection provides valuable self awareness</a:t>
            </a:r>
          </a:p>
          <a:p>
            <a:pPr>
              <a:buFont typeface="+mj-lt"/>
              <a:buAutoNum type="arabicPeriod"/>
            </a:pPr>
            <a:r>
              <a:rPr lang="en-GB" i="1" dirty="0">
                <a:solidFill>
                  <a:srgbClr val="FF0000"/>
                </a:solidFill>
              </a:rPr>
              <a:t>“Document everything as you go through life. Capture every experience no matter how small or insignificant. Get into the lifelong learning </a:t>
            </a:r>
            <a:r>
              <a:rPr lang="en-GB" i="1" dirty="0" err="1">
                <a:solidFill>
                  <a:srgbClr val="FF0000"/>
                </a:solidFill>
              </a:rPr>
              <a:t>mindset</a:t>
            </a:r>
            <a:r>
              <a:rPr lang="en-GB" i="1" dirty="0">
                <a:solidFill>
                  <a:srgbClr val="FF0000"/>
                </a:solidFill>
              </a:rPr>
              <a:t> and build a portfolio of all you have achieved”</a:t>
            </a:r>
            <a:endParaRPr lang="en-IE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89" t="18160" r="34111" b="22023"/>
          <a:stretch/>
        </p:blipFill>
        <p:spPr bwMode="auto">
          <a:xfrm>
            <a:off x="4966731" y="1704250"/>
            <a:ext cx="4177269" cy="512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572000" y="980728"/>
            <a:ext cx="4499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b="1" dirty="0">
                <a:solidFill>
                  <a:srgbClr val="FF0000"/>
                </a:solidFill>
              </a:rPr>
              <a:t>Poster at NAIRTL Conference, NUI Galway 2011</a:t>
            </a:r>
          </a:p>
        </p:txBody>
      </p:sp>
    </p:spTree>
    <p:extLst>
      <p:ext uri="{BB962C8B-B14F-4D97-AF65-F5344CB8AC3E}">
        <p14:creationId xmlns:p14="http://schemas.microsoft.com/office/powerpoint/2010/main" val="191093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530624" cy="1143000"/>
          </a:xfrm>
        </p:spPr>
        <p:txBody>
          <a:bodyPr>
            <a:normAutofit/>
          </a:bodyPr>
          <a:lstStyle/>
          <a:p>
            <a:r>
              <a:rPr lang="en-IE" sz="3200" b="1" dirty="0" smtClean="0"/>
              <a:t>THIRD CYCLE</a:t>
            </a:r>
            <a:endParaRPr lang="en-IE" sz="3200" b="1" dirty="0"/>
          </a:p>
        </p:txBody>
      </p:sp>
      <p:pic>
        <p:nvPicPr>
          <p:cNvPr id="4" name="Content Placeholder 3" descr="https://sites.google.com/site/reflection4learning/_/rsrc/1241893216802/why-reflect/ARcycle.jpg?height=420&amp;width=287"/>
          <p:cNvPicPr>
            <a:picLocks/>
          </p:cNvPicPr>
          <p:nvPr/>
        </p:nvPicPr>
        <p:blipFill rotWithShape="1">
          <a:blip r:embed="rId2" cstate="print"/>
          <a:srcRect b="41241"/>
          <a:stretch/>
        </p:blipFill>
        <p:spPr bwMode="auto">
          <a:xfrm>
            <a:off x="3211923" y="116633"/>
            <a:ext cx="2733675" cy="201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95536" y="2564904"/>
            <a:ext cx="403244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 smtClean="0"/>
              <a:t>Redeveloped RPL website</a:t>
            </a:r>
          </a:p>
          <a:p>
            <a:endParaRPr lang="en-IE" sz="2400" dirty="0" smtClean="0"/>
          </a:p>
          <a:p>
            <a:r>
              <a:rPr lang="en-IE" sz="2400" dirty="0" smtClean="0">
                <a:hlinkClick r:id="rId3"/>
              </a:rPr>
              <a:t>www.cit.ie/rpl</a:t>
            </a:r>
            <a:endParaRPr lang="en-IE" sz="2400" dirty="0" smtClean="0"/>
          </a:p>
          <a:p>
            <a:endParaRPr lang="en-IE" sz="2400" dirty="0"/>
          </a:p>
          <a:p>
            <a:r>
              <a:rPr lang="en-IE" sz="2400" dirty="0">
                <a:solidFill>
                  <a:srgbClr val="FF0000"/>
                </a:solidFill>
              </a:rPr>
              <a:t>Overhaul layout</a:t>
            </a:r>
          </a:p>
          <a:p>
            <a:r>
              <a:rPr lang="en-IE" sz="2400" dirty="0">
                <a:solidFill>
                  <a:srgbClr val="FF0000"/>
                </a:solidFill>
              </a:rPr>
              <a:t>Photos and </a:t>
            </a:r>
            <a:r>
              <a:rPr lang="en-IE" sz="2400" dirty="0" err="1">
                <a:solidFill>
                  <a:srgbClr val="FF0000"/>
                </a:solidFill>
              </a:rPr>
              <a:t>videoclips</a:t>
            </a:r>
            <a:endParaRPr lang="en-IE" sz="2400" dirty="0">
              <a:solidFill>
                <a:srgbClr val="FF0000"/>
              </a:solidFill>
            </a:endParaRPr>
          </a:p>
          <a:p>
            <a:r>
              <a:rPr lang="en-IE" sz="2400" dirty="0">
                <a:solidFill>
                  <a:srgbClr val="FF0000"/>
                </a:solidFill>
              </a:rPr>
              <a:t>Downloadable paperwork</a:t>
            </a:r>
          </a:p>
          <a:p>
            <a:r>
              <a:rPr lang="en-IE" sz="2400" dirty="0">
                <a:solidFill>
                  <a:srgbClr val="FF0000"/>
                </a:solidFill>
              </a:rPr>
              <a:t>Examples</a:t>
            </a:r>
          </a:p>
          <a:p>
            <a:r>
              <a:rPr lang="en-IE" sz="2400" dirty="0">
                <a:solidFill>
                  <a:srgbClr val="FF0000"/>
                </a:solidFill>
              </a:rPr>
              <a:t>Testimonials</a:t>
            </a:r>
          </a:p>
          <a:p>
            <a:endParaRPr lang="en-IE" sz="2400" dirty="0" smtClean="0"/>
          </a:p>
          <a:p>
            <a:endParaRPr lang="en-IE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9" t="45249" r="52910" b="20000"/>
          <a:stretch/>
        </p:blipFill>
        <p:spPr bwMode="auto">
          <a:xfrm>
            <a:off x="3923928" y="2492896"/>
            <a:ext cx="5112568" cy="4248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106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530624" cy="1143000"/>
          </a:xfrm>
        </p:spPr>
        <p:txBody>
          <a:bodyPr>
            <a:normAutofit/>
          </a:bodyPr>
          <a:lstStyle/>
          <a:p>
            <a:r>
              <a:rPr lang="en-IE" sz="3200" b="1" dirty="0" smtClean="0"/>
              <a:t>FOURTH CYCLE</a:t>
            </a:r>
            <a:endParaRPr lang="en-IE" sz="3200" b="1" dirty="0"/>
          </a:p>
        </p:txBody>
      </p:sp>
      <p:pic>
        <p:nvPicPr>
          <p:cNvPr id="4" name="Content Placeholder 3" descr="https://sites.google.com/site/reflection4learning/_/rsrc/1241893216802/why-reflect/ARcycle.jpg?height=420&amp;width=287"/>
          <p:cNvPicPr>
            <a:picLocks/>
          </p:cNvPicPr>
          <p:nvPr/>
        </p:nvPicPr>
        <p:blipFill rotWithShape="1">
          <a:blip r:embed="rId2" cstate="print"/>
          <a:srcRect b="41241"/>
          <a:stretch/>
        </p:blipFill>
        <p:spPr bwMode="auto">
          <a:xfrm>
            <a:off x="3211923" y="116633"/>
            <a:ext cx="2733675" cy="201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90153" y="2060848"/>
            <a:ext cx="557799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 smtClean="0"/>
              <a:t>Evaluated RPL website</a:t>
            </a:r>
          </a:p>
          <a:p>
            <a:endParaRPr lang="en-IE" sz="2400" dirty="0" smtClean="0"/>
          </a:p>
          <a:p>
            <a:r>
              <a:rPr lang="en-IE" sz="2400" dirty="0" smtClean="0">
                <a:hlinkClick r:id="rId3"/>
              </a:rPr>
              <a:t>www.cit.ie/rpl</a:t>
            </a:r>
            <a:endParaRPr lang="en-IE" sz="2400" dirty="0" smtClean="0"/>
          </a:p>
          <a:p>
            <a:endParaRPr lang="en-IE" sz="2400" dirty="0"/>
          </a:p>
          <a:p>
            <a:r>
              <a:rPr lang="en-IE" sz="2400" b="1" dirty="0"/>
              <a:t>93 students asked to evaluate RPL website </a:t>
            </a:r>
          </a:p>
          <a:p>
            <a:endParaRPr lang="en-IE" sz="2400" dirty="0"/>
          </a:p>
          <a:p>
            <a:endParaRPr lang="en-IE" sz="2400" dirty="0" smtClean="0"/>
          </a:p>
          <a:p>
            <a:endParaRPr lang="en-IE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9" t="45249" r="52910" b="20000"/>
          <a:stretch/>
        </p:blipFill>
        <p:spPr bwMode="auto">
          <a:xfrm>
            <a:off x="5868144" y="1196752"/>
            <a:ext cx="3275856" cy="2736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6719" y="3999840"/>
            <a:ext cx="61926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rgbClr val="FF0000"/>
                </a:solidFill>
              </a:rPr>
              <a:t>They suggested the following:</a:t>
            </a:r>
          </a:p>
          <a:p>
            <a:endParaRPr lang="en-IE" sz="2400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IE" sz="2400" dirty="0">
                <a:solidFill>
                  <a:srgbClr val="FF0000"/>
                </a:solidFill>
              </a:rPr>
              <a:t>More </a:t>
            </a:r>
            <a:r>
              <a:rPr lang="en-IE" sz="2400" dirty="0" err="1">
                <a:solidFill>
                  <a:srgbClr val="FF0000"/>
                </a:solidFill>
              </a:rPr>
              <a:t>videoclips</a:t>
            </a:r>
            <a:r>
              <a:rPr lang="en-IE" sz="2400" dirty="0">
                <a:solidFill>
                  <a:srgbClr val="FF0000"/>
                </a:solidFill>
              </a:rPr>
              <a:t> and examples</a:t>
            </a:r>
          </a:p>
          <a:p>
            <a:pPr marL="342900" indent="-342900">
              <a:buFont typeface="+mj-lt"/>
              <a:buAutoNum type="arabicPeriod"/>
            </a:pPr>
            <a:r>
              <a:rPr lang="en-IE" sz="2400" dirty="0">
                <a:solidFill>
                  <a:srgbClr val="FF0000"/>
                </a:solidFill>
              </a:rPr>
              <a:t>Promote idea of document repository to support reflective practice</a:t>
            </a:r>
          </a:p>
          <a:p>
            <a:pPr marL="342900" indent="-342900">
              <a:buFont typeface="+mj-lt"/>
              <a:buAutoNum type="arabicPeriod"/>
            </a:pPr>
            <a:r>
              <a:rPr lang="en-IE" sz="2400" dirty="0">
                <a:solidFill>
                  <a:srgbClr val="FF0000"/>
                </a:solidFill>
              </a:rPr>
              <a:t>Use Google Sites for e portfolios</a:t>
            </a:r>
          </a:p>
          <a:p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77680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530624" cy="1143000"/>
          </a:xfrm>
        </p:spPr>
        <p:txBody>
          <a:bodyPr>
            <a:normAutofit/>
          </a:bodyPr>
          <a:lstStyle/>
          <a:p>
            <a:r>
              <a:rPr lang="en-IE" sz="3200" b="1" dirty="0" smtClean="0"/>
              <a:t>FIFTH CYCLE</a:t>
            </a:r>
            <a:endParaRPr lang="en-IE" sz="3200" b="1" dirty="0"/>
          </a:p>
        </p:txBody>
      </p:sp>
      <p:pic>
        <p:nvPicPr>
          <p:cNvPr id="4" name="Content Placeholder 3" descr="https://sites.google.com/site/reflection4learning/_/rsrc/1241893216802/why-reflect/ARcycle.jpg?height=420&amp;width=287"/>
          <p:cNvPicPr>
            <a:picLocks/>
          </p:cNvPicPr>
          <p:nvPr/>
        </p:nvPicPr>
        <p:blipFill rotWithShape="1">
          <a:blip r:embed="rId2" cstate="print"/>
          <a:srcRect b="41241"/>
          <a:stretch/>
        </p:blipFill>
        <p:spPr bwMode="auto">
          <a:xfrm>
            <a:off x="3211923" y="116633"/>
            <a:ext cx="2733675" cy="201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90153" y="2060848"/>
            <a:ext cx="248164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/>
              <a:t>Adding the Valuing Learning page to RPL </a:t>
            </a:r>
            <a:r>
              <a:rPr lang="en-IE" sz="2400" b="1" dirty="0" smtClean="0"/>
              <a:t>website</a:t>
            </a:r>
          </a:p>
          <a:p>
            <a:endParaRPr lang="en-IE" sz="2400" b="1" dirty="0"/>
          </a:p>
          <a:p>
            <a:r>
              <a:rPr lang="en-IE" sz="2400" b="1" dirty="0" smtClean="0">
                <a:hlinkClick r:id="rId3"/>
              </a:rPr>
              <a:t>www.cit.ie/rpl/valuinglearning/</a:t>
            </a:r>
            <a:r>
              <a:rPr lang="en-IE" sz="2400" b="1" dirty="0" smtClean="0"/>
              <a:t> </a:t>
            </a:r>
            <a:endParaRPr lang="en-IE" sz="2400" dirty="0" smtClean="0"/>
          </a:p>
          <a:p>
            <a:endParaRPr lang="en-IE" sz="2400" dirty="0"/>
          </a:p>
          <a:p>
            <a:endParaRPr lang="en-IE" sz="2400" dirty="0" smtClean="0"/>
          </a:p>
          <a:p>
            <a:endParaRPr lang="en-IE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32" t="26595" r="19855" b="20000"/>
          <a:stretch/>
        </p:blipFill>
        <p:spPr bwMode="auto">
          <a:xfrm>
            <a:off x="2865080" y="2173920"/>
            <a:ext cx="6156176" cy="457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001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553245"/>
            <a:ext cx="5904656" cy="1363588"/>
          </a:xfrm>
        </p:spPr>
        <p:txBody>
          <a:bodyPr>
            <a:normAutofit fontScale="90000"/>
          </a:bodyPr>
          <a:lstStyle/>
          <a:p>
            <a:pPr algn="l"/>
            <a:r>
              <a:rPr lang="en-IE" sz="3200" b="1" dirty="0" smtClean="0"/>
              <a:t/>
            </a:r>
            <a:br>
              <a:rPr lang="en-IE" sz="3200" b="1" dirty="0" smtClean="0"/>
            </a:br>
            <a:r>
              <a:rPr lang="en-IE" sz="3200" b="1" dirty="0" smtClean="0"/>
              <a:t>RECOGNITION OF PRIOR LEARNING</a:t>
            </a:r>
            <a:br>
              <a:rPr lang="en-IE" sz="3200" b="1" dirty="0" smtClean="0"/>
            </a:br>
            <a:r>
              <a:rPr lang="en-IE" sz="3200" b="1" dirty="0" smtClean="0"/>
              <a:t>(RPL) </a:t>
            </a:r>
            <a:br>
              <a:rPr lang="en-IE" sz="3200" b="1" dirty="0" smtClean="0"/>
            </a:br>
            <a:endParaRPr lang="en-IE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3" y="2030943"/>
            <a:ext cx="4114800" cy="16561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2400" dirty="0" smtClean="0"/>
              <a:t>Where recognition is given for what is already known prior to coming onto a programme of study</a:t>
            </a:r>
            <a:endParaRPr lang="en-IE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124745"/>
            <a:ext cx="2811438" cy="15841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53135"/>
            <a:ext cx="2592288" cy="18238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800833"/>
            <a:ext cx="2810654" cy="17082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653135"/>
            <a:ext cx="2810654" cy="18238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653135"/>
            <a:ext cx="2808312" cy="18238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20392830">
            <a:off x="508982" y="3381369"/>
            <a:ext cx="2016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>
                <a:solidFill>
                  <a:srgbClr val="FF0000"/>
                </a:solidFill>
              </a:rPr>
              <a:t>L</a:t>
            </a:r>
            <a:r>
              <a:rPr lang="en-IE" sz="2800" b="1" dirty="0" smtClean="0">
                <a:solidFill>
                  <a:srgbClr val="FF0000"/>
                </a:solidFill>
              </a:rPr>
              <a:t>arge numbers</a:t>
            </a:r>
            <a:endParaRPr lang="en-IE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20042672">
            <a:off x="2756556" y="3393365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 smtClean="0">
                <a:solidFill>
                  <a:srgbClr val="FF0000"/>
                </a:solidFill>
              </a:rPr>
              <a:t>Individual queries ?</a:t>
            </a:r>
            <a:endParaRPr lang="en-IE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44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530624" cy="1143000"/>
          </a:xfrm>
        </p:spPr>
        <p:txBody>
          <a:bodyPr>
            <a:normAutofit/>
          </a:bodyPr>
          <a:lstStyle/>
          <a:p>
            <a:r>
              <a:rPr lang="en-IE" sz="3200" b="1" dirty="0" smtClean="0"/>
              <a:t>6th CYCLE</a:t>
            </a:r>
            <a:endParaRPr lang="en-IE" sz="3200" b="1" dirty="0"/>
          </a:p>
        </p:txBody>
      </p:sp>
      <p:pic>
        <p:nvPicPr>
          <p:cNvPr id="4" name="Content Placeholder 3" descr="https://sites.google.com/site/reflection4learning/_/rsrc/1241893216802/why-reflect/ARcycle.jpg?height=420&amp;width=287"/>
          <p:cNvPicPr>
            <a:picLocks/>
          </p:cNvPicPr>
          <p:nvPr/>
        </p:nvPicPr>
        <p:blipFill rotWithShape="1">
          <a:blip r:embed="rId2" cstate="print"/>
          <a:srcRect b="41241"/>
          <a:stretch/>
        </p:blipFill>
        <p:spPr bwMode="auto">
          <a:xfrm>
            <a:off x="3211923" y="116633"/>
            <a:ext cx="2733675" cy="201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90153" y="2060848"/>
            <a:ext cx="284168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 smtClean="0"/>
              <a:t>Trial of e portfolios using Google Sites</a:t>
            </a:r>
          </a:p>
          <a:p>
            <a:r>
              <a:rPr lang="en-IE" sz="2400" b="1" dirty="0">
                <a:hlinkClick r:id="rId3"/>
              </a:rPr>
              <a:t>https://sites.google.com/</a:t>
            </a:r>
            <a:endParaRPr lang="en-IE" sz="2400" b="1" dirty="0"/>
          </a:p>
          <a:p>
            <a:endParaRPr lang="en-IE" sz="2400" b="1" dirty="0"/>
          </a:p>
          <a:p>
            <a:endParaRPr lang="en-IE" sz="2400" dirty="0"/>
          </a:p>
          <a:p>
            <a:endParaRPr lang="en-IE" sz="2400" dirty="0" smtClean="0"/>
          </a:p>
          <a:p>
            <a:endParaRPr lang="en-IE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5" t="7171" r="13519" b="42831"/>
          <a:stretch/>
        </p:blipFill>
        <p:spPr bwMode="auto">
          <a:xfrm>
            <a:off x="2555776" y="3212976"/>
            <a:ext cx="6553580" cy="364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498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IE" sz="3200" b="1" dirty="0" smtClean="0"/>
              <a:t>EXAMPLE OF E PORTFOLIO </a:t>
            </a:r>
            <a:endParaRPr lang="en-IE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0" t="12164" r="5147" b="11111"/>
          <a:stretch/>
        </p:blipFill>
        <p:spPr bwMode="auto">
          <a:xfrm>
            <a:off x="28963" y="1556792"/>
            <a:ext cx="6487253" cy="5037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5" t="25158" r="37134" b="21322"/>
          <a:stretch/>
        </p:blipFill>
        <p:spPr bwMode="auto">
          <a:xfrm>
            <a:off x="1835696" y="2213807"/>
            <a:ext cx="7010400" cy="4588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324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530624" cy="1143000"/>
          </a:xfrm>
        </p:spPr>
        <p:txBody>
          <a:bodyPr>
            <a:normAutofit/>
          </a:bodyPr>
          <a:lstStyle/>
          <a:p>
            <a:r>
              <a:rPr lang="en-IE" sz="3200" b="1" dirty="0" smtClean="0"/>
              <a:t>7th CYCLE</a:t>
            </a:r>
            <a:endParaRPr lang="en-IE" sz="3200" b="1" dirty="0"/>
          </a:p>
        </p:txBody>
      </p:sp>
      <p:pic>
        <p:nvPicPr>
          <p:cNvPr id="4" name="Content Placeholder 3" descr="https://sites.google.com/site/reflection4learning/_/rsrc/1241893216802/why-reflect/ARcycle.jpg?height=420&amp;width=287"/>
          <p:cNvPicPr>
            <a:picLocks/>
          </p:cNvPicPr>
          <p:nvPr/>
        </p:nvPicPr>
        <p:blipFill rotWithShape="1">
          <a:blip r:embed="rId2" cstate="print"/>
          <a:srcRect b="41241"/>
          <a:stretch/>
        </p:blipFill>
        <p:spPr bwMode="auto">
          <a:xfrm>
            <a:off x="3211923" y="116633"/>
            <a:ext cx="2733675" cy="201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90153" y="2060848"/>
            <a:ext cx="6082047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 smtClean="0"/>
              <a:t>Evaluating trial of e portfolios</a:t>
            </a:r>
            <a:endParaRPr lang="en-IE" sz="2400" b="1" dirty="0"/>
          </a:p>
          <a:p>
            <a:endParaRPr lang="en-IE" sz="2400" dirty="0"/>
          </a:p>
          <a:p>
            <a:r>
              <a:rPr lang="en-IE" sz="2400" dirty="0" smtClean="0"/>
              <a:t>With students on BA Community Development</a:t>
            </a:r>
          </a:p>
          <a:p>
            <a:r>
              <a:rPr lang="en-IE" sz="2400" dirty="0" smtClean="0"/>
              <a:t>and the Higher Certificate in Computing</a:t>
            </a:r>
          </a:p>
          <a:p>
            <a:endParaRPr lang="en-IE" sz="2400" dirty="0"/>
          </a:p>
          <a:p>
            <a:endParaRPr lang="en-IE" dirty="0" smtClean="0"/>
          </a:p>
          <a:p>
            <a:endParaRPr lang="en-IE" dirty="0"/>
          </a:p>
          <a:p>
            <a:endParaRPr lang="en-IE" dirty="0"/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l="9475" t="25760" r="81341" b="57798"/>
          <a:stretch/>
        </p:blipFill>
        <p:spPr bwMode="auto">
          <a:xfrm>
            <a:off x="6156176" y="0"/>
            <a:ext cx="3131840" cy="49780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2048" y="3861048"/>
            <a:ext cx="563354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/>
              <a:t>Conclusion: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E" sz="2400" dirty="0">
                <a:solidFill>
                  <a:srgbClr val="FF0000"/>
                </a:solidFill>
              </a:rPr>
              <a:t>e portfolios significant tool to activate learner’s lifelong learning </a:t>
            </a:r>
            <a:r>
              <a:rPr lang="en-IE" sz="2400" dirty="0" err="1">
                <a:solidFill>
                  <a:srgbClr val="FF0000"/>
                </a:solidFill>
              </a:rPr>
              <a:t>mindset</a:t>
            </a:r>
            <a:endParaRPr lang="en-IE" sz="2400" dirty="0">
              <a:solidFill>
                <a:srgbClr val="FF00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IE" sz="2400" dirty="0">
              <a:solidFill>
                <a:srgbClr val="FF00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IE" sz="2400" dirty="0">
                <a:solidFill>
                  <a:srgbClr val="FF0000"/>
                </a:solidFill>
              </a:rPr>
              <a:t>e portfolios purpose built scaffolds for RPL 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6429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IE" sz="3200" b="1" dirty="0" smtClean="0"/>
              <a:t>CURRENTLY</a:t>
            </a:r>
            <a:endParaRPr lang="en-IE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863" y="2708920"/>
            <a:ext cx="4495706" cy="515038"/>
          </a:xfrm>
        </p:spPr>
        <p:txBody>
          <a:bodyPr/>
          <a:lstStyle/>
          <a:p>
            <a:pPr marL="0" indent="0">
              <a:buNone/>
            </a:pPr>
            <a:r>
              <a:rPr lang="en-IE" sz="2400" dirty="0" smtClean="0"/>
              <a:t>System that can cope with volume</a:t>
            </a:r>
          </a:p>
          <a:p>
            <a:endParaRPr lang="en-IE" sz="2400" dirty="0"/>
          </a:p>
          <a:p>
            <a:endParaRPr lang="en-IE" sz="2400" dirty="0" smtClean="0"/>
          </a:p>
          <a:p>
            <a:pPr marL="0" indent="0">
              <a:buNone/>
            </a:pPr>
            <a:endParaRPr lang="en-IE" sz="2400" dirty="0" smtClean="0"/>
          </a:p>
          <a:p>
            <a:endParaRPr lang="en-IE" sz="2400" dirty="0" smtClean="0"/>
          </a:p>
          <a:p>
            <a:endParaRPr lang="en-IE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36866" t="10764" r="42086" b="85023"/>
          <a:stretch/>
        </p:blipFill>
        <p:spPr bwMode="auto">
          <a:xfrm>
            <a:off x="545967" y="3372047"/>
            <a:ext cx="3736586" cy="6279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3"/>
          <a:srcRect l="35208" t="53802" r="25309" b="9122"/>
          <a:stretch/>
        </p:blipFill>
        <p:spPr bwMode="auto">
          <a:xfrm>
            <a:off x="5156224" y="4815"/>
            <a:ext cx="3960440" cy="30770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4"/>
          <a:srcRect l="36446" t="24820" r="42969" b="69241"/>
          <a:stretch/>
        </p:blipFill>
        <p:spPr bwMode="auto">
          <a:xfrm>
            <a:off x="545967" y="5013176"/>
            <a:ext cx="4061350" cy="9336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angle 8"/>
          <p:cNvSpPr/>
          <p:nvPr/>
        </p:nvSpPr>
        <p:spPr>
          <a:xfrm>
            <a:off x="646561" y="4551511"/>
            <a:ext cx="4752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400" dirty="0"/>
              <a:t>We allow for the individual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0312" y="6093296"/>
            <a:ext cx="1790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400" dirty="0" smtClean="0"/>
              <a:t>Data capture</a:t>
            </a:r>
            <a:endParaRPr lang="en-IE" sz="2400" dirty="0"/>
          </a:p>
        </p:txBody>
      </p:sp>
      <p:pic>
        <p:nvPicPr>
          <p:cNvPr id="11" name="Picture 10"/>
          <p:cNvPicPr/>
          <p:nvPr/>
        </p:nvPicPr>
        <p:blipFill rotWithShape="1">
          <a:blip r:embed="rId5"/>
          <a:srcRect l="5503" t="12875" r="42819" b="28494"/>
          <a:stretch/>
        </p:blipFill>
        <p:spPr bwMode="auto">
          <a:xfrm>
            <a:off x="5298496" y="3686028"/>
            <a:ext cx="3818168" cy="31683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/>
          <p:cNvPicPr/>
          <p:nvPr/>
        </p:nvPicPr>
        <p:blipFill rotWithShape="1">
          <a:blip r:embed="rId6"/>
          <a:srcRect l="32058" t="20504" r="29471" b="4446"/>
          <a:stretch/>
        </p:blipFill>
        <p:spPr bwMode="auto">
          <a:xfrm>
            <a:off x="2699792" y="0"/>
            <a:ext cx="2430085" cy="27809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46561" y="1370769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hlinkClick r:id="rId7"/>
              </a:rPr>
              <a:t>www.cit.ie/rpl</a:t>
            </a:r>
            <a:endParaRPr lang="en-IE" b="1" dirty="0" smtClean="0"/>
          </a:p>
          <a:p>
            <a:endParaRPr lang="en-IE" dirty="0"/>
          </a:p>
        </p:txBody>
      </p:sp>
      <p:sp>
        <p:nvSpPr>
          <p:cNvPr id="5" name="TextBox 4"/>
          <p:cNvSpPr txBox="1"/>
          <p:nvPr/>
        </p:nvSpPr>
        <p:spPr>
          <a:xfrm rot="21197840">
            <a:off x="4861769" y="2173893"/>
            <a:ext cx="42575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 smtClean="0">
                <a:solidFill>
                  <a:srgbClr val="FF0000"/>
                </a:solidFill>
              </a:rPr>
              <a:t>Conclude that delivering this model of RPL provision maintains overall quality with case preparation </a:t>
            </a:r>
            <a:endParaRPr lang="en-IE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299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0" grpId="0"/>
      <p:bldP spid="13" grpId="0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IE" sz="3200" b="1" dirty="0"/>
              <a:t>ISSUES ARISING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IE" dirty="0"/>
              <a:t>Uncertainty on behalf of candidate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smtClean="0"/>
              <a:t>Submitted </a:t>
            </a:r>
            <a:r>
              <a:rPr lang="en-IE" dirty="0"/>
              <a:t>incomplete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/>
              <a:t>Paperwork not organised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/>
              <a:t>Not registered for </a:t>
            </a:r>
            <a:r>
              <a:rPr lang="en-IE" dirty="0" smtClean="0"/>
              <a:t>module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4628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IE" sz="3200" b="1" dirty="0"/>
              <a:t>ISSUES ARISING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n-IE" dirty="0"/>
              <a:t>Overseas </a:t>
            </a:r>
            <a:r>
              <a:rPr lang="en-IE" dirty="0" smtClean="0"/>
              <a:t>qualifications </a:t>
            </a:r>
            <a:r>
              <a:rPr lang="en-IE" dirty="0">
                <a:hlinkClick r:id="rId2"/>
              </a:rPr>
              <a:t>www.qualrec.ie</a:t>
            </a:r>
            <a:endParaRPr lang="en-IE" dirty="0"/>
          </a:p>
          <a:p>
            <a:pPr marL="514350" indent="-514350">
              <a:buFont typeface="+mj-lt"/>
              <a:buAutoNum type="arabicPeriod" startAt="5"/>
            </a:pPr>
            <a:endParaRPr lang="en-I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7" t="7486" r="15438" b="22152"/>
          <a:stretch/>
        </p:blipFill>
        <p:spPr bwMode="auto">
          <a:xfrm>
            <a:off x="539552" y="2348880"/>
            <a:ext cx="8316416" cy="450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831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IE" sz="3200" b="1" dirty="0"/>
              <a:t>ISSUES ARISING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6"/>
            </a:pPr>
            <a:r>
              <a:rPr lang="en-IE" dirty="0"/>
              <a:t>Submitted </a:t>
            </a:r>
            <a:r>
              <a:rPr lang="en-IE" dirty="0" smtClean="0"/>
              <a:t>Late 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IE" dirty="0" smtClean="0"/>
              <a:t>Paperwork </a:t>
            </a:r>
            <a:r>
              <a:rPr lang="en-IE" dirty="0"/>
              <a:t>needs to be </a:t>
            </a:r>
            <a:r>
              <a:rPr lang="en-IE" dirty="0" smtClean="0"/>
              <a:t>translated 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IE" dirty="0" smtClean="0"/>
              <a:t>Not </a:t>
            </a:r>
            <a:r>
              <a:rPr lang="en-IE" dirty="0"/>
              <a:t>sure who assessor is 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IE" dirty="0" smtClean="0"/>
              <a:t>Outcome </a:t>
            </a:r>
            <a:r>
              <a:rPr lang="en-IE" dirty="0"/>
              <a:t>not what candidate </a:t>
            </a:r>
            <a:r>
              <a:rPr lang="en-IE" dirty="0" smtClean="0"/>
              <a:t>wants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0028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188640"/>
            <a:ext cx="4618856" cy="1228998"/>
          </a:xfrm>
        </p:spPr>
        <p:txBody>
          <a:bodyPr>
            <a:normAutofit fontScale="90000"/>
          </a:bodyPr>
          <a:lstStyle/>
          <a:p>
            <a:r>
              <a:rPr lang="en-IE" sz="3600" b="1" dirty="0" smtClean="0"/>
              <a:t>THANK YOU</a:t>
            </a:r>
            <a:r>
              <a:rPr lang="en-IE" sz="3200" b="1" dirty="0" smtClean="0"/>
              <a:t/>
            </a:r>
            <a:br>
              <a:rPr lang="en-IE" sz="3200" b="1" dirty="0" smtClean="0"/>
            </a:br>
            <a:r>
              <a:rPr lang="en-IE" sz="3200" b="1" dirty="0" smtClean="0">
                <a:hlinkClick r:id="rId2"/>
              </a:rPr>
              <a:t>phil.oleary@cit.ie</a:t>
            </a:r>
            <a:r>
              <a:rPr lang="en-IE" sz="3200" b="1" dirty="0" smtClean="0"/>
              <a:t/>
            </a:r>
            <a:br>
              <a:rPr lang="en-IE" sz="3200" b="1" dirty="0" smtClean="0"/>
            </a:br>
            <a:endParaRPr lang="en-IE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IE" b="1" dirty="0" smtClean="0"/>
              <a:t>REFERENCES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BARRETT, H. </a:t>
            </a:r>
            <a:r>
              <a:rPr lang="en-GB" dirty="0" smtClean="0"/>
              <a:t>2011. </a:t>
            </a:r>
            <a:r>
              <a:rPr lang="en-GB" dirty="0"/>
              <a:t>Balancing the two faces of e Portfolios. </a:t>
            </a:r>
            <a:r>
              <a:rPr lang="en-GB" i="1" dirty="0"/>
              <a:t>Education for a Digital World: Advice, Guidelines and Effective Practice from Around the Globe </a:t>
            </a:r>
            <a:r>
              <a:rPr lang="en-GB" dirty="0"/>
              <a:t>[Online]. Available: electronicportfolio.org/balance/balancingarticle2.pdf</a:t>
            </a:r>
            <a:r>
              <a:rPr lang="en-GB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BARRETT</a:t>
            </a:r>
            <a:r>
              <a:rPr lang="en-GB" dirty="0"/>
              <a:t>, H. &amp; GARRETT, N. 2009. Online Personal Learning Environments. </a:t>
            </a:r>
            <a:r>
              <a:rPr lang="en-GB" i="1" dirty="0"/>
              <a:t>On the Horizon,</a:t>
            </a:r>
            <a:r>
              <a:rPr lang="en-GB" dirty="0"/>
              <a:t> 17</a:t>
            </a:r>
            <a:r>
              <a:rPr lang="en-GB" b="1" dirty="0"/>
              <a:t>,</a:t>
            </a:r>
            <a:r>
              <a:rPr lang="en-GB" dirty="0"/>
              <a:t> 142-152.</a:t>
            </a:r>
            <a:endParaRPr lang="en-IE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BROWN, J. 2009. Experiential Learning E-Portfolios: Promoting Connections Between Academic and Workplace Learning Utilizing Information and Communication Technologies.</a:t>
            </a:r>
            <a:r>
              <a:rPr lang="en-GB" i="1" dirty="0"/>
              <a:t> American Educational Research Association Conference.</a:t>
            </a:r>
            <a:r>
              <a:rPr lang="en-GB" dirty="0"/>
              <a:t> Miami, Florida.</a:t>
            </a:r>
            <a:endParaRPr lang="en-IE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COHEN, E. &amp; HIBBITTS, B. 2004. Beyond the Electronic Portfolio: A Lifetime Personal Web Space. </a:t>
            </a:r>
            <a:r>
              <a:rPr lang="en-GB" i="1" dirty="0" err="1"/>
              <a:t>Educause</a:t>
            </a:r>
            <a:r>
              <a:rPr lang="en-GB" i="1" dirty="0"/>
              <a:t> Quarterly,</a:t>
            </a:r>
            <a:r>
              <a:rPr lang="en-GB" dirty="0"/>
              <a:t> 4.</a:t>
            </a:r>
            <a:endParaRPr lang="en-IE" dirty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DUVEKOT</a:t>
            </a:r>
            <a:r>
              <a:rPr lang="en-GB" dirty="0"/>
              <a:t>, R. 2010. The age of APL, activating APL in a diversity of perspectives. </a:t>
            </a:r>
            <a:r>
              <a:rPr lang="en-GB" i="1" dirty="0"/>
              <a:t>NVR seminar on </a:t>
            </a:r>
            <a:r>
              <a:rPr lang="en-GB" i="1" dirty="0" err="1"/>
              <a:t>Kvalitekskodeks</a:t>
            </a:r>
            <a:r>
              <a:rPr lang="en-GB" i="1" dirty="0"/>
              <a:t> for </a:t>
            </a:r>
            <a:r>
              <a:rPr lang="en-GB" i="1" dirty="0" err="1"/>
              <a:t>realkompetence</a:t>
            </a:r>
            <a:r>
              <a:rPr lang="en-GB" i="1" dirty="0"/>
              <a:t>.</a:t>
            </a:r>
            <a:r>
              <a:rPr lang="en-GB" dirty="0"/>
              <a:t> Aarhus, Denmark</a:t>
            </a:r>
            <a:r>
              <a:rPr lang="en-GB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Hager, L. (2012). </a:t>
            </a:r>
            <a:r>
              <a:rPr lang="en-GB" i="1" dirty="0"/>
              <a:t>Wading into the Technology Pool: Learning e-Portfolios in Higher Education. </a:t>
            </a:r>
            <a:r>
              <a:rPr lang="en-GB" dirty="0"/>
              <a:t>International Conference on Information Communications Technologies in Education, Rhodes, Greece, University Or Oregon</a:t>
            </a:r>
            <a:r>
              <a:rPr lang="en-GB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JAFARI, A. 2004. The 'Sticky' </a:t>
            </a:r>
            <a:r>
              <a:rPr lang="en-GB" dirty="0" err="1"/>
              <a:t>Eportfolio</a:t>
            </a:r>
            <a:r>
              <a:rPr lang="en-GB" dirty="0"/>
              <a:t> System: Tackling challenges and identifying attributes. </a:t>
            </a:r>
            <a:r>
              <a:rPr lang="en-GB" i="1" dirty="0"/>
              <a:t>EDUCAUSE Review.</a:t>
            </a:r>
            <a:r>
              <a:rPr lang="en-GB" dirty="0"/>
              <a:t> EDUCAUSE</a:t>
            </a:r>
            <a:r>
              <a:rPr lang="en-GB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LATHROP, C. 2011. Electronic, Portable and Green: Imperatives for Creating Today's e-Portfolio. </a:t>
            </a:r>
            <a:r>
              <a:rPr lang="en-GB" i="1" dirty="0" err="1"/>
              <a:t>Americal</a:t>
            </a:r>
            <a:r>
              <a:rPr lang="en-GB" i="1" dirty="0"/>
              <a:t> Medical Writers Association Journal,</a:t>
            </a:r>
            <a:r>
              <a:rPr lang="en-GB" dirty="0"/>
              <a:t> 26</a:t>
            </a:r>
            <a:r>
              <a:rPr lang="en-GB" b="1" dirty="0"/>
              <a:t>,</a:t>
            </a:r>
            <a:r>
              <a:rPr lang="en-GB" dirty="0"/>
              <a:t> 165-166</a:t>
            </a:r>
            <a:r>
              <a:rPr lang="en-GB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Leiste, S. M. and K. Jensen (2011). "Creating a Positive Prior Learning Assessment (PLA) Experience: A Step-by-Step Look at University PLA." </a:t>
            </a:r>
            <a:r>
              <a:rPr lang="en-GB" i="1" dirty="0"/>
              <a:t>The International Review of Research in Open and Distance Education </a:t>
            </a:r>
            <a:r>
              <a:rPr lang="en-GB" b="1" dirty="0"/>
              <a:t>12</a:t>
            </a:r>
            <a:r>
              <a:rPr lang="en-GB" dirty="0"/>
              <a:t>(1).</a:t>
            </a:r>
            <a:endParaRPr lang="en-IE" dirty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LOUREIRO</a:t>
            </a:r>
            <a:r>
              <a:rPr lang="en-GB" dirty="0"/>
              <a:t>, A., MESSIAS, I. &amp; BARBAS, M. 2012. Embracing Web 2.0 &amp; 3.0 tools to support lifelong learning - Let learners connect. </a:t>
            </a:r>
            <a:r>
              <a:rPr lang="en-GB" i="1" dirty="0" err="1"/>
              <a:t>Procedia</a:t>
            </a:r>
            <a:r>
              <a:rPr lang="en-GB" i="1" dirty="0"/>
              <a:t>; Social and behavioural Sciences,</a:t>
            </a:r>
            <a:r>
              <a:rPr lang="en-GB" dirty="0"/>
              <a:t> 46</a:t>
            </a:r>
            <a:r>
              <a:rPr lang="en-GB" b="1" dirty="0"/>
              <a:t>,</a:t>
            </a:r>
            <a:r>
              <a:rPr lang="en-GB" dirty="0"/>
              <a:t> 532-537</a:t>
            </a:r>
            <a:r>
              <a:rPr lang="en-GB" dirty="0" smtClean="0"/>
              <a:t>.</a:t>
            </a:r>
            <a:endParaRPr lang="en-IE" dirty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O'LEARY</a:t>
            </a:r>
            <a:r>
              <a:rPr lang="en-GB" dirty="0"/>
              <a:t>, P. &amp; O'SULLIVAN, S. 2013. e Portfolios can support students with Recognition of Prior Learning case preparation. </a:t>
            </a:r>
            <a:r>
              <a:rPr lang="en-GB" i="1" dirty="0"/>
              <a:t>International Technology, Education &amp; Development Conference.</a:t>
            </a:r>
            <a:r>
              <a:rPr lang="en-GB" dirty="0"/>
              <a:t> Valencia</a:t>
            </a:r>
            <a:r>
              <a:rPr lang="en-GB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err="1"/>
              <a:t>Werquin</a:t>
            </a:r>
            <a:r>
              <a:rPr lang="en-GB" dirty="0"/>
              <a:t>, P. (2010). Recognising Non-Formal and Informal Learning; Outcomes, Policies and Practices. Paris, OECD</a:t>
            </a:r>
            <a:r>
              <a:rPr lang="en-GB" dirty="0" smtClean="0"/>
              <a:t>.</a:t>
            </a:r>
            <a:endParaRPr lang="en-IE" dirty="0"/>
          </a:p>
          <a:p>
            <a:pPr marL="0" indent="0">
              <a:buNone/>
            </a:pPr>
            <a:endParaRPr lang="en-IE" b="1" dirty="0" smtClean="0"/>
          </a:p>
        </p:txBody>
      </p:sp>
    </p:spTree>
    <p:extLst>
      <p:ext uri="{BB962C8B-B14F-4D97-AF65-F5344CB8AC3E}">
        <p14:creationId xmlns:p14="http://schemas.microsoft.com/office/powerpoint/2010/main" val="194753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8374" y="0"/>
            <a:ext cx="2225874" cy="820688"/>
          </a:xfrm>
        </p:spPr>
        <p:txBody>
          <a:bodyPr/>
          <a:lstStyle/>
          <a:p>
            <a:pPr marL="0" indent="0">
              <a:buNone/>
            </a:pPr>
            <a:r>
              <a:rPr lang="en-IE" b="1" dirty="0" smtClean="0"/>
              <a:t>CONTEXT</a:t>
            </a:r>
            <a:endParaRPr lang="en-IE" b="1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23050" t="14894" r="32377" b="46809"/>
          <a:stretch/>
        </p:blipFill>
        <p:spPr bwMode="auto">
          <a:xfrm>
            <a:off x="0" y="0"/>
            <a:ext cx="4572000" cy="35730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3"/>
          <a:srcRect l="31029" t="21986" r="31492" b="6337"/>
          <a:stretch/>
        </p:blipFill>
        <p:spPr bwMode="auto">
          <a:xfrm rot="21214706">
            <a:off x="4112660" y="2630831"/>
            <a:ext cx="2664296" cy="35244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4"/>
          <a:srcRect l="3768" t="9929" r="62544" b="80851"/>
          <a:stretch/>
        </p:blipFill>
        <p:spPr bwMode="auto">
          <a:xfrm>
            <a:off x="6372200" y="5661248"/>
            <a:ext cx="2771800" cy="10801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5"/>
          <a:srcRect l="18395" t="11348" r="20845" b="6694"/>
          <a:stretch/>
        </p:blipFill>
        <p:spPr bwMode="auto">
          <a:xfrm rot="21065425">
            <a:off x="546100" y="3300693"/>
            <a:ext cx="3479800" cy="29337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6"/>
          <a:srcRect l="35018" t="19858" r="33954" b="12766"/>
          <a:stretch/>
        </p:blipFill>
        <p:spPr bwMode="auto">
          <a:xfrm>
            <a:off x="6372200" y="116632"/>
            <a:ext cx="2570088" cy="32050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/>
          <p:cNvSpPr txBox="1"/>
          <p:nvPr/>
        </p:nvSpPr>
        <p:spPr>
          <a:xfrm rot="21190978">
            <a:off x="4427984" y="1052736"/>
            <a:ext cx="32292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 smtClean="0">
                <a:solidFill>
                  <a:srgbClr val="FF0000"/>
                </a:solidFill>
              </a:rPr>
              <a:t>Significant increase in demand for RPL</a:t>
            </a:r>
            <a:endParaRPr lang="en-IE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21064208">
            <a:off x="6048658" y="3644158"/>
            <a:ext cx="26642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 smtClean="0">
                <a:solidFill>
                  <a:srgbClr val="FF0000"/>
                </a:solidFill>
              </a:rPr>
              <a:t>Mature learners, reskilling, </a:t>
            </a:r>
            <a:r>
              <a:rPr lang="en-IE" sz="2800" b="1" dirty="0" err="1" smtClean="0">
                <a:solidFill>
                  <a:srgbClr val="FF0000"/>
                </a:solidFill>
              </a:rPr>
              <a:t>upskilling</a:t>
            </a:r>
            <a:r>
              <a:rPr lang="en-IE" sz="2800" b="1" dirty="0" smtClean="0">
                <a:solidFill>
                  <a:srgbClr val="FF0000"/>
                </a:solidFill>
              </a:rPr>
              <a:t>, balancing study with family life</a:t>
            </a:r>
            <a:endParaRPr lang="en-IE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55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4" t="11898" r="37977" b="8190"/>
          <a:stretch/>
        </p:blipFill>
        <p:spPr bwMode="auto">
          <a:xfrm>
            <a:off x="2663280" y="0"/>
            <a:ext cx="6480720" cy="6850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3000" y="188640"/>
            <a:ext cx="25202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rgbClr val="FF0000"/>
                </a:solidFill>
              </a:rPr>
              <a:t>RPL  is known by a number of terms around the world</a:t>
            </a:r>
          </a:p>
          <a:p>
            <a:endParaRPr lang="en-IE" b="1" dirty="0">
              <a:solidFill>
                <a:srgbClr val="FF0000"/>
              </a:solidFill>
            </a:endParaRPr>
          </a:p>
          <a:p>
            <a:r>
              <a:rPr lang="en-IE" b="1" dirty="0" smtClean="0">
                <a:solidFill>
                  <a:srgbClr val="FF0000"/>
                </a:solidFill>
              </a:rPr>
              <a:t>RPL</a:t>
            </a:r>
          </a:p>
          <a:p>
            <a:r>
              <a:rPr lang="en-IE" b="1" dirty="0" smtClean="0">
                <a:solidFill>
                  <a:srgbClr val="FF0000"/>
                </a:solidFill>
              </a:rPr>
              <a:t>APL</a:t>
            </a:r>
          </a:p>
          <a:p>
            <a:r>
              <a:rPr lang="en-IE" b="1" dirty="0" smtClean="0">
                <a:solidFill>
                  <a:srgbClr val="FF0000"/>
                </a:solidFill>
              </a:rPr>
              <a:t>APEL</a:t>
            </a:r>
          </a:p>
          <a:p>
            <a:r>
              <a:rPr lang="en-IE" b="1" dirty="0" smtClean="0">
                <a:solidFill>
                  <a:srgbClr val="FF0000"/>
                </a:solidFill>
              </a:rPr>
              <a:t>PLAR</a:t>
            </a:r>
          </a:p>
          <a:p>
            <a:r>
              <a:rPr lang="en-IE" b="1" dirty="0" smtClean="0">
                <a:solidFill>
                  <a:srgbClr val="FF0000"/>
                </a:solidFill>
              </a:rPr>
              <a:t>PLA</a:t>
            </a:r>
          </a:p>
          <a:p>
            <a:r>
              <a:rPr lang="en-IE" b="1" dirty="0" smtClean="0">
                <a:solidFill>
                  <a:srgbClr val="FF0000"/>
                </a:solidFill>
              </a:rPr>
              <a:t>Identification and validation of non formal and informal learning</a:t>
            </a:r>
            <a:endParaRPr lang="en-I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16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IE" sz="3200" b="1" dirty="0"/>
              <a:t>RECOGNITION OF PRIOR LEARNING</a:t>
            </a:r>
            <a:br>
              <a:rPr lang="en-IE" sz="3200" b="1" dirty="0"/>
            </a:br>
            <a:r>
              <a:rPr lang="en-IE" sz="3200" b="1" dirty="0"/>
              <a:t>(RPL</a:t>
            </a:r>
            <a:r>
              <a:rPr lang="en-IE" sz="3200" b="1" dirty="0" smtClean="0"/>
              <a:t>) CAN BE:</a:t>
            </a:r>
            <a:endParaRPr lang="en-IE" sz="3200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32030" t="42529" r="36859" b="25113"/>
          <a:stretch>
            <a:fillRect/>
          </a:stretch>
        </p:blipFill>
        <p:spPr bwMode="auto">
          <a:xfrm>
            <a:off x="971600" y="1412776"/>
            <a:ext cx="698477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971600" y="6100585"/>
            <a:ext cx="69847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1400" dirty="0" smtClean="0"/>
              <a:t>Ruud </a:t>
            </a:r>
            <a:r>
              <a:rPr lang="en-IE" sz="1400" dirty="0" err="1" smtClean="0"/>
              <a:t>Duvekot’s</a:t>
            </a:r>
            <a:r>
              <a:rPr lang="en-IE" sz="1400" dirty="0" smtClean="0"/>
              <a:t> </a:t>
            </a:r>
            <a:r>
              <a:rPr lang="en-IE" sz="1400" dirty="0"/>
              <a:t>‘L3-triangle’ and the various forms of RPL (Duvekot, 2010)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625" y="2060848"/>
            <a:ext cx="17350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rgbClr val="FF0000"/>
                </a:solidFill>
              </a:rPr>
              <a:t>CIT is </a:t>
            </a:r>
            <a:r>
              <a:rPr lang="en-IE" b="1" dirty="0">
                <a:solidFill>
                  <a:srgbClr val="FF0000"/>
                </a:solidFill>
              </a:rPr>
              <a:t>concerned with providing  summative </a:t>
            </a:r>
            <a:r>
              <a:rPr lang="en-IE" b="1" dirty="0" smtClean="0">
                <a:solidFill>
                  <a:srgbClr val="FF0000"/>
                </a:solidFill>
              </a:rPr>
              <a:t>RPL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6811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IE" sz="3200" b="1" dirty="0"/>
              <a:t>RECOGNITION OF PRIOR LEARNING</a:t>
            </a:r>
            <a:br>
              <a:rPr lang="en-IE" sz="3200" b="1" dirty="0"/>
            </a:br>
            <a:r>
              <a:rPr lang="en-IE" sz="3200" b="1" dirty="0"/>
              <a:t>(RPL</a:t>
            </a:r>
            <a:r>
              <a:rPr lang="en-IE" sz="3200" b="1" dirty="0" smtClean="0"/>
              <a:t>) CAN BE USED FOR:</a:t>
            </a:r>
            <a:endParaRPr lang="en-IE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5" t="38120" r="20438" b="23934"/>
          <a:stretch/>
        </p:blipFill>
        <p:spPr bwMode="auto">
          <a:xfrm>
            <a:off x="2771800" y="1622708"/>
            <a:ext cx="6372200" cy="4182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1624018"/>
            <a:ext cx="277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IE" sz="2800" b="1" dirty="0" smtClean="0">
                <a:solidFill>
                  <a:srgbClr val="C00000"/>
                </a:solidFill>
              </a:rPr>
              <a:t>Non standard admissions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577942"/>
            <a:ext cx="233507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IE" sz="2800" b="1" dirty="0" smtClean="0">
                <a:solidFill>
                  <a:srgbClr val="C00000"/>
                </a:solidFill>
              </a:rPr>
              <a:t>Advanced </a:t>
            </a:r>
            <a:r>
              <a:rPr lang="en-IE" sz="2800" b="1" dirty="0">
                <a:solidFill>
                  <a:srgbClr val="C00000"/>
                </a:solidFill>
              </a:rPr>
              <a:t>entry</a:t>
            </a:r>
          </a:p>
          <a:p>
            <a:pPr marL="342900" indent="-342900">
              <a:buFont typeface="+mj-lt"/>
              <a:buAutoNum type="arabicPeriod" startAt="2"/>
            </a:pPr>
            <a:endParaRPr lang="en-IE" dirty="0"/>
          </a:p>
        </p:txBody>
      </p:sp>
      <p:sp>
        <p:nvSpPr>
          <p:cNvPr id="8" name="TextBox 7"/>
          <p:cNvSpPr txBox="1"/>
          <p:nvPr/>
        </p:nvSpPr>
        <p:spPr>
          <a:xfrm>
            <a:off x="0" y="3563383"/>
            <a:ext cx="253164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IE" sz="2800" b="1" dirty="0" smtClean="0">
                <a:solidFill>
                  <a:srgbClr val="C00000"/>
                </a:solidFill>
              </a:rPr>
              <a:t>Credits </a:t>
            </a:r>
            <a:r>
              <a:rPr lang="en-IE" sz="2800" b="1" dirty="0">
                <a:solidFill>
                  <a:srgbClr val="C00000"/>
                </a:solidFill>
              </a:rPr>
              <a:t>on a programme</a:t>
            </a:r>
          </a:p>
          <a:p>
            <a:endParaRPr lang="en-IE" dirty="0"/>
          </a:p>
        </p:txBody>
      </p:sp>
      <p:sp>
        <p:nvSpPr>
          <p:cNvPr id="9" name="TextBox 8"/>
          <p:cNvSpPr txBox="1"/>
          <p:nvPr/>
        </p:nvSpPr>
        <p:spPr>
          <a:xfrm>
            <a:off x="5496330" y="6238716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Source: </a:t>
            </a:r>
            <a:r>
              <a:rPr lang="en-IE" dirty="0" smtClean="0">
                <a:hlinkClick r:id="rId3"/>
              </a:rPr>
              <a:t>www.cit.ie/rpl</a:t>
            </a:r>
            <a:endParaRPr lang="en-IE" dirty="0" smtClean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7556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4000" b="1" dirty="0" smtClean="0"/>
              <a:t>LEARNING IS CATEGORISED AND PRESENTED AS</a:t>
            </a:r>
            <a:endParaRPr lang="en-IE" sz="4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7" t="25530" r="34317" b="13967"/>
          <a:stretch/>
        </p:blipFill>
        <p:spPr bwMode="auto">
          <a:xfrm>
            <a:off x="971600" y="1412776"/>
            <a:ext cx="7200800" cy="544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164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8134672" cy="3528391"/>
          </a:xfrm>
        </p:spPr>
        <p:txBody>
          <a:bodyPr>
            <a:normAutofit fontScale="90000"/>
          </a:bodyPr>
          <a:lstStyle/>
          <a:p>
            <a:r>
              <a:rPr lang="en-IE" b="1" dirty="0" smtClean="0"/>
              <a:t>SUPPORTING RECOGNITION OF PRIOR LEARNING;</a:t>
            </a:r>
            <a:br>
              <a:rPr lang="en-IE" b="1" dirty="0" smtClean="0"/>
            </a:br>
            <a:r>
              <a:rPr lang="en-IE" b="1" dirty="0"/>
              <a:t/>
            </a:r>
            <a:br>
              <a:rPr lang="en-IE" b="1" dirty="0"/>
            </a:br>
            <a:r>
              <a:rPr lang="en-IE" sz="3600" b="1" i="1" dirty="0" smtClean="0"/>
              <a:t>Is </a:t>
            </a:r>
            <a:r>
              <a:rPr lang="en-IE" sz="3600" b="1" i="1" dirty="0"/>
              <a:t>it possible to create a service that can handle high demand and still maintain the flexibility to address the needs of the individual ?</a:t>
            </a:r>
            <a:endParaRPr lang="en-IE" sz="3600" i="1" dirty="0"/>
          </a:p>
        </p:txBody>
      </p:sp>
      <p:pic>
        <p:nvPicPr>
          <p:cNvPr id="4" name="Picture 3" descr="CIT MAIN 2012 (RGB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6093296"/>
            <a:ext cx="1639817" cy="751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235" y="6266470"/>
            <a:ext cx="1071563" cy="404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945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2153</TotalTime>
  <Words>1126</Words>
  <Application>Microsoft Office PowerPoint</Application>
  <PresentationFormat>On-screen Show (4:3)</PresentationFormat>
  <Paragraphs>240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RECOGNITION OF PRIOR LEARNING THE CIT MODEL</vt:lpstr>
      <vt:lpstr>RECOGNITION OF PRIOR LEARNING</vt:lpstr>
      <vt:lpstr> RECOGNITION OF PRIOR LEARNING (RPL)  </vt:lpstr>
      <vt:lpstr>PowerPoint Presentation</vt:lpstr>
      <vt:lpstr>PowerPoint Presentation</vt:lpstr>
      <vt:lpstr>RECOGNITION OF PRIOR LEARNING (RPL) CAN BE:</vt:lpstr>
      <vt:lpstr>RECOGNITION OF PRIOR LEARNING (RPL) CAN BE USED FOR:</vt:lpstr>
      <vt:lpstr>LEARNING IS CATEGORISED AND PRESENTED AS</vt:lpstr>
      <vt:lpstr>SUPPORTING RECOGNITION OF PRIOR LEARNING;  Is it possible to create a service that can handle high demand and still maintain the flexibility to address the needs of the individual ?</vt:lpstr>
      <vt:lpstr>PowerPoint Presentation</vt:lpstr>
      <vt:lpstr>METHOD  Action research methodology</vt:lpstr>
      <vt:lpstr>RPL DELIVERED IN CIT SINCE 1996</vt:lpstr>
      <vt:lpstr>Last Semesters’ numbers</vt:lpstr>
      <vt:lpstr>Policy RPL</vt:lpstr>
      <vt:lpstr>PowerPoint Presentation</vt:lpstr>
      <vt:lpstr>Page 3</vt:lpstr>
      <vt:lpstr>Page 4</vt:lpstr>
      <vt:lpstr>CIT MODEL FOR RPL PROVISION</vt:lpstr>
      <vt:lpstr>MODEL</vt:lpstr>
      <vt:lpstr>WORKSHOPS - LUNCHTIME AND TEATIME</vt:lpstr>
      <vt:lpstr>ONE TO ONE APPOINTMENTS  (ONLY AFTER ATTENDING WORKSHOPS)</vt:lpstr>
      <vt:lpstr>WHY I FINALLY CHOSE THIS MODEL</vt:lpstr>
      <vt:lpstr>I WANTED A systemised approach that would still allow for the individual (the human factor)</vt:lpstr>
      <vt:lpstr>RESEARCH CONTEXT FIRST CYCLE</vt:lpstr>
      <vt:lpstr>PowerPoint Presentation</vt:lpstr>
      <vt:lpstr>Can a student develop as a reflective learner ? </vt:lpstr>
      <vt:lpstr>THIRD CYCLE</vt:lpstr>
      <vt:lpstr>FOURTH CYCLE</vt:lpstr>
      <vt:lpstr>FIFTH CYCLE</vt:lpstr>
      <vt:lpstr>6th CYCLE</vt:lpstr>
      <vt:lpstr>EXAMPLE OF E PORTFOLIO </vt:lpstr>
      <vt:lpstr>7th CYCLE</vt:lpstr>
      <vt:lpstr>CURRENTLY</vt:lpstr>
      <vt:lpstr>ISSUES ARISING</vt:lpstr>
      <vt:lpstr>ISSUES ARISING</vt:lpstr>
      <vt:lpstr>ISSUES ARISING</vt:lpstr>
      <vt:lpstr>THANK YOU phil.oleary@cit.ie </vt:lpstr>
    </vt:vector>
  </TitlesOfParts>
  <Company>CIT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Broadening access through capturing non formal and informal learning</dc:title>
  <dc:creator>Phil O'Leary</dc:creator>
  <cp:lastModifiedBy>Phil O'Leary</cp:lastModifiedBy>
  <cp:revision>160</cp:revision>
  <cp:lastPrinted>2014-01-14T14:08:15Z</cp:lastPrinted>
  <dcterms:created xsi:type="dcterms:W3CDTF">2013-05-23T15:47:14Z</dcterms:created>
  <dcterms:modified xsi:type="dcterms:W3CDTF">2014-01-16T15:30:02Z</dcterms:modified>
</cp:coreProperties>
</file>