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2" r:id="rId2"/>
    <p:sldId id="282" r:id="rId3"/>
    <p:sldId id="289" r:id="rId4"/>
    <p:sldId id="275" r:id="rId5"/>
    <p:sldId id="278" r:id="rId6"/>
    <p:sldId id="281" r:id="rId7"/>
    <p:sldId id="290" r:id="rId8"/>
    <p:sldId id="285" r:id="rId9"/>
    <p:sldId id="286" r:id="rId10"/>
    <p:sldId id="292" r:id="rId11"/>
    <p:sldId id="294" r:id="rId12"/>
    <p:sldId id="291" r:id="rId13"/>
    <p:sldId id="293" r:id="rId14"/>
    <p:sldId id="295" r:id="rId15"/>
    <p:sldId id="284" r:id="rId16"/>
    <p:sldId id="283" r:id="rId17"/>
    <p:sldId id="287" r:id="rId18"/>
    <p:sldId id="277" r:id="rId19"/>
    <p:sldId id="296" r:id="rId20"/>
    <p:sldId id="273" r:id="rId21"/>
    <p:sldId id="280" r:id="rId22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87964" autoAdjust="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88AB45-3B6B-4012-93B6-D3F9806AA1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03507B6-9E63-4F2A-92E9-55EEDA352E39}" type="slidenum">
              <a:rPr lang="en-GB" altLang="en-US" smtClean="0"/>
              <a:pPr/>
              <a:t>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61219C-8CCB-4318-91A3-64C5D8AED79B}" type="slidenum">
              <a:rPr lang="en-GB" altLang="en-US" smtClean="0"/>
              <a:pPr/>
              <a:t>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IE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C9DFAA1-37DE-4793-8EEB-DDDCAB935B8A}" type="slidenum">
              <a:rPr lang="en-GB" altLang="en-US" smtClean="0"/>
              <a:pPr/>
              <a:t>9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IE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E477B24-0548-4753-B11D-5003D3503B49}" type="slidenum">
              <a:rPr lang="en-GB" altLang="en-US" smtClean="0"/>
              <a:pPr/>
              <a:t>12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IE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B4D5DD-B656-4377-B50C-1C7827A0812B}" type="slidenum">
              <a:rPr lang="en-GB" altLang="en-US" smtClean="0"/>
              <a:pPr/>
              <a:t>14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C8F4CBE-C0E9-4326-8B03-8DDD4A9C3083}" type="slidenum">
              <a:rPr lang="en-GB" altLang="en-US" smtClean="0"/>
              <a:pPr/>
              <a:t>18</a:t>
            </a:fld>
            <a:endParaRPr lang="en-GB" altLang="en-US" smtClean="0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IE" altLang="en-US" smtClean="0"/>
              <a:t>Professional or Personal</a:t>
            </a:r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Department of Government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31DCF-060D-442A-BC40-1917140B40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Department of Government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CEF6C-E0C0-44C7-80F9-B5E2654513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Department of Government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069BE-4D29-4B0A-9BBD-DCAD07D41C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Department of Government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7CEAE-F6D8-4498-9D64-28DDDE3B13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Department of Government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D639E-BFD2-4C76-81EF-58F9809B5F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Department of Government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28193-1593-4178-8FE3-77DD82EDD7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Department of Government</a:t>
            </a: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8C7D2-6838-4063-B014-B0C2285AA7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Department of Government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EF4F3-C67A-4CF3-9E33-779B270825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Department of Government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BFF4B-636B-4D31-BAB8-603880EC3E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Department of Government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425D5-0CEE-4DC7-A171-BC0B415B4D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Department of Government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E19BC-B17D-4D13-9F86-43EACFD2C0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IE"/>
              <a:t>Department of Government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C1F750D-74A1-4887-BEFA-F0827A34A7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84138" y="96838"/>
          <a:ext cx="700087" cy="831850"/>
        </p:xfrm>
        <a:graphic>
          <a:graphicData uri="http://schemas.openxmlformats.org/presentationml/2006/ole">
            <p:oleObj spid="_x0000_s1031" name="Bitmap Image" r:id="rId14" imgW="695238" imgH="828791" progId="Paint.Picture">
              <p:embed/>
            </p:oleObj>
          </a:graphicData>
        </a:graphic>
      </p:graphicFrame>
      <p:sp>
        <p:nvSpPr>
          <p:cNvPr id="1032" name="Line 10"/>
          <p:cNvSpPr>
            <a:spLocks noChangeShapeType="1"/>
          </p:cNvSpPr>
          <p:nvPr userDrawn="1"/>
        </p:nvSpPr>
        <p:spPr bwMode="auto">
          <a:xfrm>
            <a:off x="609600" y="61722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iticalreform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blogs.lse.ac.uk/impactofsocialsciences/2011/09/29/twitter-guide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IE" altLang="en-US" smtClean="0"/>
              <a:t>Department of Government</a:t>
            </a:r>
            <a:endParaRPr lang="en-GB" altLang="en-US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IE" altLang="en-US" b="1" dirty="0" smtClean="0"/>
              <a:t>Using Twitter in Teaching</a:t>
            </a:r>
            <a:endParaRPr lang="en-GB" altLang="en-US" b="1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IE" altLang="en-US" sz="2800" dirty="0" smtClean="0"/>
              <a:t>Dr. Theresa </a:t>
            </a:r>
            <a:r>
              <a:rPr lang="en-IE" altLang="en-US" sz="2800" dirty="0" err="1" smtClean="0"/>
              <a:t>Reidy</a:t>
            </a:r>
            <a:r>
              <a:rPr lang="en-IE" altLang="en-US" sz="2800" dirty="0" smtClean="0"/>
              <a:t> &amp; Ms. Fiona Buckley</a:t>
            </a:r>
            <a:endParaRPr lang="en-IE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IE" altLang="en-US" sz="2800" dirty="0" smtClean="0"/>
              <a:t>Department of Government</a:t>
            </a:r>
            <a:endParaRPr lang="en-GB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>
          <a:xfrm>
            <a:off x="755650" y="115888"/>
            <a:ext cx="7772400" cy="1143000"/>
          </a:xfrm>
        </p:spPr>
        <p:txBody>
          <a:bodyPr/>
          <a:lstStyle/>
          <a:p>
            <a:r>
              <a:rPr lang="en-IE" altLang="en-US" smtClean="0"/>
              <a:t>UCC_Campaign_Monitor</a:t>
            </a:r>
          </a:p>
        </p:txBody>
      </p:sp>
      <p:sp>
        <p:nvSpPr>
          <p:cNvPr id="11267" name="Content Placeholder 3"/>
          <p:cNvSpPr>
            <a:spLocks noGrp="1"/>
          </p:cNvSpPr>
          <p:nvPr>
            <p:ph idx="1"/>
          </p:nvPr>
        </p:nvSpPr>
        <p:spPr>
          <a:xfrm>
            <a:off x="684213" y="1268413"/>
            <a:ext cx="7772400" cy="4114800"/>
          </a:xfrm>
        </p:spPr>
        <p:txBody>
          <a:bodyPr/>
          <a:lstStyle/>
          <a:p>
            <a:r>
              <a:rPr lang="en-IE" altLang="en-US" smtClean="0"/>
              <a:t>Seanad Referendum campaign monitoring project</a:t>
            </a:r>
          </a:p>
          <a:p>
            <a:r>
              <a:rPr lang="en-IE" altLang="en-US" smtClean="0"/>
              <a:t>BSc Government I and BA Politics I</a:t>
            </a:r>
          </a:p>
          <a:p>
            <a:endParaRPr lang="en-IE" altLang="en-US" smtClean="0"/>
          </a:p>
          <a:p>
            <a:r>
              <a:rPr lang="en-IE" altLang="en-US" smtClean="0"/>
              <a:t>Students document and analyse twitter during tv and radio debates</a:t>
            </a:r>
          </a:p>
          <a:p>
            <a:r>
              <a:rPr lang="en-IE" altLang="en-US" smtClean="0"/>
              <a:t>Write a report on their own data</a:t>
            </a:r>
          </a:p>
          <a:p>
            <a:r>
              <a:rPr lang="en-IE" altLang="en-US" smtClean="0"/>
              <a:t>Present their research at Politics conference in April</a:t>
            </a:r>
          </a:p>
        </p:txBody>
      </p:sp>
      <p:sp>
        <p:nvSpPr>
          <p:cNvPr id="11268" name="Footer Placeholder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IE" altLang="en-US" smtClean="0"/>
              <a:t>Department of Government</a:t>
            </a:r>
            <a:endParaRPr lang="en-GB" alt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ubtitle 2"/>
          <p:cNvSpPr>
            <a:spLocks noGrp="1"/>
          </p:cNvSpPr>
          <p:nvPr>
            <p:ph type="subTitle" idx="1"/>
          </p:nvPr>
        </p:nvSpPr>
        <p:spPr>
          <a:xfrm>
            <a:off x="1371600" y="1773238"/>
            <a:ext cx="6400800" cy="3865562"/>
          </a:xfrm>
        </p:spPr>
        <p:txBody>
          <a:bodyPr/>
          <a:lstStyle/>
          <a:p>
            <a:endParaRPr lang="en-IE" altLang="en-US" smtClean="0"/>
          </a:p>
          <a:p>
            <a:r>
              <a:rPr lang="en-IE" altLang="en-US" smtClean="0"/>
              <a:t>Funded by:</a:t>
            </a:r>
          </a:p>
          <a:p>
            <a:endParaRPr lang="en-IE" altLang="en-US" smtClean="0"/>
          </a:p>
          <a:p>
            <a:r>
              <a:rPr lang="en-IE" altLang="en-US" smtClean="0"/>
              <a:t>President’s Awards for Research on Innovative Forms of Teaching and Learning in Higher Education 2013</a:t>
            </a:r>
          </a:p>
          <a:p>
            <a:endParaRPr lang="en-IE" altLang="en-US" smtClean="0"/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IE" altLang="en-US" smtClean="0"/>
              <a:t>Department of Government</a:t>
            </a:r>
            <a:endParaRPr lang="en-GB" alt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IE" altLang="en-US" smtClean="0"/>
              <a:t>Department of Government</a:t>
            </a:r>
            <a:endParaRPr lang="en-GB" altLang="en-US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 l="10449" t="1843" r="19296" b="6250"/>
          <a:stretch>
            <a:fillRect/>
          </a:stretch>
        </p:blipFill>
        <p:spPr bwMode="auto">
          <a:xfrm>
            <a:off x="0" y="0"/>
            <a:ext cx="9140825" cy="672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IE" altLang="en-US" smtClean="0"/>
              <a:t>Department of Government</a:t>
            </a:r>
            <a:endParaRPr lang="en-GB" alt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836613"/>
          <a:ext cx="7772399" cy="50371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64890"/>
                <a:gridCol w="600959"/>
                <a:gridCol w="801278"/>
                <a:gridCol w="801278"/>
                <a:gridCol w="901438"/>
                <a:gridCol w="801278"/>
                <a:gridCol w="801278"/>
              </a:tblGrid>
              <a:tr h="83952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 – 10 mins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 – 20 mins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21 – 30 mins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31- 40 mins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41 – 50 mins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51 – 60 mins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</a:tr>
              <a:tr h="41976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Who is tweeting during the debate?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</a:tr>
              <a:tr h="41976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Political Parties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</a:tr>
              <a:tr h="41976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Politicians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</a:tr>
              <a:tr h="41976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Campaign Groups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</a:tr>
              <a:tr h="41976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Referendum Commission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</a:tr>
              <a:tr h="41976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Academics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</a:tr>
              <a:tr h="41976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Journalists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</a:tr>
              <a:tr h="41976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Your friends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</a:tr>
              <a:tr h="41976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Anyone Else 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</a:tr>
              <a:tr h="41976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NO TWITTER ACTIVITY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IE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096" marR="60096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r>
              <a:rPr lang="en-IE" altLang="en-US" smtClean="0"/>
              <a:t>Project Goals</a:t>
            </a:r>
            <a:br>
              <a:rPr lang="en-IE" altLang="en-US" smtClean="0"/>
            </a:br>
            <a:endParaRPr lang="en-IE" altLang="en-US" smtClean="0"/>
          </a:p>
        </p:txBody>
      </p:sp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685800" y="1484313"/>
            <a:ext cx="7772400" cy="4824412"/>
          </a:xfrm>
        </p:spPr>
        <p:txBody>
          <a:bodyPr/>
          <a:lstStyle/>
          <a:p>
            <a:r>
              <a:rPr lang="en-IE" altLang="en-US" sz="2800" smtClean="0"/>
              <a:t>Assess the extent and frequency of student engagement with Twitter.</a:t>
            </a:r>
          </a:p>
          <a:p>
            <a:r>
              <a:rPr lang="en-IE" altLang="en-US" sz="2800" smtClean="0"/>
              <a:t>Consider the degree to which ‘political’ social media tools increase political knowledge and critical thinking;</a:t>
            </a:r>
          </a:p>
          <a:p>
            <a:r>
              <a:rPr lang="en-IE" altLang="en-US" sz="2800" smtClean="0"/>
              <a:t>Assess the relationship between student engagement with twitter and course learning outcomes. </a:t>
            </a:r>
          </a:p>
          <a:p>
            <a:r>
              <a:rPr lang="en-IE" altLang="en-US" sz="2800" smtClean="0"/>
              <a:t>Evaluate the impact of an active learning project on levels of civic engagement</a:t>
            </a:r>
            <a:r>
              <a:rPr lang="en-IE" altLang="en-US" smtClean="0"/>
              <a:t>. 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IE" altLang="en-US" smtClean="0"/>
              <a:t>Department of Government</a:t>
            </a:r>
            <a:endParaRPr lang="en-GB" alt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IE" altLang="en-US" smtClean="0"/>
              <a:t>Department of Government</a:t>
            </a:r>
            <a:endParaRPr lang="en-GB" alt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smtClean="0"/>
              <a:t>Governance, Democracy and Sustainable Development 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IE" altLang="en-US" sz="2800" i="1" smtClean="0"/>
              <a:t>Irish Aid </a:t>
            </a:r>
            <a:r>
              <a:rPr lang="en-IE" altLang="en-US" sz="2800" smtClean="0"/>
              <a:t>project</a:t>
            </a:r>
          </a:p>
          <a:p>
            <a:pPr lvl="2" eaLnBrk="1" hangingPunct="1"/>
            <a:r>
              <a:rPr lang="en-IE" altLang="en-US" sz="2000" smtClean="0"/>
              <a:t>GV3209 – Political Economy (BComm III and BScGov)</a:t>
            </a:r>
          </a:p>
          <a:p>
            <a:pPr lvl="2" eaLnBrk="1" hangingPunct="1"/>
            <a:r>
              <a:rPr lang="en-IE" altLang="en-US" sz="2000" smtClean="0"/>
              <a:t>Series of seminars and workshops on the theme</a:t>
            </a:r>
          </a:p>
          <a:p>
            <a:pPr lvl="2" eaLnBrk="1" hangingPunct="1"/>
            <a:r>
              <a:rPr lang="en-IE" altLang="en-US" sz="2000" smtClean="0"/>
              <a:t>Assessment integrated into the programme</a:t>
            </a:r>
          </a:p>
          <a:p>
            <a:pPr lvl="2" eaLnBrk="1" hangingPunct="1"/>
            <a:r>
              <a:rPr lang="en-IE" altLang="en-US" sz="2000" smtClean="0"/>
              <a:t>Communication an essential element</a:t>
            </a:r>
          </a:p>
          <a:p>
            <a:pPr lvl="3" eaLnBrk="1" hangingPunct="1"/>
            <a:r>
              <a:rPr lang="en-IE" altLang="en-US" sz="1800" smtClean="0"/>
              <a:t>Twitter community being developed</a:t>
            </a:r>
          </a:p>
          <a:p>
            <a:pPr lvl="4" eaLnBrk="1" hangingPunct="1"/>
            <a:r>
              <a:rPr lang="en-IE" altLang="en-US" sz="1800" smtClean="0"/>
              <a:t>Project resources</a:t>
            </a:r>
          </a:p>
          <a:p>
            <a:pPr lvl="4" eaLnBrk="1" hangingPunct="1"/>
            <a:r>
              <a:rPr lang="en-IE" altLang="en-US" sz="1800" smtClean="0"/>
              <a:t>Student communication and discussion</a:t>
            </a:r>
          </a:p>
          <a:p>
            <a:pPr lvl="4" eaLnBrk="1" hangingPunct="1"/>
            <a:r>
              <a:rPr lang="en-IE" altLang="en-US" sz="1800" smtClean="0"/>
              <a:t>Promotion of project conference</a:t>
            </a:r>
          </a:p>
          <a:p>
            <a:pPr lvl="4" eaLnBrk="1" hangingPunct="1"/>
            <a:r>
              <a:rPr lang="en-IE" altLang="en-US" sz="1800" smtClean="0"/>
              <a:t>Live tweeting on conference day (hashtag)</a:t>
            </a:r>
          </a:p>
          <a:p>
            <a:pPr lvl="4" eaLnBrk="1" hangingPunct="1"/>
            <a:endParaRPr lang="en-GB" alt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IE" altLang="en-US" smtClean="0"/>
              <a:t>Department of Government</a:t>
            </a:r>
            <a:endParaRPr lang="en-GB" alt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1913" y="-387350"/>
            <a:ext cx="12025313" cy="751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2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IE" altLang="en-US" smtClean="0"/>
              <a:t>Department of Government</a:t>
            </a:r>
            <a:endParaRPr lang="en-GB" altLang="en-US" smtClean="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575" y="-242888"/>
            <a:ext cx="11844338" cy="740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IE" altLang="en-US" smtClean="0"/>
              <a:t>Department of Government</a:t>
            </a:r>
            <a:endParaRPr lang="en-GB" alt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mtClean="0"/>
              <a:t>Using Twitter - Academic</a:t>
            </a:r>
            <a:endParaRPr lang="en-GB" altLang="en-US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IE" altLang="en-US" smtClean="0"/>
              <a:t>Research and professional development tool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IE" altLang="en-US" smtClean="0"/>
          </a:p>
          <a:p>
            <a:pPr lvl="1" eaLnBrk="1" hangingPunct="1">
              <a:lnSpc>
                <a:spcPct val="90000"/>
              </a:lnSpc>
            </a:pPr>
            <a:r>
              <a:rPr lang="en-IE" altLang="en-US" smtClean="0"/>
              <a:t>Political science community</a:t>
            </a:r>
          </a:p>
          <a:p>
            <a:pPr lvl="2" eaLnBrk="1" hangingPunct="1">
              <a:lnSpc>
                <a:spcPct val="90000"/>
              </a:lnSpc>
            </a:pPr>
            <a:r>
              <a:rPr lang="en-IE" altLang="en-US" smtClean="0"/>
              <a:t>Political Reform blog </a:t>
            </a:r>
            <a:r>
              <a:rPr lang="en-IE" altLang="en-US" smtClean="0">
                <a:hlinkClick r:id="rId3"/>
              </a:rPr>
              <a:t>www.politicalreform.com</a:t>
            </a:r>
            <a:endParaRPr lang="en-IE" altLang="en-US" smtClean="0"/>
          </a:p>
          <a:p>
            <a:pPr lvl="1" eaLnBrk="1" hangingPunct="1">
              <a:lnSpc>
                <a:spcPct val="90000"/>
              </a:lnSpc>
            </a:pPr>
            <a:r>
              <a:rPr lang="en-IE" altLang="en-US" smtClean="0"/>
              <a:t>Build profile in subject area</a:t>
            </a:r>
          </a:p>
          <a:p>
            <a:pPr lvl="1" eaLnBrk="1" hangingPunct="1">
              <a:lnSpc>
                <a:spcPct val="90000"/>
              </a:lnSpc>
            </a:pPr>
            <a:r>
              <a:rPr lang="en-IE" altLang="en-US" smtClean="0"/>
              <a:t>Communicating research on Irish politics and gender politics</a:t>
            </a:r>
          </a:p>
          <a:p>
            <a:pPr lvl="1" eaLnBrk="1" hangingPunct="1">
              <a:lnSpc>
                <a:spcPct val="90000"/>
              </a:lnSpc>
            </a:pPr>
            <a:r>
              <a:rPr lang="en-IE" altLang="en-US" smtClean="0"/>
              <a:t>Commenting on events</a:t>
            </a: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Multiple Personalities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mtClean="0"/>
              <a:t>Fiona</a:t>
            </a:r>
          </a:p>
        </p:txBody>
      </p:sp>
      <p:sp>
        <p:nvSpPr>
          <p:cNvPr id="2048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smtClean="0"/>
              <a:t>@fionamaybuckley</a:t>
            </a:r>
          </a:p>
          <a:p>
            <a:r>
              <a:rPr lang="en-IE" smtClean="0"/>
              <a:t>@5050group</a:t>
            </a:r>
          </a:p>
          <a:p>
            <a:r>
              <a:rPr lang="en-IE" smtClean="0"/>
              <a:t>@UCC_Campaign_Monitor</a:t>
            </a:r>
          </a:p>
        </p:txBody>
      </p:sp>
      <p:sp>
        <p:nvSpPr>
          <p:cNvPr id="2048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E" smtClean="0"/>
              <a:t>Theresa </a:t>
            </a:r>
          </a:p>
        </p:txBody>
      </p:sp>
      <p:sp>
        <p:nvSpPr>
          <p:cNvPr id="2048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IE" smtClean="0"/>
              <a:t>@theresareidy</a:t>
            </a:r>
          </a:p>
          <a:p>
            <a:r>
              <a:rPr lang="en-IE" smtClean="0"/>
              <a:t>@IrishPolStudies</a:t>
            </a:r>
          </a:p>
          <a:p>
            <a:r>
              <a:rPr lang="en-IE" smtClean="0"/>
              <a:t>@UCC_Politics</a:t>
            </a:r>
          </a:p>
        </p:txBody>
      </p:sp>
      <p:sp>
        <p:nvSpPr>
          <p:cNvPr id="20487" name="Footer Placeholder 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IE" smtClean="0"/>
              <a:t>Department of Government</a:t>
            </a:r>
            <a:endParaRPr lang="en-GB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2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IE" altLang="en-US" smtClean="0"/>
              <a:t>Department of Government</a:t>
            </a:r>
            <a:endParaRPr lang="en-GB" altLang="en-US" smtClean="0"/>
          </a:p>
        </p:txBody>
      </p:sp>
      <p:pic>
        <p:nvPicPr>
          <p:cNvPr id="3075" name="Picture 11"/>
          <p:cNvPicPr>
            <a:picLocks noChangeAspect="1" noChangeArrowheads="1"/>
          </p:cNvPicPr>
          <p:nvPr/>
        </p:nvPicPr>
        <p:blipFill>
          <a:blip r:embed="rId2" cstate="print"/>
          <a:srcRect l="27316" t="11954" r="27316" b="2489"/>
          <a:stretch>
            <a:fillRect/>
          </a:stretch>
        </p:blipFill>
        <p:spPr bwMode="auto">
          <a:xfrm>
            <a:off x="179388" y="0"/>
            <a:ext cx="882015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57163" y="260350"/>
            <a:ext cx="2665412" cy="12239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Down Arrow 3"/>
          <p:cNvSpPr/>
          <p:nvPr/>
        </p:nvSpPr>
        <p:spPr>
          <a:xfrm>
            <a:off x="5199063" y="260350"/>
            <a:ext cx="1655762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IE" altLang="en-US" smtClean="0"/>
              <a:t>Department of Government</a:t>
            </a:r>
            <a:endParaRPr lang="en-GB" altLang="en-US" smtClean="0"/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mtClean="0"/>
              <a:t>LSE Guide to Twitter</a:t>
            </a:r>
            <a:endParaRPr lang="en-GB" altLang="en-US" smtClean="0"/>
          </a:p>
        </p:txBody>
      </p:sp>
      <p:sp>
        <p:nvSpPr>
          <p:cNvPr id="2150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400" smtClean="0"/>
              <a:t>Building your following and managing your profile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smtClean="0"/>
              <a:t>Using Twitter to maximise the impact of your research project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smtClean="0"/>
              <a:t>Making the most of Twitter alongside your own blog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smtClean="0"/>
              <a:t>Using course accounts with students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smtClean="0"/>
              <a:t>A step by step guide to adding a Twitter feed to Moodle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smtClean="0"/>
              <a:t>Extra resources and links to blog posts and articles on academic blogging and impact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IE" alt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hlinkClick r:id="rId2"/>
              </a:rPr>
              <a:t>http://blogs.lse.ac.uk/impactofsocialsciences/2011/09/29/twitter-guide/</a:t>
            </a:r>
            <a:endParaRPr lang="en-GB" alt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IE" altLang="en-US" smtClean="0"/>
              <a:t>Department of Government</a:t>
            </a:r>
            <a:endParaRPr lang="en-GB" alt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mtClean="0"/>
              <a:t>LSE Advice</a:t>
            </a:r>
            <a:endParaRPr lang="en-GB" altLang="en-US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800" b="1" smtClean="0"/>
              <a:t>Being careful with Twitter</a:t>
            </a:r>
          </a:p>
          <a:p>
            <a:pPr lvl="1" eaLnBrk="1" hangingPunct="1"/>
            <a:r>
              <a:rPr lang="en-GB" altLang="en-US" sz="2400" smtClean="0"/>
              <a:t>It is important for all those in the public eye to manage their online reputation. </a:t>
            </a:r>
          </a:p>
          <a:p>
            <a:pPr lvl="1" eaLnBrk="1" hangingPunct="1"/>
            <a:r>
              <a:rPr lang="en-GB" altLang="en-US" sz="2400" smtClean="0"/>
              <a:t>Academics and researchers still need to bear in mind the importance of not broadcasting views on Twitter that could radically backfire with their employers, colleagues, students and other university stakeholders. </a:t>
            </a:r>
          </a:p>
          <a:p>
            <a:pPr lvl="1" eaLnBrk="1" hangingPunct="1"/>
            <a:r>
              <a:rPr lang="en-GB" altLang="en-US" sz="2400" smtClean="0"/>
              <a:t>Remember, all tweets are public unless you change your settings.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IE" altLang="en-US" smtClean="0"/>
              <a:t>Department of Government</a:t>
            </a:r>
            <a:endParaRPr lang="en-GB" altLang="en-US" smtClean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 cstate="print"/>
          <a:srcRect l="27351" t="12975" r="-10728" b="5637"/>
          <a:stretch>
            <a:fillRect/>
          </a:stretch>
        </p:blipFill>
        <p:spPr bwMode="auto">
          <a:xfrm>
            <a:off x="-107950" y="-12700"/>
            <a:ext cx="15247938" cy="837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2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IE" altLang="en-US" smtClean="0"/>
              <a:t>Department of Government</a:t>
            </a:r>
            <a:endParaRPr lang="en-GB" altLang="en-US" smtClean="0"/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 cstate="print"/>
          <a:srcRect l="27679" t="12059" r="28313" b="23122"/>
          <a:stretch>
            <a:fillRect/>
          </a:stretch>
        </p:blipFill>
        <p:spPr bwMode="auto">
          <a:xfrm>
            <a:off x="704850" y="28575"/>
            <a:ext cx="804862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5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IE" altLang="en-US" smtClean="0"/>
              <a:t>Department of Government</a:t>
            </a:r>
            <a:endParaRPr lang="en-GB" altLang="en-US" smtClean="0"/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mtClean="0"/>
              <a:t>Who We Follow?</a:t>
            </a:r>
            <a:endParaRPr lang="en-GB" altLang="en-US" smtClean="0"/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56792"/>
            <a:ext cx="3810000" cy="453920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IE" altLang="en-US" sz="1800" b="1" u="sng" dirty="0" smtClean="0"/>
              <a:t>Professional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1800" dirty="0" smtClean="0"/>
              <a:t>Politicians</a:t>
            </a:r>
            <a:endParaRPr lang="en-IE" alt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IE" altLang="en-US" sz="1800" dirty="0" smtClean="0"/>
              <a:t>Irish Political Parties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1800" dirty="0" smtClean="0"/>
              <a:t>Global and National Commentators and Media Analysts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1800" dirty="0" smtClean="0"/>
              <a:t>Newspapers</a:t>
            </a:r>
            <a:endParaRPr lang="en-IE" alt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IE" altLang="en-US" sz="1800" dirty="0" smtClean="0"/>
              <a:t>Polling Companies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1800" dirty="0" smtClean="0"/>
              <a:t>Academics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1800" dirty="0" smtClean="0"/>
              <a:t>Professional Associations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1800" dirty="0" smtClean="0"/>
              <a:t>International Organisations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1800" dirty="0" smtClean="0"/>
              <a:t>Think Tanks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1800" dirty="0" smtClean="0"/>
              <a:t>Policy Institutes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1800" dirty="0" smtClean="0"/>
              <a:t>Journals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1800" dirty="0" smtClean="0"/>
              <a:t>Publishing </a:t>
            </a:r>
            <a:r>
              <a:rPr lang="en-IE" altLang="en-US" sz="1800" dirty="0" smtClean="0"/>
              <a:t>Houses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1800" dirty="0" smtClean="0"/>
              <a:t>Influential Blogs/Bloggers</a:t>
            </a:r>
            <a:endParaRPr lang="en-IE" altLang="en-US" sz="1800" dirty="0" smtClean="0"/>
          </a:p>
          <a:p>
            <a:pPr eaLnBrk="1" hangingPunct="1">
              <a:lnSpc>
                <a:spcPct val="80000"/>
              </a:lnSpc>
            </a:pPr>
            <a:endParaRPr lang="en-GB" altLang="en-US" sz="1800" dirty="0" smtClean="0"/>
          </a:p>
        </p:txBody>
      </p:sp>
      <p:sp>
        <p:nvSpPr>
          <p:cNvPr id="614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56792"/>
            <a:ext cx="3810000" cy="453920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IE" altLang="en-US" sz="1800" b="1" u="sng" dirty="0" smtClean="0"/>
              <a:t>Personal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1800" dirty="0" smtClean="0"/>
              <a:t>Friends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1800" dirty="0" smtClean="0"/>
              <a:t>Family</a:t>
            </a:r>
            <a:endParaRPr lang="en-IE" alt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IE" altLang="en-US" sz="1800" dirty="0" smtClean="0"/>
              <a:t>Personal Interests</a:t>
            </a:r>
            <a:endParaRPr lang="en-GB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IE" altLang="en-US" smtClean="0"/>
              <a:t>Department of Government</a:t>
            </a:r>
            <a:endParaRPr lang="en-GB" alt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mtClean="0"/>
              <a:t>Using Twitter in Teaching</a:t>
            </a:r>
            <a:endParaRPr lang="en-GB" altLang="en-US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IE" altLang="en-US" sz="2400" smtClean="0"/>
              <a:t>Personal Accounts</a:t>
            </a:r>
            <a:endParaRPr lang="en-GB" altLang="en-US" sz="2400" smtClean="0"/>
          </a:p>
          <a:p>
            <a:pPr eaLnBrk="1" hangingPunct="1"/>
            <a:r>
              <a:rPr lang="en-GB" altLang="en-US" sz="2400" smtClean="0"/>
              <a:t>Course twitter accounts</a:t>
            </a:r>
          </a:p>
          <a:p>
            <a:pPr eaLnBrk="1" hangingPunct="1"/>
            <a:r>
              <a:rPr lang="en-IE" altLang="en-US" sz="2400" smtClean="0"/>
              <a:t>Programme twitter accounts</a:t>
            </a:r>
          </a:p>
          <a:p>
            <a:pPr eaLnBrk="1" hangingPunct="1"/>
            <a:r>
              <a:rPr lang="en-IE" altLang="en-US" sz="2400" smtClean="0"/>
              <a:t>Project accounts</a:t>
            </a:r>
            <a:endParaRPr lang="en-GB" altLang="en-US" sz="2400" smtClean="0"/>
          </a:p>
          <a:p>
            <a:pPr marL="914400" lvl="2" indent="0" eaLnBrk="1" hangingPunct="1">
              <a:buFontTx/>
              <a:buNone/>
            </a:pPr>
            <a:endParaRPr lang="en-IE" altLang="en-US" sz="1800" smtClean="0"/>
          </a:p>
          <a:p>
            <a:pPr marL="914400" lvl="2" indent="0" eaLnBrk="1" hangingPunct="1">
              <a:buFontTx/>
              <a:buNone/>
            </a:pPr>
            <a:endParaRPr lang="en-IE" altLang="en-US" sz="1800" smtClean="0"/>
          </a:p>
          <a:p>
            <a:pPr eaLnBrk="1" hangingPunct="1"/>
            <a:r>
              <a:rPr lang="en-IE" altLang="en-US" sz="2400" smtClean="0"/>
              <a:t>Need to tweet regularly</a:t>
            </a:r>
          </a:p>
          <a:p>
            <a:pPr eaLnBrk="1" hangingPunct="1">
              <a:buFontTx/>
              <a:buNone/>
            </a:pPr>
            <a:endParaRPr lang="en-GB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Tweeting n Teaching</a:t>
            </a:r>
          </a:p>
        </p:txBody>
      </p:sp>
      <p:sp>
        <p:nvSpPr>
          <p:cNvPr id="819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Information dissemination</a:t>
            </a:r>
          </a:p>
          <a:p>
            <a:pPr eaLnBrk="1" hangingPunct="1"/>
            <a:r>
              <a:rPr lang="en-GB" altLang="en-US" smtClean="0"/>
              <a:t>Documenting and archiving events</a:t>
            </a:r>
          </a:p>
          <a:p>
            <a:pPr eaLnBrk="1" hangingPunct="1"/>
            <a:r>
              <a:rPr lang="en-GB" altLang="en-US" smtClean="0"/>
              <a:t>Promoting interaction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Specific Projects</a:t>
            </a:r>
          </a:p>
        </p:txBody>
      </p:sp>
      <p:sp>
        <p:nvSpPr>
          <p:cNvPr id="8196" name="Footer Placeholder 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IE" altLang="en-US" smtClean="0"/>
              <a:t>Department of Government</a:t>
            </a:r>
            <a:endParaRPr lang="en-GB" alt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IE" altLang="en-US" smtClean="0"/>
              <a:t>Department of Government</a:t>
            </a:r>
            <a:endParaRPr lang="en-GB" alt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mtClean="0"/>
              <a:t>Programme Twitter Account</a:t>
            </a:r>
            <a:endParaRPr lang="en-GB" altLang="en-US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56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IE" altLang="en-US" smtClean="0"/>
              <a:t>UCC_Politics</a:t>
            </a:r>
          </a:p>
          <a:p>
            <a:pPr lvl="1" eaLnBrk="1" hangingPunct="1">
              <a:lnSpc>
                <a:spcPct val="90000"/>
              </a:lnSpc>
            </a:pPr>
            <a:r>
              <a:rPr lang="en-IE" altLang="en-US" smtClean="0"/>
              <a:t>Notifying students of events</a:t>
            </a:r>
          </a:p>
          <a:p>
            <a:pPr lvl="1" eaLnBrk="1" hangingPunct="1">
              <a:lnSpc>
                <a:spcPct val="90000"/>
              </a:lnSpc>
            </a:pPr>
            <a:r>
              <a:rPr lang="en-IE" altLang="en-US" smtClean="0"/>
              <a:t>Tweeting information on upcoming events, speakers</a:t>
            </a:r>
          </a:p>
          <a:p>
            <a:pPr lvl="1" eaLnBrk="1" hangingPunct="1">
              <a:lnSpc>
                <a:spcPct val="90000"/>
              </a:lnSpc>
            </a:pPr>
            <a:r>
              <a:rPr lang="en-IE" altLang="en-US" smtClean="0"/>
              <a:t>Providing a forum for debate and discussion of political issues </a:t>
            </a:r>
          </a:p>
          <a:p>
            <a:pPr lvl="3" eaLnBrk="1" hangingPunct="1">
              <a:lnSpc>
                <a:spcPct val="90000"/>
              </a:lnSpc>
            </a:pPr>
            <a:r>
              <a:rPr lang="en-IE" altLang="en-US" smtClean="0"/>
              <a:t>Political Reform</a:t>
            </a:r>
          </a:p>
          <a:p>
            <a:pPr lvl="3" eaLnBrk="1" hangingPunct="1">
              <a:lnSpc>
                <a:spcPct val="90000"/>
              </a:lnSpc>
            </a:pPr>
            <a:r>
              <a:rPr lang="en-IE" altLang="en-US" smtClean="0"/>
              <a:t>Gender Politics</a:t>
            </a:r>
          </a:p>
          <a:p>
            <a:pPr lvl="3" eaLnBrk="1" hangingPunct="1">
              <a:lnSpc>
                <a:spcPct val="90000"/>
              </a:lnSpc>
            </a:pPr>
            <a:r>
              <a:rPr lang="en-IE" altLang="en-US" smtClean="0"/>
              <a:t>General Election</a:t>
            </a:r>
          </a:p>
          <a:p>
            <a:pPr lvl="3" eaLnBrk="1" hangingPunct="1">
              <a:lnSpc>
                <a:spcPct val="90000"/>
              </a:lnSpc>
            </a:pPr>
            <a:r>
              <a:rPr lang="en-IE" altLang="en-US" smtClean="0"/>
              <a:t>Referendums</a:t>
            </a:r>
            <a:endParaRPr lang="en-GB" alt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2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IE" altLang="en-US" smtClean="0"/>
              <a:t>Department of Government</a:t>
            </a:r>
            <a:endParaRPr lang="en-GB" altLang="en-US" smtClean="0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 cstate="print"/>
          <a:srcRect l="10342" t="9427" r="19380" b="6046"/>
          <a:stretch>
            <a:fillRect/>
          </a:stretch>
        </p:blipFill>
        <p:spPr bwMode="auto">
          <a:xfrm>
            <a:off x="0" y="17463"/>
            <a:ext cx="9144000" cy="61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4663</TotalTime>
  <Words>587</Words>
  <Application>Microsoft Office PowerPoint</Application>
  <PresentationFormat>On-screen Show (4:3)</PresentationFormat>
  <Paragraphs>208</Paragraphs>
  <Slides>21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Times New Roman</vt:lpstr>
      <vt:lpstr>Arial</vt:lpstr>
      <vt:lpstr>MS Mincho</vt:lpstr>
      <vt:lpstr>Default Design</vt:lpstr>
      <vt:lpstr>Bitmap Image</vt:lpstr>
      <vt:lpstr>Using Twitter in Teaching</vt:lpstr>
      <vt:lpstr>Slide 2</vt:lpstr>
      <vt:lpstr>Slide 3</vt:lpstr>
      <vt:lpstr>Slide 4</vt:lpstr>
      <vt:lpstr>Who We Follow?</vt:lpstr>
      <vt:lpstr>Using Twitter in Teaching</vt:lpstr>
      <vt:lpstr>Tweeting n Teaching</vt:lpstr>
      <vt:lpstr>Programme Twitter Account</vt:lpstr>
      <vt:lpstr>Slide 9</vt:lpstr>
      <vt:lpstr>UCC_Campaign_Monitor</vt:lpstr>
      <vt:lpstr>Slide 11</vt:lpstr>
      <vt:lpstr>Slide 12</vt:lpstr>
      <vt:lpstr>Slide 13</vt:lpstr>
      <vt:lpstr>Project Goals </vt:lpstr>
      <vt:lpstr>Governance, Democracy and Sustainable Development </vt:lpstr>
      <vt:lpstr>Slide 16</vt:lpstr>
      <vt:lpstr>Slide 17</vt:lpstr>
      <vt:lpstr>Using Twitter - Academic</vt:lpstr>
      <vt:lpstr>Multiple Personalities</vt:lpstr>
      <vt:lpstr>LSE Guide to Twitter</vt:lpstr>
      <vt:lpstr>LSE Advice</vt:lpstr>
    </vt:vector>
  </TitlesOfParts>
  <Company>University College Cork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fbuckley</cp:lastModifiedBy>
  <cp:revision>55</cp:revision>
  <dcterms:created xsi:type="dcterms:W3CDTF">2003-07-30T15:54:54Z</dcterms:created>
  <dcterms:modified xsi:type="dcterms:W3CDTF">2013-12-10T19:58:50Z</dcterms:modified>
</cp:coreProperties>
</file>