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256" r:id="rId2"/>
    <p:sldId id="259" r:id="rId3"/>
    <p:sldId id="260" r:id="rId4"/>
    <p:sldId id="296" r:id="rId5"/>
    <p:sldId id="263" r:id="rId6"/>
    <p:sldId id="264" r:id="rId7"/>
    <p:sldId id="266" r:id="rId8"/>
    <p:sldId id="267" r:id="rId9"/>
    <p:sldId id="269" r:id="rId10"/>
    <p:sldId id="261" r:id="rId11"/>
    <p:sldId id="265" r:id="rId12"/>
    <p:sldId id="268" r:id="rId13"/>
    <p:sldId id="270" r:id="rId14"/>
    <p:sldId id="271" r:id="rId15"/>
    <p:sldId id="262" r:id="rId16"/>
    <p:sldId id="272" r:id="rId17"/>
    <p:sldId id="273" r:id="rId18"/>
    <p:sldId id="284" r:id="rId19"/>
    <p:sldId id="299" r:id="rId20"/>
    <p:sldId id="278" r:id="rId21"/>
    <p:sldId id="293" r:id="rId22"/>
    <p:sldId id="294" r:id="rId23"/>
    <p:sldId id="281" r:id="rId24"/>
    <p:sldId id="282" r:id="rId25"/>
    <p:sldId id="283" r:id="rId26"/>
    <p:sldId id="276" r:id="rId27"/>
    <p:sldId id="286" r:id="rId28"/>
    <p:sldId id="287" r:id="rId29"/>
    <p:sldId id="300" r:id="rId30"/>
    <p:sldId id="288" r:id="rId31"/>
    <p:sldId id="289" r:id="rId32"/>
    <p:sldId id="290" r:id="rId33"/>
    <p:sldId id="291" r:id="rId34"/>
    <p:sldId id="292" r:id="rId35"/>
    <p:sldId id="295" r:id="rId36"/>
    <p:sldId id="298" r:id="rId37"/>
  </p:sldIdLst>
  <p:sldSz cx="9144000" cy="6858000" type="screen4x3"/>
  <p:notesSz cx="6669088" cy="9928225"/>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610" autoAdjust="0"/>
  </p:normalViewPr>
  <p:slideViewPr>
    <p:cSldViewPr>
      <p:cViewPr varScale="1">
        <p:scale>
          <a:sx n="88" d="100"/>
          <a:sy n="88" d="100"/>
        </p:scale>
        <p:origin x="-105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0BCA52BB-5E1E-490F-B2D8-74A80AD414D3}" type="datetimeFigureOut">
              <a:rPr lang="en-GB" smtClean="0"/>
              <a:t>10/12/2013</a:t>
            </a:fld>
            <a:endParaRPr lang="en-GB" dirty="0"/>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16D8A2CD-1539-4656-9216-C011C06EE5FA}" type="slidenum">
              <a:rPr lang="en-GB" smtClean="0"/>
              <a:t>‹#›</a:t>
            </a:fld>
            <a:endParaRPr lang="en-GB" dirty="0"/>
          </a:p>
        </p:txBody>
      </p:sp>
    </p:spTree>
    <p:extLst>
      <p:ext uri="{BB962C8B-B14F-4D97-AF65-F5344CB8AC3E}">
        <p14:creationId xmlns:p14="http://schemas.microsoft.com/office/powerpoint/2010/main" val="3470685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46A24A6C-AC12-4DD7-A183-26E9D07E9769}" type="datetimeFigureOut">
              <a:rPr lang="en-GB" smtClean="0"/>
              <a:t>10/12/2013</a:t>
            </a:fld>
            <a:endParaRPr lang="en-GB"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FD062C5E-BAFC-41D6-98E5-E781836454AC}" type="slidenum">
              <a:rPr lang="en-GB" smtClean="0"/>
              <a:t>‹#›</a:t>
            </a:fld>
            <a:endParaRPr lang="en-GB" dirty="0"/>
          </a:p>
        </p:txBody>
      </p:sp>
    </p:spTree>
    <p:extLst>
      <p:ext uri="{BB962C8B-B14F-4D97-AF65-F5344CB8AC3E}">
        <p14:creationId xmlns:p14="http://schemas.microsoft.com/office/powerpoint/2010/main" val="307252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A3C5189-5D43-4492-8AC6-9F1BFF51EF77}" type="datetime1">
              <a:rPr lang="en-GB" smtClean="0"/>
              <a:t>10/12/2013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1742933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011748-3358-43F6-AC9E-745E578CB0A4}" type="datetime1">
              <a:rPr lang="en-GB" smtClean="0"/>
              <a:t>10/12/2013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137370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691C88-262F-42DB-BD56-E4220AB0945D}" type="datetime1">
              <a:rPr lang="en-GB" smtClean="0"/>
              <a:t>10/12/2013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1778722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527085-10F9-42FF-A56F-444962B75255}" type="datetime1">
              <a:rPr lang="en-GB" smtClean="0"/>
              <a:t>10/12/2013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sz="2400" b="1"/>
            </a:lvl1pPr>
          </a:lstStyle>
          <a:p>
            <a:fld id="{1927A6E0-7121-471E-9A79-00937AD7919B}" type="slidenum">
              <a:rPr lang="en-GB" smtClean="0"/>
              <a:pPr/>
              <a:t>‹#›</a:t>
            </a:fld>
            <a:endParaRPr lang="en-GB" dirty="0"/>
          </a:p>
        </p:txBody>
      </p:sp>
    </p:spTree>
    <p:extLst>
      <p:ext uri="{BB962C8B-B14F-4D97-AF65-F5344CB8AC3E}">
        <p14:creationId xmlns:p14="http://schemas.microsoft.com/office/powerpoint/2010/main" val="19713915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13B9C7-815F-402F-93AB-E491C7CF22B4}" type="datetime1">
              <a:rPr lang="en-GB" smtClean="0"/>
              <a:t>10/12/2013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1353517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8B84CF6-FD19-400B-AC25-B9BD91C1C160}" type="datetime1">
              <a:rPr lang="en-GB" smtClean="0"/>
              <a:t>10/12/2013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3006578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DBED8D-AE8B-4479-8AFE-A4E6C47F1CF6}" type="datetime1">
              <a:rPr lang="en-GB" smtClean="0"/>
              <a:t>10/12/2013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3005987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9A90E76-D067-4B80-AD06-05CE8383157E}" type="datetime1">
              <a:rPr lang="en-GB" smtClean="0"/>
              <a:t>10/12/2013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202340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E0DEB-034A-4D8B-97BE-01834E87EF1B}" type="datetime1">
              <a:rPr lang="en-GB" smtClean="0"/>
              <a:t>10/12/2013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lvl1pPr>
              <a:defRPr sz="2400" b="1"/>
            </a:lvl1pPr>
          </a:lstStyle>
          <a:p>
            <a:fld id="{1927A6E0-7121-471E-9A79-00937AD7919B}" type="slidenum">
              <a:rPr lang="en-GB" smtClean="0"/>
              <a:pPr/>
              <a:t>‹#›</a:t>
            </a:fld>
            <a:endParaRPr lang="en-GB" dirty="0"/>
          </a:p>
        </p:txBody>
      </p:sp>
    </p:spTree>
    <p:extLst>
      <p:ext uri="{BB962C8B-B14F-4D97-AF65-F5344CB8AC3E}">
        <p14:creationId xmlns:p14="http://schemas.microsoft.com/office/powerpoint/2010/main" val="40917638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82978F-30D0-4465-A322-D4D82B2D966D}" type="datetime1">
              <a:rPr lang="en-GB" smtClean="0"/>
              <a:t>10/12/2013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4143665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4579EF-C5B9-466F-86A8-4190A0D64D3B}" type="datetime1">
              <a:rPr lang="en-GB" smtClean="0"/>
              <a:t>10/12/2013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927A6E0-7121-471E-9A79-00937AD7919B}" type="slidenum">
              <a:rPr lang="en-GB" smtClean="0"/>
              <a:t>‹#›</a:t>
            </a:fld>
            <a:endParaRPr lang="en-GB" dirty="0"/>
          </a:p>
        </p:txBody>
      </p:sp>
    </p:spTree>
    <p:extLst>
      <p:ext uri="{BB962C8B-B14F-4D97-AF65-F5344CB8AC3E}">
        <p14:creationId xmlns:p14="http://schemas.microsoft.com/office/powerpoint/2010/main" val="2902619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D507B6-1C2C-4CF3-9978-292A9D324E46}" type="datetime1">
              <a:rPr lang="en-GB" smtClean="0"/>
              <a:t>10/12/2013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7A6E0-7121-471E-9A79-00937AD7919B}" type="slidenum">
              <a:rPr lang="en-GB" smtClean="0"/>
              <a:t>‹#›</a:t>
            </a:fld>
            <a:endParaRPr lang="en-GB" dirty="0"/>
          </a:p>
        </p:txBody>
      </p:sp>
    </p:spTree>
    <p:extLst>
      <p:ext uri="{BB962C8B-B14F-4D97-AF65-F5344CB8AC3E}">
        <p14:creationId xmlns:p14="http://schemas.microsoft.com/office/powerpoint/2010/main" val="1545300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tinyurl.com/turn-cla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Online Submission and Grading of Essays </a:t>
            </a:r>
            <a:endParaRPr lang="en-GB" dirty="0"/>
          </a:p>
        </p:txBody>
      </p:sp>
      <p:sp>
        <p:nvSpPr>
          <p:cNvPr id="3" name="Subtitle 2"/>
          <p:cNvSpPr>
            <a:spLocks noGrp="1"/>
          </p:cNvSpPr>
          <p:nvPr>
            <p:ph type="subTitle" idx="1"/>
          </p:nvPr>
        </p:nvSpPr>
        <p:spPr/>
        <p:txBody>
          <a:bodyPr/>
          <a:lstStyle/>
          <a:p>
            <a:r>
              <a:rPr lang="en-GB" dirty="0" smtClean="0"/>
              <a:t>Darius Whelan, UCC, December 2013 </a:t>
            </a:r>
            <a:endParaRPr lang="en-GB" dirty="0"/>
          </a:p>
        </p:txBody>
      </p:sp>
    </p:spTree>
    <p:extLst>
      <p:ext uri="{BB962C8B-B14F-4D97-AF65-F5344CB8AC3E}">
        <p14:creationId xmlns:p14="http://schemas.microsoft.com/office/powerpoint/2010/main" val="1143024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16832"/>
            <a:ext cx="8364122" cy="3893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83568" y="332656"/>
            <a:ext cx="7704856" cy="954107"/>
          </a:xfrm>
          <a:prstGeom prst="rect">
            <a:avLst/>
          </a:prstGeom>
          <a:noFill/>
        </p:spPr>
        <p:txBody>
          <a:bodyPr wrap="square" rtlCol="0">
            <a:spAutoFit/>
          </a:bodyPr>
          <a:lstStyle/>
          <a:p>
            <a:r>
              <a:rPr lang="en-GB" sz="2800" dirty="0" smtClean="0"/>
              <a:t>In Blackboard, in a content area, choose </a:t>
            </a:r>
          </a:p>
          <a:p>
            <a:r>
              <a:rPr lang="en-GB" sz="2800" dirty="0" smtClean="0"/>
              <a:t>Assessments &gt; Turnitin Direct Assignment</a:t>
            </a:r>
            <a:endParaRPr lang="en-GB" sz="2800" dirty="0"/>
          </a:p>
        </p:txBody>
      </p:sp>
      <p:sp>
        <p:nvSpPr>
          <p:cNvPr id="5" name="Slide Number Placeholder 4"/>
          <p:cNvSpPr>
            <a:spLocks noGrp="1"/>
          </p:cNvSpPr>
          <p:nvPr>
            <p:ph type="sldNum" sz="quarter" idx="12"/>
          </p:nvPr>
        </p:nvSpPr>
        <p:spPr/>
        <p:txBody>
          <a:bodyPr/>
          <a:lstStyle/>
          <a:p>
            <a:fld id="{1927A6E0-7121-471E-9A79-00937AD7919B}" type="slidenum">
              <a:rPr lang="en-GB" smtClean="0"/>
              <a:t>10</a:t>
            </a:fld>
            <a:endParaRPr lang="en-GB" dirty="0"/>
          </a:p>
        </p:txBody>
      </p:sp>
    </p:spTree>
    <p:extLst>
      <p:ext uri="{BB962C8B-B14F-4D97-AF65-F5344CB8AC3E}">
        <p14:creationId xmlns:p14="http://schemas.microsoft.com/office/powerpoint/2010/main" val="2856240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11</a:t>
            </a:fld>
            <a:endParaRPr lang="en-GB"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3265"/>
            <a:ext cx="7632847" cy="6391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771800" y="2780928"/>
            <a:ext cx="5112568" cy="461665"/>
          </a:xfrm>
          <a:prstGeom prst="rect">
            <a:avLst/>
          </a:prstGeom>
          <a:noFill/>
        </p:spPr>
        <p:txBody>
          <a:bodyPr wrap="square" rtlCol="0">
            <a:spAutoFit/>
          </a:bodyPr>
          <a:lstStyle/>
          <a:p>
            <a:r>
              <a:rPr lang="en-GB" sz="1200" dirty="0" smtClean="0"/>
              <a:t>Essay 1 topics and guidelines are in the separate Word document in Content &gt; Essays </a:t>
            </a:r>
            <a:endParaRPr lang="en-GB" sz="1200" dirty="0"/>
          </a:p>
        </p:txBody>
      </p:sp>
    </p:spTree>
    <p:extLst>
      <p:ext uri="{BB962C8B-B14F-4D97-AF65-F5344CB8AC3E}">
        <p14:creationId xmlns:p14="http://schemas.microsoft.com/office/powerpoint/2010/main" val="2706671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12</a:t>
            </a:fld>
            <a:endParaRPr lang="en-GB"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3" y="61660"/>
            <a:ext cx="6641129" cy="660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0433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229600" cy="4525963"/>
          </a:xfrm>
        </p:spPr>
        <p:txBody>
          <a:bodyPr>
            <a:normAutofit/>
          </a:bodyPr>
          <a:lstStyle/>
          <a:p>
            <a:r>
              <a:rPr lang="en-GB" dirty="0" smtClean="0"/>
              <a:t>The </a:t>
            </a:r>
            <a:r>
              <a:rPr lang="en-GB" b="1" u="sng" dirty="0" smtClean="0"/>
              <a:t>Post Date</a:t>
            </a:r>
            <a:r>
              <a:rPr lang="en-GB" dirty="0" smtClean="0"/>
              <a:t> is the date on which grades and feedback are released to students via Blackboard </a:t>
            </a:r>
          </a:p>
          <a:p>
            <a:r>
              <a:rPr lang="en-GB" dirty="0" smtClean="0"/>
              <a:t>Set the Post date for a long time in the future – e.g. three months after submission date </a:t>
            </a:r>
          </a:p>
          <a:p>
            <a:r>
              <a:rPr lang="en-GB" dirty="0" smtClean="0"/>
              <a:t>You can always change that date later if you choose to release the grades via Blackboard </a:t>
            </a:r>
          </a:p>
        </p:txBody>
      </p:sp>
      <p:sp>
        <p:nvSpPr>
          <p:cNvPr id="4" name="Slide Number Placeholder 3"/>
          <p:cNvSpPr>
            <a:spLocks noGrp="1"/>
          </p:cNvSpPr>
          <p:nvPr>
            <p:ph type="sldNum" sz="quarter" idx="12"/>
          </p:nvPr>
        </p:nvSpPr>
        <p:spPr/>
        <p:txBody>
          <a:bodyPr/>
          <a:lstStyle/>
          <a:p>
            <a:fld id="{1927A6E0-7121-471E-9A79-00937AD7919B}" type="slidenum">
              <a:rPr lang="en-GB" smtClean="0"/>
              <a:t>13</a:t>
            </a:fld>
            <a:endParaRPr lang="en-GB" dirty="0"/>
          </a:p>
        </p:txBody>
      </p:sp>
    </p:spTree>
    <p:extLst>
      <p:ext uri="{BB962C8B-B14F-4D97-AF65-F5344CB8AC3E}">
        <p14:creationId xmlns:p14="http://schemas.microsoft.com/office/powerpoint/2010/main" val="966113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u="sng" dirty="0" smtClean="0"/>
              <a:t>Reveal Grades immediately</a:t>
            </a:r>
            <a:r>
              <a:rPr lang="en-GB" dirty="0"/>
              <a:t>:</a:t>
            </a:r>
            <a:r>
              <a:rPr lang="en-GB" dirty="0" smtClean="0"/>
              <a:t> </a:t>
            </a:r>
            <a:r>
              <a:rPr lang="en-GB" dirty="0"/>
              <a:t>G</a:t>
            </a:r>
            <a:r>
              <a:rPr lang="en-GB" dirty="0" smtClean="0"/>
              <a:t>rades will be revealed to students immediately on the post date </a:t>
            </a:r>
          </a:p>
          <a:p>
            <a:r>
              <a:rPr lang="en-GB" u="sng" dirty="0" smtClean="0"/>
              <a:t>Ignore Turnitin Grades</a:t>
            </a:r>
            <a:r>
              <a:rPr lang="en-GB" dirty="0" smtClean="0"/>
              <a:t>: Grades set via the Turnitin interface will not be added to the Blackboard Grade Center.</a:t>
            </a: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14</a:t>
            </a:fld>
            <a:endParaRPr lang="en-GB" dirty="0"/>
          </a:p>
        </p:txBody>
      </p:sp>
    </p:spTree>
    <p:extLst>
      <p:ext uri="{BB962C8B-B14F-4D97-AF65-F5344CB8AC3E}">
        <p14:creationId xmlns:p14="http://schemas.microsoft.com/office/powerpoint/2010/main" val="3233018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95536" y="476672"/>
            <a:ext cx="8229600" cy="4525963"/>
          </a:xfrm>
        </p:spPr>
        <p:txBody>
          <a:bodyPr>
            <a:normAutofit fontScale="85000" lnSpcReduction="20000"/>
          </a:bodyPr>
          <a:lstStyle/>
          <a:p>
            <a:r>
              <a:rPr lang="en-GB" u="sng" dirty="0" smtClean="0"/>
              <a:t>Report Generation Speed</a:t>
            </a:r>
            <a:r>
              <a:rPr lang="en-GB" dirty="0" smtClean="0"/>
              <a:t> determines when Turnitin will process the student's work.</a:t>
            </a:r>
          </a:p>
          <a:p>
            <a:pPr lvl="1"/>
            <a:r>
              <a:rPr lang="en-GB" dirty="0" smtClean="0"/>
              <a:t>If this is immediate and the first report is final, then the student will not be able to re-submit before the deadline and get a new report from Turnitin, in the event  that he/she produces another draft of the work. </a:t>
            </a:r>
          </a:p>
          <a:p>
            <a:pPr lvl="1"/>
            <a:r>
              <a:rPr lang="en-GB" dirty="0" smtClean="0"/>
              <a:t>If this setting is changed to Generate reports immediately, reports can be overwritten until due date, the student can resubmit work and get fresh reports from Turnitin until the assignment deadline.</a:t>
            </a:r>
          </a:p>
          <a:p>
            <a:pPr lvl="1"/>
            <a:r>
              <a:rPr lang="en-GB" dirty="0" smtClean="0"/>
              <a:t>If this setting is changed to Generate reports on due date, then the student can submit/resubmit work continuously without any processing by Turnitin until the deadline.  </a:t>
            </a: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15</a:t>
            </a:fld>
            <a:endParaRPr lang="en-GB" dirty="0"/>
          </a:p>
        </p:txBody>
      </p:sp>
    </p:spTree>
    <p:extLst>
      <p:ext uri="{BB962C8B-B14F-4D97-AF65-F5344CB8AC3E}">
        <p14:creationId xmlns:p14="http://schemas.microsoft.com/office/powerpoint/2010/main" val="3995742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After Essay closing date </a:t>
            </a:r>
            <a:endParaRPr lang="en-GB" dirty="0"/>
          </a:p>
        </p:txBody>
      </p:sp>
      <p:sp>
        <p:nvSpPr>
          <p:cNvPr id="3" name="Content Placeholder 2"/>
          <p:cNvSpPr>
            <a:spLocks noGrp="1"/>
          </p:cNvSpPr>
          <p:nvPr>
            <p:ph idx="1"/>
          </p:nvPr>
        </p:nvSpPr>
        <p:spPr/>
        <p:txBody>
          <a:bodyPr/>
          <a:lstStyle/>
          <a:p>
            <a:r>
              <a:rPr lang="en-GB" dirty="0" smtClean="0"/>
              <a:t>You will not receive emails notifying you that essays have been submitted</a:t>
            </a:r>
          </a:p>
          <a:p>
            <a:r>
              <a:rPr lang="en-GB" dirty="0" smtClean="0"/>
              <a:t>Create a list of students in the module; note whether they submitted electronically or at the Department office</a:t>
            </a:r>
          </a:p>
          <a:p>
            <a:r>
              <a:rPr lang="en-GB" dirty="0" smtClean="0"/>
              <a:t>Note whether their submission is late and by how many days; whether extension was authorised  </a:t>
            </a: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16</a:t>
            </a:fld>
            <a:endParaRPr lang="en-GB" dirty="0"/>
          </a:p>
        </p:txBody>
      </p:sp>
    </p:spTree>
    <p:extLst>
      <p:ext uri="{BB962C8B-B14F-4D97-AF65-F5344CB8AC3E}">
        <p14:creationId xmlns:p14="http://schemas.microsoft.com/office/powerpoint/2010/main" val="130968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17</a:t>
            </a:fld>
            <a:endParaRPr lang="en-GB" dirty="0"/>
          </a:p>
        </p:txBody>
      </p:sp>
      <p:sp>
        <p:nvSpPr>
          <p:cNvPr id="3" name="TextBox 2"/>
          <p:cNvSpPr txBox="1"/>
          <p:nvPr/>
        </p:nvSpPr>
        <p:spPr>
          <a:xfrm>
            <a:off x="699840" y="980728"/>
            <a:ext cx="7704856" cy="2677656"/>
          </a:xfrm>
          <a:prstGeom prst="rect">
            <a:avLst/>
          </a:prstGeom>
          <a:noFill/>
        </p:spPr>
        <p:txBody>
          <a:bodyPr wrap="square" rtlCol="0">
            <a:spAutoFit/>
          </a:bodyPr>
          <a:lstStyle/>
          <a:p>
            <a:r>
              <a:rPr lang="en-GB" sz="2800" dirty="0" smtClean="0"/>
              <a:t>To view lists of essays submitted online (has improved for this year’s modules):</a:t>
            </a:r>
          </a:p>
          <a:p>
            <a:pPr marL="514350" indent="-514350">
              <a:buFont typeface="Arial" pitchFamily="34" charset="0"/>
              <a:buChar char="•"/>
            </a:pPr>
            <a:r>
              <a:rPr lang="en-GB" sz="2800" dirty="0" smtClean="0"/>
              <a:t>Go to the place you created for students to submit the assignment &gt; View assignment &gt;  Submissions Inbox </a:t>
            </a:r>
          </a:p>
          <a:p>
            <a:pPr marL="514350" indent="-514350">
              <a:buAutoNum type="arabicPeriod"/>
            </a:pPr>
            <a:endParaRPr lang="en-GB" sz="2800" dirty="0"/>
          </a:p>
        </p:txBody>
      </p:sp>
    </p:spTree>
    <p:extLst>
      <p:ext uri="{BB962C8B-B14F-4D97-AF65-F5344CB8AC3E}">
        <p14:creationId xmlns:p14="http://schemas.microsoft.com/office/powerpoint/2010/main" val="1586652599"/>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18</a:t>
            </a:fld>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74" y="260648"/>
            <a:ext cx="8912025"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99950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19</a:t>
            </a:fld>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681" y="620688"/>
            <a:ext cx="8408987" cy="263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75722" y="3501008"/>
            <a:ext cx="8136904" cy="954107"/>
          </a:xfrm>
          <a:prstGeom prst="rect">
            <a:avLst/>
          </a:prstGeom>
          <a:noFill/>
        </p:spPr>
        <p:txBody>
          <a:bodyPr wrap="square" rtlCol="0">
            <a:spAutoFit/>
          </a:bodyPr>
          <a:lstStyle/>
          <a:p>
            <a:r>
              <a:rPr lang="en-GB" sz="2800" dirty="0" smtClean="0"/>
              <a:t>If the Similarity report says ‘pending’ you may need to choose ‘Refresh submissions’ </a:t>
            </a:r>
            <a:endParaRPr lang="en-GB" sz="2800" dirty="0"/>
          </a:p>
        </p:txBody>
      </p:sp>
      <p:sp>
        <p:nvSpPr>
          <p:cNvPr id="7" name="TextBox 6"/>
          <p:cNvSpPr txBox="1"/>
          <p:nvPr/>
        </p:nvSpPr>
        <p:spPr>
          <a:xfrm>
            <a:off x="899592" y="4835515"/>
            <a:ext cx="6912768" cy="1815882"/>
          </a:xfrm>
          <a:prstGeom prst="rect">
            <a:avLst/>
          </a:prstGeom>
          <a:noFill/>
        </p:spPr>
        <p:txBody>
          <a:bodyPr wrap="square" rtlCol="0">
            <a:spAutoFit/>
          </a:bodyPr>
          <a:lstStyle/>
          <a:p>
            <a:r>
              <a:rPr lang="en-GB" sz="2800" dirty="0" smtClean="0"/>
              <a:t>If essay submitted late (including after the set time on the relevant day), the date and time appear in red font </a:t>
            </a:r>
          </a:p>
          <a:p>
            <a:endParaRPr lang="en-GB" sz="2800" dirty="0"/>
          </a:p>
        </p:txBody>
      </p:sp>
    </p:spTree>
    <p:extLst>
      <p:ext uri="{BB962C8B-B14F-4D97-AF65-F5344CB8AC3E}">
        <p14:creationId xmlns:p14="http://schemas.microsoft.com/office/powerpoint/2010/main" val="3178779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a:t>
            </a:r>
            <a:endParaRPr lang="en-GB" dirty="0"/>
          </a:p>
        </p:txBody>
      </p:sp>
      <p:sp>
        <p:nvSpPr>
          <p:cNvPr id="3" name="Content Placeholder 2"/>
          <p:cNvSpPr>
            <a:spLocks noGrp="1"/>
          </p:cNvSpPr>
          <p:nvPr>
            <p:ph idx="1"/>
          </p:nvPr>
        </p:nvSpPr>
        <p:spPr/>
        <p:txBody>
          <a:bodyPr/>
          <a:lstStyle/>
          <a:p>
            <a:pPr marL="0" indent="0">
              <a:buNone/>
            </a:pPr>
            <a:r>
              <a:rPr lang="en-GB" dirty="0" smtClean="0"/>
              <a:t>Gary Clay, 'Turnitin Staff Guide' (2009)</a:t>
            </a:r>
          </a:p>
          <a:p>
            <a:pPr marL="0" indent="0">
              <a:buNone/>
            </a:pPr>
            <a:r>
              <a:rPr lang="en-GB" dirty="0" smtClean="0">
                <a:hlinkClick r:id="rId2"/>
              </a:rPr>
              <a:t>www.tinyurl.com/turn-clay</a:t>
            </a:r>
            <a:r>
              <a:rPr lang="en-GB" dirty="0" smtClean="0"/>
              <a:t>   </a:t>
            </a:r>
          </a:p>
          <a:p>
            <a:pPr marL="0" indent="0">
              <a:buNone/>
            </a:pP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2</a:t>
            </a:fld>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95043">
            <a:off x="3386137" y="4149080"/>
            <a:ext cx="3672408"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3247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880" y="116632"/>
            <a:ext cx="8229600" cy="2232248"/>
          </a:xfrm>
        </p:spPr>
        <p:txBody>
          <a:bodyPr>
            <a:normAutofit/>
          </a:bodyPr>
          <a:lstStyle/>
          <a:p>
            <a:pPr marL="0" indent="0">
              <a:buNone/>
            </a:pPr>
            <a:r>
              <a:rPr lang="en-GB" sz="2800" dirty="0" smtClean="0"/>
              <a:t>If you wish to download essays as a zip file for grading (without using GradeMark):</a:t>
            </a:r>
          </a:p>
          <a:p>
            <a:pPr lvl="1"/>
            <a:r>
              <a:rPr lang="en-GB" sz="2400" dirty="0" smtClean="0"/>
              <a:t>In the ‘summary’ tab for the assignment, go to the export column and click the PDF icon </a:t>
            </a:r>
            <a:endParaRPr lang="en-GB" sz="2400" dirty="0"/>
          </a:p>
          <a:p>
            <a:pPr lvl="1"/>
            <a:endParaRPr lang="en-GB" sz="2400" dirty="0"/>
          </a:p>
        </p:txBody>
      </p:sp>
      <p:sp>
        <p:nvSpPr>
          <p:cNvPr id="4" name="Slide Number Placeholder 3"/>
          <p:cNvSpPr>
            <a:spLocks noGrp="1"/>
          </p:cNvSpPr>
          <p:nvPr>
            <p:ph type="sldNum" sz="quarter" idx="12"/>
          </p:nvPr>
        </p:nvSpPr>
        <p:spPr/>
        <p:txBody>
          <a:bodyPr/>
          <a:lstStyle/>
          <a:p>
            <a:fld id="{1927A6E0-7121-471E-9A79-00937AD7919B}" type="slidenum">
              <a:rPr lang="en-GB" smtClean="0"/>
              <a:t>20</a:t>
            </a:fld>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80" y="2348880"/>
            <a:ext cx="8869600" cy="416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981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927A6E0-7121-471E-9A79-00937AD7919B}" type="slidenum">
              <a:rPr lang="en-GB" smtClean="0"/>
              <a:t>21</a:t>
            </a:fld>
            <a:endParaRPr lang="en-GB" dirty="0"/>
          </a:p>
        </p:txBody>
      </p:sp>
      <p:sp>
        <p:nvSpPr>
          <p:cNvPr id="3" name="TextBox 2"/>
          <p:cNvSpPr txBox="1"/>
          <p:nvPr/>
        </p:nvSpPr>
        <p:spPr>
          <a:xfrm>
            <a:off x="611560" y="188640"/>
            <a:ext cx="7848872" cy="1200329"/>
          </a:xfrm>
          <a:prstGeom prst="rect">
            <a:avLst/>
          </a:prstGeom>
          <a:noFill/>
        </p:spPr>
        <p:txBody>
          <a:bodyPr wrap="square" rtlCol="0">
            <a:spAutoFit/>
          </a:bodyPr>
          <a:lstStyle/>
          <a:p>
            <a:r>
              <a:rPr lang="en-GB" dirty="0" smtClean="0"/>
              <a:t>Be sure to keep receipts </a:t>
            </a:r>
            <a:r>
              <a:rPr lang="en-GB" b="1" u="sng" dirty="0" smtClean="0"/>
              <a:t>for essays submitted late</a:t>
            </a:r>
            <a:r>
              <a:rPr lang="en-GB" dirty="0" smtClean="0"/>
              <a:t> where you are applying a penalty </a:t>
            </a:r>
          </a:p>
          <a:p>
            <a:r>
              <a:rPr lang="en-GB" dirty="0" smtClean="0"/>
              <a:t>Receipts can be downloaded:  Click on the title of the essay and when viewing the essay, click the print icon </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33" y="2420888"/>
            <a:ext cx="7715934"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9692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927A6E0-7121-471E-9A79-00937AD7919B}" type="slidenum">
              <a:rPr lang="en-GB" smtClean="0"/>
              <a:t>22</a:t>
            </a:fld>
            <a:endParaRPr lang="en-GB"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7415"/>
            <a:ext cx="8280920" cy="6060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37897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927A6E0-7121-471E-9A79-00937AD7919B}" type="slidenum">
              <a:rPr lang="en-GB" smtClean="0"/>
              <a:t>23</a:t>
            </a:fld>
            <a:endParaRPr lang="en-GB" dirty="0"/>
          </a:p>
        </p:txBody>
      </p:sp>
      <p:sp>
        <p:nvSpPr>
          <p:cNvPr id="3" name="TextBox 2"/>
          <p:cNvSpPr txBox="1"/>
          <p:nvPr/>
        </p:nvSpPr>
        <p:spPr>
          <a:xfrm>
            <a:off x="1115616" y="1556792"/>
            <a:ext cx="6984776" cy="2554545"/>
          </a:xfrm>
          <a:prstGeom prst="rect">
            <a:avLst/>
          </a:prstGeom>
          <a:noFill/>
        </p:spPr>
        <p:txBody>
          <a:bodyPr wrap="square" rtlCol="0">
            <a:spAutoFit/>
          </a:bodyPr>
          <a:lstStyle/>
          <a:p>
            <a:r>
              <a:rPr lang="en-GB" sz="3200" dirty="0" smtClean="0"/>
              <a:t>You can use </a:t>
            </a:r>
            <a:r>
              <a:rPr lang="en-GB" sz="3200" b="1" u="sng" dirty="0" smtClean="0"/>
              <a:t>GradeMark</a:t>
            </a:r>
            <a:r>
              <a:rPr lang="en-GB" sz="3200" dirty="0" smtClean="0"/>
              <a:t> to insert electronic comments on essays</a:t>
            </a:r>
          </a:p>
          <a:p>
            <a:endParaRPr lang="en-GB" sz="3200" dirty="0"/>
          </a:p>
          <a:p>
            <a:r>
              <a:rPr lang="en-GB" sz="3200" dirty="0" smtClean="0"/>
              <a:t>Click on an essay title without downloading it to use GradeMark </a:t>
            </a:r>
            <a:endParaRPr lang="en-GB" sz="3200" dirty="0"/>
          </a:p>
        </p:txBody>
      </p:sp>
    </p:spTree>
    <p:extLst>
      <p:ext uri="{BB962C8B-B14F-4D97-AF65-F5344CB8AC3E}">
        <p14:creationId xmlns:p14="http://schemas.microsoft.com/office/powerpoint/2010/main" val="3848506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927A6E0-7121-471E-9A79-00937AD7919B}" type="slidenum">
              <a:rPr lang="en-GB" smtClean="0"/>
              <a:t>24</a:t>
            </a:fld>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518" y="476672"/>
            <a:ext cx="8551953" cy="586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51212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927A6E0-7121-471E-9A79-00937AD7919B}" type="slidenum">
              <a:rPr lang="en-GB" smtClean="0"/>
              <a:t>25</a:t>
            </a:fld>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0041"/>
            <a:ext cx="7560840" cy="575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0288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26</a:t>
            </a:fld>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98" y="1988840"/>
            <a:ext cx="8928991"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4204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27</a:t>
            </a:fld>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548680"/>
            <a:ext cx="3248025" cy="332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355976" y="4581128"/>
            <a:ext cx="4248472" cy="646331"/>
          </a:xfrm>
          <a:prstGeom prst="rect">
            <a:avLst/>
          </a:prstGeom>
          <a:noFill/>
        </p:spPr>
        <p:txBody>
          <a:bodyPr wrap="square" rtlCol="0">
            <a:spAutoFit/>
          </a:bodyPr>
          <a:lstStyle/>
          <a:p>
            <a:r>
              <a:rPr lang="en-GB" dirty="0" smtClean="0"/>
              <a:t>Use this button at bottom right of page to add general comments on the essay </a:t>
            </a:r>
            <a:endParaRPr lang="en-GB" dirty="0"/>
          </a:p>
        </p:txBody>
      </p:sp>
      <p:cxnSp>
        <p:nvCxnSpPr>
          <p:cNvPr id="7" name="Elbow Connector 6"/>
          <p:cNvCxnSpPr>
            <a:stCxn id="5" idx="1"/>
          </p:cNvCxnSpPr>
          <p:nvPr/>
        </p:nvCxnSpPr>
        <p:spPr>
          <a:xfrm rot="10800000">
            <a:off x="2627784" y="3645024"/>
            <a:ext cx="1728192" cy="1259270"/>
          </a:xfrm>
          <a:prstGeom prst="curvedConnector3">
            <a:avLst/>
          </a:prstGeom>
          <a:ln w="508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0962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927A6E0-7121-471E-9A79-00937AD7919B}" type="slidenum">
              <a:rPr lang="en-GB" smtClean="0"/>
              <a:t>28</a:t>
            </a:fld>
            <a:endParaRPr lang="en-GB"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7063" y="123825"/>
            <a:ext cx="2809875" cy="660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13146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927A6E0-7121-471E-9A79-00937AD7919B}" type="slidenum">
              <a:rPr lang="en-GB" smtClean="0"/>
              <a:t>29</a:t>
            </a:fld>
            <a:endParaRPr lang="en-GB" dirty="0"/>
          </a:p>
        </p:txBody>
      </p:sp>
      <p:sp>
        <p:nvSpPr>
          <p:cNvPr id="3" name="TextBox 2"/>
          <p:cNvSpPr txBox="1"/>
          <p:nvPr/>
        </p:nvSpPr>
        <p:spPr>
          <a:xfrm>
            <a:off x="683568" y="1268760"/>
            <a:ext cx="7344816" cy="3046988"/>
          </a:xfrm>
          <a:prstGeom prst="rect">
            <a:avLst/>
          </a:prstGeom>
          <a:noFill/>
        </p:spPr>
        <p:txBody>
          <a:bodyPr wrap="square" rtlCol="0">
            <a:spAutoFit/>
          </a:bodyPr>
          <a:lstStyle/>
          <a:p>
            <a:r>
              <a:rPr lang="en-GB" sz="2400" dirty="0" smtClean="0"/>
              <a:t>When you have finished inserting marks and general comments for one student’s essay, close that essay down completely before starting work on the next essay.</a:t>
            </a:r>
          </a:p>
          <a:p>
            <a:endParaRPr lang="en-GB" sz="2400" dirty="0"/>
          </a:p>
          <a:p>
            <a:r>
              <a:rPr lang="en-GB" sz="2400" dirty="0" smtClean="0"/>
              <a:t>(I had situations last year where somehow general comments for one student were open and then I opened up the next essay and somehow the general comments got mixed up between students)</a:t>
            </a:r>
            <a:endParaRPr lang="en-GB" sz="2400" dirty="0"/>
          </a:p>
        </p:txBody>
      </p:sp>
    </p:spTree>
    <p:extLst>
      <p:ext uri="{BB962C8B-B14F-4D97-AF65-F5344CB8AC3E}">
        <p14:creationId xmlns:p14="http://schemas.microsoft.com/office/powerpoint/2010/main" val="2497523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796950"/>
          </a:xfrm>
        </p:spPr>
        <p:txBody>
          <a:bodyPr/>
          <a:lstStyle/>
          <a:p>
            <a:r>
              <a:rPr lang="en-GB" dirty="0" smtClean="0"/>
              <a:t>Scope </a:t>
            </a:r>
            <a:endParaRPr lang="en-GB" dirty="0"/>
          </a:p>
        </p:txBody>
      </p:sp>
      <p:sp>
        <p:nvSpPr>
          <p:cNvPr id="3" name="Content Placeholder 2"/>
          <p:cNvSpPr>
            <a:spLocks noGrp="1"/>
          </p:cNvSpPr>
          <p:nvPr>
            <p:ph idx="1"/>
          </p:nvPr>
        </p:nvSpPr>
        <p:spPr>
          <a:xfrm>
            <a:off x="611560" y="1124744"/>
            <a:ext cx="8229600" cy="4925144"/>
          </a:xfrm>
        </p:spPr>
        <p:txBody>
          <a:bodyPr>
            <a:normAutofit fontScale="85000" lnSpcReduction="20000"/>
          </a:bodyPr>
          <a:lstStyle/>
          <a:p>
            <a:r>
              <a:rPr lang="en-GB" dirty="0" smtClean="0"/>
              <a:t>Seminar will concentrate on steps for online essay submission and grading using Turnitin </a:t>
            </a:r>
          </a:p>
          <a:p>
            <a:r>
              <a:rPr lang="en-GB" dirty="0" smtClean="0"/>
              <a:t>Policy on essay submission to be discussed at Department meetings </a:t>
            </a:r>
          </a:p>
          <a:p>
            <a:r>
              <a:rPr lang="en-GB" dirty="0" smtClean="0"/>
              <a:t>To keep matters straightforward, some steps / options will not be covered  </a:t>
            </a:r>
          </a:p>
          <a:p>
            <a:r>
              <a:rPr lang="en-GB" dirty="0" smtClean="0"/>
              <a:t>Plagiarism detection aspect will not be discussed in detail </a:t>
            </a:r>
          </a:p>
          <a:p>
            <a:r>
              <a:rPr lang="en-GB" dirty="0" smtClean="0"/>
              <a:t>Setup of Turnitin / Blackboard has changed this year so some of processes may have changed</a:t>
            </a:r>
          </a:p>
          <a:p>
            <a:pPr lvl="1"/>
            <a:r>
              <a:rPr lang="en-GB" dirty="0" smtClean="0"/>
              <a:t>(This </a:t>
            </a:r>
            <a:r>
              <a:rPr lang="en-GB" dirty="0" smtClean="0"/>
              <a:t>year we are using </a:t>
            </a:r>
            <a:r>
              <a:rPr lang="en-GB" i="1" u="sng" dirty="0" smtClean="0"/>
              <a:t>“Turnitin Direct”</a:t>
            </a:r>
            <a:r>
              <a:rPr lang="en-GB" dirty="0" smtClean="0"/>
              <a:t>. )  </a:t>
            </a:r>
          </a:p>
          <a:p>
            <a:r>
              <a:rPr lang="en-GB" dirty="0" smtClean="0"/>
              <a:t>Alternatives to Turnitin will not be covered </a:t>
            </a:r>
          </a:p>
          <a:p>
            <a:r>
              <a:rPr lang="en-GB" b="1" dirty="0" smtClean="0"/>
              <a:t>Anonymous marking</a:t>
            </a:r>
            <a:r>
              <a:rPr lang="en-GB" dirty="0" smtClean="0"/>
              <a:t> – Not currently enabled  </a:t>
            </a: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3</a:t>
            </a:fld>
            <a:endParaRPr lang="en-GB" dirty="0"/>
          </a:p>
        </p:txBody>
      </p:sp>
    </p:spTree>
    <p:extLst>
      <p:ext uri="{BB962C8B-B14F-4D97-AF65-F5344CB8AC3E}">
        <p14:creationId xmlns:p14="http://schemas.microsoft.com/office/powerpoint/2010/main" val="1205094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GB" dirty="0" smtClean="0"/>
              <a:t>To communicate grades and comments to students, you can either</a:t>
            </a:r>
          </a:p>
          <a:p>
            <a:pPr marL="971550" lvl="1" indent="-514350">
              <a:buFont typeface="+mj-lt"/>
              <a:buAutoNum type="alphaLcParenR"/>
            </a:pPr>
            <a:r>
              <a:rPr lang="en-GB" dirty="0" smtClean="0"/>
              <a:t>make the electronic comments available using Turnitin </a:t>
            </a:r>
            <a:r>
              <a:rPr lang="en-GB" i="1" u="sng" dirty="0" smtClean="0"/>
              <a:t>[I have not used this option yet] </a:t>
            </a:r>
          </a:p>
          <a:p>
            <a:pPr marL="971550" lvl="1" indent="-514350">
              <a:buFont typeface="+mj-lt"/>
              <a:buAutoNum type="alphaLcParenR"/>
            </a:pPr>
            <a:r>
              <a:rPr lang="en-GB" dirty="0" smtClean="0"/>
              <a:t>download the Grademark versions of the papers as PDFs and email them individually to students </a:t>
            </a:r>
          </a:p>
          <a:p>
            <a:pPr marL="971550" lvl="1" indent="-514350">
              <a:buFont typeface="+mj-lt"/>
              <a:buAutoNum type="alphaLcParenR"/>
            </a:pPr>
            <a:r>
              <a:rPr lang="en-GB" dirty="0" smtClean="0"/>
              <a:t>Print the Grademark versions and leave them in the Department office for collection </a:t>
            </a:r>
            <a:endParaRPr lang="en-GB" dirty="0"/>
          </a:p>
        </p:txBody>
      </p:sp>
      <p:sp>
        <p:nvSpPr>
          <p:cNvPr id="2" name="Slide Number Placeholder 1"/>
          <p:cNvSpPr>
            <a:spLocks noGrp="1"/>
          </p:cNvSpPr>
          <p:nvPr>
            <p:ph type="sldNum" sz="quarter" idx="12"/>
          </p:nvPr>
        </p:nvSpPr>
        <p:spPr/>
        <p:txBody>
          <a:bodyPr/>
          <a:lstStyle/>
          <a:p>
            <a:fld id="{1927A6E0-7121-471E-9A79-00937AD7919B}" type="slidenum">
              <a:rPr lang="en-GB" smtClean="0"/>
              <a:t>30</a:t>
            </a:fld>
            <a:endParaRPr lang="en-GB" dirty="0"/>
          </a:p>
        </p:txBody>
      </p:sp>
    </p:spTree>
    <p:extLst>
      <p:ext uri="{BB962C8B-B14F-4D97-AF65-F5344CB8AC3E}">
        <p14:creationId xmlns:p14="http://schemas.microsoft.com/office/powerpoint/2010/main" val="20208526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31</a:t>
            </a:fld>
            <a:endParaRPr lang="en-GB" dirty="0"/>
          </a:p>
        </p:txBody>
      </p:sp>
      <p:sp>
        <p:nvSpPr>
          <p:cNvPr id="5" name="TextBox 4"/>
          <p:cNvSpPr txBox="1"/>
          <p:nvPr/>
        </p:nvSpPr>
        <p:spPr>
          <a:xfrm>
            <a:off x="827584" y="404664"/>
            <a:ext cx="6840760" cy="1384995"/>
          </a:xfrm>
          <a:prstGeom prst="rect">
            <a:avLst/>
          </a:prstGeom>
          <a:noFill/>
        </p:spPr>
        <p:txBody>
          <a:bodyPr wrap="square" rtlCol="0">
            <a:spAutoFit/>
          </a:bodyPr>
          <a:lstStyle/>
          <a:p>
            <a:r>
              <a:rPr lang="en-GB" sz="2800" dirty="0" smtClean="0"/>
              <a:t>To download GradeMark versions of essays, it seems you may need to download them one by one (bulk download may not be possible?)</a:t>
            </a:r>
            <a:endParaRPr lang="en-GB" sz="2800"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33" y="2420888"/>
            <a:ext cx="7715934"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87538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32</a:t>
            </a:fld>
            <a:endParaRPr lang="en-GB"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04" y="1916832"/>
            <a:ext cx="9041987" cy="3024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55191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27A6E0-7121-471E-9A79-00937AD7919B}" type="slidenum">
              <a:rPr lang="en-GB" smtClean="0"/>
              <a:t>33</a:t>
            </a:fld>
            <a:endParaRPr lang="en-GB"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56" y="116632"/>
            <a:ext cx="8788224" cy="6086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51588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IE" sz="2800" dirty="0"/>
              <a:t>Sample email to student at end of process if sending feedback by email:</a:t>
            </a:r>
            <a:endParaRPr lang="en-GB" sz="2800" dirty="0"/>
          </a:p>
        </p:txBody>
      </p:sp>
      <p:sp>
        <p:nvSpPr>
          <p:cNvPr id="6" name="Content Placeholder 5"/>
          <p:cNvSpPr>
            <a:spLocks noGrp="1"/>
          </p:cNvSpPr>
          <p:nvPr>
            <p:ph idx="1"/>
          </p:nvPr>
        </p:nvSpPr>
        <p:spPr/>
        <p:txBody>
          <a:bodyPr>
            <a:normAutofit fontScale="62500" lnSpcReduction="20000"/>
          </a:bodyPr>
          <a:lstStyle/>
          <a:p>
            <a:pPr marL="0" indent="0">
              <a:buNone/>
            </a:pPr>
            <a:r>
              <a:rPr lang="en-GB" dirty="0"/>
              <a:t>Dear [student],</a:t>
            </a:r>
          </a:p>
          <a:p>
            <a:pPr marL="0" indent="0">
              <a:buNone/>
            </a:pPr>
            <a:r>
              <a:rPr lang="en-GB" dirty="0" smtClean="0"/>
              <a:t>Assignment </a:t>
            </a:r>
            <a:r>
              <a:rPr lang="en-GB" dirty="0"/>
              <a:t>comments and provisional mark are attached.</a:t>
            </a:r>
          </a:p>
          <a:p>
            <a:pPr marL="0" indent="0">
              <a:buNone/>
            </a:pPr>
            <a:r>
              <a:rPr lang="en-GB" dirty="0" smtClean="0"/>
              <a:t>I </a:t>
            </a:r>
            <a:r>
              <a:rPr lang="en-GB" dirty="0"/>
              <a:t>was using Turnitin’s electronic GradeMark system.  For individual comments, a grey box appears around a word (for example) with an arrow pointing to a grey bubble with a number, e.g. “1”.</a:t>
            </a:r>
          </a:p>
          <a:p>
            <a:pPr marL="0" indent="0">
              <a:buNone/>
            </a:pPr>
            <a:r>
              <a:rPr lang="en-GB" dirty="0"/>
              <a:t>This means that comment 1 refers to the word in the box. </a:t>
            </a:r>
          </a:p>
          <a:p>
            <a:pPr marL="0" indent="0">
              <a:buNone/>
            </a:pPr>
            <a:r>
              <a:rPr lang="en-GB" dirty="0"/>
              <a:t>You will find all the comments at the end of the essay under “Grademark report”.</a:t>
            </a:r>
          </a:p>
          <a:p>
            <a:pPr marL="0" indent="0">
              <a:buNone/>
            </a:pPr>
            <a:r>
              <a:rPr lang="en-GB" dirty="0"/>
              <a:t>At the beginning of the Grademark report are the general comments which include the provisional mark for the essay.</a:t>
            </a:r>
          </a:p>
          <a:p>
            <a:pPr marL="0" indent="0">
              <a:buNone/>
            </a:pPr>
            <a:r>
              <a:rPr lang="en-GB" dirty="0"/>
              <a:t>Ignore the fact that the Final Grade says “/0”.  </a:t>
            </a:r>
          </a:p>
          <a:p>
            <a:pPr marL="0" indent="0">
              <a:buNone/>
            </a:pPr>
            <a:r>
              <a:rPr lang="en-GB" dirty="0" smtClean="0"/>
              <a:t>I </a:t>
            </a:r>
            <a:r>
              <a:rPr lang="en-GB" dirty="0"/>
              <a:t>apologise that the file size is so large.  If you would like a printout of your essay and comments let me know and I will leave it in the </a:t>
            </a:r>
            <a:r>
              <a:rPr lang="en-GB" dirty="0" smtClean="0"/>
              <a:t>[xyz] </a:t>
            </a:r>
            <a:r>
              <a:rPr lang="en-GB" dirty="0"/>
              <a:t>Department office for you.</a:t>
            </a:r>
          </a:p>
          <a:p>
            <a:pPr marL="0" indent="0">
              <a:buNone/>
            </a:pPr>
            <a:r>
              <a:rPr lang="en-GB" dirty="0" smtClean="0"/>
              <a:t>If </a:t>
            </a:r>
            <a:r>
              <a:rPr lang="en-GB" dirty="0"/>
              <a:t>you have any technical issues please let me know.</a:t>
            </a:r>
          </a:p>
          <a:p>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34</a:t>
            </a:fld>
            <a:endParaRPr lang="en-GB" dirty="0"/>
          </a:p>
        </p:txBody>
      </p:sp>
    </p:spTree>
    <p:extLst>
      <p:ext uri="{BB962C8B-B14F-4D97-AF65-F5344CB8AC3E}">
        <p14:creationId xmlns:p14="http://schemas.microsoft.com/office/powerpoint/2010/main" val="2048988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29600" cy="4525963"/>
          </a:xfrm>
        </p:spPr>
        <p:txBody>
          <a:bodyPr>
            <a:normAutofit fontScale="77500" lnSpcReduction="20000"/>
          </a:bodyPr>
          <a:lstStyle/>
          <a:p>
            <a:r>
              <a:rPr lang="en-GB" dirty="0"/>
              <a:t>It is important to archive all essays, comments and marks at the end of the process </a:t>
            </a:r>
            <a:r>
              <a:rPr lang="en-GB" dirty="0" smtClean="0"/>
              <a:t> </a:t>
            </a:r>
            <a:endParaRPr lang="en-GB" dirty="0"/>
          </a:p>
          <a:p>
            <a:r>
              <a:rPr lang="en-GB" dirty="0"/>
              <a:t>Note that when your 2013-2014 Blackboard module is deleted in September 2014, the essays may also be deleted.</a:t>
            </a:r>
          </a:p>
          <a:p>
            <a:r>
              <a:rPr lang="en-GB" dirty="0"/>
              <a:t>You must keep a backup copy</a:t>
            </a:r>
            <a:r>
              <a:rPr lang="en-GB" dirty="0" smtClean="0"/>
              <a:t>.   </a:t>
            </a:r>
            <a:endParaRPr lang="en-GB" dirty="0"/>
          </a:p>
          <a:p>
            <a:r>
              <a:rPr lang="en-GB" dirty="0"/>
              <a:t>When next year’s module is created in Blackboard, delete the places you created for essay submissions, or make them unavailable, as the old dates will confuse students.  </a:t>
            </a:r>
            <a:endParaRPr lang="en-GB" dirty="0" smtClean="0"/>
          </a:p>
          <a:p>
            <a:r>
              <a:rPr lang="en-GB" dirty="0" smtClean="0"/>
              <a:t>If reusing a place for submitting assignments and changing dates, note that after five years the assignment will expire </a:t>
            </a:r>
            <a:endParaRPr lang="en-GB" dirty="0"/>
          </a:p>
          <a:p>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35</a:t>
            </a:fld>
            <a:endParaRPr lang="en-GB" dirty="0"/>
          </a:p>
        </p:txBody>
      </p:sp>
    </p:spTree>
    <p:extLst>
      <p:ext uri="{BB962C8B-B14F-4D97-AF65-F5344CB8AC3E}">
        <p14:creationId xmlns:p14="http://schemas.microsoft.com/office/powerpoint/2010/main" val="12497443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Online Submission and Grading of Essays </a:t>
            </a:r>
            <a:endParaRPr lang="en-GB" dirty="0"/>
          </a:p>
        </p:txBody>
      </p:sp>
    </p:spTree>
    <p:extLst>
      <p:ext uri="{BB962C8B-B14F-4D97-AF65-F5344CB8AC3E}">
        <p14:creationId xmlns:p14="http://schemas.microsoft.com/office/powerpoint/2010/main" val="28257570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t>(Optional Step):</a:t>
            </a:r>
          </a:p>
          <a:p>
            <a:r>
              <a:rPr lang="en-GB" dirty="0" smtClean="0"/>
              <a:t>Create a mock assignment in Blackboard, using steps which follow, and ask students to submit a one-page “fake” essay by a particular date so that they can practise submission </a:t>
            </a: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4</a:t>
            </a:fld>
            <a:endParaRPr lang="en-GB" dirty="0"/>
          </a:p>
        </p:txBody>
      </p:sp>
    </p:spTree>
    <p:extLst>
      <p:ext uri="{BB962C8B-B14F-4D97-AF65-F5344CB8AC3E}">
        <p14:creationId xmlns:p14="http://schemas.microsoft.com/office/powerpoint/2010/main" val="19770227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Add your essay titles to Blackboard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Check your proposed essay submission date with Department office </a:t>
            </a:r>
          </a:p>
          <a:p>
            <a:r>
              <a:rPr lang="en-GB" dirty="0" smtClean="0"/>
              <a:t>Decide if you will allow online submission only, or also permit submission at office </a:t>
            </a:r>
          </a:p>
          <a:p>
            <a:pPr lvl="1"/>
            <a:r>
              <a:rPr lang="en-GB" dirty="0" smtClean="0"/>
              <a:t>Examples assume allow both types </a:t>
            </a:r>
          </a:p>
          <a:p>
            <a:r>
              <a:rPr lang="en-GB" dirty="0" smtClean="0"/>
              <a:t>Create a document notifying students of essay titles </a:t>
            </a:r>
          </a:p>
          <a:p>
            <a:r>
              <a:rPr lang="en-GB" dirty="0" smtClean="0"/>
              <a:t>Include notes about online submission (sample follows) </a:t>
            </a:r>
          </a:p>
          <a:p>
            <a:r>
              <a:rPr lang="en-GB" dirty="0" smtClean="0"/>
              <a:t>Supplement these notes with instructions on Blackboard (sample follows) </a:t>
            </a: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5</a:t>
            </a:fld>
            <a:endParaRPr lang="en-GB" dirty="0"/>
          </a:p>
        </p:txBody>
      </p:sp>
    </p:spTree>
    <p:extLst>
      <p:ext uri="{BB962C8B-B14F-4D97-AF65-F5344CB8AC3E}">
        <p14:creationId xmlns:p14="http://schemas.microsoft.com/office/powerpoint/2010/main" val="897305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Sample notes to students about online submission – include in essay titles document</a:t>
            </a:r>
            <a:endParaRPr lang="en-GB" sz="3200" dirty="0"/>
          </a:p>
        </p:txBody>
      </p:sp>
      <p:sp>
        <p:nvSpPr>
          <p:cNvPr id="3" name="Content Placeholder 2"/>
          <p:cNvSpPr>
            <a:spLocks noGrp="1"/>
          </p:cNvSpPr>
          <p:nvPr>
            <p:ph idx="1"/>
          </p:nvPr>
        </p:nvSpPr>
        <p:spPr>
          <a:xfrm>
            <a:off x="467544" y="1988840"/>
            <a:ext cx="8229600" cy="4525963"/>
          </a:xfrm>
          <a:gradFill>
            <a:gsLst>
              <a:gs pos="1800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77500" lnSpcReduction="20000"/>
          </a:bodyPr>
          <a:lstStyle/>
          <a:p>
            <a:pPr marL="0" indent="0">
              <a:buNone/>
            </a:pPr>
            <a:r>
              <a:rPr lang="en-GB" dirty="0" smtClean="0"/>
              <a:t>All essays must be submitted by 5.00 p.m. on [insert date].</a:t>
            </a:r>
          </a:p>
          <a:p>
            <a:pPr marL="0" indent="0">
              <a:buNone/>
            </a:pPr>
            <a:r>
              <a:rPr lang="en-GB" dirty="0" smtClean="0"/>
              <a:t>You may either submit electronically via Blackboard or submit two printed versions to the [xyz] Department office.</a:t>
            </a:r>
          </a:p>
          <a:p>
            <a:pPr marL="0" indent="0">
              <a:buNone/>
            </a:pPr>
            <a:r>
              <a:rPr lang="en-GB" dirty="0" smtClean="0"/>
              <a:t>Electronic submission is now being piloted for some modules.  It is not generally available and you should never use electronic submission for a module unless you are sure it is permitted by the lecturer.   </a:t>
            </a:r>
          </a:p>
          <a:p>
            <a:pPr marL="0" indent="0">
              <a:buNone/>
            </a:pPr>
            <a:r>
              <a:rPr lang="en-GB" dirty="0" smtClean="0"/>
              <a:t>Instructions on electronic submission via Blackboard will be placed on Blackboard.  </a:t>
            </a:r>
          </a:p>
          <a:p>
            <a:pPr marL="0" indent="0">
              <a:buNone/>
            </a:pPr>
            <a:r>
              <a:rPr lang="en-GB" dirty="0" smtClean="0"/>
              <a:t>If an essay is electronically submitted after 5.00 p.m. the system will accept the essay but it will be regarded as a late submission with the usual penalties applying.       </a:t>
            </a:r>
          </a:p>
          <a:p>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6</a:t>
            </a:fld>
            <a:endParaRPr lang="en-GB" dirty="0"/>
          </a:p>
        </p:txBody>
      </p:sp>
    </p:spTree>
    <p:extLst>
      <p:ext uri="{BB962C8B-B14F-4D97-AF65-F5344CB8AC3E}">
        <p14:creationId xmlns:p14="http://schemas.microsoft.com/office/powerpoint/2010/main" val="8361624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Sample instructions to place on Blackboard </a:t>
            </a:r>
            <a:endParaRPr lang="en-GB" sz="3600" dirty="0"/>
          </a:p>
        </p:txBody>
      </p:sp>
      <p:sp>
        <p:nvSpPr>
          <p:cNvPr id="3" name="Content Placeholder 2"/>
          <p:cNvSpPr>
            <a:spLocks noGrp="1"/>
          </p:cNvSpPr>
          <p:nvPr>
            <p:ph idx="1"/>
          </p:nvPr>
        </p:nvSpPr>
        <p:spPr>
          <a:xfrm>
            <a:off x="457200" y="1600200"/>
            <a:ext cx="8229600" cy="4853136"/>
          </a:xfrm>
          <a:solidFill>
            <a:schemeClr val="accent3">
              <a:lumMod val="60000"/>
              <a:lumOff val="40000"/>
            </a:schemeClr>
          </a:solidFill>
        </p:spPr>
        <p:txBody>
          <a:bodyPr>
            <a:normAutofit fontScale="62500" lnSpcReduction="20000"/>
          </a:bodyPr>
          <a:lstStyle/>
          <a:p>
            <a:r>
              <a:rPr lang="en-GB" dirty="0" smtClean="0"/>
              <a:t>For this module, you may either submit electronically via Blackboard or submit two printed versions to the [xyz] Department office.</a:t>
            </a:r>
          </a:p>
          <a:p>
            <a:r>
              <a:rPr lang="en-GB" dirty="0" smtClean="0"/>
              <a:t>Electronic submission is now being piloted for some modules.  It is not generally available and you should never use electronic submission for a module unless you are sure it is permitted by the lecturer.       </a:t>
            </a:r>
          </a:p>
          <a:p>
            <a:r>
              <a:rPr lang="en-GB" dirty="0" smtClean="0"/>
              <a:t>If an essay is electronically submitted after 5.00 p.m. the system will accept the essay but it will be regarded as a late submission with the usual penalties applying.    </a:t>
            </a:r>
          </a:p>
          <a:p>
            <a:pPr marL="0" indent="0">
              <a:buNone/>
            </a:pPr>
            <a:r>
              <a:rPr lang="en-GB" dirty="0" smtClean="0"/>
              <a:t>1.  From within the Blackboard module, click on the View/Complete link for your assignment.  (You may be asked to accept a User Agreement by clicking the ‘I Agree-continue’ button.)</a:t>
            </a:r>
          </a:p>
          <a:p>
            <a:pPr marL="0" indent="0">
              <a:buNone/>
            </a:pPr>
            <a:r>
              <a:rPr lang="en-GB" dirty="0" smtClean="0"/>
              <a:t>2. On the Assignment Inbox page, click the Submit icon.</a:t>
            </a:r>
          </a:p>
          <a:p>
            <a:pPr marL="0" indent="0">
              <a:buNone/>
            </a:pPr>
            <a:r>
              <a:rPr lang="en-GB" dirty="0" smtClean="0"/>
              <a:t>3.  Select Single File Upload from the Choose a paper submission method: drop-down list.</a:t>
            </a:r>
          </a:p>
          <a:p>
            <a:pPr marL="0" indent="0">
              <a:buNone/>
            </a:pPr>
            <a:r>
              <a:rPr lang="en-GB" dirty="0" smtClean="0"/>
              <a:t>4.  Type your first name, last name (if they don’t already appear) and your assignment submission title in the space provided.</a:t>
            </a:r>
          </a:p>
          <a:p>
            <a:pPr marL="0" indent="0" algn="r">
              <a:buNone/>
            </a:pPr>
            <a:r>
              <a:rPr lang="en-GB" dirty="0" smtClean="0"/>
              <a:t>[continued on next slide] </a:t>
            </a:r>
            <a:endParaRPr lang="en-GB" dirty="0"/>
          </a:p>
        </p:txBody>
      </p:sp>
      <p:sp>
        <p:nvSpPr>
          <p:cNvPr id="4" name="Slide Number Placeholder 3"/>
          <p:cNvSpPr>
            <a:spLocks noGrp="1"/>
          </p:cNvSpPr>
          <p:nvPr>
            <p:ph type="sldNum" sz="quarter" idx="12"/>
          </p:nvPr>
        </p:nvSpPr>
        <p:spPr>
          <a:xfrm>
            <a:off x="6588224" y="6381328"/>
            <a:ext cx="2133600" cy="365125"/>
          </a:xfrm>
        </p:spPr>
        <p:txBody>
          <a:bodyPr/>
          <a:lstStyle/>
          <a:p>
            <a:fld id="{1927A6E0-7121-471E-9A79-00937AD7919B}" type="slidenum">
              <a:rPr lang="en-GB" smtClean="0"/>
              <a:t>7</a:t>
            </a:fld>
            <a:endParaRPr lang="en-GB" dirty="0"/>
          </a:p>
        </p:txBody>
      </p:sp>
    </p:spTree>
    <p:extLst>
      <p:ext uri="{BB962C8B-B14F-4D97-AF65-F5344CB8AC3E}">
        <p14:creationId xmlns:p14="http://schemas.microsoft.com/office/powerpoint/2010/main" val="3035281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solidFill>
            <a:schemeClr val="accent3">
              <a:lumMod val="60000"/>
              <a:lumOff val="40000"/>
            </a:schemeClr>
          </a:solidFill>
        </p:spPr>
        <p:txBody>
          <a:bodyPr>
            <a:normAutofit fontScale="70000" lnSpcReduction="20000"/>
          </a:bodyPr>
          <a:lstStyle/>
          <a:p>
            <a:pPr marL="0" indent="0">
              <a:buNone/>
            </a:pPr>
            <a:r>
              <a:rPr lang="en-GB" dirty="0" smtClean="0"/>
              <a:t>5.       </a:t>
            </a:r>
            <a:r>
              <a:rPr lang="en-GB" sz="3400" dirty="0" smtClean="0"/>
              <a:t>Click Browse and locate the file you wish to submit.</a:t>
            </a:r>
          </a:p>
          <a:p>
            <a:pPr marL="0" indent="0">
              <a:buNone/>
            </a:pPr>
            <a:r>
              <a:rPr lang="en-GB" sz="3400" dirty="0" smtClean="0"/>
              <a:t>6.       Click Upload after selecting your file.</a:t>
            </a:r>
          </a:p>
          <a:p>
            <a:pPr marL="0" indent="0">
              <a:buNone/>
            </a:pPr>
            <a:r>
              <a:rPr lang="en-GB" sz="3400" dirty="0" smtClean="0"/>
              <a:t>7.       A page appears asking you to confirm your submission.</a:t>
            </a:r>
          </a:p>
          <a:p>
            <a:pPr marL="0" indent="0">
              <a:buNone/>
            </a:pPr>
            <a:r>
              <a:rPr lang="en-GB" sz="3400" dirty="0" smtClean="0"/>
              <a:t>8.       Click Submit to upload your assignment.</a:t>
            </a:r>
          </a:p>
          <a:p>
            <a:pPr marL="0" indent="0">
              <a:buNone/>
            </a:pPr>
            <a:r>
              <a:rPr lang="en-GB" sz="3400" dirty="0" smtClean="0"/>
              <a:t>9.       </a:t>
            </a:r>
            <a:r>
              <a:rPr lang="en-GB" sz="3400" dirty="0"/>
              <a:t> Click the 'My Submissions' tab. A Submission History of your assignment is displayed on screen with the assignment name and the time and date at which it was sent to your lecturer. This information will remain listed under your assignment for your reference.</a:t>
            </a:r>
            <a:endParaRPr lang="en-GB" sz="3400" dirty="0" smtClean="0"/>
          </a:p>
          <a:p>
            <a:r>
              <a:rPr lang="en-GB" sz="3400" dirty="0" smtClean="0"/>
              <a:t>Turnitin Accepted File Formats:</a:t>
            </a:r>
          </a:p>
          <a:p>
            <a:pPr lvl="1"/>
            <a:r>
              <a:rPr lang="en-GB" sz="3400" dirty="0" smtClean="0"/>
              <a:t>Please note Turnitin only accepts files in the following formats: MS Word (.doc or .docx), WordPerfect, HTML, RTF, PDF, PostScript, and Plain Text format.</a:t>
            </a:r>
          </a:p>
          <a:p>
            <a:pPr lvl="1"/>
            <a:r>
              <a:rPr lang="en-GB" sz="3400" dirty="0" smtClean="0"/>
              <a:t>TURNITIN DOES NOT ACCEPT PowerPoint or Spreadsheet files or files saved in Microsoft Works or AppleWorks format. </a:t>
            </a:r>
            <a:r>
              <a:rPr lang="en-GB" sz="3000" dirty="0" smtClean="0"/>
              <a:t>  </a:t>
            </a:r>
            <a:endParaRPr lang="en-GB" sz="3000" dirty="0"/>
          </a:p>
        </p:txBody>
      </p:sp>
      <p:sp>
        <p:nvSpPr>
          <p:cNvPr id="4" name="Slide Number Placeholder 3"/>
          <p:cNvSpPr>
            <a:spLocks noGrp="1"/>
          </p:cNvSpPr>
          <p:nvPr>
            <p:ph type="sldNum" sz="quarter" idx="12"/>
          </p:nvPr>
        </p:nvSpPr>
        <p:spPr/>
        <p:txBody>
          <a:bodyPr/>
          <a:lstStyle/>
          <a:p>
            <a:fld id="{1927A6E0-7121-471E-9A79-00937AD7919B}" type="slidenum">
              <a:rPr lang="en-GB" smtClean="0"/>
              <a:t>8</a:t>
            </a:fld>
            <a:endParaRPr lang="en-GB" dirty="0"/>
          </a:p>
        </p:txBody>
      </p:sp>
    </p:spTree>
    <p:extLst>
      <p:ext uri="{BB962C8B-B14F-4D97-AF65-F5344CB8AC3E}">
        <p14:creationId xmlns:p14="http://schemas.microsoft.com/office/powerpoint/2010/main" val="2485079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Students will not be able to submit an essay until you create a place for the essay to be submitted</a:t>
            </a:r>
          </a:p>
          <a:p>
            <a:r>
              <a:rPr lang="en-GB" dirty="0" smtClean="0"/>
              <a:t>For each essay, you create a unique, separate place for submission </a:t>
            </a:r>
          </a:p>
          <a:p>
            <a:r>
              <a:rPr lang="en-GB" dirty="0" smtClean="0"/>
              <a:t>Create this at the time you notify students of the essay titles </a:t>
            </a:r>
            <a:endParaRPr lang="en-GB" dirty="0"/>
          </a:p>
        </p:txBody>
      </p:sp>
      <p:sp>
        <p:nvSpPr>
          <p:cNvPr id="4" name="Slide Number Placeholder 3"/>
          <p:cNvSpPr>
            <a:spLocks noGrp="1"/>
          </p:cNvSpPr>
          <p:nvPr>
            <p:ph type="sldNum" sz="quarter" idx="12"/>
          </p:nvPr>
        </p:nvSpPr>
        <p:spPr/>
        <p:txBody>
          <a:bodyPr/>
          <a:lstStyle/>
          <a:p>
            <a:fld id="{1927A6E0-7121-471E-9A79-00937AD7919B}" type="slidenum">
              <a:rPr lang="en-GB" smtClean="0"/>
              <a:t>9</a:t>
            </a:fld>
            <a:endParaRPr lang="en-GB" dirty="0"/>
          </a:p>
        </p:txBody>
      </p:sp>
    </p:spTree>
    <p:extLst>
      <p:ext uri="{BB962C8B-B14F-4D97-AF65-F5344CB8AC3E}">
        <p14:creationId xmlns:p14="http://schemas.microsoft.com/office/powerpoint/2010/main" val="4670252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Online Submission and Grading of Essays &amp;quot;&quot;/&gt;&lt;property id=&quot;20307&quot; value=&quot;256&quot;/&gt;&lt;/object&gt;&lt;object type=&quot;3&quot; unique_id=&quot;10005&quot;&gt;&lt;property id=&quot;20148&quot; value=&quot;5&quot;/&gt;&lt;property id=&quot;20300&quot; value=&quot;Slide 2 - &amp;quot;Reading &amp;quot;&quot;/&gt;&lt;property id=&quot;20307&quot; value=&quot;259&quot;/&gt;&lt;/object&gt;&lt;object type=&quot;3&quot; unique_id=&quot;10006&quot;&gt;&lt;property id=&quot;20148&quot; value=&quot;5&quot;/&gt;&lt;property id=&quot;20300&quot; value=&quot;Slide 3 - &amp;quot;Scope &amp;quot;&quot;/&gt;&lt;property id=&quot;20307&quot; value=&quot;260&quot;/&gt;&lt;/object&gt;&lt;object type=&quot;3&quot; unique_id=&quot;10007&quot;&gt;&lt;property id=&quot;20148&quot; value=&quot;5&quot;/&gt;&lt;property id=&quot;20300&quot; value=&quot;Slide 5 - &amp;quot;Add your essay titles to Blackboard &amp;quot;&quot;/&gt;&lt;property id=&quot;20307&quot; value=&quot;263&quot;/&gt;&lt;/object&gt;&lt;object type=&quot;3&quot; unique_id=&quot;10008&quot;&gt;&lt;property id=&quot;20148&quot; value=&quot;5&quot;/&gt;&lt;property id=&quot;20300&quot; value=&quot;Slide 6 - &amp;quot;Sample notes to students about online submission – include in essay titles document&amp;quot;&quot;/&gt;&lt;property id=&quot;20307&quot; value=&quot;264&quot;/&gt;&lt;/object&gt;&lt;object type=&quot;3&quot; unique_id=&quot;10009&quot;&gt;&lt;property id=&quot;20148&quot; value=&quot;5&quot;/&gt;&lt;property id=&quot;20300&quot; value=&quot;Slide 7 - &amp;quot;Sample instructions to place on Blackboard &amp;quot;&quot;/&gt;&lt;property id=&quot;20307&quot; value=&quot;266&quot;/&gt;&lt;/object&gt;&lt;object type=&quot;3&quot; unique_id=&quot;10010&quot;&gt;&lt;property id=&quot;20148&quot; value=&quot;5&quot;/&gt;&lt;property id=&quot;20300&quot; value=&quot;Slide 8&quot;/&gt;&lt;property id=&quot;20307&quot; value=&quot;267&quot;/&gt;&lt;/object&gt;&lt;object type=&quot;3&quot; unique_id=&quot;10011&quot;&gt;&lt;property id=&quot;20148&quot; value=&quot;5&quot;/&gt;&lt;property id=&quot;20300&quot; value=&quot;Slide 9&quot;/&gt;&lt;property id=&quot;20307&quot; value=&quot;269&quot;/&gt;&lt;/object&gt;&lt;object type=&quot;3&quot; unique_id=&quot;10012&quot;&gt;&lt;property id=&quot;20148&quot; value=&quot;5&quot;/&gt;&lt;property id=&quot;20300&quot; value=&quot;Slide 10&quot;/&gt;&lt;property id=&quot;20307&quot; value=&quot;261&quot;/&gt;&lt;/object&gt;&lt;object type=&quot;3&quot; unique_id=&quot;10013&quot;&gt;&lt;property id=&quot;20148&quot; value=&quot;5&quot;/&gt;&lt;property id=&quot;20300&quot; value=&quot;Slide 11&quot;/&gt;&lt;property id=&quot;20307&quot; value=&quot;265&quot;/&gt;&lt;/object&gt;&lt;object type=&quot;3&quot; unique_id=&quot;10014&quot;&gt;&lt;property id=&quot;20148&quot; value=&quot;5&quot;/&gt;&lt;property id=&quot;20300&quot; value=&quot;Slide 12&quot;/&gt;&lt;property id=&quot;20307&quot; value=&quot;268&quot;/&gt;&lt;/object&gt;&lt;object type=&quot;3&quot; unique_id=&quot;10015&quot;&gt;&lt;property id=&quot;20148&quot; value=&quot;5&quot;/&gt;&lt;property id=&quot;20300&quot; value=&quot;Slide 13&quot;/&gt;&lt;property id=&quot;20307&quot; value=&quot;270&quot;/&gt;&lt;/object&gt;&lt;object type=&quot;3&quot; unique_id=&quot;10016&quot;&gt;&lt;property id=&quot;20148&quot; value=&quot;5&quot;/&gt;&lt;property id=&quot;20300&quot; value=&quot;Slide 14&quot;/&gt;&lt;property id=&quot;20307&quot; value=&quot;271&quot;/&gt;&lt;/object&gt;&lt;object type=&quot;3&quot; unique_id=&quot;10017&quot;&gt;&lt;property id=&quot;20148&quot; value=&quot;5&quot;/&gt;&lt;property id=&quot;20300&quot; value=&quot;Slide 15&quot;/&gt;&lt;property id=&quot;20307&quot; value=&quot;262&quot;/&gt;&lt;/object&gt;&lt;object type=&quot;3&quot; unique_id=&quot;10018&quot;&gt;&lt;property id=&quot;20148&quot; value=&quot;5&quot;/&gt;&lt;property id=&quot;20300&quot; value=&quot;Slide 16 - &amp;quot;After Essay closing date &amp;quot;&quot;/&gt;&lt;property id=&quot;20307&quot; value=&quot;272&quot;/&gt;&lt;/object&gt;&lt;object type=&quot;3&quot; unique_id=&quot;10138&quot;&gt;&lt;property id=&quot;20148&quot; value=&quot;5&quot;/&gt;&lt;property id=&quot;20300&quot; value=&quot;Slide 17&quot;/&gt;&lt;property id=&quot;20307&quot; value=&quot;273&quot;/&gt;&lt;/object&gt;&lt;object type=&quot;3&quot; unique_id=&quot;10607&quot;&gt;&lt;property id=&quot;20148&quot; value=&quot;5&quot;/&gt;&lt;property id=&quot;20300&quot; value=&quot;Slide 18&quot;/&gt;&lt;property id=&quot;20307&quot; value=&quot;284&quot;/&gt;&lt;/object&gt;&lt;object type=&quot;3&quot; unique_id=&quot;10612&quot;&gt;&lt;property id=&quot;20148&quot; value=&quot;5&quot;/&gt;&lt;property id=&quot;20300&quot; value=&quot;Slide 20&quot;/&gt;&lt;property id=&quot;20307&quot; value=&quot;278&quot;/&gt;&lt;/object&gt;&lt;object type=&quot;3&quot; unique_id=&quot;10615&quot;&gt;&lt;property id=&quot;20148&quot; value=&quot;5&quot;/&gt;&lt;property id=&quot;20300&quot; value=&quot;Slide 21&quot;/&gt;&lt;property id=&quot;20307&quot; value=&quot;293&quot;/&gt;&lt;/object&gt;&lt;object type=&quot;3&quot; unique_id=&quot;10616&quot;&gt;&lt;property id=&quot;20148&quot; value=&quot;5&quot;/&gt;&lt;property id=&quot;20300&quot; value=&quot;Slide 22&quot;/&gt;&lt;property id=&quot;20307&quot; value=&quot;294&quot;/&gt;&lt;/object&gt;&lt;object type=&quot;3&quot; unique_id=&quot;10617&quot;&gt;&lt;property id=&quot;20148&quot; value=&quot;5&quot;/&gt;&lt;property id=&quot;20300&quot; value=&quot;Slide 23&quot;/&gt;&lt;property id=&quot;20307&quot; value=&quot;281&quot;/&gt;&lt;/object&gt;&lt;object type=&quot;3&quot; unique_id=&quot;10618&quot;&gt;&lt;property id=&quot;20148&quot; value=&quot;5&quot;/&gt;&lt;property id=&quot;20300&quot; value=&quot;Slide 24&quot;/&gt;&lt;property id=&quot;20307&quot; value=&quot;282&quot;/&gt;&lt;/object&gt;&lt;object type=&quot;3&quot; unique_id=&quot;10619&quot;&gt;&lt;property id=&quot;20148&quot; value=&quot;5&quot;/&gt;&lt;property id=&quot;20300&quot; value=&quot;Slide 25&quot;/&gt;&lt;property id=&quot;20307&quot; value=&quot;283&quot;/&gt;&lt;/object&gt;&lt;object type=&quot;3&quot; unique_id=&quot;10620&quot;&gt;&lt;property id=&quot;20148&quot; value=&quot;5&quot;/&gt;&lt;property id=&quot;20300&quot; value=&quot;Slide 26&quot;/&gt;&lt;property id=&quot;20307&quot; value=&quot;276&quot;/&gt;&lt;/object&gt;&lt;object type=&quot;3&quot; unique_id=&quot;10621&quot;&gt;&lt;property id=&quot;20148&quot; value=&quot;5&quot;/&gt;&lt;property id=&quot;20300&quot; value=&quot;Slide 27&quot;/&gt;&lt;property id=&quot;20307&quot; value=&quot;286&quot;/&gt;&lt;/object&gt;&lt;object type=&quot;3&quot; unique_id=&quot;10622&quot;&gt;&lt;property id=&quot;20148&quot; value=&quot;5&quot;/&gt;&lt;property id=&quot;20300&quot; value=&quot;Slide 28&quot;/&gt;&lt;property id=&quot;20307&quot; value=&quot;287&quot;/&gt;&lt;/object&gt;&lt;object type=&quot;3&quot; unique_id=&quot;10623&quot;&gt;&lt;property id=&quot;20148&quot; value=&quot;5&quot;/&gt;&lt;property id=&quot;20300&quot; value=&quot;Slide 30&quot;/&gt;&lt;property id=&quot;20307&quot; value=&quot;288&quot;/&gt;&lt;/object&gt;&lt;object type=&quot;3&quot; unique_id=&quot;10624&quot;&gt;&lt;property id=&quot;20148&quot; value=&quot;5&quot;/&gt;&lt;property id=&quot;20300&quot; value=&quot;Slide 31&quot;/&gt;&lt;property id=&quot;20307&quot; value=&quot;289&quot;/&gt;&lt;/object&gt;&lt;object type=&quot;3&quot; unique_id=&quot;10625&quot;&gt;&lt;property id=&quot;20148&quot; value=&quot;5&quot;/&gt;&lt;property id=&quot;20300&quot; value=&quot;Slide 32&quot;/&gt;&lt;property id=&quot;20307&quot; value=&quot;290&quot;/&gt;&lt;/object&gt;&lt;object type=&quot;3&quot; unique_id=&quot;10626&quot;&gt;&lt;property id=&quot;20148&quot; value=&quot;5&quot;/&gt;&lt;property id=&quot;20300&quot; value=&quot;Slide 33&quot;/&gt;&lt;property id=&quot;20307&quot; value=&quot;291&quot;/&gt;&lt;/object&gt;&lt;object type=&quot;3&quot; unique_id=&quot;10627&quot;&gt;&lt;property id=&quot;20148&quot; value=&quot;5&quot;/&gt;&lt;property id=&quot;20300&quot; value=&quot;Slide 34 - &amp;quot;Sample email to student at end of process if sending feedback by email:&amp;quot;&quot;/&gt;&lt;property id=&quot;20307&quot; value=&quot;292&quot;/&gt;&lt;/object&gt;&lt;object type=&quot;3&quot; unique_id=&quot;10628&quot;&gt;&lt;property id=&quot;20148&quot; value=&quot;5&quot;/&gt;&lt;property id=&quot;20300&quot; value=&quot;Slide 35&quot;/&gt;&lt;property id=&quot;20307&quot; value=&quot;295&quot;/&gt;&lt;/object&gt;&lt;object type=&quot;3&quot; unique_id=&quot;10869&quot;&gt;&lt;property id=&quot;20148&quot; value=&quot;5&quot;/&gt;&lt;property id=&quot;20300&quot; value=&quot;Slide 4&quot;/&gt;&lt;property id=&quot;20307&quot; value=&quot;296&quot;/&gt;&lt;/object&gt;&lt;object type=&quot;3&quot; unique_id=&quot;10870&quot;&gt;&lt;property id=&quot;20148&quot; value=&quot;5&quot;/&gt;&lt;property id=&quot;20300&quot; value=&quot;Slide 19&quot;/&gt;&lt;property id=&quot;20307&quot; value=&quot;299&quot;/&gt;&lt;/object&gt;&lt;object type=&quot;3&quot; unique_id=&quot;10871&quot;&gt;&lt;property id=&quot;20148&quot; value=&quot;5&quot;/&gt;&lt;property id=&quot;20300&quot; value=&quot;Slide 36 - &amp;quot;Online Submission and Grading of Essays &amp;quot;&quot;/&gt;&lt;property id=&quot;20307&quot; value=&quot;298&quot;/&gt;&lt;/object&gt;&lt;object type=&quot;3&quot; unique_id=&quot;11114&quot;&gt;&lt;property id=&quot;20148&quot; value=&quot;5&quot;/&gt;&lt;property id=&quot;20300&quot; value=&quot;Slide 29&quot;/&gt;&lt;property id=&quot;20307&quot; value=&quot;30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1648</Words>
  <Application>Microsoft Office PowerPoint</Application>
  <PresentationFormat>On-screen Show (4:3)</PresentationFormat>
  <Paragraphs>135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Online Submission and Grading of Essays </vt:lpstr>
      <vt:lpstr>Reading </vt:lpstr>
      <vt:lpstr>Scope </vt:lpstr>
      <vt:lpstr>PowerPoint Presentation</vt:lpstr>
      <vt:lpstr>Add your essay titles to Blackboard </vt:lpstr>
      <vt:lpstr>Sample notes to students about online submission – include in essay titles document</vt:lpstr>
      <vt:lpstr>Sample instructions to place on Blackboard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After Essay closing date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Sample email to student at end of process if sending feedback by email:</vt:lpstr>
      <vt:lpstr>PowerPoint Presentation</vt:lpstr>
      <vt:lpstr>Online Submission and Grading of Essays </vt:lpstr>
    </vt:vector>
  </TitlesOfParts>
  <Company>University College Cork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Submission and Grading of Essays</dc:title>
  <dc:creator>Whelan, Darius</dc:creator>
  <cp:lastModifiedBy>Whelan, Darius</cp:lastModifiedBy>
  <cp:revision>32</cp:revision>
  <cp:lastPrinted>2013-09-24T09:20:53Z</cp:lastPrinted>
  <dcterms:created xsi:type="dcterms:W3CDTF">2013-09-23T15:38:55Z</dcterms:created>
  <dcterms:modified xsi:type="dcterms:W3CDTF">2013-12-10T21:55:13Z</dcterms:modified>
</cp:coreProperties>
</file>