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0"/>
  </p:notesMasterIdLst>
  <p:sldIdLst>
    <p:sldId id="271" r:id="rId2"/>
    <p:sldId id="323" r:id="rId3"/>
    <p:sldId id="305" r:id="rId4"/>
    <p:sldId id="321" r:id="rId5"/>
    <p:sldId id="311" r:id="rId6"/>
    <p:sldId id="286" r:id="rId7"/>
    <p:sldId id="288" r:id="rId8"/>
    <p:sldId id="331" r:id="rId9"/>
    <p:sldId id="335" r:id="rId10"/>
    <p:sldId id="329" r:id="rId11"/>
    <p:sldId id="285" r:id="rId12"/>
    <p:sldId id="328" r:id="rId13"/>
    <p:sldId id="330" r:id="rId14"/>
    <p:sldId id="336" r:id="rId15"/>
    <p:sldId id="337" r:id="rId16"/>
    <p:sldId id="310" r:id="rId17"/>
    <p:sldId id="326"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0" autoAdjust="0"/>
    <p:restoredTop sz="97074" autoAdjust="0"/>
  </p:normalViewPr>
  <p:slideViewPr>
    <p:cSldViewPr snapToGrid="0" snapToObjects="1">
      <p:cViewPr>
        <p:scale>
          <a:sx n="75" d="100"/>
          <a:sy n="75" d="100"/>
        </p:scale>
        <p:origin x="-2376" y="-6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547D3-1A17-0A48-B0EC-349952E1D16B}" type="datetimeFigureOut">
              <a:rPr lang="en-US" smtClean="0"/>
              <a:t>10/12/2013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0A852-A673-8D4F-9E33-933BDFFDCC53}" type="slidenum">
              <a:rPr lang="en-US" smtClean="0"/>
              <a:t>‹#›</a:t>
            </a:fld>
            <a:endParaRPr lang="en-US" dirty="0"/>
          </a:p>
        </p:txBody>
      </p:sp>
    </p:spTree>
    <p:extLst>
      <p:ext uri="{BB962C8B-B14F-4D97-AF65-F5344CB8AC3E}">
        <p14:creationId xmlns:p14="http://schemas.microsoft.com/office/powerpoint/2010/main" val="19956081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dding%20accessibility_STR.doc" TargetMode="External"/><Relationship Id="rId4" Type="http://schemas.openxmlformats.org/officeDocument/2006/relationships/hyperlink" Target="goldencap.doc" TargetMode="External"/><Relationship Id="rId5" Type="http://schemas.openxmlformats.org/officeDocument/2006/relationships/hyperlink" Target="Southampton%20Water.doc" TargetMode="External"/><Relationship Id="rId6" Type="http://schemas.openxmlformats.org/officeDocument/2006/relationships/hyperlink" Target="mobileVersion.ppt" TargetMode="External"/><Relationship Id="rId7" Type="http://schemas.openxmlformats.org/officeDocument/2006/relationships/hyperlink" Target="Manicure.ppt" TargetMode="External"/><Relationship Id="rId8" Type="http://schemas.openxmlformats.org/officeDocument/2006/relationships/hyperlink" Target="ICELANDfinal.ppt" TargetMode="External"/><Relationship Id="rId9" Type="http://schemas.openxmlformats.org/officeDocument/2006/relationships/hyperlink" Target="http://www.techdis.ac.uk/accessibilityessentials" TargetMode="External"/><Relationship Id="rId10" Type="http://schemas.openxmlformats.org/officeDocument/2006/relationships/hyperlink" Target="BacteriaCellStructureHyperlinksAndScreentips.doc" TargetMode="External"/><Relationship Id="rId11" Type="http://schemas.openxmlformats.org/officeDocument/2006/relationships/hyperlink" Target="td_mobile_FULL.wmv"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892" indent="-283035" eaLnBrk="0" hangingPunct="0">
              <a:defRPr>
                <a:solidFill>
                  <a:schemeClr val="tx1"/>
                </a:solidFill>
                <a:latin typeface="Arial" pitchFamily="34" charset="0"/>
                <a:cs typeface="Arial" pitchFamily="34" charset="0"/>
              </a:defRPr>
            </a:lvl2pPr>
            <a:lvl3pPr marL="1132142" indent="-226428" eaLnBrk="0" hangingPunct="0">
              <a:defRPr>
                <a:solidFill>
                  <a:schemeClr val="tx1"/>
                </a:solidFill>
                <a:latin typeface="Arial" pitchFamily="34" charset="0"/>
                <a:cs typeface="Arial" pitchFamily="34" charset="0"/>
              </a:defRPr>
            </a:lvl3pPr>
            <a:lvl4pPr marL="1584998" indent="-226428" eaLnBrk="0" hangingPunct="0">
              <a:defRPr>
                <a:solidFill>
                  <a:schemeClr val="tx1"/>
                </a:solidFill>
                <a:latin typeface="Arial" pitchFamily="34" charset="0"/>
                <a:cs typeface="Arial" pitchFamily="34" charset="0"/>
              </a:defRPr>
            </a:lvl4pPr>
            <a:lvl5pPr marL="2037855" indent="-226428" eaLnBrk="0" hangingPunct="0">
              <a:defRPr>
                <a:solidFill>
                  <a:schemeClr val="tx1"/>
                </a:solidFill>
                <a:latin typeface="Arial" pitchFamily="34" charset="0"/>
                <a:cs typeface="Arial" pitchFamily="34" charset="0"/>
              </a:defRPr>
            </a:lvl5pPr>
            <a:lvl6pPr marL="2490711" indent="-226428" eaLnBrk="0" fontAlgn="base" hangingPunct="0">
              <a:spcBef>
                <a:spcPct val="0"/>
              </a:spcBef>
              <a:spcAft>
                <a:spcPct val="0"/>
              </a:spcAft>
              <a:defRPr>
                <a:solidFill>
                  <a:schemeClr val="tx1"/>
                </a:solidFill>
                <a:latin typeface="Arial" pitchFamily="34" charset="0"/>
                <a:cs typeface="Arial" pitchFamily="34" charset="0"/>
              </a:defRPr>
            </a:lvl6pPr>
            <a:lvl7pPr marL="2943568" indent="-226428" eaLnBrk="0" fontAlgn="base" hangingPunct="0">
              <a:spcBef>
                <a:spcPct val="0"/>
              </a:spcBef>
              <a:spcAft>
                <a:spcPct val="0"/>
              </a:spcAft>
              <a:defRPr>
                <a:solidFill>
                  <a:schemeClr val="tx1"/>
                </a:solidFill>
                <a:latin typeface="Arial" pitchFamily="34" charset="0"/>
                <a:cs typeface="Arial" pitchFamily="34" charset="0"/>
              </a:defRPr>
            </a:lvl7pPr>
            <a:lvl8pPr marL="3396425" indent="-226428" eaLnBrk="0" fontAlgn="base" hangingPunct="0">
              <a:spcBef>
                <a:spcPct val="0"/>
              </a:spcBef>
              <a:spcAft>
                <a:spcPct val="0"/>
              </a:spcAft>
              <a:defRPr>
                <a:solidFill>
                  <a:schemeClr val="tx1"/>
                </a:solidFill>
                <a:latin typeface="Arial" pitchFamily="34" charset="0"/>
                <a:cs typeface="Arial" pitchFamily="34" charset="0"/>
              </a:defRPr>
            </a:lvl8pPr>
            <a:lvl9pPr marL="3849281" indent="-22642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Pathways Project - Overview</a:t>
            </a:r>
          </a:p>
        </p:txBody>
      </p:sp>
      <p:sp>
        <p:nvSpPr>
          <p:cNvPr id="450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892" indent="-283035" eaLnBrk="0" hangingPunct="0">
              <a:defRPr>
                <a:solidFill>
                  <a:schemeClr val="tx1"/>
                </a:solidFill>
                <a:latin typeface="Arial" pitchFamily="34" charset="0"/>
                <a:cs typeface="Arial" pitchFamily="34" charset="0"/>
              </a:defRPr>
            </a:lvl2pPr>
            <a:lvl3pPr marL="1132142" indent="-226428" eaLnBrk="0" hangingPunct="0">
              <a:defRPr>
                <a:solidFill>
                  <a:schemeClr val="tx1"/>
                </a:solidFill>
                <a:latin typeface="Arial" pitchFamily="34" charset="0"/>
                <a:cs typeface="Arial" pitchFamily="34" charset="0"/>
              </a:defRPr>
            </a:lvl3pPr>
            <a:lvl4pPr marL="1584998" indent="-226428" eaLnBrk="0" hangingPunct="0">
              <a:defRPr>
                <a:solidFill>
                  <a:schemeClr val="tx1"/>
                </a:solidFill>
                <a:latin typeface="Arial" pitchFamily="34" charset="0"/>
                <a:cs typeface="Arial" pitchFamily="34" charset="0"/>
              </a:defRPr>
            </a:lvl4pPr>
            <a:lvl5pPr marL="2037855" indent="-226428" eaLnBrk="0" hangingPunct="0">
              <a:defRPr>
                <a:solidFill>
                  <a:schemeClr val="tx1"/>
                </a:solidFill>
                <a:latin typeface="Arial" pitchFamily="34" charset="0"/>
                <a:cs typeface="Arial" pitchFamily="34" charset="0"/>
              </a:defRPr>
            </a:lvl5pPr>
            <a:lvl6pPr marL="2490711" indent="-226428" eaLnBrk="0" fontAlgn="base" hangingPunct="0">
              <a:spcBef>
                <a:spcPct val="0"/>
              </a:spcBef>
              <a:spcAft>
                <a:spcPct val="0"/>
              </a:spcAft>
              <a:defRPr>
                <a:solidFill>
                  <a:schemeClr val="tx1"/>
                </a:solidFill>
                <a:latin typeface="Arial" pitchFamily="34" charset="0"/>
                <a:cs typeface="Arial" pitchFamily="34" charset="0"/>
              </a:defRPr>
            </a:lvl6pPr>
            <a:lvl7pPr marL="2943568" indent="-226428" eaLnBrk="0" fontAlgn="base" hangingPunct="0">
              <a:spcBef>
                <a:spcPct val="0"/>
              </a:spcBef>
              <a:spcAft>
                <a:spcPct val="0"/>
              </a:spcAft>
              <a:defRPr>
                <a:solidFill>
                  <a:schemeClr val="tx1"/>
                </a:solidFill>
                <a:latin typeface="Arial" pitchFamily="34" charset="0"/>
                <a:cs typeface="Arial" pitchFamily="34" charset="0"/>
              </a:defRPr>
            </a:lvl7pPr>
            <a:lvl8pPr marL="3396425" indent="-226428" eaLnBrk="0" fontAlgn="base" hangingPunct="0">
              <a:spcBef>
                <a:spcPct val="0"/>
              </a:spcBef>
              <a:spcAft>
                <a:spcPct val="0"/>
              </a:spcAft>
              <a:defRPr>
                <a:solidFill>
                  <a:schemeClr val="tx1"/>
                </a:solidFill>
                <a:latin typeface="Arial" pitchFamily="34" charset="0"/>
                <a:cs typeface="Arial" pitchFamily="34" charset="0"/>
              </a:defRPr>
            </a:lvl8pPr>
            <a:lvl9pPr marL="3849281" indent="-22642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Collaborative Project of CIT &amp; UCC </a:t>
            </a:r>
          </a:p>
        </p:txBody>
      </p:sp>
      <p:sp>
        <p:nvSpPr>
          <p:cNvPr id="450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892" indent="-283035" eaLnBrk="0" hangingPunct="0">
              <a:defRPr>
                <a:solidFill>
                  <a:schemeClr val="tx1"/>
                </a:solidFill>
                <a:latin typeface="Arial" pitchFamily="34" charset="0"/>
                <a:cs typeface="Arial" pitchFamily="34" charset="0"/>
              </a:defRPr>
            </a:lvl2pPr>
            <a:lvl3pPr marL="1132142" indent="-226428" eaLnBrk="0" hangingPunct="0">
              <a:defRPr>
                <a:solidFill>
                  <a:schemeClr val="tx1"/>
                </a:solidFill>
                <a:latin typeface="Arial" pitchFamily="34" charset="0"/>
                <a:cs typeface="Arial" pitchFamily="34" charset="0"/>
              </a:defRPr>
            </a:lvl3pPr>
            <a:lvl4pPr marL="1584998" indent="-226428" eaLnBrk="0" hangingPunct="0">
              <a:defRPr>
                <a:solidFill>
                  <a:schemeClr val="tx1"/>
                </a:solidFill>
                <a:latin typeface="Arial" pitchFamily="34" charset="0"/>
                <a:cs typeface="Arial" pitchFamily="34" charset="0"/>
              </a:defRPr>
            </a:lvl4pPr>
            <a:lvl5pPr marL="2037855" indent="-226428" eaLnBrk="0" hangingPunct="0">
              <a:defRPr>
                <a:solidFill>
                  <a:schemeClr val="tx1"/>
                </a:solidFill>
                <a:latin typeface="Arial" pitchFamily="34" charset="0"/>
                <a:cs typeface="Arial" pitchFamily="34" charset="0"/>
              </a:defRPr>
            </a:lvl5pPr>
            <a:lvl6pPr marL="2490711" indent="-226428" eaLnBrk="0" fontAlgn="base" hangingPunct="0">
              <a:spcBef>
                <a:spcPct val="0"/>
              </a:spcBef>
              <a:spcAft>
                <a:spcPct val="0"/>
              </a:spcAft>
              <a:defRPr>
                <a:solidFill>
                  <a:schemeClr val="tx1"/>
                </a:solidFill>
                <a:latin typeface="Arial" pitchFamily="34" charset="0"/>
                <a:cs typeface="Arial" pitchFamily="34" charset="0"/>
              </a:defRPr>
            </a:lvl6pPr>
            <a:lvl7pPr marL="2943568" indent="-226428" eaLnBrk="0" fontAlgn="base" hangingPunct="0">
              <a:spcBef>
                <a:spcPct val="0"/>
              </a:spcBef>
              <a:spcAft>
                <a:spcPct val="0"/>
              </a:spcAft>
              <a:defRPr>
                <a:solidFill>
                  <a:schemeClr val="tx1"/>
                </a:solidFill>
                <a:latin typeface="Arial" pitchFamily="34" charset="0"/>
                <a:cs typeface="Arial" pitchFamily="34" charset="0"/>
              </a:defRPr>
            </a:lvl7pPr>
            <a:lvl8pPr marL="3396425" indent="-226428" eaLnBrk="0" fontAlgn="base" hangingPunct="0">
              <a:spcBef>
                <a:spcPct val="0"/>
              </a:spcBef>
              <a:spcAft>
                <a:spcPct val="0"/>
              </a:spcAft>
              <a:defRPr>
                <a:solidFill>
                  <a:schemeClr val="tx1"/>
                </a:solidFill>
                <a:latin typeface="Arial" pitchFamily="34" charset="0"/>
                <a:cs typeface="Arial" pitchFamily="34" charset="0"/>
              </a:defRPr>
            </a:lvl8pPr>
            <a:lvl9pPr marL="3849281" indent="-22642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F332E3-69A9-48E4-B5A4-BBF78E7DB867}" type="slidenum">
              <a:rPr lang="en-US"/>
              <a:pPr eaLnBrk="1" hangingPunct="1"/>
              <a:t>2</a:t>
            </a:fld>
            <a:endParaRPr lang="en-US" dirty="0"/>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Being accessible is about being canny – good e-learning is good for tutors as well as learners and – done well – will save time for tutors as well as increasing benefits for learners.</a:t>
            </a:r>
          </a:p>
          <a:p>
            <a:pPr eaLnBrk="1" hangingPunct="1"/>
            <a:r>
              <a:rPr lang="en-GB" sz="2400" dirty="0"/>
              <a:t>I can make my documents </a:t>
            </a:r>
          </a:p>
          <a:p>
            <a:pPr lvl="1" eaLnBrk="1" hangingPunct="1"/>
            <a:r>
              <a:rPr lang="en-GB" sz="2000" dirty="0"/>
              <a:t>Easier to </a:t>
            </a:r>
            <a:r>
              <a:rPr lang="en-GB" sz="2000" dirty="0">
                <a:hlinkClick r:id="rId3" action="ppaction://hlinkfile"/>
              </a:rPr>
              <a:t>navigate</a:t>
            </a:r>
            <a:endParaRPr lang="en-GB" sz="2000" dirty="0"/>
          </a:p>
          <a:p>
            <a:pPr lvl="1" eaLnBrk="1" hangingPunct="1"/>
            <a:r>
              <a:rPr lang="en-GB" sz="2000" dirty="0"/>
              <a:t>Easier to read</a:t>
            </a:r>
          </a:p>
          <a:p>
            <a:pPr lvl="1" eaLnBrk="1" hangingPunct="1"/>
            <a:r>
              <a:rPr lang="en-GB" sz="2000" dirty="0"/>
              <a:t>Easier to transform</a:t>
            </a:r>
          </a:p>
          <a:p>
            <a:pPr lvl="1" eaLnBrk="1" hangingPunct="1"/>
            <a:r>
              <a:rPr lang="en-GB" sz="2000" dirty="0"/>
              <a:t>More </a:t>
            </a:r>
            <a:r>
              <a:rPr lang="en-GB" sz="2000" dirty="0">
                <a:hlinkClick r:id="rId4" action="ppaction://hlinkfile"/>
              </a:rPr>
              <a:t>engaging</a:t>
            </a:r>
            <a:r>
              <a:rPr lang="en-GB" sz="2000" dirty="0"/>
              <a:t> and </a:t>
            </a:r>
            <a:r>
              <a:rPr lang="en-GB" sz="2000" dirty="0">
                <a:hlinkClick r:id="rId5" action="ppaction://hlinkfile"/>
              </a:rPr>
              <a:t>user-friendly</a:t>
            </a:r>
            <a:endParaRPr lang="en-GB" sz="2000" dirty="0"/>
          </a:p>
          <a:p>
            <a:pPr eaLnBrk="1" hangingPunct="1"/>
            <a:r>
              <a:rPr lang="en-GB" sz="2400" dirty="0"/>
              <a:t>I can make my presentations </a:t>
            </a:r>
          </a:p>
          <a:p>
            <a:pPr lvl="1" eaLnBrk="1" hangingPunct="1"/>
            <a:r>
              <a:rPr lang="en-GB" sz="2000" dirty="0"/>
              <a:t>Easier to revise from by using the Notes field</a:t>
            </a:r>
          </a:p>
          <a:p>
            <a:pPr lvl="1" eaLnBrk="1" hangingPunct="1"/>
            <a:r>
              <a:rPr lang="en-GB" sz="2000" dirty="0"/>
              <a:t>Suitable for </a:t>
            </a:r>
            <a:r>
              <a:rPr lang="en-GB" sz="2000" dirty="0">
                <a:hlinkClick r:id="rId6" action="ppaction://hlinkpres?slideindex=1&amp;slidetitle="/>
              </a:rPr>
              <a:t>mobiles</a:t>
            </a:r>
            <a:endParaRPr lang="en-GB" sz="2000" dirty="0"/>
          </a:p>
          <a:p>
            <a:pPr lvl="1" eaLnBrk="1" hangingPunct="1"/>
            <a:r>
              <a:rPr lang="en-GB" sz="2000" dirty="0"/>
              <a:t>More </a:t>
            </a:r>
            <a:r>
              <a:rPr lang="en-GB" sz="2000" dirty="0">
                <a:hlinkClick r:id="rId7" action="ppaction://hlinkpres?slideindex=1&amp;slidetitle="/>
              </a:rPr>
              <a:t>interactive</a:t>
            </a:r>
            <a:r>
              <a:rPr lang="en-GB" sz="2000" dirty="0"/>
              <a:t> and </a:t>
            </a:r>
            <a:r>
              <a:rPr lang="en-GB" sz="2000" dirty="0">
                <a:hlinkClick r:id="rId8" action="ppaction://hlinkpres?slideindex=1&amp;slidetitle="/>
              </a:rPr>
              <a:t>collaborative</a:t>
            </a:r>
            <a:r>
              <a:rPr lang="en-GB" sz="2000" dirty="0"/>
              <a:t/>
            </a:r>
            <a:br>
              <a:rPr lang="en-GB" sz="2000" dirty="0"/>
            </a:br>
            <a:r>
              <a:rPr lang="en-GB" sz="2000" dirty="0"/>
              <a:t/>
            </a:r>
            <a:br>
              <a:rPr lang="en-GB" sz="2000" dirty="0"/>
            </a:br>
            <a:r>
              <a:rPr lang="en-GB" sz="2000" dirty="0">
                <a:hlinkClick r:id="rId9"/>
              </a:rPr>
              <a:t>www.techdis.ac.uk/accessibilityessentials</a:t>
            </a:r>
            <a:r>
              <a:rPr lang="en-GB" sz="2000" dirty="0"/>
              <a:t> </a:t>
            </a:r>
          </a:p>
          <a:p>
            <a:pPr eaLnBrk="1" hangingPunct="1"/>
            <a:r>
              <a:rPr lang="en-GB" dirty="0"/>
              <a:t>Being accessible is about being canny</a:t>
            </a:r>
          </a:p>
          <a:p>
            <a:pPr eaLnBrk="1" hangingPunct="1"/>
            <a:r>
              <a:rPr lang="en-GB" sz="2400" dirty="0"/>
              <a:t>I can make my documents </a:t>
            </a:r>
          </a:p>
          <a:p>
            <a:pPr lvl="1" eaLnBrk="1" hangingPunct="1"/>
            <a:r>
              <a:rPr lang="en-GB" sz="2000" dirty="0"/>
              <a:t>Easier to </a:t>
            </a:r>
            <a:r>
              <a:rPr lang="en-GB" sz="2000" dirty="0">
                <a:hlinkClick r:id="rId3" action="ppaction://hlinkfile"/>
              </a:rPr>
              <a:t>navigate</a:t>
            </a:r>
            <a:endParaRPr lang="en-GB" sz="2000" dirty="0"/>
          </a:p>
          <a:p>
            <a:pPr lvl="1" eaLnBrk="1" hangingPunct="1"/>
            <a:r>
              <a:rPr lang="en-GB" sz="2000" dirty="0"/>
              <a:t>Easier to read</a:t>
            </a:r>
          </a:p>
          <a:p>
            <a:pPr lvl="1" eaLnBrk="1" hangingPunct="1"/>
            <a:r>
              <a:rPr lang="en-GB" sz="2000" dirty="0"/>
              <a:t>Easier to transform</a:t>
            </a:r>
          </a:p>
          <a:p>
            <a:pPr lvl="1" eaLnBrk="1" hangingPunct="1"/>
            <a:r>
              <a:rPr lang="en-GB" sz="2000" dirty="0"/>
              <a:t>More </a:t>
            </a:r>
            <a:r>
              <a:rPr lang="en-GB" sz="2000" dirty="0">
                <a:hlinkClick r:id="rId4" action="ppaction://hlinkfile"/>
              </a:rPr>
              <a:t>engaging</a:t>
            </a:r>
            <a:r>
              <a:rPr lang="en-GB" sz="2000" dirty="0"/>
              <a:t> and </a:t>
            </a:r>
            <a:r>
              <a:rPr lang="en-GB" sz="2000" dirty="0">
                <a:hlinkClick r:id="rId10" action="ppaction://hlinkfile"/>
              </a:rPr>
              <a:t>user-friendly</a:t>
            </a:r>
            <a:endParaRPr lang="en-GB" sz="2000" dirty="0"/>
          </a:p>
          <a:p>
            <a:pPr eaLnBrk="1" hangingPunct="1"/>
            <a:r>
              <a:rPr lang="en-GB" sz="2400" dirty="0"/>
              <a:t>I can make my presentations </a:t>
            </a:r>
          </a:p>
          <a:p>
            <a:pPr lvl="1" eaLnBrk="1" hangingPunct="1"/>
            <a:r>
              <a:rPr lang="en-GB" sz="2000" dirty="0"/>
              <a:t>Easier to revise from – by using the Notes field</a:t>
            </a:r>
          </a:p>
          <a:p>
            <a:pPr lvl="1" eaLnBrk="1" hangingPunct="1"/>
            <a:r>
              <a:rPr lang="en-GB" sz="2000" dirty="0"/>
              <a:t>Suitable for </a:t>
            </a:r>
            <a:r>
              <a:rPr lang="en-GB" sz="2000" dirty="0">
                <a:hlinkClick r:id="rId6" action="ppaction://hlinkpres?slideindex=1&amp;slidetitle="/>
              </a:rPr>
              <a:t>mobiles</a:t>
            </a:r>
            <a:r>
              <a:rPr lang="en-GB" sz="2000" dirty="0"/>
              <a:t> (see also 3.5 min </a:t>
            </a:r>
            <a:r>
              <a:rPr lang="en-GB" sz="2000" dirty="0">
                <a:hlinkClick r:id="rId11" action="ppaction://hlinkfile"/>
              </a:rPr>
              <a:t>Video clip</a:t>
            </a:r>
            <a:r>
              <a:rPr lang="en-GB" sz="2000" dirty="0"/>
              <a:t>)</a:t>
            </a:r>
          </a:p>
          <a:p>
            <a:pPr lvl="1" eaLnBrk="1" hangingPunct="1"/>
            <a:r>
              <a:rPr lang="en-GB" sz="2000" dirty="0"/>
              <a:t>More </a:t>
            </a:r>
            <a:r>
              <a:rPr lang="en-GB" sz="2000" dirty="0">
                <a:hlinkClick r:id="rId7" action="ppaction://hlinkpres?slideindex=1&amp;slidetitle="/>
              </a:rPr>
              <a:t>interactive</a:t>
            </a:r>
            <a:r>
              <a:rPr lang="en-GB" sz="2000" dirty="0"/>
              <a:t> and </a:t>
            </a:r>
            <a:r>
              <a:rPr lang="en-GB" sz="2000" dirty="0">
                <a:hlinkClick r:id="rId8" action="ppaction://hlinkpres?slideindex=1&amp;slidetitle="/>
              </a:rPr>
              <a:t>collaborative</a:t>
            </a:r>
            <a:r>
              <a:rPr lang="en-GB" sz="2000" dirty="0"/>
              <a:t/>
            </a:r>
            <a:br>
              <a:rPr lang="en-GB" sz="2000" dirty="0"/>
            </a:br>
            <a:r>
              <a:rPr lang="en-GB" sz="2000" dirty="0"/>
              <a:t/>
            </a:r>
            <a:br>
              <a:rPr lang="en-GB" sz="2000" dirty="0"/>
            </a:br>
            <a:r>
              <a:rPr lang="en-GB" sz="2000" dirty="0">
                <a:hlinkClick r:id="rId9"/>
              </a:rPr>
              <a:t>www.techdis.ac.uk/accessibilityessentials</a:t>
            </a:r>
            <a:r>
              <a:rPr lang="en-GB" sz="2000" dirty="0"/>
              <a:t> </a:t>
            </a:r>
          </a:p>
          <a:p>
            <a:pPr eaLnBrk="1" hangingPunct="1"/>
            <a:endParaRPr lang="en-US" dirty="0"/>
          </a:p>
        </p:txBody>
      </p:sp>
      <p:sp>
        <p:nvSpPr>
          <p:cNvPr id="563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571374" indent="-37118517"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2857" eaLnBrk="0" fontAlgn="base" hangingPunct="0">
              <a:spcBef>
                <a:spcPct val="0"/>
              </a:spcBef>
              <a:spcAft>
                <a:spcPct val="0"/>
              </a:spcAft>
              <a:defRPr sz="2400">
                <a:solidFill>
                  <a:schemeClr val="tx1"/>
                </a:solidFill>
                <a:latin typeface="Arial" charset="0"/>
                <a:ea typeface="Arial" charset="0"/>
                <a:cs typeface="Arial" charset="0"/>
              </a:defRPr>
            </a:lvl6pPr>
            <a:lvl7pPr marL="905713" eaLnBrk="0" fontAlgn="base" hangingPunct="0">
              <a:spcBef>
                <a:spcPct val="0"/>
              </a:spcBef>
              <a:spcAft>
                <a:spcPct val="0"/>
              </a:spcAft>
              <a:defRPr sz="2400">
                <a:solidFill>
                  <a:schemeClr val="tx1"/>
                </a:solidFill>
                <a:latin typeface="Arial" charset="0"/>
                <a:ea typeface="Arial" charset="0"/>
                <a:cs typeface="Arial" charset="0"/>
              </a:defRPr>
            </a:lvl7pPr>
            <a:lvl8pPr marL="1358570" eaLnBrk="0" fontAlgn="base" hangingPunct="0">
              <a:spcBef>
                <a:spcPct val="0"/>
              </a:spcBef>
              <a:spcAft>
                <a:spcPct val="0"/>
              </a:spcAft>
              <a:defRPr sz="2400">
                <a:solidFill>
                  <a:schemeClr val="tx1"/>
                </a:solidFill>
                <a:latin typeface="Arial" charset="0"/>
                <a:ea typeface="Arial" charset="0"/>
                <a:cs typeface="Arial" charset="0"/>
              </a:defRPr>
            </a:lvl8pPr>
            <a:lvl9pPr marL="1811426"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C6681B2-F805-D24A-A02B-1A6A26276175}" type="datetime1">
              <a:rPr lang="en-GB" sz="1200"/>
              <a:pPr eaLnBrk="1" hangingPunct="1"/>
              <a:t>10/12/2013</a:t>
            </a:fld>
            <a:endParaRPr lang="en-GB" sz="1200" dirty="0"/>
          </a:p>
        </p:txBody>
      </p:sp>
      <p:sp>
        <p:nvSpPr>
          <p:cNvPr id="563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571374" indent="-37118517"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2857" eaLnBrk="0" fontAlgn="base" hangingPunct="0">
              <a:spcBef>
                <a:spcPct val="0"/>
              </a:spcBef>
              <a:spcAft>
                <a:spcPct val="0"/>
              </a:spcAft>
              <a:defRPr sz="2400">
                <a:solidFill>
                  <a:schemeClr val="tx1"/>
                </a:solidFill>
                <a:latin typeface="Arial" charset="0"/>
                <a:ea typeface="Arial" charset="0"/>
                <a:cs typeface="Arial" charset="0"/>
              </a:defRPr>
            </a:lvl6pPr>
            <a:lvl7pPr marL="905713" eaLnBrk="0" fontAlgn="base" hangingPunct="0">
              <a:spcBef>
                <a:spcPct val="0"/>
              </a:spcBef>
              <a:spcAft>
                <a:spcPct val="0"/>
              </a:spcAft>
              <a:defRPr sz="2400">
                <a:solidFill>
                  <a:schemeClr val="tx1"/>
                </a:solidFill>
                <a:latin typeface="Arial" charset="0"/>
                <a:ea typeface="Arial" charset="0"/>
                <a:cs typeface="Arial" charset="0"/>
              </a:defRPr>
            </a:lvl7pPr>
            <a:lvl8pPr marL="1358570" eaLnBrk="0" fontAlgn="base" hangingPunct="0">
              <a:spcBef>
                <a:spcPct val="0"/>
              </a:spcBef>
              <a:spcAft>
                <a:spcPct val="0"/>
              </a:spcAft>
              <a:defRPr sz="2400">
                <a:solidFill>
                  <a:schemeClr val="tx1"/>
                </a:solidFill>
                <a:latin typeface="Arial" charset="0"/>
                <a:ea typeface="Arial" charset="0"/>
                <a:cs typeface="Arial" charset="0"/>
              </a:defRPr>
            </a:lvl8pPr>
            <a:lvl9pPr marL="1811426"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8B5C9F-9ADF-2445-9E45-1746A8BFABF9}" type="slidenum">
              <a:rPr lang="en-GB" sz="1200"/>
              <a:pPr eaLnBrk="1" hangingPunct="1"/>
              <a:t>16</a:t>
            </a:fld>
            <a:endParaRPr lang="en-GB"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16" name="Slide Number Placeholder 15"/>
          <p:cNvSpPr>
            <a:spLocks noGrp="1"/>
          </p:cNvSpPr>
          <p:nvPr>
            <p:ph type="sldNum" sz="quarter" idx="11"/>
          </p:nvPr>
        </p:nvSpPr>
        <p:spPr/>
        <p:txBody>
          <a:bodyPr/>
          <a:lstStyle/>
          <a:p>
            <a:fld id="{F2BC8156-5359-6B4F-96D6-817C1DE7BC84}"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8156-5359-6B4F-96D6-817C1DE7BC8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BC8156-5359-6B4F-96D6-817C1DE7BC8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15" name="Slide Number Placeholder 14"/>
          <p:cNvSpPr>
            <a:spLocks noGrp="1"/>
          </p:cNvSpPr>
          <p:nvPr>
            <p:ph type="sldNum" sz="quarter" idx="11"/>
          </p:nvPr>
        </p:nvSpPr>
        <p:spPr/>
        <p:txBody>
          <a:bodyPr/>
          <a:lstStyle/>
          <a:p>
            <a:fld id="{F2BC8156-5359-6B4F-96D6-817C1DE7BC84}"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13" name="Slide Number Placeholder 12"/>
          <p:cNvSpPr>
            <a:spLocks noGrp="1"/>
          </p:cNvSpPr>
          <p:nvPr>
            <p:ph type="sldNum" sz="quarter" idx="11"/>
          </p:nvPr>
        </p:nvSpPr>
        <p:spPr/>
        <p:txBody>
          <a:bodyPr/>
          <a:lstStyle/>
          <a:p>
            <a:fld id="{F2BC8156-5359-6B4F-96D6-817C1DE7BC84}"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9" name="Slide Number Placeholder 8"/>
          <p:cNvSpPr>
            <a:spLocks noGrp="1"/>
          </p:cNvSpPr>
          <p:nvPr>
            <p:ph type="sldNum" sz="quarter" idx="11"/>
          </p:nvPr>
        </p:nvSpPr>
        <p:spPr/>
        <p:txBody>
          <a:bodyPr/>
          <a:lstStyle/>
          <a:p>
            <a:fld id="{F2BC8156-5359-6B4F-96D6-817C1DE7BC84}"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15" name="Slide Number Placeholder 14"/>
          <p:cNvSpPr>
            <a:spLocks noGrp="1"/>
          </p:cNvSpPr>
          <p:nvPr>
            <p:ph type="sldNum" sz="quarter" idx="11"/>
          </p:nvPr>
        </p:nvSpPr>
        <p:spPr/>
        <p:txBody>
          <a:bodyPr/>
          <a:lstStyle/>
          <a:p>
            <a:fld id="{F2BC8156-5359-6B4F-96D6-817C1DE7BC84}"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8" name="Slide Number Placeholder 7"/>
          <p:cNvSpPr>
            <a:spLocks noGrp="1"/>
          </p:cNvSpPr>
          <p:nvPr>
            <p:ph type="sldNum" sz="quarter" idx="11"/>
          </p:nvPr>
        </p:nvSpPr>
        <p:spPr/>
        <p:txBody>
          <a:bodyPr/>
          <a:lstStyle/>
          <a:p>
            <a:fld id="{F2BC8156-5359-6B4F-96D6-817C1DE7BC84}"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6" name="Slide Number Placeholder 5"/>
          <p:cNvSpPr>
            <a:spLocks noGrp="1"/>
          </p:cNvSpPr>
          <p:nvPr>
            <p:ph type="sldNum" sz="quarter" idx="11"/>
          </p:nvPr>
        </p:nvSpPr>
        <p:spPr/>
        <p:txBody>
          <a:bodyPr/>
          <a:lstStyle/>
          <a:p>
            <a:fld id="{F2BC8156-5359-6B4F-96D6-817C1DE7BC84}"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16" name="Slide Number Placeholder 15"/>
          <p:cNvSpPr>
            <a:spLocks noGrp="1"/>
          </p:cNvSpPr>
          <p:nvPr>
            <p:ph type="sldNum" sz="quarter" idx="11"/>
          </p:nvPr>
        </p:nvSpPr>
        <p:spPr/>
        <p:txBody>
          <a:bodyPr/>
          <a:lstStyle/>
          <a:p>
            <a:fld id="{F2BC8156-5359-6B4F-96D6-817C1DE7BC84}"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988441B-F9F7-4C4C-BBDA-1AF479385C5F}" type="datetimeFigureOut">
              <a:rPr lang="en-US" smtClean="0"/>
              <a:t>10/12/2013</a:t>
            </a:fld>
            <a:endParaRPr lang="en-US" dirty="0"/>
          </a:p>
        </p:txBody>
      </p:sp>
      <p:sp>
        <p:nvSpPr>
          <p:cNvPr id="14" name="Slide Number Placeholder 13"/>
          <p:cNvSpPr>
            <a:spLocks noGrp="1"/>
          </p:cNvSpPr>
          <p:nvPr>
            <p:ph type="sldNum" sz="quarter" idx="11"/>
          </p:nvPr>
        </p:nvSpPr>
        <p:spPr/>
        <p:txBody>
          <a:bodyPr/>
          <a:lstStyle/>
          <a:p>
            <a:fld id="{F2BC8156-5359-6B4F-96D6-817C1DE7BC84}"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988441B-F9F7-4C4C-BBDA-1AF479385C5F}" type="datetimeFigureOut">
              <a:rPr lang="en-US" smtClean="0"/>
              <a:t>10/12/2013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2BC8156-5359-6B4F-96D6-817C1DE7BC8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doran@ucc.ie" TargetMode="External"/><Relationship Id="rId3" Type="http://schemas.openxmlformats.org/officeDocument/2006/relationships/hyperlink" Target="http://www.ucc.ie/d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6"/>
            <a:ext cx="8229600" cy="5591116"/>
          </a:xfrm>
        </p:spPr>
        <p:txBody>
          <a:bodyPr>
            <a:normAutofit fontScale="90000"/>
          </a:bodyPr>
          <a:lstStyle/>
          <a:p>
            <a:pPr algn="ctr" eaLnBrk="1" hangingPunct="1"/>
            <a:r>
              <a:rPr lang="en-IE" sz="5400" dirty="0" smtClean="0">
                <a:effectLst>
                  <a:outerShdw blurRad="38100" dist="38100" dir="2700000" algn="tl">
                    <a:srgbClr val="DDDDDD"/>
                  </a:outerShdw>
                </a:effectLst>
                <a:latin typeface="Gill Sans MT" charset="0"/>
                <a:ea typeface="ＭＳ Ｐゴシック" charset="0"/>
                <a:cs typeface="ＭＳ Ｐゴシック" charset="0"/>
              </a:rPr>
              <a:t>Assistive </a:t>
            </a:r>
            <a:r>
              <a:rPr lang="en-IE" sz="5400" dirty="0">
                <a:effectLst>
                  <a:outerShdw blurRad="38100" dist="38100" dir="2700000" algn="tl">
                    <a:srgbClr val="DDDDDD"/>
                  </a:outerShdw>
                </a:effectLst>
                <a:latin typeface="Gill Sans MT" charset="0"/>
                <a:ea typeface="ＭＳ Ｐゴシック" charset="0"/>
                <a:cs typeface="ＭＳ Ｐゴシック" charset="0"/>
              </a:rPr>
              <a:t>Technology </a:t>
            </a:r>
            <a:br>
              <a:rPr lang="en-IE" sz="5400" dirty="0">
                <a:effectLst>
                  <a:outerShdw blurRad="38100" dist="38100" dir="2700000" algn="tl">
                    <a:srgbClr val="DDDDDD"/>
                  </a:outerShdw>
                </a:effectLst>
                <a:latin typeface="Gill Sans MT" charset="0"/>
                <a:ea typeface="ＭＳ Ｐゴシック" charset="0"/>
                <a:cs typeface="ＭＳ Ｐゴシック" charset="0"/>
              </a:rPr>
            </a:br>
            <a:r>
              <a:rPr lang="en-IE" sz="5400" dirty="0" smtClean="0">
                <a:effectLst>
                  <a:outerShdw blurRad="38100" dist="38100" dir="2700000" algn="tl">
                    <a:srgbClr val="DDDDDD"/>
                  </a:outerShdw>
                </a:effectLst>
                <a:latin typeface="Gill Sans MT" charset="0"/>
                <a:ea typeface="ＭＳ Ｐゴシック" charset="0"/>
                <a:cs typeface="ＭＳ Ｐゴシック" charset="0"/>
              </a:rPr>
              <a:t/>
            </a:r>
            <a:br>
              <a:rPr lang="en-IE" sz="5400" dirty="0" smtClean="0">
                <a:effectLst>
                  <a:outerShdw blurRad="38100" dist="38100" dir="2700000" algn="tl">
                    <a:srgbClr val="DDDDDD"/>
                  </a:outerShdw>
                </a:effectLst>
                <a:latin typeface="Gill Sans MT" charset="0"/>
                <a:ea typeface="ＭＳ Ｐゴシック" charset="0"/>
                <a:cs typeface="ＭＳ Ｐゴシック" charset="0"/>
              </a:rPr>
            </a:br>
            <a:r>
              <a:rPr lang="en-IE" sz="5400" dirty="0" smtClean="0">
                <a:effectLst>
                  <a:outerShdw blurRad="38100" dist="38100" dir="2700000" algn="tl">
                    <a:srgbClr val="DDDDDD"/>
                  </a:outerShdw>
                </a:effectLst>
                <a:latin typeface="Gill Sans MT" charset="0"/>
                <a:ea typeface="ＭＳ Ｐゴシック" charset="0"/>
                <a:cs typeface="ＭＳ Ｐゴシック" charset="0"/>
              </a:rPr>
              <a:t>in</a:t>
            </a:r>
            <a:br>
              <a:rPr lang="en-IE" sz="5400" dirty="0" smtClean="0">
                <a:effectLst>
                  <a:outerShdw blurRad="38100" dist="38100" dir="2700000" algn="tl">
                    <a:srgbClr val="DDDDDD"/>
                  </a:outerShdw>
                </a:effectLst>
                <a:latin typeface="Gill Sans MT" charset="0"/>
                <a:ea typeface="ＭＳ Ｐゴシック" charset="0"/>
                <a:cs typeface="ＭＳ Ｐゴシック" charset="0"/>
              </a:rPr>
            </a:br>
            <a:r>
              <a:rPr lang="en-IE" sz="5400" dirty="0" smtClean="0">
                <a:effectLst>
                  <a:outerShdw blurRad="38100" dist="38100" dir="2700000" algn="tl">
                    <a:srgbClr val="DDDDDD"/>
                  </a:outerShdw>
                </a:effectLst>
                <a:latin typeface="Gill Sans MT" charset="0"/>
                <a:ea typeface="ＭＳ Ｐゴシック" charset="0"/>
                <a:cs typeface="ＭＳ Ｐゴシック" charset="0"/>
              </a:rPr>
              <a:t/>
            </a:r>
            <a:br>
              <a:rPr lang="en-IE" sz="5400" dirty="0" smtClean="0">
                <a:effectLst>
                  <a:outerShdw blurRad="38100" dist="38100" dir="2700000" algn="tl">
                    <a:srgbClr val="DDDDDD"/>
                  </a:outerShdw>
                </a:effectLst>
                <a:latin typeface="Gill Sans MT" charset="0"/>
                <a:ea typeface="ＭＳ Ｐゴシック" charset="0"/>
                <a:cs typeface="ＭＳ Ｐゴシック" charset="0"/>
              </a:rPr>
            </a:br>
            <a:r>
              <a:rPr lang="en-IE" sz="5400" dirty="0" smtClean="0">
                <a:effectLst>
                  <a:outerShdw blurRad="38100" dist="38100" dir="2700000" algn="tl">
                    <a:srgbClr val="DDDDDD"/>
                  </a:outerShdw>
                </a:effectLst>
                <a:latin typeface="Gill Sans MT" charset="0"/>
                <a:ea typeface="ＭＳ Ｐゴシック" charset="0"/>
                <a:cs typeface="ＭＳ Ｐゴシック" charset="0"/>
              </a:rPr>
              <a:t>UCC</a:t>
            </a:r>
            <a:br>
              <a:rPr lang="en-IE" sz="5400" dirty="0" smtClean="0">
                <a:effectLst>
                  <a:outerShdw blurRad="38100" dist="38100" dir="2700000" algn="tl">
                    <a:srgbClr val="DDDDDD"/>
                  </a:outerShdw>
                </a:effectLst>
                <a:latin typeface="Gill Sans MT" charset="0"/>
                <a:ea typeface="ＭＳ Ｐゴシック" charset="0"/>
                <a:cs typeface="ＭＳ Ｐゴシック" charset="0"/>
              </a:rPr>
            </a:br>
            <a:r>
              <a:rPr lang="en-IE" sz="5400" dirty="0" smtClean="0">
                <a:effectLst>
                  <a:outerShdw blurRad="38100" dist="38100" dir="2700000" algn="tl">
                    <a:srgbClr val="DDDDDD"/>
                  </a:outerShdw>
                </a:effectLst>
                <a:latin typeface="Gill Sans MT" charset="0"/>
                <a:ea typeface="ＭＳ Ｐゴシック" charset="0"/>
                <a:cs typeface="ＭＳ Ｐゴシック" charset="0"/>
              </a:rPr>
              <a:t/>
            </a:r>
            <a:br>
              <a:rPr lang="en-IE" sz="5400" dirty="0" smtClean="0">
                <a:effectLst>
                  <a:outerShdw blurRad="38100" dist="38100" dir="2700000" algn="tl">
                    <a:srgbClr val="DDDDDD"/>
                  </a:outerShdw>
                </a:effectLst>
                <a:latin typeface="Gill Sans MT" charset="0"/>
                <a:ea typeface="ＭＳ Ｐゴシック" charset="0"/>
                <a:cs typeface="ＭＳ Ｐゴシック" charset="0"/>
              </a:rPr>
            </a:br>
            <a:r>
              <a:rPr lang="en-IE" sz="5400" dirty="0" smtClean="0">
                <a:effectLst>
                  <a:outerShdw blurRad="38100" dist="38100" dir="2700000" algn="tl">
                    <a:srgbClr val="DDDDDD"/>
                  </a:outerShdw>
                </a:effectLst>
                <a:latin typeface="Gill Sans MT" charset="0"/>
                <a:ea typeface="ＭＳ Ｐゴシック" charset="0"/>
                <a:cs typeface="ＭＳ Ｐゴシック" charset="0"/>
              </a:rPr>
              <a:t>						</a:t>
            </a:r>
            <a:r>
              <a:rPr lang="en-GB" sz="2200" dirty="0" smtClean="0">
                <a:effectLst>
                  <a:outerShdw blurRad="38100" dist="38100" dir="2700000" algn="tl">
                    <a:srgbClr val="DDDDDD"/>
                  </a:outerShdw>
                </a:effectLst>
                <a:latin typeface="Gill Sans MT" charset="0"/>
                <a:ea typeface="ＭＳ Ｐゴシック" charset="0"/>
                <a:cs typeface="ＭＳ Ｐゴシック" charset="0"/>
              </a:rPr>
              <a:t>11</a:t>
            </a:r>
            <a:r>
              <a:rPr lang="en-GB" sz="2200" baseline="30000" dirty="0" smtClean="0">
                <a:effectLst>
                  <a:outerShdw blurRad="38100" dist="38100" dir="2700000" algn="tl">
                    <a:srgbClr val="DDDDDD"/>
                  </a:outerShdw>
                </a:effectLst>
                <a:latin typeface="Gill Sans MT" charset="0"/>
                <a:ea typeface="ＭＳ Ｐゴシック" charset="0"/>
                <a:cs typeface="ＭＳ Ｐゴシック" charset="0"/>
              </a:rPr>
              <a:t>th</a:t>
            </a:r>
            <a:r>
              <a:rPr lang="en-GB" sz="2200" dirty="0" smtClean="0">
                <a:effectLst>
                  <a:outerShdw blurRad="38100" dist="38100" dir="2700000" algn="tl">
                    <a:srgbClr val="DDDDDD"/>
                  </a:outerShdw>
                </a:effectLst>
                <a:latin typeface="Gill Sans MT" charset="0"/>
                <a:ea typeface="ＭＳ Ｐゴシック" charset="0"/>
                <a:cs typeface="ＭＳ Ｐゴシック" charset="0"/>
              </a:rPr>
              <a:t> December 2013</a:t>
            </a:r>
            <a:endParaRPr lang="en-GB" sz="2200" dirty="0">
              <a:effectLst>
                <a:outerShdw blurRad="38100" dist="38100" dir="2700000" algn="tl">
                  <a:srgbClr val="DDDDDD"/>
                </a:outerShdw>
              </a:effectLst>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17021181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9791391"/>
              </p:ext>
            </p:extLst>
          </p:nvPr>
        </p:nvGraphicFramePr>
        <p:xfrm>
          <a:off x="372534" y="1642533"/>
          <a:ext cx="8483600" cy="4944533"/>
        </p:xfrm>
        <a:graphic>
          <a:graphicData uri="http://schemas.openxmlformats.org/drawingml/2006/table">
            <a:tbl>
              <a:tblPr firstRow="1" bandRow="1">
                <a:tableStyleId>{5C22544A-7EE6-4342-B048-85BDC9FD1C3A}</a:tableStyleId>
              </a:tblPr>
              <a:tblGrid>
                <a:gridCol w="3324317"/>
                <a:gridCol w="5159283"/>
              </a:tblGrid>
              <a:tr h="1326445">
                <a:tc>
                  <a:txBody>
                    <a:bodyPr/>
                    <a:lstStyle/>
                    <a:p>
                      <a:r>
                        <a:rPr lang="en-GB" dirty="0" smtClean="0"/>
                        <a:t>Blind &amp; Vision Impaired Students</a:t>
                      </a:r>
                      <a:endParaRPr lang="en-GB" dirty="0"/>
                    </a:p>
                  </a:txBody>
                  <a:tcPr marL="89964" marR="89964"/>
                </a:tc>
                <a:tc>
                  <a:txBody>
                    <a:bodyPr/>
                    <a:lstStyle/>
                    <a:p>
                      <a:pPr marL="285750" indent="-285750">
                        <a:buFont typeface="Arial" pitchFamily="34" charset="0"/>
                        <a:buChar char="•"/>
                      </a:pPr>
                      <a:r>
                        <a:rPr lang="en-GB" dirty="0" smtClean="0"/>
                        <a:t>Jaws                             -      Screen Reader</a:t>
                      </a:r>
                      <a:endParaRPr lang="en-GB" dirty="0" smtClean="0"/>
                    </a:p>
                    <a:p>
                      <a:pPr marL="285750" indent="-285750">
                        <a:buFont typeface="Arial" pitchFamily="34" charset="0"/>
                        <a:buChar char="•"/>
                      </a:pPr>
                      <a:r>
                        <a:rPr lang="en-GB" dirty="0" err="1" smtClean="0"/>
                        <a:t>Zoomtext</a:t>
                      </a:r>
                      <a:r>
                        <a:rPr lang="en-GB" dirty="0" smtClean="0"/>
                        <a:t>                     -      Magnification</a:t>
                      </a:r>
                      <a:endParaRPr lang="en-GB" dirty="0" smtClean="0"/>
                    </a:p>
                    <a:p>
                      <a:pPr marL="285750" indent="-285750">
                        <a:buFont typeface="Arial" pitchFamily="34" charset="0"/>
                        <a:buChar char="•"/>
                      </a:pPr>
                      <a:r>
                        <a:rPr lang="en-GB" dirty="0" err="1" smtClean="0"/>
                        <a:t>Kurzweil</a:t>
                      </a:r>
                      <a:r>
                        <a:rPr lang="en-GB" dirty="0" smtClean="0"/>
                        <a:t> </a:t>
                      </a:r>
                      <a:r>
                        <a:rPr lang="en-GB" dirty="0" smtClean="0"/>
                        <a:t>1000            </a:t>
                      </a:r>
                      <a:r>
                        <a:rPr lang="en-GB" baseline="0" dirty="0" smtClean="0"/>
                        <a:t>-       OCR &amp; Reading</a:t>
                      </a:r>
                      <a:endParaRPr lang="en-GB" dirty="0" smtClean="0"/>
                    </a:p>
                  </a:txBody>
                  <a:tcPr marL="89964" marR="89964"/>
                </a:tc>
              </a:tr>
              <a:tr h="1365955">
                <a:tc>
                  <a:txBody>
                    <a:bodyPr/>
                    <a:lstStyle/>
                    <a:p>
                      <a:r>
                        <a:rPr lang="en-GB" dirty="0" smtClean="0"/>
                        <a:t>Students with Physical Difficulties</a:t>
                      </a:r>
                      <a:endParaRPr lang="en-GB" dirty="0"/>
                    </a:p>
                  </a:txBody>
                  <a:tcPr marL="89964" marR="89964"/>
                </a:tc>
                <a:tc>
                  <a:txBody>
                    <a:bodyPr/>
                    <a:lstStyle/>
                    <a:p>
                      <a:pPr marL="285750" indent="-285750">
                        <a:buFont typeface="Arial" pitchFamily="34" charset="0"/>
                        <a:buChar char="•"/>
                      </a:pPr>
                      <a:r>
                        <a:rPr lang="en-GB" dirty="0" smtClean="0"/>
                        <a:t>Dragon                        -      Voice Recognition</a:t>
                      </a:r>
                      <a:endParaRPr lang="en-GB" dirty="0" smtClean="0"/>
                    </a:p>
                    <a:p>
                      <a:pPr marL="285750" indent="-285750">
                        <a:buFont typeface="Arial" pitchFamily="34" charset="0"/>
                        <a:buChar char="•"/>
                      </a:pPr>
                      <a:r>
                        <a:rPr lang="en-GB" dirty="0" smtClean="0"/>
                        <a:t>Co </a:t>
                      </a:r>
                      <a:r>
                        <a:rPr lang="en-GB" dirty="0" smtClean="0"/>
                        <a:t>Writer                    -</a:t>
                      </a:r>
                      <a:r>
                        <a:rPr lang="en-GB" baseline="0" dirty="0" smtClean="0"/>
                        <a:t>      Word Prediction</a:t>
                      </a:r>
                      <a:endParaRPr lang="en-GB" dirty="0" smtClean="0"/>
                    </a:p>
                    <a:p>
                      <a:pPr marL="285750" indent="-285750">
                        <a:buFont typeface="Arial" pitchFamily="34" charset="0"/>
                        <a:buChar char="•"/>
                      </a:pPr>
                      <a:r>
                        <a:rPr lang="en-GB" dirty="0" smtClean="0"/>
                        <a:t>Read &amp; Write </a:t>
                      </a:r>
                      <a:r>
                        <a:rPr lang="en-GB" dirty="0" smtClean="0"/>
                        <a:t>Gold    -      Literacy Support</a:t>
                      </a:r>
                      <a:endParaRPr lang="en-GB" dirty="0" smtClean="0"/>
                    </a:p>
                    <a:p>
                      <a:pPr marL="285750" indent="-285750">
                        <a:buFont typeface="Arial" pitchFamily="34" charset="0"/>
                        <a:buChar char="•"/>
                      </a:pPr>
                      <a:r>
                        <a:rPr lang="en-GB" dirty="0" err="1" smtClean="0"/>
                        <a:t>Audionotetaker</a:t>
                      </a:r>
                      <a:r>
                        <a:rPr lang="en-GB" dirty="0" smtClean="0"/>
                        <a:t>          -      Notetaking</a:t>
                      </a:r>
                      <a:endParaRPr lang="en-GB" dirty="0"/>
                    </a:p>
                  </a:txBody>
                  <a:tcPr marL="89964" marR="89964"/>
                </a:tc>
              </a:tr>
              <a:tr h="1282700">
                <a:tc>
                  <a:txBody>
                    <a:bodyPr/>
                    <a:lstStyle/>
                    <a:p>
                      <a:r>
                        <a:rPr lang="en-GB" dirty="0" smtClean="0"/>
                        <a:t>Students</a:t>
                      </a:r>
                      <a:r>
                        <a:rPr lang="en-GB" baseline="0" dirty="0" smtClean="0"/>
                        <a:t> with Specific Learning Difficulties</a:t>
                      </a:r>
                      <a:endParaRPr lang="en-GB" dirty="0"/>
                    </a:p>
                  </a:txBody>
                  <a:tcPr marL="89964" marR="89964"/>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Read &amp; Write </a:t>
                      </a:r>
                      <a:r>
                        <a:rPr lang="en-GB" dirty="0" smtClean="0"/>
                        <a:t>Gold    -     Literacy Support</a:t>
                      </a:r>
                      <a:endParaRPr lang="en-GB" dirty="0" smtClean="0"/>
                    </a:p>
                    <a:p>
                      <a:pPr marL="285750" indent="-285750">
                        <a:buFont typeface="Arial" pitchFamily="34" charset="0"/>
                        <a:buChar char="•"/>
                      </a:pPr>
                      <a:r>
                        <a:rPr lang="en-GB" dirty="0" smtClean="0"/>
                        <a:t>Inspiration                  -</a:t>
                      </a:r>
                      <a:r>
                        <a:rPr lang="en-GB" baseline="0" dirty="0" smtClean="0"/>
                        <a:t>     Mid Mapping</a:t>
                      </a:r>
                      <a:endParaRPr lang="en-GB" dirty="0" smtClean="0"/>
                    </a:p>
                    <a:p>
                      <a:pPr marL="285750" indent="-285750">
                        <a:buFont typeface="Arial" pitchFamily="34" charset="0"/>
                        <a:buChar char="•"/>
                      </a:pPr>
                      <a:r>
                        <a:rPr lang="en-GB" dirty="0" smtClean="0"/>
                        <a:t>Dragon                        -     Voice Recognition</a:t>
                      </a:r>
                      <a:endParaRPr lang="en-GB" dirty="0" smtClean="0"/>
                    </a:p>
                    <a:p>
                      <a:pPr marL="285750" indent="-285750">
                        <a:buFont typeface="Arial" pitchFamily="34" charset="0"/>
                        <a:buChar char="•"/>
                      </a:pPr>
                      <a:r>
                        <a:rPr lang="en-GB" dirty="0" err="1" smtClean="0"/>
                        <a:t>Audionotetaker</a:t>
                      </a:r>
                      <a:r>
                        <a:rPr lang="en-GB" dirty="0" smtClean="0"/>
                        <a:t>          -    Notetaking</a:t>
                      </a:r>
                    </a:p>
                  </a:txBody>
                  <a:tcPr marL="89964" marR="89964"/>
                </a:tc>
              </a:tr>
              <a:tr h="969433">
                <a:tc>
                  <a:txBody>
                    <a:bodyPr/>
                    <a:lstStyle/>
                    <a:p>
                      <a:r>
                        <a:rPr lang="en-GB" dirty="0" smtClean="0"/>
                        <a:t>Deaf &amp; Hard of Hearing</a:t>
                      </a:r>
                      <a:endParaRPr lang="en-GB" dirty="0"/>
                    </a:p>
                  </a:txBody>
                  <a:tcPr marL="89964" marR="89964"/>
                </a:tc>
                <a:tc>
                  <a:txBody>
                    <a:bodyPr/>
                    <a:lstStyle/>
                    <a:p>
                      <a:pPr marL="285750" indent="-285750">
                        <a:buFont typeface="Arial" pitchFamily="34" charset="0"/>
                        <a:buChar char="•"/>
                      </a:pPr>
                      <a:r>
                        <a:rPr lang="en-GB" dirty="0" smtClean="0"/>
                        <a:t>Speed Text                   -    Notetaking</a:t>
                      </a:r>
                      <a:endParaRPr lang="en-GB" dirty="0"/>
                    </a:p>
                  </a:txBody>
                  <a:tcPr marL="89964" marR="89964"/>
                </a:tc>
              </a:tr>
            </a:tbl>
          </a:graphicData>
        </a:graphic>
      </p:graphicFrame>
      <p:sp>
        <p:nvSpPr>
          <p:cNvPr id="2" name="Title 1"/>
          <p:cNvSpPr>
            <a:spLocks noGrp="1"/>
          </p:cNvSpPr>
          <p:nvPr>
            <p:ph type="title"/>
          </p:nvPr>
        </p:nvSpPr>
        <p:spPr>
          <a:xfrm>
            <a:off x="1021683" y="449656"/>
            <a:ext cx="7543800" cy="731444"/>
          </a:xfrm>
        </p:spPr>
        <p:txBody>
          <a:bodyPr/>
          <a:lstStyle/>
          <a:p>
            <a:pPr algn="ctr"/>
            <a:r>
              <a:rPr lang="en-GB" dirty="0" smtClean="0"/>
              <a:t>Specialised Software</a:t>
            </a:r>
            <a:endParaRPr lang="en-GB" dirty="0"/>
          </a:p>
        </p:txBody>
      </p:sp>
    </p:spTree>
    <p:extLst>
      <p:ext uri="{BB962C8B-B14F-4D97-AF65-F5344CB8AC3E}">
        <p14:creationId xmlns:p14="http://schemas.microsoft.com/office/powerpoint/2010/main" val="2004433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7074" y="1336895"/>
            <a:ext cx="6292372" cy="4837567"/>
          </a:xfrm>
        </p:spPr>
        <p:txBody>
          <a:bodyPr>
            <a:normAutofit lnSpcReduction="10000"/>
          </a:bodyPr>
          <a:lstStyle/>
          <a:p>
            <a:pPr marL="0" indent="0" algn="ctr">
              <a:buNone/>
            </a:pPr>
            <a:r>
              <a:rPr lang="en-US" b="1" u="sng" dirty="0" smtClean="0"/>
              <a:t>All are part of the Student image rolled out across Campus</a:t>
            </a:r>
          </a:p>
          <a:p>
            <a:pPr marL="0" indent="0" algn="ctr">
              <a:buNone/>
            </a:pPr>
            <a:endParaRPr lang="en-US" b="1" u="sng" dirty="0" smtClean="0"/>
          </a:p>
          <a:p>
            <a:pPr marL="18288" indent="0" algn="ctr">
              <a:buNone/>
            </a:pPr>
            <a:r>
              <a:rPr lang="en-US" b="1" i="1" dirty="0" smtClean="0"/>
              <a:t>Accessible and relevant to all UCC students</a:t>
            </a:r>
          </a:p>
          <a:p>
            <a:endParaRPr lang="en-US" dirty="0" smtClean="0"/>
          </a:p>
          <a:p>
            <a:r>
              <a:rPr lang="en-US" b="1" dirty="0" smtClean="0">
                <a:solidFill>
                  <a:schemeClr val="tx2">
                    <a:lumMod val="50000"/>
                  </a:schemeClr>
                </a:solidFill>
              </a:rPr>
              <a:t>Read &amp; Write Gold</a:t>
            </a:r>
          </a:p>
          <a:p>
            <a:pPr marL="0" indent="0">
              <a:buNone/>
            </a:pPr>
            <a:r>
              <a:rPr lang="en-GB" sz="1600" dirty="0" smtClean="0"/>
              <a:t>suite </a:t>
            </a:r>
            <a:r>
              <a:rPr lang="en-GB" sz="1600" dirty="0"/>
              <a:t>supports struggling readers and writers, those with literacy difficulties (including dyslexia) and English language learners, through a host of reading, writing and study/research features</a:t>
            </a:r>
            <a:r>
              <a:rPr lang="en-GB" sz="1600" dirty="0" smtClean="0"/>
              <a:t>.</a:t>
            </a:r>
          </a:p>
          <a:p>
            <a:pPr marL="0" indent="0">
              <a:buNone/>
            </a:pPr>
            <a:endParaRPr lang="en-US" sz="1600" dirty="0" smtClean="0"/>
          </a:p>
          <a:p>
            <a:r>
              <a:rPr lang="en-US" b="1" dirty="0">
                <a:solidFill>
                  <a:schemeClr val="tx2">
                    <a:lumMod val="50000"/>
                  </a:schemeClr>
                </a:solidFill>
              </a:rPr>
              <a:t>Inspiration </a:t>
            </a:r>
            <a:r>
              <a:rPr lang="en-US" dirty="0" smtClean="0"/>
              <a:t>– </a:t>
            </a:r>
            <a:r>
              <a:rPr lang="en-US" sz="1600" dirty="0" smtClean="0"/>
              <a:t>Mind Mapping</a:t>
            </a:r>
          </a:p>
          <a:p>
            <a:pPr marL="0" indent="0">
              <a:buNone/>
            </a:pPr>
            <a:endParaRPr lang="en-US" sz="1600" dirty="0" smtClean="0"/>
          </a:p>
          <a:p>
            <a:r>
              <a:rPr lang="en-US" b="1" dirty="0">
                <a:solidFill>
                  <a:schemeClr val="tx2">
                    <a:lumMod val="50000"/>
                  </a:schemeClr>
                </a:solidFill>
              </a:rPr>
              <a:t>AudioNotetaker </a:t>
            </a:r>
          </a:p>
          <a:p>
            <a:pPr marL="0" indent="0">
              <a:buNone/>
            </a:pPr>
            <a:r>
              <a:rPr lang="en-US" sz="1600" dirty="0" smtClean="0"/>
              <a:t>provides </a:t>
            </a:r>
            <a:r>
              <a:rPr lang="en-GB" sz="1600" dirty="0" smtClean="0"/>
              <a:t>a </a:t>
            </a:r>
            <a:r>
              <a:rPr lang="en-GB" sz="1600" dirty="0"/>
              <a:t>visual and interactive form of note taking – one where audio, text and images are used to create truly comprehensive notes. </a:t>
            </a:r>
            <a:endParaRPr lang="en-US" sz="1600" dirty="0"/>
          </a:p>
        </p:txBody>
      </p:sp>
      <p:sp>
        <p:nvSpPr>
          <p:cNvPr id="2" name="Title 1"/>
          <p:cNvSpPr>
            <a:spLocks noGrp="1"/>
          </p:cNvSpPr>
          <p:nvPr>
            <p:ph type="title"/>
          </p:nvPr>
        </p:nvSpPr>
        <p:spPr>
          <a:xfrm>
            <a:off x="742384" y="217283"/>
            <a:ext cx="7696351" cy="1119612"/>
          </a:xfrm>
        </p:spPr>
        <p:txBody>
          <a:bodyPr>
            <a:normAutofit/>
          </a:bodyPr>
          <a:lstStyle/>
          <a:p>
            <a:pPr algn="ctr"/>
            <a:r>
              <a:rPr lang="en-US" dirty="0" smtClean="0"/>
              <a:t>UCC Site Licenses</a:t>
            </a:r>
            <a:endParaRPr lang="en-US" dirty="0"/>
          </a:p>
        </p:txBody>
      </p:sp>
    </p:spTree>
    <p:extLst>
      <p:ext uri="{BB962C8B-B14F-4D97-AF65-F5344CB8AC3E}">
        <p14:creationId xmlns:p14="http://schemas.microsoft.com/office/powerpoint/2010/main" val="29134710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163" y="1309343"/>
            <a:ext cx="8487394" cy="4077469"/>
          </a:xfrm>
        </p:spPr>
      </p:pic>
      <p:sp>
        <p:nvSpPr>
          <p:cNvPr id="2" name="Title 1"/>
          <p:cNvSpPr>
            <a:spLocks noGrp="1"/>
          </p:cNvSpPr>
          <p:nvPr>
            <p:ph type="title"/>
          </p:nvPr>
        </p:nvSpPr>
        <p:spPr>
          <a:xfrm>
            <a:off x="1076004" y="329184"/>
            <a:ext cx="7543800" cy="914400"/>
          </a:xfrm>
        </p:spPr>
        <p:txBody>
          <a:bodyPr/>
          <a:lstStyle/>
          <a:p>
            <a:pPr algn="ctr"/>
            <a:r>
              <a:rPr lang="en-GB" dirty="0" smtClean="0"/>
              <a:t> Specialised Hardware</a:t>
            </a:r>
            <a:endParaRPr lang="en-GB" dirty="0"/>
          </a:p>
        </p:txBody>
      </p:sp>
    </p:spTree>
    <p:extLst>
      <p:ext uri="{BB962C8B-B14F-4D97-AF65-F5344CB8AC3E}">
        <p14:creationId xmlns:p14="http://schemas.microsoft.com/office/powerpoint/2010/main" val="34693149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86" y="648832"/>
            <a:ext cx="7543800" cy="914400"/>
          </a:xfrm>
        </p:spPr>
        <p:txBody>
          <a:bodyPr/>
          <a:lstStyle/>
          <a:p>
            <a:pPr algn="ctr"/>
            <a:r>
              <a:rPr lang="en-GB" dirty="0" smtClean="0"/>
              <a:t> Hardware/Equipment</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1591044145"/>
              </p:ext>
            </p:extLst>
          </p:nvPr>
        </p:nvGraphicFramePr>
        <p:xfrm>
          <a:off x="372534" y="1642533"/>
          <a:ext cx="8483600" cy="4944533"/>
        </p:xfrm>
        <a:graphic>
          <a:graphicData uri="http://schemas.openxmlformats.org/drawingml/2006/table">
            <a:tbl>
              <a:tblPr firstRow="1" bandRow="1">
                <a:tableStyleId>{5C22544A-7EE6-4342-B048-85BDC9FD1C3A}</a:tableStyleId>
              </a:tblPr>
              <a:tblGrid>
                <a:gridCol w="3324317"/>
                <a:gridCol w="5159283"/>
              </a:tblGrid>
              <a:tr h="1326445">
                <a:tc>
                  <a:txBody>
                    <a:bodyPr/>
                    <a:lstStyle/>
                    <a:p>
                      <a:r>
                        <a:rPr lang="en-GB" dirty="0" smtClean="0"/>
                        <a:t>Blind &amp; Vision Impaired Students</a:t>
                      </a:r>
                      <a:endParaRPr lang="en-GB" dirty="0"/>
                    </a:p>
                  </a:txBody>
                  <a:tcPr marL="89964" marR="89964"/>
                </a:tc>
                <a:tc>
                  <a:txBody>
                    <a:bodyPr/>
                    <a:lstStyle/>
                    <a:p>
                      <a:pPr marL="285750" indent="-285750">
                        <a:buFont typeface="Arial" pitchFamily="34" charset="0"/>
                        <a:buChar char="•"/>
                      </a:pPr>
                      <a:r>
                        <a:rPr lang="en-GB" dirty="0" err="1" smtClean="0"/>
                        <a:t>iPad</a:t>
                      </a:r>
                      <a:endParaRPr lang="en-GB" dirty="0" smtClean="0"/>
                    </a:p>
                    <a:p>
                      <a:pPr marL="285750" indent="-285750">
                        <a:buFont typeface="Arial" pitchFamily="34" charset="0"/>
                        <a:buChar char="•"/>
                      </a:pPr>
                      <a:r>
                        <a:rPr lang="en-GB" dirty="0" smtClean="0"/>
                        <a:t>Braille Display</a:t>
                      </a:r>
                    </a:p>
                    <a:p>
                      <a:pPr marL="285750" indent="-285750">
                        <a:buFont typeface="Arial" pitchFamily="34" charset="0"/>
                        <a:buChar char="•"/>
                      </a:pPr>
                      <a:r>
                        <a:rPr lang="en-GB" dirty="0" smtClean="0"/>
                        <a:t>Braille Embosser</a:t>
                      </a:r>
                    </a:p>
                    <a:p>
                      <a:pPr marL="285750" indent="-285750">
                        <a:buFont typeface="Arial" pitchFamily="34" charset="0"/>
                        <a:buChar char="•"/>
                      </a:pPr>
                      <a:endParaRPr lang="en-GB" dirty="0" smtClean="0"/>
                    </a:p>
                  </a:txBody>
                  <a:tcPr marL="89964" marR="89964"/>
                </a:tc>
              </a:tr>
              <a:tr h="1365955">
                <a:tc>
                  <a:txBody>
                    <a:bodyPr/>
                    <a:lstStyle/>
                    <a:p>
                      <a:r>
                        <a:rPr lang="en-GB" dirty="0" smtClean="0"/>
                        <a:t>Students with Physical Difficulties</a:t>
                      </a:r>
                      <a:endParaRPr lang="en-GB" dirty="0"/>
                    </a:p>
                  </a:txBody>
                  <a:tcPr marL="89964" marR="89964"/>
                </a:tc>
                <a:tc>
                  <a:txBody>
                    <a:bodyPr/>
                    <a:lstStyle/>
                    <a:p>
                      <a:pPr marL="285750" indent="-285750">
                        <a:buFont typeface="Arial" pitchFamily="34" charset="0"/>
                        <a:buChar char="•"/>
                      </a:pPr>
                      <a:r>
                        <a:rPr lang="en-GB" dirty="0" smtClean="0"/>
                        <a:t>Adaptive keyboards / mice</a:t>
                      </a:r>
                    </a:p>
                    <a:p>
                      <a:pPr marL="285750" indent="-285750">
                        <a:buFont typeface="Arial" pitchFamily="34" charset="0"/>
                        <a:buChar char="•"/>
                      </a:pPr>
                      <a:r>
                        <a:rPr lang="en-GB" dirty="0" smtClean="0"/>
                        <a:t>Digital Dictaphone</a:t>
                      </a:r>
                    </a:p>
                    <a:p>
                      <a:pPr marL="285750" indent="-285750">
                        <a:buFont typeface="Arial" pitchFamily="34" charset="0"/>
                        <a:buChar char="•"/>
                      </a:pPr>
                      <a:r>
                        <a:rPr lang="en-GB" dirty="0" smtClean="0"/>
                        <a:t>Go </a:t>
                      </a:r>
                      <a:r>
                        <a:rPr lang="en-GB" dirty="0" err="1" smtClean="0"/>
                        <a:t>Mic</a:t>
                      </a:r>
                      <a:endParaRPr lang="en-GB"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 Echo Pen &amp; </a:t>
                      </a:r>
                      <a:r>
                        <a:rPr lang="en-GB" dirty="0" err="1" smtClean="0"/>
                        <a:t>Livescribe</a:t>
                      </a:r>
                      <a:endParaRPr lang="en-GB" dirty="0" smtClean="0"/>
                    </a:p>
                  </a:txBody>
                  <a:tcPr marL="89964" marR="89964"/>
                </a:tc>
              </a:tr>
              <a:tr h="1282700">
                <a:tc>
                  <a:txBody>
                    <a:bodyPr/>
                    <a:lstStyle/>
                    <a:p>
                      <a:r>
                        <a:rPr lang="en-GB" dirty="0" smtClean="0"/>
                        <a:t>Students</a:t>
                      </a:r>
                      <a:r>
                        <a:rPr lang="en-GB" baseline="0" dirty="0" smtClean="0"/>
                        <a:t> with Specific Learning Difficulties</a:t>
                      </a:r>
                      <a:endParaRPr lang="en-GB" dirty="0"/>
                    </a:p>
                  </a:txBody>
                  <a:tcPr marL="89964" marR="89964"/>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 Digital </a:t>
                      </a:r>
                      <a:r>
                        <a:rPr lang="en-GB" dirty="0" err="1" smtClean="0"/>
                        <a:t>Dicataphone</a:t>
                      </a:r>
                      <a:endParaRPr lang="en-GB"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 Go </a:t>
                      </a:r>
                      <a:r>
                        <a:rPr lang="en-GB" dirty="0" err="1" smtClean="0"/>
                        <a:t>Mic</a:t>
                      </a:r>
                      <a:endParaRPr lang="en-GB"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 Echo Pen &amp; </a:t>
                      </a:r>
                      <a:r>
                        <a:rPr lang="en-GB" dirty="0" err="1" smtClean="0"/>
                        <a:t>Livescribe</a:t>
                      </a:r>
                      <a:endParaRPr lang="en-GB" dirty="0" smtClean="0"/>
                    </a:p>
                  </a:txBody>
                  <a:tcPr marL="89964" marR="89964"/>
                </a:tc>
              </a:tr>
              <a:tr h="969433">
                <a:tc>
                  <a:txBody>
                    <a:bodyPr/>
                    <a:lstStyle/>
                    <a:p>
                      <a:r>
                        <a:rPr lang="en-GB" dirty="0" smtClean="0"/>
                        <a:t>Deaf &amp; Hard of Hearing</a:t>
                      </a:r>
                      <a:endParaRPr lang="en-GB" dirty="0"/>
                    </a:p>
                  </a:txBody>
                  <a:tcPr marL="89964" marR="89964"/>
                </a:tc>
                <a:tc>
                  <a:txBody>
                    <a:bodyPr/>
                    <a:lstStyle/>
                    <a:p>
                      <a:pPr marL="285750" indent="-285750">
                        <a:buFont typeface="Arial" pitchFamily="34" charset="0"/>
                        <a:buChar char="•"/>
                      </a:pPr>
                      <a:r>
                        <a:rPr lang="en-GB" dirty="0" smtClean="0"/>
                        <a:t> Communication Master</a:t>
                      </a:r>
                    </a:p>
                    <a:p>
                      <a:pPr marL="285750" indent="-285750">
                        <a:buFont typeface="Arial" pitchFamily="34" charset="0"/>
                        <a:buChar char="•"/>
                      </a:pPr>
                      <a:r>
                        <a:rPr lang="en-GB" dirty="0" smtClean="0"/>
                        <a:t> </a:t>
                      </a:r>
                      <a:r>
                        <a:rPr lang="en-GB" dirty="0" err="1" smtClean="0"/>
                        <a:t>Conversor</a:t>
                      </a:r>
                      <a:endParaRPr lang="en-GB" dirty="0"/>
                    </a:p>
                  </a:txBody>
                  <a:tcPr marL="89964" marR="89964"/>
                </a:tc>
              </a:tr>
            </a:tbl>
          </a:graphicData>
        </a:graphic>
      </p:graphicFrame>
    </p:spTree>
    <p:extLst>
      <p:ext uri="{BB962C8B-B14F-4D97-AF65-F5344CB8AC3E}">
        <p14:creationId xmlns:p14="http://schemas.microsoft.com/office/powerpoint/2010/main" val="3783064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86" y="648832"/>
            <a:ext cx="7543800" cy="914400"/>
          </a:xfrm>
        </p:spPr>
        <p:txBody>
          <a:bodyPr/>
          <a:lstStyle/>
          <a:p>
            <a:pPr algn="ctr"/>
            <a:r>
              <a:rPr lang="en-GB" sz="5400" dirty="0">
                <a:effectLst>
                  <a:outerShdw blurRad="38100" dist="38100" dir="2700000" algn="tl">
                    <a:srgbClr val="DDDDDD"/>
                  </a:outerShdw>
                </a:effectLst>
                <a:latin typeface="Gill Sans MT" charset="0"/>
                <a:ea typeface="ＭＳ Ｐゴシック" charset="0"/>
                <a:cs typeface="ＭＳ Ｐゴシック" charset="0"/>
              </a:rPr>
              <a:t>Technology in Exams</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3462795832"/>
              </p:ext>
            </p:extLst>
          </p:nvPr>
        </p:nvGraphicFramePr>
        <p:xfrm>
          <a:off x="372534" y="2015066"/>
          <a:ext cx="8483600" cy="4666826"/>
        </p:xfrm>
        <a:graphic>
          <a:graphicData uri="http://schemas.openxmlformats.org/drawingml/2006/table">
            <a:tbl>
              <a:tblPr firstRow="1" bandRow="1">
                <a:tableStyleId>{5C22544A-7EE6-4342-B048-85BDC9FD1C3A}</a:tableStyleId>
              </a:tblPr>
              <a:tblGrid>
                <a:gridCol w="2912533"/>
                <a:gridCol w="5571067"/>
              </a:tblGrid>
              <a:tr h="1336869">
                <a:tc>
                  <a:txBody>
                    <a:bodyPr/>
                    <a:lstStyle/>
                    <a:p>
                      <a:r>
                        <a:rPr lang="en-GB" dirty="0" smtClean="0"/>
                        <a:t>Blind &amp; Vision Impaired Students</a:t>
                      </a:r>
                      <a:endParaRPr lang="en-GB" dirty="0"/>
                    </a:p>
                  </a:txBody>
                  <a:tcPr marL="89964" marR="89964"/>
                </a:tc>
                <a:tc>
                  <a:txBody>
                    <a:bodyPr/>
                    <a:lstStyle/>
                    <a:p>
                      <a:pPr marL="285750" indent="-285750">
                        <a:buFont typeface="Arial" pitchFamily="34" charset="0"/>
                        <a:buChar char="•"/>
                      </a:pPr>
                      <a:r>
                        <a:rPr lang="en-GB" dirty="0" smtClean="0"/>
                        <a:t> Laptop </a:t>
                      </a:r>
                      <a:r>
                        <a:rPr lang="en-GB" dirty="0" err="1" smtClean="0"/>
                        <a:t>wi</a:t>
                      </a:r>
                      <a:r>
                        <a:rPr lang="en-US" dirty="0" err="1" smtClean="0"/>
                        <a:t>th</a:t>
                      </a:r>
                      <a:r>
                        <a:rPr lang="en-GB" baseline="0" dirty="0" smtClean="0"/>
                        <a:t> Jaws and electronic exam paper</a:t>
                      </a:r>
                    </a:p>
                    <a:p>
                      <a:pPr marL="285750" indent="-285750">
                        <a:buFont typeface="Arial" pitchFamily="34" charset="0"/>
                        <a:buChar char="•"/>
                      </a:pPr>
                      <a:r>
                        <a:rPr lang="en-GB" baseline="0" dirty="0" smtClean="0"/>
                        <a:t> Laptop with </a:t>
                      </a:r>
                      <a:r>
                        <a:rPr lang="en-GB" baseline="0" dirty="0" err="1" smtClean="0"/>
                        <a:t>Zoomtext</a:t>
                      </a:r>
                      <a:r>
                        <a:rPr lang="en-GB" baseline="0" dirty="0" smtClean="0"/>
                        <a:t> and electronic exam  </a:t>
                      </a:r>
                    </a:p>
                    <a:p>
                      <a:pPr marL="0" indent="0">
                        <a:buFont typeface="Arial" pitchFamily="34" charset="0"/>
                        <a:buNone/>
                      </a:pPr>
                      <a:r>
                        <a:rPr lang="en-GB" baseline="0" dirty="0" smtClean="0"/>
                        <a:t>      paper</a:t>
                      </a:r>
                    </a:p>
                    <a:p>
                      <a:pPr marL="285750" indent="-285750">
                        <a:buFont typeface="Arial" pitchFamily="34" charset="0"/>
                        <a:buChar char="•"/>
                      </a:pPr>
                      <a:r>
                        <a:rPr lang="en-GB" baseline="0" dirty="0" smtClean="0"/>
                        <a:t> CCTV and hard copy of exam paper</a:t>
                      </a:r>
                    </a:p>
                    <a:p>
                      <a:pPr marL="285750" indent="-285750">
                        <a:buFont typeface="Arial" pitchFamily="34" charset="0"/>
                        <a:buChar char="•"/>
                      </a:pPr>
                      <a:endParaRPr lang="en-GB" dirty="0" smtClean="0"/>
                    </a:p>
                    <a:p>
                      <a:pPr marL="285750" indent="-285750">
                        <a:buFont typeface="Arial" pitchFamily="34" charset="0"/>
                        <a:buChar char="•"/>
                      </a:pPr>
                      <a:endParaRPr lang="en-GB" dirty="0" smtClean="0"/>
                    </a:p>
                  </a:txBody>
                  <a:tcPr marL="89964" marR="89964"/>
                </a:tc>
              </a:tr>
              <a:tr h="1179407">
                <a:tc>
                  <a:txBody>
                    <a:bodyPr/>
                    <a:lstStyle/>
                    <a:p>
                      <a:r>
                        <a:rPr lang="en-GB" dirty="0" smtClean="0"/>
                        <a:t>Students with Physical Difficulties</a:t>
                      </a:r>
                      <a:endParaRPr lang="en-GB" dirty="0"/>
                    </a:p>
                  </a:txBody>
                  <a:tcPr marL="89964" marR="89964"/>
                </a:tc>
                <a:tc>
                  <a:txBody>
                    <a:bodyPr/>
                    <a:lstStyle/>
                    <a:p>
                      <a:pPr marL="285750" indent="-285750">
                        <a:buFont typeface="Arial" pitchFamily="34" charset="0"/>
                        <a:buChar char="•"/>
                      </a:pPr>
                      <a:r>
                        <a:rPr lang="en-GB" dirty="0" smtClean="0"/>
                        <a:t>Computer</a:t>
                      </a:r>
                      <a:r>
                        <a:rPr lang="en-GB" baseline="0" dirty="0" smtClean="0"/>
                        <a:t> with Word </a:t>
                      </a:r>
                      <a:r>
                        <a:rPr lang="en-US" baseline="0" dirty="0" smtClean="0"/>
                        <a:t>(</a:t>
                      </a:r>
                      <a:r>
                        <a:rPr lang="en-GB" baseline="0" dirty="0" smtClean="0"/>
                        <a:t> spell check disabled) and </a:t>
                      </a:r>
                    </a:p>
                    <a:p>
                      <a:pPr marL="0" indent="0">
                        <a:buFont typeface="Arial" pitchFamily="34" charset="0"/>
                        <a:buNone/>
                      </a:pPr>
                      <a:r>
                        <a:rPr lang="en-US" baseline="0" dirty="0" smtClean="0"/>
                        <a:t>     h</a:t>
                      </a:r>
                      <a:r>
                        <a:rPr lang="en-GB" baseline="0" dirty="0" err="1" smtClean="0"/>
                        <a:t>ard</a:t>
                      </a:r>
                      <a:r>
                        <a:rPr lang="en-GB" baseline="0" dirty="0" smtClean="0"/>
                        <a:t> copy of exam paper</a:t>
                      </a:r>
                    </a:p>
                    <a:p>
                      <a:pPr marL="285750" indent="-285750">
                        <a:buFont typeface="Arial"/>
                        <a:buChar char="•"/>
                      </a:pPr>
                      <a:endParaRPr lang="en-GB" dirty="0" smtClean="0"/>
                    </a:p>
                  </a:txBody>
                  <a:tcPr marL="89964" marR="89964"/>
                </a:tc>
              </a:tr>
              <a:tr h="1427312">
                <a:tc>
                  <a:txBody>
                    <a:bodyPr/>
                    <a:lstStyle/>
                    <a:p>
                      <a:r>
                        <a:rPr lang="en-GB" dirty="0" smtClean="0"/>
                        <a:t>Students</a:t>
                      </a:r>
                      <a:r>
                        <a:rPr lang="en-GB" baseline="0" dirty="0" smtClean="0"/>
                        <a:t> with Specific Learning Difficulties</a:t>
                      </a:r>
                      <a:endParaRPr lang="en-GB" dirty="0"/>
                    </a:p>
                  </a:txBody>
                  <a:tcPr marL="89964" marR="89964"/>
                </a:tc>
                <a:tc>
                  <a:txBody>
                    <a:bodyPr/>
                    <a:lstStyle/>
                    <a:p>
                      <a:pPr marL="285750" indent="-285750">
                        <a:buFont typeface="Arial" pitchFamily="34" charset="0"/>
                        <a:buChar char="•"/>
                      </a:pPr>
                      <a:r>
                        <a:rPr lang="en-GB" dirty="0" smtClean="0"/>
                        <a:t>Computer</a:t>
                      </a:r>
                      <a:r>
                        <a:rPr lang="en-GB" baseline="0" dirty="0" smtClean="0"/>
                        <a:t> with Word </a:t>
                      </a:r>
                      <a:r>
                        <a:rPr lang="en-US" baseline="0" dirty="0" smtClean="0"/>
                        <a:t>(</a:t>
                      </a:r>
                      <a:r>
                        <a:rPr lang="en-GB" baseline="0" dirty="0" smtClean="0"/>
                        <a:t> spell check disabled) and </a:t>
                      </a:r>
                    </a:p>
                    <a:p>
                      <a:pPr marL="0" indent="0">
                        <a:buFont typeface="Arial" pitchFamily="34" charset="0"/>
                        <a:buNone/>
                      </a:pPr>
                      <a:r>
                        <a:rPr lang="en-US" baseline="0" dirty="0" smtClean="0"/>
                        <a:t>     h</a:t>
                      </a:r>
                      <a:r>
                        <a:rPr lang="en-GB" baseline="0" dirty="0" err="1" smtClean="0"/>
                        <a:t>ard</a:t>
                      </a:r>
                      <a:r>
                        <a:rPr lang="en-GB" baseline="0" dirty="0" smtClean="0"/>
                        <a:t> copy of exam paper</a:t>
                      </a:r>
                    </a:p>
                    <a:p>
                      <a:pPr marL="285750" indent="-285750">
                        <a:buFont typeface="Arial" pitchFamily="34" charset="0"/>
                        <a:buChar char="•"/>
                      </a:pPr>
                      <a:r>
                        <a:rPr lang="en-GB" baseline="0" dirty="0" smtClean="0"/>
                        <a:t>Computer with Read &amp; Write and electronic exam paper</a:t>
                      </a:r>
                    </a:p>
                    <a:p>
                      <a:pPr marL="285750" indent="-285750">
                        <a:buFont typeface="Arial" pitchFamily="34" charset="0"/>
                        <a:buChar char="•"/>
                      </a:pPr>
                      <a:endParaRPr lang="en-GB"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dirty="0" smtClean="0"/>
                    </a:p>
                  </a:txBody>
                  <a:tcPr marL="89964" marR="89964"/>
                </a:tc>
              </a:tr>
            </a:tbl>
          </a:graphicData>
        </a:graphic>
      </p:graphicFrame>
    </p:spTree>
    <p:extLst>
      <p:ext uri="{BB962C8B-B14F-4D97-AF65-F5344CB8AC3E}">
        <p14:creationId xmlns:p14="http://schemas.microsoft.com/office/powerpoint/2010/main" val="36027313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29733"/>
            <a:ext cx="8788400" cy="914400"/>
          </a:xfrm>
        </p:spPr>
        <p:txBody>
          <a:bodyPr/>
          <a:lstStyle/>
          <a:p>
            <a:r>
              <a:rPr lang="en-US" dirty="0" smtClean="0"/>
              <a:t>Course Material and Textbooks</a:t>
            </a:r>
            <a:endParaRPr lang="en-US" dirty="0"/>
          </a:p>
        </p:txBody>
      </p:sp>
      <p:sp>
        <p:nvSpPr>
          <p:cNvPr id="4" name="TextBox 3"/>
          <p:cNvSpPr txBox="1"/>
          <p:nvPr/>
        </p:nvSpPr>
        <p:spPr>
          <a:xfrm>
            <a:off x="1083733" y="2624667"/>
            <a:ext cx="7450667" cy="3970318"/>
          </a:xfrm>
          <a:prstGeom prst="rect">
            <a:avLst/>
          </a:prstGeom>
          <a:noFill/>
        </p:spPr>
        <p:txBody>
          <a:bodyPr wrap="square" rtlCol="0">
            <a:spAutoFit/>
          </a:bodyPr>
          <a:lstStyle/>
          <a:p>
            <a:pPr marL="342900" indent="-342900">
              <a:buFont typeface="+mj-lt"/>
              <a:buAutoNum type="arabicPeriod"/>
            </a:pPr>
            <a:r>
              <a:rPr lang="en-US" sz="3600" dirty="0" smtClean="0"/>
              <a:t>Electronic options</a:t>
            </a:r>
          </a:p>
          <a:p>
            <a:pPr marL="342900" indent="-342900">
              <a:buFont typeface="+mj-lt"/>
              <a:buAutoNum type="arabicPeriod"/>
            </a:pPr>
            <a:endParaRPr lang="en-US" sz="3600" dirty="0" smtClean="0"/>
          </a:p>
          <a:p>
            <a:pPr marL="342900" indent="-342900">
              <a:buFont typeface="+mj-lt"/>
              <a:buAutoNum type="arabicPeriod"/>
            </a:pPr>
            <a:r>
              <a:rPr lang="en-US" sz="3600" dirty="0" smtClean="0"/>
              <a:t>Accessible</a:t>
            </a:r>
          </a:p>
          <a:p>
            <a:pPr marL="342900" indent="-342900">
              <a:buFont typeface="+mj-lt"/>
              <a:buAutoNum type="arabicPeriod"/>
            </a:pPr>
            <a:endParaRPr lang="en-US" sz="3600" dirty="0"/>
          </a:p>
          <a:p>
            <a:pPr marL="342900" indent="-342900">
              <a:buFont typeface="+mj-lt"/>
              <a:buAutoNum type="arabicPeriod"/>
            </a:pPr>
            <a:r>
              <a:rPr lang="en-US" sz="3600" dirty="0" smtClean="0"/>
              <a:t>Reading Lists in advance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066168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14448" y="2421467"/>
            <a:ext cx="7866520" cy="3488266"/>
          </a:xfrm>
        </p:spPr>
        <p:txBody>
          <a:bodyPr/>
          <a:lstStyle/>
          <a:p>
            <a:pPr algn="ctr" eaLnBrk="1" hangingPunct="1"/>
            <a:r>
              <a:rPr lang="en-GB" sz="4400" dirty="0" smtClean="0">
                <a:effectLst>
                  <a:outerShdw blurRad="38100" dist="38100" dir="2700000" algn="tl">
                    <a:srgbClr val="DDDDDD"/>
                  </a:outerShdw>
                </a:effectLst>
                <a:latin typeface="Gill Sans MT" charset="0"/>
                <a:ea typeface="ＭＳ Ｐゴシック" charset="0"/>
                <a:cs typeface="ＭＳ Ｐゴシック" charset="0"/>
              </a:rPr>
              <a:t>Software for company computer</a:t>
            </a:r>
            <a:br>
              <a:rPr lang="en-GB" sz="4400" dirty="0" smtClean="0">
                <a:effectLst>
                  <a:outerShdw blurRad="38100" dist="38100" dir="2700000" algn="tl">
                    <a:srgbClr val="DDDDDD"/>
                  </a:outerShdw>
                </a:effectLst>
                <a:latin typeface="Gill Sans MT" charset="0"/>
                <a:ea typeface="ＭＳ Ｐゴシック" charset="0"/>
                <a:cs typeface="ＭＳ Ｐゴシック" charset="0"/>
              </a:rPr>
            </a:br>
            <a:r>
              <a:rPr lang="en-GB" sz="4400" dirty="0" smtClean="0">
                <a:effectLst>
                  <a:outerShdw blurRad="38100" dist="38100" dir="2700000" algn="tl">
                    <a:srgbClr val="DDDDDD"/>
                  </a:outerShdw>
                </a:effectLst>
                <a:latin typeface="Gill Sans MT" charset="0"/>
                <a:ea typeface="ＭＳ Ｐゴシック" charset="0"/>
                <a:cs typeface="ＭＳ Ｐゴシック" charset="0"/>
              </a:rPr>
              <a:t>or</a:t>
            </a:r>
            <a:br>
              <a:rPr lang="en-GB" sz="4400" dirty="0" smtClean="0">
                <a:effectLst>
                  <a:outerShdw blurRad="38100" dist="38100" dir="2700000" algn="tl">
                    <a:srgbClr val="DDDDDD"/>
                  </a:outerShdw>
                </a:effectLst>
                <a:latin typeface="Gill Sans MT" charset="0"/>
                <a:ea typeface="ＭＳ Ｐゴシック" charset="0"/>
                <a:cs typeface="ＭＳ Ｐゴシック" charset="0"/>
              </a:rPr>
            </a:br>
            <a:r>
              <a:rPr lang="en-GB" sz="4400" dirty="0" smtClean="0">
                <a:effectLst>
                  <a:outerShdw blurRad="38100" dist="38100" dir="2700000" algn="tl">
                    <a:srgbClr val="DDDDDD"/>
                  </a:outerShdw>
                </a:effectLst>
                <a:latin typeface="Gill Sans MT" charset="0"/>
                <a:ea typeface="ＭＳ Ｐゴシック" charset="0"/>
                <a:cs typeface="ＭＳ Ｐゴシック" charset="0"/>
              </a:rPr>
              <a:t>DSS laptop with software</a:t>
            </a:r>
            <a:r>
              <a:rPr lang="en-GB" sz="4400" dirty="0" smtClean="0">
                <a:effectLst>
                  <a:outerShdw blurRad="38100" dist="38100" dir="2700000" algn="tl">
                    <a:srgbClr val="DDDDDD"/>
                  </a:outerShdw>
                </a:effectLst>
                <a:latin typeface="Gill Sans MT" charset="0"/>
                <a:ea typeface="ＭＳ Ｐゴシック" charset="0"/>
                <a:cs typeface="ＭＳ Ｐゴシック" charset="0"/>
              </a:rPr>
              <a:t/>
            </a:r>
            <a:br>
              <a:rPr lang="en-GB" sz="4400" dirty="0" smtClean="0">
                <a:effectLst>
                  <a:outerShdw blurRad="38100" dist="38100" dir="2700000" algn="tl">
                    <a:srgbClr val="DDDDDD"/>
                  </a:outerShdw>
                </a:effectLst>
                <a:latin typeface="Gill Sans MT" charset="0"/>
                <a:ea typeface="ＭＳ Ｐゴシック" charset="0"/>
                <a:cs typeface="ＭＳ Ｐゴシック" charset="0"/>
              </a:rPr>
            </a:br>
            <a:endParaRPr lang="en-GB" sz="4400" dirty="0">
              <a:effectLst>
                <a:outerShdw blurRad="38100" dist="38100" dir="2700000" algn="tl">
                  <a:srgbClr val="DDDDDD"/>
                </a:outerShdw>
              </a:effectLst>
              <a:latin typeface="Gill Sans MT" charset="0"/>
              <a:ea typeface="ＭＳ Ｐゴシック" charset="0"/>
              <a:cs typeface="ＭＳ Ｐゴシック" charset="0"/>
            </a:endParaRPr>
          </a:p>
        </p:txBody>
      </p:sp>
      <p:sp>
        <p:nvSpPr>
          <p:cNvPr id="2" name="TextBox 1"/>
          <p:cNvSpPr txBox="1"/>
          <p:nvPr/>
        </p:nvSpPr>
        <p:spPr>
          <a:xfrm>
            <a:off x="1222448" y="982133"/>
            <a:ext cx="5991152" cy="923330"/>
          </a:xfrm>
          <a:prstGeom prst="rect">
            <a:avLst/>
          </a:prstGeom>
          <a:noFill/>
        </p:spPr>
        <p:txBody>
          <a:bodyPr wrap="square" rtlCol="0">
            <a:spAutoFit/>
          </a:bodyPr>
          <a:lstStyle/>
          <a:p>
            <a:pPr algn="ctr"/>
            <a:r>
              <a:rPr lang="en-GB" sz="5400" dirty="0">
                <a:effectLst>
                  <a:outerShdw blurRad="38100" dist="38100" dir="2700000" algn="tl">
                    <a:srgbClr val="DDDDDD"/>
                  </a:outerShdw>
                </a:effectLst>
                <a:latin typeface="Gill Sans MT" charset="0"/>
                <a:ea typeface="ＭＳ Ｐゴシック" charset="0"/>
                <a:cs typeface="ＭＳ Ｐゴシック" charset="0"/>
              </a:rPr>
              <a:t>Work Placement</a:t>
            </a:r>
            <a:endParaRPr lang="en-US" sz="5400" dirty="0"/>
          </a:p>
        </p:txBody>
      </p:sp>
    </p:spTree>
    <p:extLst>
      <p:ext uri="{BB962C8B-B14F-4D97-AF65-F5344CB8AC3E}">
        <p14:creationId xmlns:p14="http://schemas.microsoft.com/office/powerpoint/2010/main" val="30667752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955549"/>
            <a:ext cx="6196405" cy="3767520"/>
          </a:xfrm>
        </p:spPr>
        <p:txBody>
          <a:bodyPr>
            <a:normAutofit/>
          </a:bodyPr>
          <a:lstStyle/>
          <a:p>
            <a:r>
              <a:rPr lang="en-GB" dirty="0" smtClean="0"/>
              <a:t>The Disability Support Service is linking with AVMS and Academic Depts.</a:t>
            </a:r>
          </a:p>
          <a:p>
            <a:endParaRPr lang="en-GB" dirty="0" smtClean="0"/>
          </a:p>
          <a:p>
            <a:r>
              <a:rPr lang="en-GB" dirty="0" smtClean="0"/>
              <a:t>Lectures are recorded manually or automatically.</a:t>
            </a:r>
          </a:p>
          <a:p>
            <a:pPr marL="18288" indent="0">
              <a:buNone/>
            </a:pPr>
            <a:endParaRPr lang="en-GB" dirty="0" smtClean="0"/>
          </a:p>
          <a:p>
            <a:r>
              <a:rPr lang="en-GB" dirty="0" smtClean="0"/>
              <a:t>These recordings can be accessed by all students or just students registered with the DSS</a:t>
            </a:r>
          </a:p>
          <a:p>
            <a:endParaRPr lang="en-GB" dirty="0"/>
          </a:p>
        </p:txBody>
      </p:sp>
      <p:sp>
        <p:nvSpPr>
          <p:cNvPr id="2" name="Title 1"/>
          <p:cNvSpPr>
            <a:spLocks noGrp="1"/>
          </p:cNvSpPr>
          <p:nvPr>
            <p:ph type="title"/>
          </p:nvPr>
        </p:nvSpPr>
        <p:spPr>
          <a:xfrm>
            <a:off x="1095023" y="817583"/>
            <a:ext cx="6965245" cy="1038378"/>
          </a:xfrm>
        </p:spPr>
        <p:txBody>
          <a:bodyPr/>
          <a:lstStyle/>
          <a:p>
            <a:pPr algn="ctr"/>
            <a:r>
              <a:rPr lang="en-GB" dirty="0" smtClean="0"/>
              <a:t>Panopto</a:t>
            </a:r>
            <a:endParaRPr lang="en-GB" dirty="0"/>
          </a:p>
        </p:txBody>
      </p:sp>
    </p:spTree>
    <p:extLst>
      <p:ext uri="{BB962C8B-B14F-4D97-AF65-F5344CB8AC3E}">
        <p14:creationId xmlns:p14="http://schemas.microsoft.com/office/powerpoint/2010/main" val="4247585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idx="1"/>
          </p:nvPr>
        </p:nvSpPr>
        <p:spPr>
          <a:xfrm>
            <a:off x="1609405" y="2415011"/>
            <a:ext cx="6096000" cy="3657599"/>
          </a:xfrm>
        </p:spPr>
        <p:txBody>
          <a:bodyPr/>
          <a:lstStyle/>
          <a:p>
            <a:pPr algn="ctr" eaLnBrk="1" hangingPunct="1">
              <a:lnSpc>
                <a:spcPct val="90000"/>
              </a:lnSpc>
              <a:buFont typeface="Wingdings" charset="0"/>
              <a:buNone/>
            </a:pPr>
            <a:endParaRPr lang="en-GB" sz="1800" dirty="0">
              <a:latin typeface="Gill Sans MT" charset="0"/>
              <a:ea typeface="ＭＳ Ｐゴシック" charset="0"/>
              <a:cs typeface="ＭＳ Ｐゴシック" charset="0"/>
            </a:endParaRPr>
          </a:p>
          <a:p>
            <a:pPr algn="ctr" eaLnBrk="1" hangingPunct="1">
              <a:lnSpc>
                <a:spcPct val="90000"/>
              </a:lnSpc>
              <a:buFont typeface="Wingdings" charset="0"/>
              <a:buNone/>
            </a:pPr>
            <a:r>
              <a:rPr lang="en-GB" sz="1800" dirty="0">
                <a:latin typeface="Gill Sans MT" charset="0"/>
                <a:ea typeface="ＭＳ Ｐゴシック" charset="0"/>
                <a:cs typeface="ＭＳ Ｐゴシック" charset="0"/>
              </a:rPr>
              <a:t>Linda Doran</a:t>
            </a:r>
          </a:p>
          <a:p>
            <a:pPr algn="ctr" eaLnBrk="1" hangingPunct="1">
              <a:lnSpc>
                <a:spcPct val="90000"/>
              </a:lnSpc>
              <a:buFont typeface="Wingdings" charset="0"/>
              <a:buNone/>
            </a:pPr>
            <a:r>
              <a:rPr lang="en-GB" sz="1800" dirty="0">
                <a:latin typeface="Gill Sans MT" charset="0"/>
                <a:ea typeface="ＭＳ Ｐゴシック" charset="0"/>
                <a:cs typeface="ＭＳ Ｐゴシック" charset="0"/>
              </a:rPr>
              <a:t>Assistive Technology Officer/</a:t>
            </a:r>
          </a:p>
          <a:p>
            <a:pPr algn="ctr" eaLnBrk="1" hangingPunct="1">
              <a:lnSpc>
                <a:spcPct val="90000"/>
              </a:lnSpc>
              <a:buFont typeface="Wingdings" charset="0"/>
              <a:buNone/>
            </a:pPr>
            <a:r>
              <a:rPr lang="en-GB" sz="1800" dirty="0">
                <a:latin typeface="Gill Sans MT" charset="0"/>
                <a:ea typeface="ＭＳ Ｐゴシック" charset="0"/>
                <a:cs typeface="ＭＳ Ｐゴシック" charset="0"/>
              </a:rPr>
              <a:t>Disability Advisor for </a:t>
            </a:r>
            <a:r>
              <a:rPr lang="en-GB" sz="1800" dirty="0" smtClean="0">
                <a:latin typeface="Gill Sans MT" charset="0"/>
                <a:ea typeface="ＭＳ Ｐゴシック" charset="0"/>
                <a:cs typeface="ＭＳ Ｐゴシック" charset="0"/>
              </a:rPr>
              <a:t>Blind &amp; Vision </a:t>
            </a:r>
            <a:r>
              <a:rPr lang="en-GB" sz="1800" dirty="0">
                <a:latin typeface="Gill Sans MT" charset="0"/>
                <a:ea typeface="ＭＳ Ｐゴシック" charset="0"/>
                <a:cs typeface="ＭＳ Ｐゴシック" charset="0"/>
              </a:rPr>
              <a:t>Impaired Students</a:t>
            </a:r>
          </a:p>
          <a:p>
            <a:pPr algn="ctr" eaLnBrk="1" hangingPunct="1">
              <a:lnSpc>
                <a:spcPct val="90000"/>
              </a:lnSpc>
              <a:buFont typeface="Wingdings" charset="0"/>
              <a:buNone/>
            </a:pPr>
            <a:r>
              <a:rPr lang="en-GB" sz="1800" dirty="0">
                <a:latin typeface="Gill Sans MT" charset="0"/>
                <a:ea typeface="ＭＳ Ｐゴシック" charset="0"/>
                <a:cs typeface="ＭＳ Ｐゴシック" charset="0"/>
              </a:rPr>
              <a:t>Disability Support Service</a:t>
            </a:r>
          </a:p>
          <a:p>
            <a:pPr algn="ctr" eaLnBrk="1" hangingPunct="1">
              <a:lnSpc>
                <a:spcPct val="90000"/>
              </a:lnSpc>
              <a:buFont typeface="Wingdings" charset="0"/>
              <a:buNone/>
            </a:pPr>
            <a:r>
              <a:rPr lang="en-GB" sz="1800" dirty="0">
                <a:latin typeface="Gill Sans MT" charset="0"/>
                <a:ea typeface="ＭＳ Ｐゴシック" charset="0"/>
                <a:cs typeface="ＭＳ Ｐゴシック" charset="0"/>
              </a:rPr>
              <a:t>University College Cork</a:t>
            </a:r>
          </a:p>
          <a:p>
            <a:pPr algn="ctr" eaLnBrk="1" hangingPunct="1">
              <a:lnSpc>
                <a:spcPct val="90000"/>
              </a:lnSpc>
              <a:buFont typeface="Wingdings" charset="0"/>
              <a:buNone/>
            </a:pPr>
            <a:r>
              <a:rPr lang="en-GB" sz="1800" dirty="0">
                <a:latin typeface="Gill Sans MT" charset="0"/>
                <a:ea typeface="ＭＳ Ｐゴシック" charset="0"/>
                <a:cs typeface="ＭＳ Ｐゴシック" charset="0"/>
              </a:rPr>
              <a:t>021 490 3422 </a:t>
            </a:r>
          </a:p>
          <a:p>
            <a:pPr algn="ctr" eaLnBrk="1" hangingPunct="1">
              <a:lnSpc>
                <a:spcPct val="90000"/>
              </a:lnSpc>
              <a:buFont typeface="Wingdings" charset="0"/>
              <a:buNone/>
            </a:pPr>
            <a:r>
              <a:rPr lang="en-GB" sz="1800" dirty="0">
                <a:latin typeface="Gill Sans MT" charset="0"/>
                <a:ea typeface="ＭＳ Ｐゴシック" charset="0"/>
                <a:cs typeface="ＭＳ Ｐゴシック" charset="0"/>
                <a:hlinkClick r:id="rId2"/>
              </a:rPr>
              <a:t>l.doran@ucc.ie</a:t>
            </a:r>
            <a:endParaRPr lang="en-GB" sz="1800" dirty="0">
              <a:latin typeface="Gill Sans MT" charset="0"/>
              <a:ea typeface="ＭＳ Ｐゴシック" charset="0"/>
              <a:cs typeface="ＭＳ Ｐゴシック" charset="0"/>
            </a:endParaRPr>
          </a:p>
          <a:p>
            <a:pPr algn="ctr" eaLnBrk="1" hangingPunct="1">
              <a:lnSpc>
                <a:spcPct val="90000"/>
              </a:lnSpc>
              <a:buFont typeface="Wingdings" charset="0"/>
              <a:buNone/>
            </a:pPr>
            <a:endParaRPr lang="en-GB" sz="1800" dirty="0">
              <a:latin typeface="Gill Sans MT" charset="0"/>
              <a:ea typeface="ＭＳ Ｐゴシック" charset="0"/>
              <a:cs typeface="ＭＳ Ｐゴシック" charset="0"/>
            </a:endParaRPr>
          </a:p>
          <a:p>
            <a:pPr algn="ctr" eaLnBrk="1" hangingPunct="1">
              <a:lnSpc>
                <a:spcPct val="90000"/>
              </a:lnSpc>
              <a:buFont typeface="Wingdings" charset="0"/>
              <a:buNone/>
            </a:pPr>
            <a:r>
              <a:rPr lang="en-GB" sz="2000" b="1" dirty="0">
                <a:latin typeface="Gill Sans MT" charset="0"/>
                <a:ea typeface="ＭＳ Ｐゴシック" charset="0"/>
                <a:cs typeface="ＭＳ Ｐゴシック" charset="0"/>
                <a:hlinkClick r:id="rId3"/>
              </a:rPr>
              <a:t>http://www.ucc.ie/dss/</a:t>
            </a:r>
            <a:endParaRPr lang="en-GB" sz="2000" b="1" dirty="0">
              <a:latin typeface="Gill Sans MT" charset="0"/>
              <a:ea typeface="ＭＳ Ｐゴシック" charset="0"/>
              <a:cs typeface="ＭＳ Ｐゴシック" charset="0"/>
            </a:endParaRPr>
          </a:p>
          <a:p>
            <a:pPr algn="ctr" eaLnBrk="1" hangingPunct="1">
              <a:lnSpc>
                <a:spcPct val="90000"/>
              </a:lnSpc>
              <a:buFont typeface="Wingdings" charset="0"/>
              <a:buNone/>
            </a:pPr>
            <a:endParaRPr lang="en-GB" sz="2000" b="1" dirty="0">
              <a:latin typeface="Gill Sans MT" charset="0"/>
              <a:ea typeface="ＭＳ Ｐゴシック" charset="0"/>
              <a:cs typeface="ＭＳ Ｐゴシック" charset="0"/>
            </a:endParaRPr>
          </a:p>
          <a:p>
            <a:pPr algn="ctr" eaLnBrk="1" hangingPunct="1">
              <a:lnSpc>
                <a:spcPct val="90000"/>
              </a:lnSpc>
              <a:buFont typeface="Wingdings" charset="0"/>
              <a:buNone/>
            </a:pPr>
            <a:endParaRPr lang="en-GB" sz="1800" dirty="0">
              <a:latin typeface="Gill Sans MT" charset="0"/>
              <a:ea typeface="ＭＳ Ｐゴシック" charset="0"/>
              <a:cs typeface="ＭＳ Ｐゴシック" charset="0"/>
            </a:endParaRPr>
          </a:p>
        </p:txBody>
      </p:sp>
      <p:sp>
        <p:nvSpPr>
          <p:cNvPr id="35843" name="AutoShape 3"/>
          <p:cNvSpPr>
            <a:spLocks noGrp="1" noChangeArrowheads="1"/>
          </p:cNvSpPr>
          <p:nvPr>
            <p:ph type="title"/>
          </p:nvPr>
        </p:nvSpPr>
        <p:spPr>
          <a:xfrm>
            <a:off x="949256" y="920436"/>
            <a:ext cx="7543800" cy="914400"/>
          </a:xfrm>
        </p:spPr>
        <p:txBody>
          <a:bodyPr/>
          <a:lstStyle/>
          <a:p>
            <a:pPr algn="ctr" eaLnBrk="1" hangingPunct="1"/>
            <a:r>
              <a:rPr lang="en-GB" sz="4800" dirty="0">
                <a:effectLst>
                  <a:outerShdw blurRad="38100" dist="38100" dir="2700000" algn="tl">
                    <a:srgbClr val="DDDDDD"/>
                  </a:outerShdw>
                </a:effectLst>
                <a:latin typeface="Gill Sans MT" charset="0"/>
                <a:ea typeface="ＭＳ Ｐゴシック" charset="0"/>
                <a:cs typeface="ＭＳ Ｐゴシック" charset="0"/>
              </a:rPr>
              <a:t>Contact Details</a:t>
            </a:r>
          </a:p>
        </p:txBody>
      </p:sp>
    </p:spTree>
    <p:extLst>
      <p:ext uri="{BB962C8B-B14F-4D97-AF65-F5344CB8AC3E}">
        <p14:creationId xmlns:p14="http://schemas.microsoft.com/office/powerpoint/2010/main" val="4463849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9" name="Rectangle 11"/>
          <p:cNvSpPr>
            <a:spLocks noGrp="1" noChangeArrowheads="1"/>
          </p:cNvSpPr>
          <p:nvPr>
            <p:ph type="title"/>
          </p:nvPr>
        </p:nvSpPr>
        <p:spPr>
          <a:xfrm>
            <a:off x="468313" y="549275"/>
            <a:ext cx="8229600" cy="1143000"/>
          </a:xfrm>
        </p:spPr>
        <p:txBody>
          <a:bodyPr/>
          <a:lstStyle/>
          <a:p>
            <a:pPr algn="ctr" eaLnBrk="1" hangingPunct="1">
              <a:defRPr/>
            </a:pPr>
            <a:r>
              <a:rPr lang="en-IE" sz="3200" dirty="0" smtClean="0">
                <a:effectLst>
                  <a:outerShdw blurRad="38100" dist="38100" dir="2700000" algn="tl">
                    <a:srgbClr val="C0C0C0"/>
                  </a:outerShdw>
                </a:effectLst>
              </a:rPr>
              <a:t>Assistive Technology: </a:t>
            </a:r>
            <a:br>
              <a:rPr lang="en-IE" sz="3200" dirty="0" smtClean="0">
                <a:effectLst>
                  <a:outerShdw blurRad="38100" dist="38100" dir="2700000" algn="tl">
                    <a:srgbClr val="C0C0C0"/>
                  </a:outerShdw>
                </a:effectLst>
              </a:rPr>
            </a:br>
            <a:r>
              <a:rPr lang="en-IE" sz="3200" dirty="0" smtClean="0">
                <a:effectLst>
                  <a:outerShdw blurRad="38100" dist="38100" dir="2700000" algn="tl">
                    <a:srgbClr val="C0C0C0"/>
                  </a:outerShdw>
                </a:effectLst>
              </a:rPr>
              <a:t>What is it?</a:t>
            </a:r>
            <a:endParaRPr lang="en-GB" sz="3200" dirty="0" smtClean="0">
              <a:effectLst>
                <a:outerShdw blurRad="38100" dist="38100" dir="2700000" algn="tl">
                  <a:srgbClr val="C0C0C0"/>
                </a:outerShdw>
              </a:effectLst>
            </a:endParaRPr>
          </a:p>
        </p:txBody>
      </p:sp>
      <p:sp>
        <p:nvSpPr>
          <p:cNvPr id="921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D115CB-CF85-487F-960A-9954899F0BD5}" type="slidenum">
              <a:rPr lang="en-US">
                <a:solidFill>
                  <a:srgbClr val="B5A788"/>
                </a:solidFill>
              </a:rPr>
              <a:pPr eaLnBrk="1" hangingPunct="1"/>
              <a:t>2</a:t>
            </a:fld>
            <a:endParaRPr lang="en-US" dirty="0">
              <a:solidFill>
                <a:srgbClr val="B5A788"/>
              </a:solidFill>
            </a:endParaRPr>
          </a:p>
        </p:txBody>
      </p:sp>
      <p:sp>
        <p:nvSpPr>
          <p:cNvPr id="94224" name="Text Box 16"/>
          <p:cNvSpPr txBox="1">
            <a:spLocks noChangeArrowheads="1"/>
          </p:cNvSpPr>
          <p:nvPr/>
        </p:nvSpPr>
        <p:spPr bwMode="auto">
          <a:xfrm>
            <a:off x="1042988" y="1844675"/>
            <a:ext cx="7056437" cy="4637088"/>
          </a:xfrm>
          <a:prstGeom prst="rect">
            <a:avLst/>
          </a:prstGeom>
          <a:noFill/>
          <a:ln w="9525">
            <a:noFill/>
            <a:miter lim="800000"/>
            <a:headEnd/>
            <a:tailEnd/>
          </a:ln>
          <a:effectLst/>
        </p:spPr>
        <p:txBody>
          <a:bodyPr>
            <a:spAutoFit/>
          </a:bodyPr>
          <a:lstStyle/>
          <a:p>
            <a:pPr algn="ctr">
              <a:defRPr/>
            </a:pPr>
            <a:r>
              <a:rPr lang="en-GB" dirty="0">
                <a:effectLst>
                  <a:outerShdw blurRad="38100" dist="38100" dir="2700000" algn="tl">
                    <a:srgbClr val="C0C0C0"/>
                  </a:outerShdw>
                </a:effectLst>
              </a:rPr>
              <a:t>The most commonly used definition is the American definition, which is</a:t>
            </a:r>
          </a:p>
          <a:p>
            <a:pPr>
              <a:defRPr/>
            </a:pPr>
            <a:r>
              <a:rPr lang="en-GB" sz="2400" dirty="0">
                <a:effectLst>
                  <a:outerShdw blurRad="38100" dist="38100" dir="2700000" algn="tl">
                    <a:srgbClr val="C0C0C0"/>
                  </a:outerShdw>
                </a:effectLst>
              </a:rPr>
              <a:t> </a:t>
            </a:r>
          </a:p>
          <a:p>
            <a:pPr algn="ctr">
              <a:defRPr/>
            </a:pPr>
            <a:r>
              <a:rPr lang="en-GB" sz="2800" b="1" dirty="0">
                <a:effectLst>
                  <a:outerShdw blurRad="38100" dist="38100" dir="2700000" algn="tl">
                    <a:srgbClr val="C0C0C0"/>
                  </a:outerShdw>
                </a:effectLst>
              </a:rPr>
              <a:t>"Any item, piece of equipment or product system whether acquired commercially off the shelf, modified, or customised that is used to increase, maintain or improve functional capabilities of individuals with disabilities"</a:t>
            </a:r>
          </a:p>
          <a:p>
            <a:pPr>
              <a:spcBef>
                <a:spcPct val="50000"/>
              </a:spcBef>
              <a:defRPr/>
            </a:pPr>
            <a:endParaRPr lang="en-GB" sz="2800" b="1" dirty="0"/>
          </a:p>
        </p:txBody>
      </p:sp>
    </p:spTree>
    <p:extLst>
      <p:ext uri="{BB962C8B-B14F-4D97-AF65-F5344CB8AC3E}">
        <p14:creationId xmlns:p14="http://schemas.microsoft.com/office/powerpoint/2010/main" val="1767559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838200" y="1285875"/>
            <a:ext cx="7693025" cy="5118111"/>
          </a:xfrm>
        </p:spPr>
        <p:txBody>
          <a:bodyPr/>
          <a:lstStyle/>
          <a:p>
            <a:pPr eaLnBrk="1" hangingPunct="1">
              <a:lnSpc>
                <a:spcPct val="80000"/>
              </a:lnSpc>
            </a:pPr>
            <a:endParaRPr lang="en-IE" sz="2800" dirty="0" smtClean="0">
              <a:latin typeface="Gill Sans MT" charset="0"/>
              <a:ea typeface="ＭＳ Ｐゴシック" charset="0"/>
              <a:cs typeface="ＭＳ Ｐゴシック" charset="0"/>
            </a:endParaRPr>
          </a:p>
          <a:p>
            <a:pPr eaLnBrk="1" hangingPunct="1">
              <a:lnSpc>
                <a:spcPct val="80000"/>
              </a:lnSpc>
            </a:pPr>
            <a:endParaRPr lang="en-IE" sz="2800" dirty="0">
              <a:latin typeface="Gill Sans MT" charset="0"/>
              <a:ea typeface="ＭＳ Ｐゴシック" charset="0"/>
              <a:cs typeface="ＭＳ Ｐゴシック" charset="0"/>
            </a:endParaRPr>
          </a:p>
          <a:p>
            <a:pPr eaLnBrk="1" hangingPunct="1">
              <a:lnSpc>
                <a:spcPct val="80000"/>
              </a:lnSpc>
            </a:pPr>
            <a:r>
              <a:rPr lang="en-IE" sz="2800" dirty="0" smtClean="0">
                <a:latin typeface="Gill Sans MT" charset="0"/>
                <a:ea typeface="ＭＳ Ｐゴシック" charset="0"/>
                <a:cs typeface="ＭＳ Ｐゴシック" charset="0"/>
              </a:rPr>
              <a:t>Empower </a:t>
            </a:r>
            <a:r>
              <a:rPr lang="en-IE" sz="2800" dirty="0">
                <a:latin typeface="Gill Sans MT" charset="0"/>
                <a:ea typeface="ＭＳ Ｐゴシック" charset="0"/>
                <a:cs typeface="ＭＳ Ｐゴシック" charset="0"/>
              </a:rPr>
              <a:t>students </a:t>
            </a:r>
            <a:r>
              <a:rPr lang="en-IE" sz="2800" dirty="0" smtClean="0">
                <a:latin typeface="Gill Sans MT" charset="0"/>
                <a:ea typeface="ＭＳ Ｐゴシック" charset="0"/>
                <a:cs typeface="ＭＳ Ｐゴシック" charset="0"/>
              </a:rPr>
              <a:t>to become independent </a:t>
            </a:r>
            <a:r>
              <a:rPr lang="en-IE" sz="2800" dirty="0">
                <a:latin typeface="Gill Sans MT" charset="0"/>
                <a:ea typeface="ＭＳ Ｐゴシック" charset="0"/>
                <a:cs typeface="ＭＳ Ｐゴシック" charset="0"/>
              </a:rPr>
              <a:t>learners</a:t>
            </a:r>
          </a:p>
          <a:p>
            <a:pPr marL="0" indent="0" eaLnBrk="1" hangingPunct="1">
              <a:lnSpc>
                <a:spcPct val="80000"/>
              </a:lnSpc>
              <a:buNone/>
            </a:pPr>
            <a:endParaRPr lang="en-IE" sz="2800" dirty="0">
              <a:latin typeface="Gill Sans MT" charset="0"/>
              <a:ea typeface="ＭＳ Ｐゴシック" charset="0"/>
              <a:cs typeface="ＭＳ Ｐゴシック" charset="0"/>
            </a:endParaRPr>
          </a:p>
          <a:p>
            <a:pPr eaLnBrk="1" hangingPunct="1">
              <a:lnSpc>
                <a:spcPct val="80000"/>
              </a:lnSpc>
            </a:pPr>
            <a:r>
              <a:rPr lang="en-IE" sz="2800" dirty="0" smtClean="0">
                <a:latin typeface="Gill Sans MT" charset="0"/>
                <a:ea typeface="ＭＳ Ｐゴシック" charset="0"/>
                <a:cs typeface="ＭＳ Ｐゴシック" charset="0"/>
              </a:rPr>
              <a:t>Improves </a:t>
            </a:r>
            <a:r>
              <a:rPr lang="en-IE" sz="2800" dirty="0">
                <a:latin typeface="Gill Sans MT" charset="0"/>
                <a:ea typeface="ＭＳ Ｐゴシック" charset="0"/>
                <a:cs typeface="ＭＳ Ｐゴシック" charset="0"/>
              </a:rPr>
              <a:t>equality of access to the curriculum</a:t>
            </a:r>
          </a:p>
          <a:p>
            <a:pPr eaLnBrk="1" hangingPunct="1">
              <a:lnSpc>
                <a:spcPct val="80000"/>
              </a:lnSpc>
            </a:pPr>
            <a:endParaRPr lang="en-IE" sz="2800" dirty="0">
              <a:latin typeface="Gill Sans MT" charset="0"/>
              <a:ea typeface="ＭＳ Ｐゴシック" charset="0"/>
              <a:cs typeface="ＭＳ Ｐゴシック" charset="0"/>
            </a:endParaRPr>
          </a:p>
          <a:p>
            <a:pPr eaLnBrk="1" hangingPunct="1">
              <a:lnSpc>
                <a:spcPct val="80000"/>
              </a:lnSpc>
            </a:pPr>
            <a:r>
              <a:rPr lang="en-IE" sz="2800" dirty="0" smtClean="0">
                <a:latin typeface="Gill Sans MT" charset="0"/>
                <a:ea typeface="ＭＳ Ｐゴシック" charset="0"/>
                <a:cs typeface="ＭＳ Ｐゴシック" charset="0"/>
              </a:rPr>
              <a:t>Students can </a:t>
            </a:r>
            <a:r>
              <a:rPr lang="en-IE" sz="2800" dirty="0">
                <a:latin typeface="Gill Sans MT" charset="0"/>
                <a:ea typeface="ＭＳ Ｐゴシック" charset="0"/>
                <a:cs typeface="ＭＳ Ｐゴシック" charset="0"/>
              </a:rPr>
              <a:t>integrate with their peers in terms of course </a:t>
            </a:r>
            <a:r>
              <a:rPr lang="en-IE" sz="2800" dirty="0" smtClean="0">
                <a:latin typeface="Gill Sans MT" charset="0"/>
                <a:ea typeface="ＭＳ Ｐゴシック" charset="0"/>
                <a:cs typeface="ＭＳ Ｐゴシック" charset="0"/>
              </a:rPr>
              <a:t>work, project work.</a:t>
            </a:r>
          </a:p>
          <a:p>
            <a:pPr eaLnBrk="1" hangingPunct="1">
              <a:lnSpc>
                <a:spcPct val="80000"/>
              </a:lnSpc>
            </a:pPr>
            <a:endParaRPr lang="en-IE" sz="2800" dirty="0">
              <a:latin typeface="Gill Sans MT" charset="0"/>
              <a:ea typeface="ＭＳ Ｐゴシック" charset="0"/>
              <a:cs typeface="ＭＳ Ｐゴシック" charset="0"/>
            </a:endParaRPr>
          </a:p>
          <a:p>
            <a:pPr eaLnBrk="1" hangingPunct="1">
              <a:lnSpc>
                <a:spcPct val="80000"/>
              </a:lnSpc>
            </a:pPr>
            <a:r>
              <a:rPr lang="en-IE" sz="2800" dirty="0" smtClean="0">
                <a:latin typeface="Gill Sans MT" charset="0"/>
                <a:ea typeface="ＭＳ Ｐゴシック" charset="0"/>
                <a:cs typeface="ＭＳ Ｐゴシック" charset="0"/>
              </a:rPr>
              <a:t> Increase </a:t>
            </a:r>
            <a:r>
              <a:rPr lang="en-IE" sz="2800" dirty="0">
                <a:latin typeface="Gill Sans MT" charset="0"/>
                <a:ea typeface="ＭＳ Ｐゴシック" charset="0"/>
                <a:cs typeface="ＭＳ Ｐゴシック" charset="0"/>
              </a:rPr>
              <a:t>the students employability.</a:t>
            </a:r>
          </a:p>
          <a:p>
            <a:pPr eaLnBrk="1" hangingPunct="1">
              <a:lnSpc>
                <a:spcPct val="80000"/>
              </a:lnSpc>
            </a:pPr>
            <a:endParaRPr lang="en-IE" sz="2800" dirty="0">
              <a:latin typeface="Gill Sans MT" charset="0"/>
              <a:ea typeface="ＭＳ Ｐゴシック" charset="0"/>
              <a:cs typeface="ＭＳ Ｐゴシック" charset="0"/>
            </a:endParaRPr>
          </a:p>
        </p:txBody>
      </p:sp>
      <p:sp>
        <p:nvSpPr>
          <p:cNvPr id="242690" name="Rectangle 2"/>
          <p:cNvSpPr>
            <a:spLocks noGrp="1" noChangeArrowheads="1"/>
          </p:cNvSpPr>
          <p:nvPr>
            <p:ph type="title"/>
          </p:nvPr>
        </p:nvSpPr>
        <p:spPr>
          <a:xfrm>
            <a:off x="838200" y="614455"/>
            <a:ext cx="7386025" cy="1269873"/>
          </a:xfrm>
        </p:spPr>
        <p:txBody>
          <a:bodyPr>
            <a:noAutofit/>
          </a:bodyPr>
          <a:lstStyle/>
          <a:p>
            <a:pPr algn="ctr" eaLnBrk="1" hangingPunct="1"/>
            <a:r>
              <a:rPr lang="en-IE" sz="4000" dirty="0">
                <a:effectLst>
                  <a:outerShdw blurRad="38100" dist="38100" dir="2700000" algn="tl">
                    <a:srgbClr val="DDDDDD"/>
                  </a:outerShdw>
                </a:effectLst>
                <a:latin typeface="Gill Sans MT" charset="0"/>
                <a:ea typeface="ＭＳ Ｐゴシック" charset="0"/>
                <a:cs typeface="ＭＳ Ｐゴシック" charset="0"/>
              </a:rPr>
              <a:t>The Role of Assistive Technology in Enhancing Learning</a:t>
            </a:r>
            <a:endParaRPr lang="en-GB" sz="4000" dirty="0">
              <a:effectLst>
                <a:outerShdw blurRad="38100" dist="38100" dir="2700000" algn="tl">
                  <a:srgbClr val="DDDDDD"/>
                </a:outerShdw>
              </a:effectLst>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2398243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685800"/>
            <a:ext cx="4876800" cy="3657600"/>
          </a:xfrm>
        </p:spPr>
      </p:pic>
      <p:sp>
        <p:nvSpPr>
          <p:cNvPr id="2" name="Title 1"/>
          <p:cNvSpPr>
            <a:spLocks noGrp="1"/>
          </p:cNvSpPr>
          <p:nvPr>
            <p:ph type="title"/>
          </p:nvPr>
        </p:nvSpPr>
        <p:spPr/>
        <p:txBody>
          <a:bodyPr>
            <a:normAutofit fontScale="90000"/>
          </a:bodyPr>
          <a:lstStyle/>
          <a:p>
            <a:r>
              <a:rPr lang="en-GB" dirty="0" smtClean="0"/>
              <a:t>Assistive Technology Unit </a:t>
            </a:r>
            <a:br>
              <a:rPr lang="en-GB" dirty="0" smtClean="0"/>
            </a:br>
            <a:r>
              <a:rPr lang="en-GB" sz="3100" dirty="0" smtClean="0"/>
              <a:t>Boole Library</a:t>
            </a:r>
            <a:endParaRPr lang="en-GB" sz="3100" dirty="0"/>
          </a:p>
        </p:txBody>
      </p:sp>
    </p:spTree>
    <p:extLst>
      <p:ext uri="{BB962C8B-B14F-4D97-AF65-F5344CB8AC3E}">
        <p14:creationId xmlns:p14="http://schemas.microsoft.com/office/powerpoint/2010/main" val="752689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463040" y="2119256"/>
            <a:ext cx="6196405" cy="3765495"/>
          </a:xfrm>
        </p:spPr>
        <p:txBody>
          <a:bodyPr>
            <a:normAutofit fontScale="77500" lnSpcReduction="20000"/>
          </a:bodyPr>
          <a:lstStyle/>
          <a:p>
            <a:pPr eaLnBrk="1" hangingPunct="1"/>
            <a:r>
              <a:rPr lang="en-GB" sz="2400" dirty="0">
                <a:latin typeface="Gill Sans MT" charset="0"/>
                <a:ea typeface="ＭＳ Ｐゴシック" charset="0"/>
                <a:cs typeface="ＭＳ Ｐゴシック" charset="0"/>
              </a:rPr>
              <a:t>Assistive Technology Office</a:t>
            </a:r>
          </a:p>
          <a:p>
            <a:pPr eaLnBrk="1" hangingPunct="1"/>
            <a:r>
              <a:rPr lang="en-GB" sz="2400" dirty="0">
                <a:latin typeface="Gill Sans MT" charset="0"/>
                <a:ea typeface="ＭＳ Ｐゴシック" charset="0"/>
                <a:cs typeface="ＭＳ Ｐゴシック" charset="0"/>
              </a:rPr>
              <a:t>Alternative Media Format Office</a:t>
            </a:r>
          </a:p>
          <a:p>
            <a:pPr eaLnBrk="1" hangingPunct="1"/>
            <a:r>
              <a:rPr lang="en-GB" sz="2400" dirty="0">
                <a:latin typeface="Gill Sans MT" charset="0"/>
                <a:ea typeface="ＭＳ Ｐゴシック" charset="0"/>
                <a:cs typeface="ＭＳ Ｐゴシック" charset="0"/>
              </a:rPr>
              <a:t>Open Access </a:t>
            </a:r>
            <a:r>
              <a:rPr lang="en-GB" sz="2400" dirty="0" smtClean="0">
                <a:latin typeface="Gill Sans MT" charset="0"/>
                <a:ea typeface="ＭＳ Ｐゴシック" charset="0"/>
                <a:cs typeface="ＭＳ Ｐゴシック" charset="0"/>
              </a:rPr>
              <a:t>Lab with 16 PC’s including 1 Touchscreen</a:t>
            </a:r>
          </a:p>
          <a:p>
            <a:pPr lvl="1"/>
            <a:r>
              <a:rPr lang="en-GB" sz="2200" dirty="0" smtClean="0">
                <a:latin typeface="Gill Sans MT" charset="0"/>
                <a:ea typeface="ＭＳ Ｐゴシック" charset="0"/>
                <a:cs typeface="ＭＳ Ｐゴシック" charset="0"/>
              </a:rPr>
              <a:t>There is a wide range of specialised software on the PC’s including </a:t>
            </a:r>
            <a:endParaRPr lang="en-GB" sz="2200" dirty="0">
              <a:latin typeface="Gill Sans MT" charset="0"/>
              <a:ea typeface="ＭＳ Ｐゴシック" charset="0"/>
              <a:cs typeface="ＭＳ Ｐゴシック" charset="0"/>
            </a:endParaRPr>
          </a:p>
          <a:p>
            <a:pPr lvl="2"/>
            <a:r>
              <a:rPr lang="en-GB" sz="1800" dirty="0">
                <a:latin typeface="Gill Sans MT" charset="0"/>
                <a:ea typeface="ＭＳ Ｐゴシック" charset="0"/>
              </a:rPr>
              <a:t>Read &amp; </a:t>
            </a:r>
            <a:r>
              <a:rPr lang="en-GB" sz="1800" dirty="0" smtClean="0">
                <a:latin typeface="Gill Sans MT" charset="0"/>
                <a:ea typeface="ＭＳ Ｐゴシック" charset="0"/>
              </a:rPr>
              <a:t>Write</a:t>
            </a:r>
            <a:r>
              <a:rPr lang="en-GB" sz="1800" dirty="0">
                <a:latin typeface="Gill Sans MT" charset="0"/>
                <a:ea typeface="ＭＳ Ｐゴシック" charset="0"/>
              </a:rPr>
              <a:t> </a:t>
            </a:r>
            <a:r>
              <a:rPr lang="en-GB" sz="1800" dirty="0" smtClean="0">
                <a:latin typeface="Gill Sans MT" charset="0"/>
                <a:ea typeface="ＭＳ Ｐゴシック" charset="0"/>
              </a:rPr>
              <a:t>Gold,  </a:t>
            </a:r>
            <a:r>
              <a:rPr lang="en-GB" sz="1800" dirty="0">
                <a:latin typeface="Gill Sans MT" charset="0"/>
                <a:ea typeface="ＭＳ Ｐゴシック" charset="0"/>
              </a:rPr>
              <a:t>Jaws.  Dragon,  </a:t>
            </a:r>
            <a:r>
              <a:rPr lang="en-GB" sz="1800" dirty="0" smtClean="0">
                <a:latin typeface="Gill Sans MT" charset="0"/>
                <a:ea typeface="ＭＳ Ｐゴシック" charset="0"/>
              </a:rPr>
              <a:t>AudioNotetaker, </a:t>
            </a:r>
            <a:r>
              <a:rPr lang="en-GB" sz="1800" dirty="0">
                <a:latin typeface="Gill Sans MT" charset="0"/>
                <a:ea typeface="ＭＳ Ｐゴシック" charset="0"/>
              </a:rPr>
              <a:t>Kurzweil 1000</a:t>
            </a:r>
          </a:p>
          <a:p>
            <a:pPr lvl="2"/>
            <a:r>
              <a:rPr lang="en-GB" sz="1800" dirty="0">
                <a:latin typeface="Gill Sans MT" charset="0"/>
                <a:ea typeface="ＭＳ Ｐゴシック" charset="0"/>
              </a:rPr>
              <a:t>Kurzweil 3000,  Zoomtext, Inspiration, Easy Convertor, </a:t>
            </a:r>
          </a:p>
          <a:p>
            <a:pPr lvl="2"/>
            <a:r>
              <a:rPr lang="en-GB" sz="1800" dirty="0">
                <a:latin typeface="Gill Sans MT" charset="0"/>
                <a:ea typeface="ＭＳ Ｐゴシック" charset="0"/>
              </a:rPr>
              <a:t>Easy Reader, </a:t>
            </a:r>
            <a:endParaRPr lang="en-GB" sz="1800" dirty="0" smtClean="0">
              <a:latin typeface="Gill Sans MT" charset="0"/>
              <a:ea typeface="ＭＳ Ｐゴシック" charset="0"/>
            </a:endParaRPr>
          </a:p>
          <a:p>
            <a:pPr lvl="2"/>
            <a:endParaRPr lang="en-GB" sz="1800" dirty="0">
              <a:latin typeface="Gill Sans MT" charset="0"/>
              <a:ea typeface="ＭＳ Ｐゴシック" charset="0"/>
            </a:endParaRPr>
          </a:p>
          <a:p>
            <a:pPr eaLnBrk="1" hangingPunct="1"/>
            <a:r>
              <a:rPr lang="en-GB" sz="2400" dirty="0" smtClean="0">
                <a:latin typeface="Gill Sans MT" charset="0"/>
                <a:ea typeface="ＭＳ Ｐゴシック" charset="0"/>
                <a:cs typeface="ＭＳ Ｐゴシック" charset="0"/>
              </a:rPr>
              <a:t>Scanners – 2 High Speed, 1 </a:t>
            </a:r>
            <a:r>
              <a:rPr lang="en-GB" sz="2400" dirty="0">
                <a:latin typeface="Gill Sans MT" charset="0"/>
                <a:ea typeface="ＭＳ Ｐゴシック" charset="0"/>
                <a:cs typeface="ＭＳ Ｐゴシック" charset="0"/>
              </a:rPr>
              <a:t>Zeta Scanner</a:t>
            </a:r>
          </a:p>
          <a:p>
            <a:pPr eaLnBrk="1" hangingPunct="1"/>
            <a:r>
              <a:rPr lang="en-GB" sz="2400" dirty="0">
                <a:latin typeface="Gill Sans MT" charset="0"/>
                <a:ea typeface="ＭＳ Ｐゴシック" charset="0"/>
                <a:cs typeface="ＭＳ Ｐゴシック" charset="0"/>
              </a:rPr>
              <a:t>Tiger </a:t>
            </a:r>
            <a:r>
              <a:rPr lang="en-GB" sz="2400" dirty="0" smtClean="0">
                <a:latin typeface="Gill Sans MT" charset="0"/>
                <a:ea typeface="ＭＳ Ｐゴシック" charset="0"/>
                <a:cs typeface="ＭＳ Ｐゴシック" charset="0"/>
              </a:rPr>
              <a:t>Embosser – Braille Printer</a:t>
            </a:r>
            <a:endParaRPr lang="en-GB" sz="2400" dirty="0">
              <a:latin typeface="Gill Sans MT" charset="0"/>
              <a:ea typeface="ＭＳ Ｐゴシック" charset="0"/>
              <a:cs typeface="ＭＳ Ｐゴシック" charset="0"/>
            </a:endParaRPr>
          </a:p>
          <a:p>
            <a:pPr eaLnBrk="1" hangingPunct="1"/>
            <a:r>
              <a:rPr lang="en-GB" sz="2400" dirty="0" smtClean="0">
                <a:latin typeface="Gill Sans MT" charset="0"/>
                <a:ea typeface="ＭＳ Ｐゴシック" charset="0"/>
                <a:cs typeface="ＭＳ Ｐゴシック" charset="0"/>
              </a:rPr>
              <a:t>CCTV </a:t>
            </a:r>
            <a:r>
              <a:rPr lang="en-US" sz="2400" dirty="0" smtClean="0">
                <a:latin typeface="Gill Sans MT" charset="0"/>
                <a:ea typeface="ＭＳ Ｐゴシック" charset="0"/>
                <a:cs typeface="ＭＳ Ｐゴシック" charset="0"/>
              </a:rPr>
              <a:t>–</a:t>
            </a:r>
            <a:r>
              <a:rPr lang="en-GB" sz="2400" dirty="0" smtClean="0">
                <a:latin typeface="Gill Sans MT" charset="0"/>
                <a:ea typeface="ＭＳ Ｐゴシック" charset="0"/>
                <a:cs typeface="ＭＳ Ｐゴシック" charset="0"/>
              </a:rPr>
              <a:t> Print magnification</a:t>
            </a:r>
            <a:endParaRPr lang="en-GB" sz="2400" dirty="0">
              <a:latin typeface="Gill Sans MT" charset="0"/>
              <a:ea typeface="ＭＳ Ｐゴシック" charset="0"/>
              <a:cs typeface="ＭＳ Ｐゴシック" charset="0"/>
            </a:endParaRPr>
          </a:p>
          <a:p>
            <a:pPr eaLnBrk="1" hangingPunct="1"/>
            <a:r>
              <a:rPr lang="en-GB" sz="2400" dirty="0">
                <a:latin typeface="Gill Sans MT" charset="0"/>
                <a:ea typeface="ＭＳ Ｐゴシック" charset="0"/>
                <a:cs typeface="ＭＳ Ｐゴシック" charset="0"/>
              </a:rPr>
              <a:t>Area for Group Training</a:t>
            </a:r>
          </a:p>
          <a:p>
            <a:pPr eaLnBrk="1" hangingPunct="1"/>
            <a:r>
              <a:rPr lang="en-GB" sz="2400" dirty="0">
                <a:latin typeface="Gill Sans MT" charset="0"/>
                <a:ea typeface="ＭＳ Ｐゴシック" charset="0"/>
                <a:cs typeface="ＭＳ Ｐゴシック" charset="0"/>
              </a:rPr>
              <a:t>Booth for 1 to 1 training</a:t>
            </a:r>
          </a:p>
          <a:p>
            <a:pPr eaLnBrk="1" hangingPunct="1"/>
            <a:endParaRPr lang="en-GB" sz="2400" dirty="0">
              <a:latin typeface="Gill Sans MT" charset="0"/>
              <a:ea typeface="ＭＳ Ｐゴシック" charset="0"/>
              <a:cs typeface="ＭＳ Ｐゴシック" charset="0"/>
            </a:endParaRPr>
          </a:p>
          <a:p>
            <a:pPr eaLnBrk="1" hangingPunct="1"/>
            <a:endParaRPr lang="en-GB" dirty="0">
              <a:latin typeface="Gill Sans MT" charset="0"/>
              <a:ea typeface="ＭＳ Ｐゴシック" charset="0"/>
              <a:cs typeface="ＭＳ Ｐゴシック" charset="0"/>
            </a:endParaRPr>
          </a:p>
          <a:p>
            <a:pPr eaLnBrk="1" hangingPunct="1"/>
            <a:endParaRPr lang="en-GB" dirty="0">
              <a:latin typeface="Gill Sans MT" charset="0"/>
              <a:ea typeface="ＭＳ Ｐゴシック" charset="0"/>
              <a:cs typeface="ＭＳ Ｐゴシック" charset="0"/>
            </a:endParaRPr>
          </a:p>
        </p:txBody>
      </p:sp>
      <p:sp>
        <p:nvSpPr>
          <p:cNvPr id="13314" name="AutoShape 2"/>
          <p:cNvSpPr>
            <a:spLocks noGrp="1" noChangeArrowheads="1"/>
          </p:cNvSpPr>
          <p:nvPr>
            <p:ph type="title"/>
          </p:nvPr>
        </p:nvSpPr>
        <p:spPr>
          <a:xfrm>
            <a:off x="777240" y="304800"/>
            <a:ext cx="7543800" cy="914400"/>
          </a:xfrm>
        </p:spPr>
        <p:txBody>
          <a:bodyPr/>
          <a:lstStyle/>
          <a:p>
            <a:pPr algn="ctr" eaLnBrk="1" hangingPunct="1"/>
            <a:r>
              <a:rPr lang="en-GB" sz="3900" dirty="0">
                <a:effectLst>
                  <a:outerShdw blurRad="38100" dist="38100" dir="2700000" algn="tl">
                    <a:srgbClr val="DDDDDD"/>
                  </a:outerShdw>
                </a:effectLst>
                <a:latin typeface="Gill Sans MT" charset="0"/>
                <a:ea typeface="ＭＳ Ｐゴシック" charset="0"/>
                <a:cs typeface="ＭＳ Ｐゴシック" charset="0"/>
              </a:rPr>
              <a:t>Assistive Technology Unit in UCC</a:t>
            </a:r>
          </a:p>
        </p:txBody>
      </p:sp>
    </p:spTree>
    <p:extLst>
      <p:ext uri="{BB962C8B-B14F-4D97-AF65-F5344CB8AC3E}">
        <p14:creationId xmlns:p14="http://schemas.microsoft.com/office/powerpoint/2010/main" val="42601134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769546" y="1243456"/>
            <a:ext cx="7464664" cy="4860129"/>
          </a:xfrm>
        </p:spPr>
        <p:txBody>
          <a:bodyPr/>
          <a:lstStyle/>
          <a:p>
            <a:pPr algn="ctr" eaLnBrk="1" hangingPunct="1">
              <a:lnSpc>
                <a:spcPct val="90000"/>
              </a:lnSpc>
              <a:buFont typeface="Wingdings 2" charset="0"/>
              <a:buNone/>
            </a:pPr>
            <a:r>
              <a:rPr lang="en-GB" sz="2800" dirty="0" smtClean="0">
                <a:latin typeface="Gill Sans MT" charset="0"/>
                <a:ea typeface="ＭＳ Ｐゴシック" charset="0"/>
                <a:cs typeface="ＭＳ Ｐゴシック" charset="0"/>
              </a:rPr>
              <a:t>Access </a:t>
            </a:r>
            <a:r>
              <a:rPr lang="en-GB" sz="2800" dirty="0">
                <a:latin typeface="Gill Sans MT" charset="0"/>
                <a:ea typeface="ＭＳ Ｐゴシック" charset="0"/>
                <a:cs typeface="ＭＳ Ｐゴシック" charset="0"/>
              </a:rPr>
              <a:t>to computers using alternative </a:t>
            </a:r>
            <a:endParaRPr lang="en-GB" sz="2800" dirty="0" smtClean="0">
              <a:latin typeface="Gill Sans MT" charset="0"/>
              <a:ea typeface="ＭＳ Ｐゴシック" charset="0"/>
              <a:cs typeface="ＭＳ Ｐゴシック" charset="0"/>
            </a:endParaRPr>
          </a:p>
          <a:p>
            <a:pPr algn="ctr" eaLnBrk="1" hangingPunct="1">
              <a:lnSpc>
                <a:spcPct val="90000"/>
              </a:lnSpc>
              <a:buFont typeface="Wingdings 2" charset="0"/>
              <a:buNone/>
            </a:pPr>
            <a:r>
              <a:rPr lang="en-GB" sz="2800" b="1" i="1" u="sng" dirty="0" smtClean="0">
                <a:latin typeface="Gill Sans MT" charset="0"/>
                <a:ea typeface="ＭＳ Ｐゴシック" charset="0"/>
                <a:cs typeface="ＭＳ Ｐゴシック" charset="0"/>
              </a:rPr>
              <a:t>input/output</a:t>
            </a:r>
            <a:r>
              <a:rPr lang="en-GB" sz="2800" b="1" i="1" u="sng" dirty="0">
                <a:latin typeface="Gill Sans MT" charset="0"/>
                <a:ea typeface="ＭＳ Ｐゴシック" charset="0"/>
                <a:cs typeface="ＭＳ Ｐゴシック" charset="0"/>
              </a:rPr>
              <a:t> </a:t>
            </a:r>
            <a:r>
              <a:rPr lang="en-GB" sz="2800" b="1" i="1" u="sng" dirty="0" smtClean="0">
                <a:latin typeface="Gill Sans MT" charset="0"/>
                <a:ea typeface="ＭＳ Ｐゴシック" charset="0"/>
                <a:cs typeface="ＭＳ Ｐゴシック" charset="0"/>
              </a:rPr>
              <a:t>devices </a:t>
            </a:r>
          </a:p>
          <a:p>
            <a:pPr algn="ctr" eaLnBrk="1" hangingPunct="1">
              <a:lnSpc>
                <a:spcPct val="90000"/>
              </a:lnSpc>
              <a:buFont typeface="Wingdings 2" charset="0"/>
              <a:buNone/>
            </a:pPr>
            <a:endParaRPr lang="en-GB" sz="2800" b="1" i="1" dirty="0" smtClean="0">
              <a:latin typeface="Gill Sans MT" charset="0"/>
              <a:ea typeface="ＭＳ Ｐゴシック" charset="0"/>
              <a:cs typeface="ＭＳ Ｐゴシック" charset="0"/>
            </a:endParaRPr>
          </a:p>
          <a:p>
            <a:pPr>
              <a:lnSpc>
                <a:spcPct val="90000"/>
              </a:lnSpc>
            </a:pPr>
            <a:r>
              <a:rPr lang="en-GB" dirty="0" smtClean="0">
                <a:latin typeface="Gill Sans MT" charset="0"/>
                <a:ea typeface="ＭＳ Ｐゴシック" charset="0"/>
                <a:cs typeface="ＭＳ Ｐゴシック" charset="0"/>
              </a:rPr>
              <a:t>Hardware</a:t>
            </a:r>
            <a:endParaRPr lang="en-GB" dirty="0">
              <a:latin typeface="Gill Sans MT" charset="0"/>
              <a:ea typeface="ＭＳ Ｐゴシック" charset="0"/>
              <a:cs typeface="ＭＳ Ｐゴシック" charset="0"/>
            </a:endParaRPr>
          </a:p>
          <a:p>
            <a:pPr lvl="1" eaLnBrk="1" hangingPunct="1">
              <a:lnSpc>
                <a:spcPct val="90000"/>
              </a:lnSpc>
            </a:pPr>
            <a:r>
              <a:rPr lang="en-GB" dirty="0">
                <a:latin typeface="Gill Sans MT" charset="0"/>
                <a:ea typeface="ＭＳ Ｐゴシック" charset="0"/>
              </a:rPr>
              <a:t>Specialised keyboards, mouse </a:t>
            </a:r>
            <a:r>
              <a:rPr lang="en-GB" dirty="0" smtClean="0">
                <a:latin typeface="Gill Sans MT" charset="0"/>
                <a:ea typeface="ＭＳ Ｐゴシック" charset="0"/>
              </a:rPr>
              <a:t>etc.</a:t>
            </a:r>
            <a:endParaRPr lang="en-GB" dirty="0">
              <a:latin typeface="Gill Sans MT" charset="0"/>
              <a:ea typeface="ＭＳ Ｐゴシック" charset="0"/>
            </a:endParaRPr>
          </a:p>
          <a:p>
            <a:pPr lvl="1" eaLnBrk="1" hangingPunct="1">
              <a:lnSpc>
                <a:spcPct val="90000"/>
              </a:lnSpc>
            </a:pPr>
            <a:r>
              <a:rPr lang="en-GB" dirty="0">
                <a:latin typeface="Gill Sans MT" charset="0"/>
                <a:ea typeface="ＭＳ Ｐゴシック" charset="0"/>
              </a:rPr>
              <a:t>Touchscreens, Switches </a:t>
            </a:r>
            <a:endParaRPr lang="en-GB" dirty="0" smtClean="0">
              <a:latin typeface="Gill Sans MT" charset="0"/>
              <a:ea typeface="ＭＳ Ｐゴシック" charset="0"/>
            </a:endParaRPr>
          </a:p>
          <a:p>
            <a:pPr lvl="1" eaLnBrk="1" hangingPunct="1">
              <a:lnSpc>
                <a:spcPct val="90000"/>
              </a:lnSpc>
            </a:pPr>
            <a:r>
              <a:rPr lang="en-GB" dirty="0" smtClean="0">
                <a:latin typeface="Gill Sans MT" charset="0"/>
                <a:ea typeface="ＭＳ Ｐゴシック" charset="0"/>
              </a:rPr>
              <a:t>Braille display</a:t>
            </a:r>
            <a:endParaRPr lang="en-GB" dirty="0" smtClean="0">
              <a:latin typeface="Gill Sans MT" charset="0"/>
              <a:ea typeface="ＭＳ Ｐゴシック" charset="0"/>
              <a:cs typeface="ＭＳ Ｐゴシック" charset="0"/>
            </a:endParaRPr>
          </a:p>
          <a:p>
            <a:pPr eaLnBrk="1" hangingPunct="1">
              <a:lnSpc>
                <a:spcPct val="90000"/>
              </a:lnSpc>
            </a:pPr>
            <a:endParaRPr lang="en-GB" dirty="0">
              <a:latin typeface="Gill Sans MT" charset="0"/>
              <a:ea typeface="ＭＳ Ｐゴシック" charset="0"/>
              <a:cs typeface="ＭＳ Ｐゴシック" charset="0"/>
            </a:endParaRPr>
          </a:p>
          <a:p>
            <a:pPr eaLnBrk="1" hangingPunct="1">
              <a:lnSpc>
                <a:spcPct val="90000"/>
              </a:lnSpc>
            </a:pPr>
            <a:r>
              <a:rPr lang="en-GB" dirty="0" smtClean="0">
                <a:latin typeface="Gill Sans MT" charset="0"/>
                <a:ea typeface="ＭＳ Ｐゴシック" charset="0"/>
                <a:cs typeface="ＭＳ Ｐゴシック" charset="0"/>
              </a:rPr>
              <a:t>Software</a:t>
            </a:r>
            <a:endParaRPr lang="en-GB" dirty="0">
              <a:latin typeface="Gill Sans MT" charset="0"/>
              <a:ea typeface="ＭＳ Ｐゴシック" charset="0"/>
              <a:cs typeface="ＭＳ Ｐゴシック" charset="0"/>
            </a:endParaRPr>
          </a:p>
          <a:p>
            <a:pPr lvl="1" eaLnBrk="1" hangingPunct="1">
              <a:lnSpc>
                <a:spcPct val="90000"/>
              </a:lnSpc>
            </a:pPr>
            <a:r>
              <a:rPr lang="en-GB" dirty="0">
                <a:latin typeface="Gill Sans MT" charset="0"/>
                <a:ea typeface="ＭＳ Ｐゴシック" charset="0"/>
              </a:rPr>
              <a:t>Word prediction, voice recognition software</a:t>
            </a:r>
          </a:p>
          <a:p>
            <a:pPr lvl="1" eaLnBrk="1" hangingPunct="1">
              <a:lnSpc>
                <a:spcPct val="90000"/>
              </a:lnSpc>
            </a:pPr>
            <a:r>
              <a:rPr lang="en-GB" dirty="0">
                <a:latin typeface="Gill Sans MT" charset="0"/>
                <a:ea typeface="ＭＳ Ｐゴシック" charset="0"/>
              </a:rPr>
              <a:t>Magnification,  screen reader</a:t>
            </a:r>
          </a:p>
        </p:txBody>
      </p:sp>
      <p:sp>
        <p:nvSpPr>
          <p:cNvPr id="11266" name="AutoShape 2"/>
          <p:cNvSpPr>
            <a:spLocks noGrp="1" noChangeArrowheads="1"/>
          </p:cNvSpPr>
          <p:nvPr>
            <p:ph type="title"/>
          </p:nvPr>
        </p:nvSpPr>
        <p:spPr>
          <a:xfrm>
            <a:off x="883786" y="452673"/>
            <a:ext cx="7350423" cy="790783"/>
          </a:xfrm>
        </p:spPr>
        <p:txBody>
          <a:bodyPr>
            <a:noAutofit/>
          </a:bodyPr>
          <a:lstStyle/>
          <a:p>
            <a:pPr algn="ctr" eaLnBrk="1" hangingPunct="1"/>
            <a:r>
              <a:rPr lang="en-GB" sz="5400" dirty="0">
                <a:effectLst>
                  <a:outerShdw blurRad="38100" dist="38100" dir="2700000" algn="tl">
                    <a:srgbClr val="DDDDDD"/>
                  </a:outerShdw>
                </a:effectLst>
                <a:latin typeface="Gill Sans MT" charset="0"/>
                <a:ea typeface="ＭＳ Ｐゴシック" charset="0"/>
                <a:cs typeface="ＭＳ Ｐゴシック" charset="0"/>
              </a:rPr>
              <a:t>Computer Access</a:t>
            </a:r>
          </a:p>
        </p:txBody>
      </p:sp>
    </p:spTree>
    <p:extLst>
      <p:ext uri="{BB962C8B-B14F-4D97-AF65-F5344CB8AC3E}">
        <p14:creationId xmlns:p14="http://schemas.microsoft.com/office/powerpoint/2010/main" val="23187609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714374"/>
            <a:ext cx="7924800" cy="5051425"/>
          </a:xfrm>
        </p:spPr>
        <p:txBody>
          <a:bodyPr/>
          <a:lstStyle/>
          <a:p>
            <a:pPr algn="ctr" eaLnBrk="1" hangingPunct="1"/>
            <a:r>
              <a:rPr lang="en-IE" dirty="0">
                <a:effectLst>
                  <a:outerShdw blurRad="38100" dist="38100" dir="2700000" algn="tl">
                    <a:srgbClr val="DDDDDD"/>
                  </a:outerShdw>
                </a:effectLst>
                <a:latin typeface="Gill Sans MT" charset="0"/>
                <a:ea typeface="ＭＳ Ｐゴシック" charset="0"/>
                <a:cs typeface="ＭＳ Ｐゴシック" charset="0"/>
              </a:rPr>
              <a:t>Main Challenges </a:t>
            </a:r>
            <a:r>
              <a:rPr lang="en-IE" dirty="0" smtClean="0">
                <a:effectLst>
                  <a:outerShdw blurRad="38100" dist="38100" dir="2700000" algn="tl">
                    <a:srgbClr val="DDDDDD"/>
                  </a:outerShdw>
                </a:effectLst>
                <a:latin typeface="Gill Sans MT" charset="0"/>
                <a:ea typeface="ＭＳ Ｐゴシック" charset="0"/>
                <a:cs typeface="ＭＳ Ｐゴシック" charset="0"/>
              </a:rPr>
              <a:t/>
            </a:r>
            <a:br>
              <a:rPr lang="en-IE" dirty="0" smtClean="0">
                <a:effectLst>
                  <a:outerShdw blurRad="38100" dist="38100" dir="2700000" algn="tl">
                    <a:srgbClr val="DDDDDD"/>
                  </a:outerShdw>
                </a:effectLst>
                <a:latin typeface="Gill Sans MT" charset="0"/>
                <a:ea typeface="ＭＳ Ｐゴシック" charset="0"/>
                <a:cs typeface="ＭＳ Ｐゴシック" charset="0"/>
              </a:rPr>
            </a:br>
            <a:r>
              <a:rPr lang="en-IE" dirty="0" smtClean="0">
                <a:effectLst>
                  <a:outerShdw blurRad="38100" dist="38100" dir="2700000" algn="tl">
                    <a:srgbClr val="DDDDDD"/>
                  </a:outerShdw>
                </a:effectLst>
                <a:latin typeface="Gill Sans MT" charset="0"/>
                <a:ea typeface="ＭＳ Ｐゴシック" charset="0"/>
                <a:cs typeface="ＭＳ Ｐゴシック" charset="0"/>
              </a:rPr>
              <a:t>faced </a:t>
            </a:r>
            <a:r>
              <a:rPr lang="en-IE" dirty="0">
                <a:effectLst>
                  <a:outerShdw blurRad="38100" dist="38100" dir="2700000" algn="tl">
                    <a:srgbClr val="DDDDDD"/>
                  </a:outerShdw>
                </a:effectLst>
                <a:latin typeface="Gill Sans MT" charset="0"/>
                <a:ea typeface="ＭＳ Ｐゴシック" charset="0"/>
                <a:cs typeface="ＭＳ Ｐゴシック" charset="0"/>
              </a:rPr>
              <a:t>by </a:t>
            </a:r>
            <a:r>
              <a:rPr lang="en-IE" dirty="0" smtClean="0">
                <a:effectLst>
                  <a:outerShdw blurRad="38100" dist="38100" dir="2700000" algn="tl">
                    <a:srgbClr val="DDDDDD"/>
                  </a:outerShdw>
                </a:effectLst>
                <a:latin typeface="Gill Sans MT" charset="0"/>
                <a:ea typeface="ＭＳ Ｐゴシック" charset="0"/>
                <a:cs typeface="ＭＳ Ｐゴシック" charset="0"/>
              </a:rPr>
              <a:t/>
            </a:r>
            <a:br>
              <a:rPr lang="en-IE" dirty="0" smtClean="0">
                <a:effectLst>
                  <a:outerShdw blurRad="38100" dist="38100" dir="2700000" algn="tl">
                    <a:srgbClr val="DDDDDD"/>
                  </a:outerShdw>
                </a:effectLst>
                <a:latin typeface="Gill Sans MT" charset="0"/>
                <a:ea typeface="ＭＳ Ｐゴシック" charset="0"/>
                <a:cs typeface="ＭＳ Ｐゴシック" charset="0"/>
              </a:rPr>
            </a:br>
            <a:r>
              <a:rPr lang="en-IE" dirty="0" smtClean="0">
                <a:effectLst>
                  <a:outerShdw blurRad="38100" dist="38100" dir="2700000" algn="tl">
                    <a:srgbClr val="DDDDDD"/>
                  </a:outerShdw>
                </a:effectLst>
                <a:latin typeface="Gill Sans MT" charset="0"/>
                <a:ea typeface="ＭＳ Ｐゴシック" charset="0"/>
                <a:cs typeface="ＭＳ Ｐゴシック" charset="0"/>
              </a:rPr>
              <a:t>Students </a:t>
            </a:r>
            <a:r>
              <a:rPr lang="en-IE" dirty="0">
                <a:effectLst>
                  <a:outerShdw blurRad="38100" dist="38100" dir="2700000" algn="tl">
                    <a:srgbClr val="DDDDDD"/>
                  </a:outerShdw>
                </a:effectLst>
                <a:latin typeface="Gill Sans MT" charset="0"/>
                <a:ea typeface="ＭＳ Ｐゴシック" charset="0"/>
                <a:cs typeface="ＭＳ Ｐゴシック" charset="0"/>
              </a:rPr>
              <a:t>with Disabilities </a:t>
            </a:r>
            <a:r>
              <a:rPr lang="en-IE" dirty="0" smtClean="0">
                <a:effectLst>
                  <a:outerShdw blurRad="38100" dist="38100" dir="2700000" algn="tl">
                    <a:srgbClr val="DDDDDD"/>
                  </a:outerShdw>
                </a:effectLst>
                <a:latin typeface="Gill Sans MT" charset="0"/>
                <a:ea typeface="ＭＳ Ｐゴシック" charset="0"/>
                <a:cs typeface="ＭＳ Ｐゴシック" charset="0"/>
              </a:rPr>
              <a:t/>
            </a:r>
            <a:br>
              <a:rPr lang="en-IE" dirty="0" smtClean="0">
                <a:effectLst>
                  <a:outerShdw blurRad="38100" dist="38100" dir="2700000" algn="tl">
                    <a:srgbClr val="DDDDDD"/>
                  </a:outerShdw>
                </a:effectLst>
                <a:latin typeface="Gill Sans MT" charset="0"/>
                <a:ea typeface="ＭＳ Ｐゴシック" charset="0"/>
                <a:cs typeface="ＭＳ Ｐゴシック" charset="0"/>
              </a:rPr>
            </a:br>
            <a:r>
              <a:rPr lang="en-IE" dirty="0" smtClean="0">
                <a:effectLst>
                  <a:outerShdw blurRad="38100" dist="38100" dir="2700000" algn="tl">
                    <a:srgbClr val="DDDDDD"/>
                  </a:outerShdw>
                </a:effectLst>
                <a:latin typeface="Gill Sans MT" charset="0"/>
                <a:ea typeface="ＭＳ Ｐゴシック" charset="0"/>
                <a:cs typeface="ＭＳ Ｐゴシック" charset="0"/>
              </a:rPr>
              <a:t>in </a:t>
            </a:r>
            <a:r>
              <a:rPr lang="en-IE" dirty="0">
                <a:effectLst>
                  <a:outerShdw blurRad="38100" dist="38100" dir="2700000" algn="tl">
                    <a:srgbClr val="DDDDDD"/>
                  </a:outerShdw>
                </a:effectLst>
                <a:latin typeface="Gill Sans MT" charset="0"/>
                <a:ea typeface="ＭＳ Ｐゴシック" charset="0"/>
                <a:cs typeface="ＭＳ Ｐゴシック" charset="0"/>
              </a:rPr>
              <a:t>the </a:t>
            </a:r>
            <a:r>
              <a:rPr lang="en-IE" dirty="0" smtClean="0">
                <a:effectLst>
                  <a:outerShdw blurRad="38100" dist="38100" dir="2700000" algn="tl">
                    <a:srgbClr val="DDDDDD"/>
                  </a:outerShdw>
                </a:effectLst>
                <a:latin typeface="Gill Sans MT" charset="0"/>
                <a:ea typeface="ＭＳ Ｐゴシック" charset="0"/>
                <a:cs typeface="ＭＳ Ｐゴシック" charset="0"/>
              </a:rPr>
              <a:t/>
            </a:r>
            <a:br>
              <a:rPr lang="en-IE" dirty="0" smtClean="0">
                <a:effectLst>
                  <a:outerShdw blurRad="38100" dist="38100" dir="2700000" algn="tl">
                    <a:srgbClr val="DDDDDD"/>
                  </a:outerShdw>
                </a:effectLst>
                <a:latin typeface="Gill Sans MT" charset="0"/>
                <a:ea typeface="ＭＳ Ｐゴシック" charset="0"/>
                <a:cs typeface="ＭＳ Ｐゴシック" charset="0"/>
              </a:rPr>
            </a:br>
            <a:r>
              <a:rPr lang="en-IE" dirty="0" smtClean="0">
                <a:effectLst>
                  <a:outerShdw blurRad="38100" dist="38100" dir="2700000" algn="tl">
                    <a:srgbClr val="DDDDDD"/>
                  </a:outerShdw>
                </a:effectLst>
                <a:latin typeface="Gill Sans MT" charset="0"/>
                <a:ea typeface="ＭＳ Ｐゴシック" charset="0"/>
                <a:cs typeface="ＭＳ Ｐゴシック" charset="0"/>
              </a:rPr>
              <a:t>Learning </a:t>
            </a:r>
            <a:r>
              <a:rPr lang="en-IE" dirty="0">
                <a:effectLst>
                  <a:outerShdw blurRad="38100" dist="38100" dir="2700000" algn="tl">
                    <a:srgbClr val="DDDDDD"/>
                  </a:outerShdw>
                </a:effectLst>
                <a:latin typeface="Gill Sans MT" charset="0"/>
                <a:ea typeface="ＭＳ Ｐゴシック" charset="0"/>
                <a:cs typeface="ＭＳ Ｐゴシック" charset="0"/>
              </a:rPr>
              <a:t>Environment</a:t>
            </a:r>
            <a:endParaRPr lang="en-US" dirty="0">
              <a:effectLst>
                <a:outerShdw blurRad="38100" dist="38100" dir="2700000" algn="tl">
                  <a:srgbClr val="DDDDDD"/>
                </a:outerShdw>
              </a:effectLst>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344091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93027764"/>
              </p:ext>
            </p:extLst>
          </p:nvPr>
        </p:nvGraphicFramePr>
        <p:xfrm>
          <a:off x="778599" y="462935"/>
          <a:ext cx="7613963" cy="5658416"/>
        </p:xfrm>
        <a:graphic>
          <a:graphicData uri="http://schemas.openxmlformats.org/drawingml/2006/table">
            <a:tbl>
              <a:tblPr firstRow="1" bandRow="1">
                <a:tableStyleId>{5C22544A-7EE6-4342-B048-85BDC9FD1C3A}</a:tableStyleId>
              </a:tblPr>
              <a:tblGrid>
                <a:gridCol w="4063360"/>
                <a:gridCol w="3550603"/>
              </a:tblGrid>
              <a:tr h="5658416">
                <a:tc>
                  <a:txBody>
                    <a:bodyPr/>
                    <a:lstStyle/>
                    <a:p>
                      <a:pPr eaLnBrk="1" hangingPunct="1"/>
                      <a:r>
                        <a:rPr lang="en-IE" sz="2800" dirty="0" smtClean="0">
                          <a:latin typeface="Gill Sans MT" charset="0"/>
                          <a:ea typeface="ＭＳ Ｐゴシック" charset="0"/>
                          <a:cs typeface="ＭＳ Ｐゴシック" charset="0"/>
                        </a:rPr>
                        <a:t>Writing/Typing</a:t>
                      </a:r>
                    </a:p>
                    <a:p>
                      <a:pPr marL="800100" lvl="1" indent="-342900" eaLnBrk="1" hangingPunct="1">
                        <a:buFont typeface="+mj-lt"/>
                        <a:buAutoNum type="arabicPeriod"/>
                      </a:pPr>
                      <a:r>
                        <a:rPr lang="en-IE" dirty="0" smtClean="0">
                          <a:latin typeface="Gill Sans MT" charset="0"/>
                          <a:ea typeface="ＭＳ Ｐゴシック" charset="0"/>
                        </a:rPr>
                        <a:t>Speed</a:t>
                      </a:r>
                    </a:p>
                    <a:p>
                      <a:pPr marL="800100" lvl="1" indent="-342900" eaLnBrk="1" hangingPunct="1">
                        <a:buFont typeface="+mj-lt"/>
                        <a:buAutoNum type="arabicPeriod"/>
                      </a:pPr>
                      <a:r>
                        <a:rPr lang="en-IE" dirty="0" smtClean="0">
                          <a:latin typeface="Gill Sans MT" charset="0"/>
                          <a:ea typeface="ＭＳ Ｐゴシック" charset="0"/>
                        </a:rPr>
                        <a:t>Clarity</a:t>
                      </a:r>
                    </a:p>
                    <a:p>
                      <a:pPr lvl="1" eaLnBrk="1" hangingPunct="1"/>
                      <a:endParaRPr lang="en-IE" dirty="0" smtClean="0">
                        <a:latin typeface="Gill Sans MT" charset="0"/>
                        <a:ea typeface="ＭＳ Ｐゴシック" charset="0"/>
                      </a:endParaRPr>
                    </a:p>
                    <a:p>
                      <a:pPr eaLnBrk="1" hangingPunct="1"/>
                      <a:r>
                        <a:rPr lang="en-IE" sz="2800" dirty="0" smtClean="0">
                          <a:latin typeface="Gill Sans MT" charset="0"/>
                          <a:ea typeface="ＭＳ Ｐゴシック" charset="0"/>
                          <a:cs typeface="ＭＳ Ｐゴシック" charset="0"/>
                        </a:rPr>
                        <a:t>Completing </a:t>
                      </a:r>
                      <a:r>
                        <a:rPr lang="en-US" sz="2800" dirty="0" smtClean="0">
                          <a:latin typeface="Gill Sans MT" charset="0"/>
                          <a:ea typeface="ＭＳ Ｐゴシック" charset="0"/>
                          <a:cs typeface="ＭＳ Ｐゴシック" charset="0"/>
                        </a:rPr>
                        <a:t>–</a:t>
                      </a:r>
                      <a:r>
                        <a:rPr lang="en-IE" sz="2800" dirty="0" smtClean="0">
                          <a:latin typeface="Gill Sans MT" charset="0"/>
                          <a:ea typeface="ＭＳ Ｐゴシック" charset="0"/>
                          <a:cs typeface="ＭＳ Ｐゴシック" charset="0"/>
                        </a:rPr>
                        <a:t> on time </a:t>
                      </a:r>
                      <a:endParaRPr lang="en-IE" sz="2800" dirty="0" smtClean="0">
                        <a:latin typeface="Gill Sans MT" charset="0"/>
                        <a:ea typeface="ＭＳ Ｐゴシック" charset="0"/>
                        <a:cs typeface="ＭＳ Ｐゴシック" charset="0"/>
                      </a:endParaRPr>
                    </a:p>
                    <a:p>
                      <a:pPr marL="742950" lvl="1" indent="-285750" eaLnBrk="1" hangingPunct="1">
                        <a:buFont typeface="Arial" pitchFamily="34" charset="0"/>
                        <a:buChar char="•"/>
                      </a:pPr>
                      <a:r>
                        <a:rPr lang="en-IE" dirty="0" smtClean="0">
                          <a:latin typeface="Gill Sans MT" charset="0"/>
                          <a:ea typeface="ＭＳ Ｐゴシック" charset="0"/>
                        </a:rPr>
                        <a:t>Assignments</a:t>
                      </a:r>
                    </a:p>
                    <a:p>
                      <a:pPr marL="742950" lvl="1" indent="-285750" eaLnBrk="1" hangingPunct="1">
                        <a:buFont typeface="Arial" pitchFamily="34" charset="0"/>
                        <a:buChar char="•"/>
                      </a:pPr>
                      <a:r>
                        <a:rPr lang="en-IE" dirty="0" smtClean="0">
                          <a:latin typeface="Gill Sans MT" charset="0"/>
                          <a:ea typeface="ＭＳ Ｐゴシック" charset="0"/>
                        </a:rPr>
                        <a:t> Projects</a:t>
                      </a:r>
                    </a:p>
                    <a:p>
                      <a:pPr marL="742950" lvl="1" indent="-285750" eaLnBrk="1" hangingPunct="1">
                        <a:buFont typeface="Arial" pitchFamily="34" charset="0"/>
                        <a:buChar char="•"/>
                      </a:pPr>
                      <a:r>
                        <a:rPr lang="en-IE" dirty="0" smtClean="0">
                          <a:latin typeface="Gill Sans MT" charset="0"/>
                          <a:ea typeface="ＭＳ Ｐゴシック" charset="0"/>
                        </a:rPr>
                        <a:t> Exams</a:t>
                      </a:r>
                    </a:p>
                    <a:p>
                      <a:endParaRPr lang="en-IE" sz="2800" dirty="0" smtClean="0">
                        <a:latin typeface="Gill Sans MT" charset="0"/>
                        <a:ea typeface="ＭＳ Ｐゴシック" charset="0"/>
                        <a:cs typeface="ＭＳ Ｐゴシック" charset="0"/>
                      </a:endParaRPr>
                    </a:p>
                    <a:p>
                      <a:r>
                        <a:rPr lang="en-IE" sz="2800" dirty="0" smtClean="0">
                          <a:latin typeface="Gill Sans MT" charset="0"/>
                          <a:ea typeface="ＭＳ Ｐゴシック" charset="0"/>
                          <a:cs typeface="ＭＳ Ｐゴシック" charset="0"/>
                        </a:rPr>
                        <a:t>Note-taking</a:t>
                      </a:r>
                    </a:p>
                    <a:p>
                      <a:endParaRPr lang="en-IE" sz="2800" dirty="0" smtClean="0">
                        <a:latin typeface="Gill Sans MT" charset="0"/>
                        <a:ea typeface="ＭＳ Ｐゴシック" charset="0"/>
                        <a:cs typeface="ＭＳ Ｐゴシック" charset="0"/>
                      </a:endParaRPr>
                    </a:p>
                    <a:p>
                      <a:r>
                        <a:rPr lang="en-IE" sz="2800" dirty="0" smtClean="0">
                          <a:latin typeface="Gill Sans MT" charset="0"/>
                          <a:ea typeface="ＭＳ Ｐゴシック" charset="0"/>
                          <a:cs typeface="ＭＳ Ｐゴシック" charset="0"/>
                        </a:rPr>
                        <a:t> Access to</a:t>
                      </a:r>
                    </a:p>
                    <a:p>
                      <a:pPr marL="742950" lvl="1" indent="-285750">
                        <a:buFont typeface="Arial" pitchFamily="34" charset="0"/>
                        <a:buChar char="•"/>
                      </a:pPr>
                      <a:r>
                        <a:rPr lang="en-IE" dirty="0" smtClean="0">
                          <a:latin typeface="Gill Sans MT" charset="0"/>
                          <a:ea typeface="ＭＳ Ｐゴシック" charset="0"/>
                        </a:rPr>
                        <a:t> Core Textbooks</a:t>
                      </a:r>
                    </a:p>
                    <a:p>
                      <a:pPr marL="742950" lvl="1" indent="-285750">
                        <a:buFont typeface="Arial" pitchFamily="34" charset="0"/>
                        <a:buChar char="•"/>
                      </a:pPr>
                      <a:r>
                        <a:rPr lang="en-IE" dirty="0" smtClean="0">
                          <a:latin typeface="Gill Sans MT" charset="0"/>
                          <a:ea typeface="ＭＳ Ｐゴシック" charset="0"/>
                        </a:rPr>
                        <a:t> Class hand-outs</a:t>
                      </a:r>
                    </a:p>
                    <a:p>
                      <a:pPr marL="742950" lvl="1" indent="-285750">
                        <a:buFont typeface="Arial" pitchFamily="34" charset="0"/>
                        <a:buChar char="•"/>
                      </a:pPr>
                      <a:r>
                        <a:rPr lang="en-IE" baseline="0" dirty="0" smtClean="0">
                          <a:latin typeface="Gill Sans MT" charset="0"/>
                          <a:ea typeface="ＭＳ Ｐゴシック" charset="0"/>
                        </a:rPr>
                        <a:t> C</a:t>
                      </a:r>
                      <a:r>
                        <a:rPr lang="en-IE" dirty="0" smtClean="0">
                          <a:latin typeface="Gill Sans MT" charset="0"/>
                          <a:ea typeface="ＭＳ Ｐゴシック" charset="0"/>
                        </a:rPr>
                        <a:t>ourse material</a:t>
                      </a:r>
                    </a:p>
                    <a:p>
                      <a:pPr marL="742950" lvl="1" indent="-285750">
                        <a:buFont typeface="Arial" pitchFamily="34" charset="0"/>
                        <a:buChar char="•"/>
                      </a:pPr>
                      <a:r>
                        <a:rPr lang="en-IE" dirty="0" smtClean="0">
                          <a:latin typeface="Gill Sans MT" charset="0"/>
                          <a:ea typeface="ＭＳ Ｐゴシック" charset="0"/>
                        </a:rPr>
                        <a:t> Material in blackboard</a:t>
                      </a:r>
                      <a:endParaRPr lang="en-IE" dirty="0" smtClean="0">
                        <a:solidFill>
                          <a:schemeClr val="hlink"/>
                        </a:solidFill>
                        <a:latin typeface="Gill Sans MT" charset="0"/>
                        <a:ea typeface="ＭＳ Ｐゴシック" charset="0"/>
                      </a:endParaRPr>
                    </a:p>
                    <a:p>
                      <a:endParaRPr lang="en-GB" dirty="0"/>
                    </a:p>
                  </a:txBody>
                  <a:tcPr/>
                </a:tc>
                <a:tc>
                  <a:txBody>
                    <a:bodyPr/>
                    <a:lstStyle/>
                    <a:p>
                      <a:r>
                        <a:rPr lang="en-GB" sz="2800" b="1" kern="1200" dirty="0" smtClean="0">
                          <a:solidFill>
                            <a:schemeClr val="lt1"/>
                          </a:solidFill>
                          <a:latin typeface="Gill Sans MT" charset="0"/>
                          <a:ea typeface="ＭＳ Ｐゴシック" charset="0"/>
                          <a:cs typeface="ＭＳ Ｐゴシック" charset="0"/>
                        </a:rPr>
                        <a:t>Organisation Skills </a:t>
                      </a:r>
                    </a:p>
                    <a:p>
                      <a:endParaRPr lang="en-GB" sz="2800" b="1" kern="1200" dirty="0" smtClean="0">
                        <a:solidFill>
                          <a:schemeClr val="lt1"/>
                        </a:solidFill>
                        <a:latin typeface="Gill Sans MT" charset="0"/>
                        <a:ea typeface="ＭＳ Ｐゴシック" charset="0"/>
                        <a:cs typeface="ＭＳ Ｐゴシック" charset="0"/>
                      </a:endParaRPr>
                    </a:p>
                    <a:p>
                      <a:r>
                        <a:rPr lang="en-GB" sz="2800" b="1" kern="1200" dirty="0" smtClean="0">
                          <a:solidFill>
                            <a:schemeClr val="lt1"/>
                          </a:solidFill>
                          <a:latin typeface="Gill Sans MT" charset="0"/>
                          <a:ea typeface="ＭＳ Ｐゴシック" charset="0"/>
                          <a:cs typeface="ＭＳ Ｐゴシック" charset="0"/>
                        </a:rPr>
                        <a:t>Time Management</a:t>
                      </a:r>
                    </a:p>
                    <a:p>
                      <a:endParaRPr lang="en-GB" sz="2800" b="1" kern="1200" dirty="0" smtClean="0">
                        <a:solidFill>
                          <a:schemeClr val="lt1"/>
                        </a:solidFill>
                        <a:latin typeface="Gill Sans MT" charset="0"/>
                        <a:ea typeface="ＭＳ Ｐゴシック" charset="0"/>
                        <a:cs typeface="ＭＳ Ｐゴシック" charset="0"/>
                      </a:endParaRPr>
                    </a:p>
                    <a:p>
                      <a:r>
                        <a:rPr lang="en-GB" sz="2800" b="1" kern="1200" dirty="0" smtClean="0">
                          <a:solidFill>
                            <a:schemeClr val="lt1"/>
                          </a:solidFill>
                          <a:latin typeface="Gill Sans MT" charset="0"/>
                          <a:ea typeface="ＭＳ Ｐゴシック" charset="0"/>
                          <a:cs typeface="ＭＳ Ｐゴシック" charset="0"/>
                        </a:rPr>
                        <a:t>Memory</a:t>
                      </a:r>
                    </a:p>
                    <a:p>
                      <a:endParaRPr lang="en-GB" sz="2800" b="1" kern="1200" dirty="0" smtClean="0">
                        <a:solidFill>
                          <a:schemeClr val="lt1"/>
                        </a:solidFill>
                        <a:latin typeface="Gill Sans MT" charset="0"/>
                        <a:ea typeface="ＭＳ Ｐゴシック" charset="0"/>
                        <a:cs typeface="ＭＳ Ｐゴシック" charset="0"/>
                      </a:endParaRPr>
                    </a:p>
                    <a:p>
                      <a:r>
                        <a:rPr lang="en-GB" sz="2800" b="1" kern="1200" dirty="0" smtClean="0">
                          <a:solidFill>
                            <a:schemeClr val="lt1"/>
                          </a:solidFill>
                          <a:latin typeface="Gill Sans MT" charset="0"/>
                          <a:ea typeface="ＭＳ Ｐゴシック" charset="0"/>
                          <a:cs typeface="ＭＳ Ｐゴシック" charset="0"/>
                        </a:rPr>
                        <a:t>Speed</a:t>
                      </a:r>
                    </a:p>
                    <a:p>
                      <a:endParaRPr lang="en-GB" sz="2800" b="1" kern="1200" dirty="0" smtClean="0">
                        <a:solidFill>
                          <a:schemeClr val="lt1"/>
                        </a:solidFill>
                        <a:latin typeface="Gill Sans MT" charset="0"/>
                        <a:ea typeface="ＭＳ Ｐゴシック" charset="0"/>
                        <a:cs typeface="ＭＳ Ｐゴシック" charset="0"/>
                      </a:endParaRPr>
                    </a:p>
                    <a:p>
                      <a:r>
                        <a:rPr lang="en-GB" sz="2800" b="1" kern="1200" dirty="0" smtClean="0">
                          <a:solidFill>
                            <a:schemeClr val="lt1"/>
                          </a:solidFill>
                          <a:latin typeface="Gill Sans MT" charset="0"/>
                          <a:ea typeface="ＭＳ Ｐゴシック" charset="0"/>
                          <a:cs typeface="ＭＳ Ｐゴシック" charset="0"/>
                        </a:rPr>
                        <a:t>Reading </a:t>
                      </a:r>
                    </a:p>
                    <a:p>
                      <a:endParaRPr lang="en-GB" sz="2800" b="1" kern="1200" dirty="0" smtClean="0">
                        <a:solidFill>
                          <a:schemeClr val="lt1"/>
                        </a:solidFill>
                        <a:latin typeface="Gill Sans MT" charset="0"/>
                        <a:ea typeface="ＭＳ Ｐゴシック" charset="0"/>
                        <a:cs typeface="ＭＳ Ｐゴシック" charset="0"/>
                      </a:endParaRPr>
                    </a:p>
                    <a:p>
                      <a:r>
                        <a:rPr lang="en-GB" sz="2800" b="1" kern="1200" dirty="0" smtClean="0">
                          <a:solidFill>
                            <a:schemeClr val="lt1"/>
                          </a:solidFill>
                          <a:latin typeface="Gill Sans MT" charset="0"/>
                          <a:ea typeface="ＭＳ Ｐゴシック" charset="0"/>
                          <a:cs typeface="ＭＳ Ｐゴシック" charset="0"/>
                        </a:rPr>
                        <a:t>Concentration</a:t>
                      </a:r>
                    </a:p>
                    <a:p>
                      <a:r>
                        <a:rPr lang="en-GB" sz="2800" b="1" kern="1200" dirty="0" smtClean="0">
                          <a:solidFill>
                            <a:schemeClr val="lt1"/>
                          </a:solidFill>
                          <a:latin typeface="Gill Sans MT" charset="0"/>
                          <a:ea typeface="ＭＳ Ｐゴシック" charset="0"/>
                          <a:cs typeface="ＭＳ Ｐゴシック" charset="0"/>
                        </a:rPr>
                        <a:t> </a:t>
                      </a:r>
                      <a:endParaRPr lang="en-GB" dirty="0"/>
                    </a:p>
                  </a:txBody>
                  <a:tcPr/>
                </a:tc>
              </a:tr>
            </a:tbl>
          </a:graphicData>
        </a:graphic>
      </p:graphicFrame>
    </p:spTree>
    <p:extLst>
      <p:ext uri="{BB962C8B-B14F-4D97-AF65-F5344CB8AC3E}">
        <p14:creationId xmlns:p14="http://schemas.microsoft.com/office/powerpoint/2010/main" val="35555820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1334" y="1537732"/>
            <a:ext cx="7112000" cy="5016757"/>
          </a:xfrm>
          <a:prstGeom prst="rect">
            <a:avLst/>
          </a:prstGeom>
          <a:noFill/>
        </p:spPr>
        <p:txBody>
          <a:bodyPr wrap="square" rtlCol="0">
            <a:spAutoFit/>
          </a:bodyPr>
          <a:lstStyle/>
          <a:p>
            <a:pPr marL="514350" indent="-514350">
              <a:buFont typeface="+mj-lt"/>
              <a:buAutoNum type="arabicPeriod"/>
            </a:pPr>
            <a:r>
              <a:rPr lang="en-US" sz="3200" dirty="0" err="1" smtClean="0"/>
              <a:t>Notetaking</a:t>
            </a:r>
            <a:r>
              <a:rPr lang="en-US" sz="3200" dirty="0" smtClean="0"/>
              <a:t> </a:t>
            </a:r>
          </a:p>
          <a:p>
            <a:pPr marL="514350" indent="-514350">
              <a:buFont typeface="+mj-lt"/>
              <a:buAutoNum type="arabicPeriod"/>
            </a:pPr>
            <a:endParaRPr lang="en-US" sz="3200" dirty="0" smtClean="0"/>
          </a:p>
          <a:p>
            <a:pPr marL="514350" indent="-514350">
              <a:buFont typeface="+mj-lt"/>
              <a:buAutoNum type="arabicPeriod"/>
            </a:pPr>
            <a:r>
              <a:rPr lang="en-US" sz="3200" dirty="0" smtClean="0"/>
              <a:t>Accessing Course Material &amp; Text</a:t>
            </a:r>
          </a:p>
          <a:p>
            <a:pPr marL="514350" indent="-514350">
              <a:buFont typeface="+mj-lt"/>
              <a:buAutoNum type="arabicPeriod"/>
            </a:pPr>
            <a:endParaRPr lang="en-US" sz="3200" dirty="0"/>
          </a:p>
          <a:p>
            <a:pPr marL="514350" indent="-514350">
              <a:buFont typeface="+mj-lt"/>
              <a:buAutoNum type="arabicPeriod"/>
            </a:pPr>
            <a:r>
              <a:rPr lang="en-US" sz="3200" dirty="0" smtClean="0"/>
              <a:t>Assignments</a:t>
            </a:r>
          </a:p>
          <a:p>
            <a:pPr marL="514350" indent="-514350">
              <a:buFont typeface="+mj-lt"/>
              <a:buAutoNum type="arabicPeriod"/>
            </a:pPr>
            <a:endParaRPr lang="en-US" sz="3200" dirty="0"/>
          </a:p>
          <a:p>
            <a:pPr marL="514350" indent="-514350">
              <a:buFont typeface="+mj-lt"/>
              <a:buAutoNum type="arabicPeriod"/>
            </a:pPr>
            <a:r>
              <a:rPr lang="en-US" sz="3200" dirty="0" smtClean="0"/>
              <a:t>Exams</a:t>
            </a:r>
          </a:p>
          <a:p>
            <a:pPr marL="514350" indent="-514350">
              <a:buFont typeface="+mj-lt"/>
              <a:buAutoNum type="arabicPeriod"/>
            </a:pPr>
            <a:endParaRPr lang="en-US" sz="3200" dirty="0" smtClean="0"/>
          </a:p>
          <a:p>
            <a:pPr marL="514350" indent="-514350">
              <a:buFont typeface="+mj-lt"/>
              <a:buAutoNum type="arabicPeriod"/>
            </a:pPr>
            <a:r>
              <a:rPr lang="en-US" sz="3200" dirty="0" smtClean="0"/>
              <a:t>Work Placement</a:t>
            </a:r>
          </a:p>
          <a:p>
            <a:pPr marL="514350" indent="-514350">
              <a:buFont typeface="+mj-lt"/>
              <a:buAutoNum type="arabicPeriod"/>
            </a:pPr>
            <a:endParaRPr lang="en-US" sz="3200" dirty="0" smtClean="0"/>
          </a:p>
        </p:txBody>
      </p:sp>
      <p:sp>
        <p:nvSpPr>
          <p:cNvPr id="6" name="TextBox 5"/>
          <p:cNvSpPr txBox="1"/>
          <p:nvPr/>
        </p:nvSpPr>
        <p:spPr>
          <a:xfrm>
            <a:off x="931334" y="186267"/>
            <a:ext cx="7416800" cy="1200329"/>
          </a:xfrm>
          <a:prstGeom prst="rect">
            <a:avLst/>
          </a:prstGeom>
          <a:noFill/>
        </p:spPr>
        <p:txBody>
          <a:bodyPr wrap="square" rtlCol="0">
            <a:spAutoFit/>
          </a:bodyPr>
          <a:lstStyle/>
          <a:p>
            <a:pPr algn="ctr"/>
            <a:r>
              <a:rPr lang="en-US" sz="3600" dirty="0" smtClean="0"/>
              <a:t>Assistive </a:t>
            </a:r>
            <a:r>
              <a:rPr lang="en-US" sz="3600" smtClean="0"/>
              <a:t>Technolgoy</a:t>
            </a:r>
            <a:r>
              <a:rPr lang="en-US" sz="3600" dirty="0" smtClean="0"/>
              <a:t> supporting UCC students with</a:t>
            </a:r>
          </a:p>
        </p:txBody>
      </p:sp>
    </p:spTree>
    <p:extLst>
      <p:ext uri="{BB962C8B-B14F-4D97-AF65-F5344CB8AC3E}">
        <p14:creationId xmlns:p14="http://schemas.microsoft.com/office/powerpoint/2010/main" val="37554074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604</TotalTime>
  <Words>729</Words>
  <Application>Microsoft Macintosh PowerPoint</Application>
  <PresentationFormat>On-screen Show (4:3)</PresentationFormat>
  <Paragraphs>195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Elemental</vt:lpstr>
      <vt:lpstr>Assistive Technology   in  UCC        11th December 2013</vt:lpstr>
      <vt:lpstr>Assistive Technology:  What is it?</vt:lpstr>
      <vt:lpstr>The Role of Assistive Technology in Enhancing Learning</vt:lpstr>
      <vt:lpstr>Assistive Technology Unit  Boole Library</vt:lpstr>
      <vt:lpstr>Assistive Technology Unit in UCC</vt:lpstr>
      <vt:lpstr>Computer Access</vt:lpstr>
      <vt:lpstr>Main Challenges  faced by  Students with Disabilities  in the  Learning Environment</vt:lpstr>
      <vt:lpstr>PowerPoint Presentation</vt:lpstr>
      <vt:lpstr>PowerPoint Presentation</vt:lpstr>
      <vt:lpstr>Specialised Software</vt:lpstr>
      <vt:lpstr>UCC Site Licenses</vt:lpstr>
      <vt:lpstr> Specialised Hardware</vt:lpstr>
      <vt:lpstr> Hardware/Equipment</vt:lpstr>
      <vt:lpstr>Technology in Exams</vt:lpstr>
      <vt:lpstr>Course Material and Textbooks</vt:lpstr>
      <vt:lpstr>Software for company computer or DSS laptop with software </vt:lpstr>
      <vt:lpstr>Panopto</vt:lpstr>
      <vt:lpstr>Contact Details</vt:lpstr>
    </vt:vector>
  </TitlesOfParts>
  <Company>UCC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Doran</dc:creator>
  <cp:lastModifiedBy>Linda Doran</cp:lastModifiedBy>
  <cp:revision>54</cp:revision>
  <dcterms:created xsi:type="dcterms:W3CDTF">2013-10-07T20:05:49Z</dcterms:created>
  <dcterms:modified xsi:type="dcterms:W3CDTF">2013-12-10T23:48:13Z</dcterms:modified>
</cp:coreProperties>
</file>