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4" r:id="rId1"/>
  </p:sldMasterIdLst>
  <p:notesMasterIdLst>
    <p:notesMasterId r:id="rId24"/>
  </p:notesMasterIdLst>
  <p:handoutMasterIdLst>
    <p:handoutMasterId r:id="rId25"/>
  </p:handoutMasterIdLst>
  <p:sldIdLst>
    <p:sldId id="265" r:id="rId2"/>
    <p:sldId id="318" r:id="rId3"/>
    <p:sldId id="319" r:id="rId4"/>
    <p:sldId id="321" r:id="rId5"/>
    <p:sldId id="323" r:id="rId6"/>
    <p:sldId id="324" r:id="rId7"/>
    <p:sldId id="272" r:id="rId8"/>
    <p:sldId id="297" r:id="rId9"/>
    <p:sldId id="310" r:id="rId10"/>
    <p:sldId id="273" r:id="rId11"/>
    <p:sldId id="277" r:id="rId12"/>
    <p:sldId id="299" r:id="rId13"/>
    <p:sldId id="290" r:id="rId14"/>
    <p:sldId id="313" r:id="rId15"/>
    <p:sldId id="314" r:id="rId16"/>
    <p:sldId id="317" r:id="rId17"/>
    <p:sldId id="316" r:id="rId18"/>
    <p:sldId id="327" r:id="rId19"/>
    <p:sldId id="325" r:id="rId20"/>
    <p:sldId id="291" r:id="rId21"/>
    <p:sldId id="326" r:id="rId22"/>
    <p:sldId id="322" r:id="rId23"/>
  </p:sldIdLst>
  <p:sldSz cx="9144000" cy="6858000" type="screen4x3"/>
  <p:notesSz cx="6718300" cy="9867900"/>
  <p:embeddedFontLst>
    <p:embeddedFont>
      <p:font typeface="Elephant" panose="02020904090505020303" pitchFamily="18" charset="0"/>
      <p:regular r:id="rId26"/>
      <p:italic r:id="rId27"/>
    </p:embeddedFont>
    <p:embeddedFont>
      <p:font typeface="Effra Bold" panose="020B0604020202020204" charset="0"/>
      <p:bold r:id="rId28"/>
    </p:embeddedFont>
    <p:embeddedFont>
      <p:font typeface="Effra" panose="020B0604020202020204" charset="0"/>
      <p:regular r:id="rId29"/>
      <p:bold r:id="rId30"/>
      <p:italic r:id="rId31"/>
      <p:boldItalic r:id="rId32"/>
    </p:embeddedFont>
    <p:embeddedFont>
      <p:font typeface="AngsanaUPC" panose="02020603050405020304" pitchFamily="18" charset="-34"/>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Effra Light" panose="020B0604020202020204" charset="0"/>
      <p:regular r:id="rId41"/>
      <p:italic r:id="rId42"/>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1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sna" initials="V" lastIdx="2" clrIdx="0"/>
  <p:cmAuthor id="1" name="Emily Seager" initials="ES"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799A1"/>
    <a:srgbClr val="BF0071"/>
    <a:srgbClr val="7EAF35"/>
    <a:srgbClr val="F3F3F3"/>
    <a:srgbClr val="F0F0F0"/>
    <a:srgbClr val="EEEEEE"/>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4" autoAdjust="0"/>
    <p:restoredTop sz="92189" autoAdjust="0"/>
  </p:normalViewPr>
  <p:slideViewPr>
    <p:cSldViewPr showGuides="1">
      <p:cViewPr varScale="1">
        <p:scale>
          <a:sx n="68" d="100"/>
          <a:sy n="68" d="100"/>
        </p:scale>
        <p:origin x="158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46"/>
    </p:cViewPr>
  </p:sorterViewPr>
  <p:notesViewPr>
    <p:cSldViewPr showGuides="1">
      <p:cViewPr varScale="1">
        <p:scale>
          <a:sx n="113" d="100"/>
          <a:sy n="113" d="100"/>
        </p:scale>
        <p:origin x="-1326" y="-102"/>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pPr eaLnBrk="1" hangingPunct="1">
              <a:defRPr/>
            </a:pPr>
            <a:r>
              <a:rPr lang="en-GB" sz="700" dirty="0">
                <a:latin typeface="Elephant"/>
              </a:rPr>
              <a:t>Requesting </a:t>
            </a:r>
            <a:r>
              <a:rPr lang="en-GB" sz="700" dirty="0">
                <a:solidFill>
                  <a:schemeClr val="bg1"/>
                </a:solidFill>
                <a:latin typeface="Elephant"/>
              </a:rPr>
              <a:t>(also referred to as proto-imperatives, or initiating behaviour regulation): infants indicate to their caregiver or playmate that they want some desired object or event.</a:t>
            </a:r>
          </a:p>
          <a:p>
            <a:pPr eaLnBrk="1" hangingPunct="1">
              <a:defRPr/>
            </a:pPr>
            <a:r>
              <a:rPr lang="en-GB" sz="700" dirty="0">
                <a:latin typeface="Elephant"/>
              </a:rPr>
              <a:t>Commenting</a:t>
            </a:r>
            <a:r>
              <a:rPr lang="en-GB" sz="700" dirty="0">
                <a:solidFill>
                  <a:schemeClr val="bg1"/>
                </a:solidFill>
                <a:latin typeface="Elephant"/>
              </a:rPr>
              <a:t> (also referred to as proto-declaratives or initiating joint attention): involves directing another’s attention in order to establish a joint focus on something. </a:t>
            </a:r>
          </a:p>
          <a:p>
            <a:pPr>
              <a:defRPr/>
            </a:pPr>
            <a:r>
              <a:rPr lang="en-GB" sz="800" dirty="0"/>
              <a:t>Requesting, is seen as an instrumental behaviour (McDuffie et al., 2005), whereas commenting, is considered a social approach behaviour, and involves directing the attention of a social partner (McDuffie et al., 2005).</a:t>
            </a:r>
          </a:p>
          <a:p>
            <a:pPr eaLnBrk="1" hangingPunct="1">
              <a:defRPr/>
            </a:pPr>
            <a:endParaRPr lang="en-GB" sz="700" dirty="0">
              <a:latin typeface="Elephant"/>
            </a:endParaRPr>
          </a:p>
          <a:p>
            <a:pPr eaLnBrk="1" hangingPunct="1">
              <a:defRPr/>
            </a:pPr>
            <a:r>
              <a:rPr lang="en-GB" sz="700" dirty="0">
                <a:latin typeface="Elephant"/>
              </a:rPr>
              <a:t>Conflicting due to different types of matching (language matched or mental aged matched). Also different ways of assessing this skill (parental report or observation either in natural set ups or more structured set ups). </a:t>
            </a:r>
          </a:p>
          <a:p>
            <a:pPr eaLnBrk="1" hangingPunct="1">
              <a:defRPr/>
            </a:pPr>
            <a:r>
              <a:rPr lang="en-GB" sz="700" dirty="0">
                <a:latin typeface="Elephant"/>
              </a:rPr>
              <a:t>Perhaps relative strength to compensate for delays in spoken language. </a:t>
            </a:r>
          </a:p>
          <a:p>
            <a:pPr eaLnBrk="1" hangingPunct="1">
              <a:defRPr/>
            </a:pPr>
            <a:endParaRPr lang="en-GB" sz="700" dirty="0">
              <a:latin typeface="Elephant"/>
            </a:endParaRPr>
          </a:p>
          <a:p>
            <a:pPr marL="340534" indent="-340534">
              <a:lnSpc>
                <a:spcPct val="90000"/>
              </a:lnSpc>
              <a:spcBef>
                <a:spcPct val="20000"/>
              </a:spcBef>
              <a:buFont typeface="Arial" charset="0"/>
              <a:buChar char="•"/>
              <a:defRPr/>
            </a:pPr>
            <a:r>
              <a:rPr lang="en-GB" sz="800" dirty="0">
                <a:solidFill>
                  <a:schemeClr val="tx2"/>
                </a:solidFill>
              </a:rPr>
              <a:t>Smith &amp; von </a:t>
            </a:r>
            <a:r>
              <a:rPr lang="en-GB" sz="800" dirty="0" err="1">
                <a:solidFill>
                  <a:schemeClr val="tx2"/>
                </a:solidFill>
              </a:rPr>
              <a:t>Tetzchner</a:t>
            </a:r>
            <a:r>
              <a:rPr lang="en-GB" sz="800" dirty="0">
                <a:solidFill>
                  <a:schemeClr val="tx2"/>
                </a:solidFill>
              </a:rPr>
              <a:t> (1986): nonverbal requesting at 24 months predictive of expressive language one year later in children with DS.</a:t>
            </a:r>
          </a:p>
          <a:p>
            <a:pPr marL="340534" indent="-340534">
              <a:lnSpc>
                <a:spcPct val="90000"/>
              </a:lnSpc>
              <a:spcBef>
                <a:spcPct val="20000"/>
              </a:spcBef>
              <a:buFont typeface="Arial" charset="0"/>
              <a:buChar char="•"/>
              <a:defRPr/>
            </a:pPr>
            <a:r>
              <a:rPr lang="en-GB" sz="800" dirty="0">
                <a:solidFill>
                  <a:schemeClr val="tx2"/>
                </a:solidFill>
              </a:rPr>
              <a:t>Mundy  et al., (1995):  in infants with DS, differences in nonverbal requesting at 22 months were associated with later development of expressive language at 35 months. In TD infants measures of nonverbal communication were predictive of both expressive and receptive language. </a:t>
            </a:r>
          </a:p>
          <a:p>
            <a:pPr eaLnBrk="1" hangingPunct="1">
              <a:defRPr/>
            </a:pPr>
            <a:endParaRPr lang="en-GB" sz="700" dirty="0">
              <a:latin typeface="Elephant"/>
            </a:endParaRPr>
          </a:p>
          <a:p>
            <a:pPr eaLnBrk="1" hangingPunct="1">
              <a:defRPr/>
            </a:pPr>
            <a:r>
              <a:rPr lang="en-GB" sz="700" dirty="0">
                <a:latin typeface="Elephant"/>
              </a:rPr>
              <a:t>YODER AND WARREN (2004) Criticise other longitudinal studies for not controlling for initial language status. </a:t>
            </a:r>
          </a:p>
        </p:txBody>
      </p:sp>
    </p:spTree>
    <p:extLst>
      <p:ext uri="{BB962C8B-B14F-4D97-AF65-F5344CB8AC3E}">
        <p14:creationId xmlns:p14="http://schemas.microsoft.com/office/powerpoint/2010/main" val="4052543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p:spPr>
        <p:txBody>
          <a:bodyPr/>
          <a:lstStyle/>
          <a:p>
            <a:r>
              <a:rPr lang="en-GB" dirty="0" smtClean="0"/>
              <a:t>Selected the tasks for the measures we want. </a:t>
            </a:r>
          </a:p>
          <a:p>
            <a:r>
              <a:rPr lang="en-GB" dirty="0" smtClean="0"/>
              <a:t>RJA (%age of success)</a:t>
            </a:r>
          </a:p>
          <a:p>
            <a:r>
              <a:rPr lang="en-GB" dirty="0" smtClean="0"/>
              <a:t>IJA/IBR Continuous measures (frequency) </a:t>
            </a:r>
          </a:p>
          <a:p>
            <a:endParaRPr lang="en-GB" dirty="0" smtClean="0"/>
          </a:p>
          <a:p>
            <a:r>
              <a:rPr lang="en-GB" dirty="0" smtClean="0"/>
              <a:t>Gaze Following tasks used by Delgado as their attention following task. </a:t>
            </a:r>
          </a:p>
          <a:p>
            <a:pPr eaLnBrk="1" hangingPunct="1"/>
            <a:endParaRPr lang="en-US" dirty="0" smtClean="0"/>
          </a:p>
        </p:txBody>
      </p:sp>
    </p:spTree>
    <p:extLst>
      <p:ext uri="{BB962C8B-B14F-4D97-AF65-F5344CB8AC3E}">
        <p14:creationId xmlns:p14="http://schemas.microsoft.com/office/powerpoint/2010/main" val="307391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p:spPr>
        <p:txBody>
          <a:bodyPr/>
          <a:lstStyle/>
          <a:p>
            <a:pPr eaLnBrk="1" hangingPunct="1">
              <a:lnSpc>
                <a:spcPct val="90000"/>
              </a:lnSpc>
              <a:buFontTx/>
              <a:buChar char="•"/>
            </a:pPr>
            <a:r>
              <a:rPr lang="en-GB" dirty="0" smtClean="0"/>
              <a:t>Several studies have shown that differences in responding to joint attention in 6-18 month old infants are predictive of language ability at 24 to 36 months </a:t>
            </a:r>
          </a:p>
          <a:p>
            <a:pPr eaLnBrk="1" hangingPunct="1">
              <a:lnSpc>
                <a:spcPct val="90000"/>
              </a:lnSpc>
              <a:buFontTx/>
              <a:buChar char="•"/>
            </a:pPr>
            <a:r>
              <a:rPr lang="en-GB" dirty="0" smtClean="0"/>
              <a:t>Delgado et al., (2002) however criticise earlier studies for not taking target location into account, as these studies combined infants’ abilities to respond to targets within their visual field (90º or less to the left or right of the infant) and outside their visual field (greater than 90º to the left or right of the infant). Delgado et al., (2002) state that this is important, as before 12 months, infants are typically limited to targets within their visual field when responding to joint attention. The ability to locate targets outside of their visual field or behind them, does not develop until sometime between 12 and 18 months (Butterworth &amp; Jarrett, 1991; Butterworth &amp; Cochran, 1980).</a:t>
            </a:r>
          </a:p>
          <a:p>
            <a:pPr eaLnBrk="1" hangingPunct="1">
              <a:lnSpc>
                <a:spcPct val="90000"/>
              </a:lnSpc>
              <a:buFontTx/>
              <a:buChar char="•"/>
            </a:pPr>
            <a:r>
              <a:rPr lang="en-GB" dirty="0" smtClean="0"/>
              <a:t> Delgado et al., (2002) examined the effects of target location on the relationship between responding to joint attention (at 15 months) and subsequent language development (at 24 months). This study supported a developmental progression in the infants’ ability to locate targets from within to outside their visual field. </a:t>
            </a:r>
          </a:p>
          <a:p>
            <a:pPr eaLnBrk="1" hangingPunct="1">
              <a:lnSpc>
                <a:spcPct val="90000"/>
              </a:lnSpc>
              <a:buFontTx/>
              <a:buChar char="•"/>
            </a:pPr>
            <a:r>
              <a:rPr lang="en-GB" dirty="0" smtClean="0"/>
              <a:t>At 15 months, children were capable of locating targets within their visual field, but fewer showed a consistent ability to locate targets outside of their visual field. </a:t>
            </a:r>
          </a:p>
          <a:p>
            <a:pPr eaLnBrk="1" hangingPunct="1">
              <a:lnSpc>
                <a:spcPct val="90000"/>
              </a:lnSpc>
              <a:buFontTx/>
              <a:buChar char="•"/>
            </a:pPr>
            <a:r>
              <a:rPr lang="en-GB" dirty="0" smtClean="0"/>
              <a:t>Not really investigated in DS.</a:t>
            </a:r>
          </a:p>
          <a:p>
            <a:pPr>
              <a:lnSpc>
                <a:spcPct val="90000"/>
              </a:lnSpc>
            </a:pPr>
            <a:endParaRPr lang="en-US" dirty="0" smtClean="0"/>
          </a:p>
          <a:p>
            <a:pPr eaLnBrk="1" hangingPunct="1">
              <a:lnSpc>
                <a:spcPct val="90000"/>
              </a:lnSpc>
            </a:pPr>
            <a:endParaRPr lang="en-US" dirty="0" smtClean="0"/>
          </a:p>
        </p:txBody>
      </p:sp>
    </p:spTree>
    <p:extLst>
      <p:ext uri="{BB962C8B-B14F-4D97-AF65-F5344CB8AC3E}">
        <p14:creationId xmlns:p14="http://schemas.microsoft.com/office/powerpoint/2010/main" val="187518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56271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Intervention</a:t>
            </a:r>
            <a:r>
              <a:rPr lang="en-GB" baseline="0" dirty="0"/>
              <a:t> aiming to improve RJA</a:t>
            </a:r>
          </a:p>
          <a:p>
            <a:r>
              <a:rPr lang="en-GB" baseline="0" dirty="0"/>
              <a:t>Longitudinal study – children followed for 1 year in total</a:t>
            </a:r>
          </a:p>
          <a:p>
            <a:r>
              <a:rPr lang="en-GB" baseline="0" dirty="0"/>
              <a:t>Control data came from previous experiment </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7</a:t>
            </a:fld>
            <a:endParaRPr lang="en-GB" altLang="en-US" dirty="0"/>
          </a:p>
        </p:txBody>
      </p:sp>
    </p:spTree>
    <p:extLst>
      <p:ext uri="{BB962C8B-B14F-4D97-AF65-F5344CB8AC3E}">
        <p14:creationId xmlns:p14="http://schemas.microsoft.com/office/powerpoint/2010/main" val="403494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ESCS – gaze following and proximal points task </a:t>
            </a:r>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10</a:t>
            </a:fld>
            <a:endParaRPr lang="en-GB" altLang="en-US" dirty="0"/>
          </a:p>
        </p:txBody>
      </p:sp>
    </p:spTree>
    <p:extLst>
      <p:ext uri="{BB962C8B-B14F-4D97-AF65-F5344CB8AC3E}">
        <p14:creationId xmlns:p14="http://schemas.microsoft.com/office/powerpoint/2010/main" val="295692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Intervention based on previous research</a:t>
            </a:r>
            <a:r>
              <a:rPr lang="en-GB" baseline="0" dirty="0"/>
              <a:t> from children with ASD</a:t>
            </a:r>
          </a:p>
          <a:p>
            <a:r>
              <a:rPr lang="en-GB" baseline="0" dirty="0"/>
              <a:t>10 weeks – 1 researcher session per week and 3 parent sessions</a:t>
            </a:r>
          </a:p>
          <a:p>
            <a:r>
              <a:rPr lang="en-GB" baseline="0" dirty="0"/>
              <a:t>Toy based – important to keep child motivated and engaged</a:t>
            </a:r>
          </a:p>
          <a:p>
            <a:r>
              <a:rPr lang="en-GB" baseline="0" dirty="0"/>
              <a:t>‘What’s in the bag’ – shakers, wind up toys, Mr Tumble etc. </a:t>
            </a:r>
          </a:p>
          <a:p>
            <a:r>
              <a:rPr lang="en-GB" baseline="0" dirty="0"/>
              <a:t>Levels .... Engage with toy, provide verbal and physical prompts if needed, constant language input </a:t>
            </a:r>
          </a:p>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11</a:t>
            </a:fld>
            <a:endParaRPr lang="en-GB" altLang="en-US" dirty="0"/>
          </a:p>
        </p:txBody>
      </p:sp>
    </p:spTree>
    <p:extLst>
      <p:ext uri="{BB962C8B-B14F-4D97-AF65-F5344CB8AC3E}">
        <p14:creationId xmlns:p14="http://schemas.microsoft.com/office/powerpoint/2010/main" val="187299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 task e.g. level</a:t>
            </a:r>
            <a:r>
              <a:rPr lang="en-GB" baseline="0" dirty="0"/>
              <a:t> 3 </a:t>
            </a:r>
            <a:r>
              <a:rPr lang="en-GB" baseline="0" dirty="0">
                <a:sym typeface="Wingdings" panose="05000000000000000000" pitchFamily="2" charset="2"/>
              </a:rPr>
              <a:t> maintenance L1 and L2  reward  repeat 4 times </a:t>
            </a:r>
          </a:p>
          <a:p>
            <a:r>
              <a:rPr lang="en-GB" baseline="0" dirty="0">
                <a:sym typeface="Wingdings" panose="05000000000000000000" pitchFamily="2" charset="2"/>
              </a:rPr>
              <a:t>Lots of positive reinforcement and language input throughout </a:t>
            </a:r>
          </a:p>
          <a:p>
            <a:r>
              <a:rPr lang="en-GB" baseline="0" dirty="0">
                <a:sym typeface="Wingdings" panose="05000000000000000000" pitchFamily="2" charset="2"/>
              </a:rPr>
              <a:t>Pass level – score correct responses for 2 sets of trials </a:t>
            </a:r>
          </a:p>
          <a:p>
            <a:r>
              <a:rPr lang="en-GB" baseline="0" dirty="0">
                <a:sym typeface="Wingdings" panose="05000000000000000000" pitchFamily="2" charset="2"/>
              </a:rPr>
              <a:t>Parent to practice ‘current level’ at home </a:t>
            </a:r>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12</a:t>
            </a:fld>
            <a:endParaRPr lang="en-GB" altLang="en-US" dirty="0"/>
          </a:p>
        </p:txBody>
      </p:sp>
    </p:spTree>
    <p:extLst>
      <p:ext uri="{BB962C8B-B14F-4D97-AF65-F5344CB8AC3E}">
        <p14:creationId xmlns:p14="http://schemas.microsoft.com/office/powerpoint/2010/main" val="64805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17</a:t>
            </a:fld>
            <a:endParaRPr lang="en-GB" altLang="en-US" dirty="0"/>
          </a:p>
        </p:txBody>
      </p:sp>
    </p:spTree>
    <p:extLst>
      <p:ext uri="{BB962C8B-B14F-4D97-AF65-F5344CB8AC3E}">
        <p14:creationId xmlns:p14="http://schemas.microsoft.com/office/powerpoint/2010/main" val="84226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gave</a:t>
            </a:r>
            <a:r>
              <a:rPr lang="en-GB" baseline="0" dirty="0"/>
              <a:t> parents a questionnaire to find out if they found the intervention useful and it they felt that had seen effects</a:t>
            </a:r>
          </a:p>
          <a:p>
            <a:endParaRPr lang="en-GB" dirty="0"/>
          </a:p>
        </p:txBody>
      </p:sp>
      <p:sp>
        <p:nvSpPr>
          <p:cNvPr id="4" name="Slide Number Placeholder 3"/>
          <p:cNvSpPr>
            <a:spLocks noGrp="1"/>
          </p:cNvSpPr>
          <p:nvPr>
            <p:ph type="sldNum" sz="quarter" idx="10"/>
          </p:nvPr>
        </p:nvSpPr>
        <p:spPr/>
        <p:txBody>
          <a:bodyPr/>
          <a:lstStyle/>
          <a:p>
            <a:fld id="{A3ADB805-8BF7-47B5-B5FB-292FECAF2630}" type="slidenum">
              <a:rPr lang="en-GB" altLang="en-US" smtClean="0"/>
              <a:pPr/>
              <a:t>18</a:t>
            </a:fld>
            <a:endParaRPr lang="en-GB" altLang="en-US" dirty="0"/>
          </a:p>
        </p:txBody>
      </p:sp>
    </p:spTree>
    <p:extLst>
      <p:ext uri="{BB962C8B-B14F-4D97-AF65-F5344CB8AC3E}">
        <p14:creationId xmlns:p14="http://schemas.microsoft.com/office/powerpoint/2010/main" val="132436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a:t>Click icon to add picture</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a:t>Click icon to add picture</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761DF18-9761-4744-8F6C-103D5A1162AC}" type="datetimeFigureOut">
              <a:rPr lang="en-US"/>
              <a:pPr>
                <a:defRPr/>
              </a:pPr>
              <a:t>4/10/2019</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89CBBAA-4666-4BF3-A972-DDEB68118E7A}" type="slidenum">
              <a:rPr lang="en-GB"/>
              <a:pPr>
                <a:defRPr/>
              </a:pPr>
              <a:t>‹#›</a:t>
            </a:fld>
            <a:endParaRPr lang="en-GB"/>
          </a:p>
        </p:txBody>
      </p:sp>
    </p:spTree>
    <p:extLst>
      <p:ext uri="{BB962C8B-B14F-4D97-AF65-F5344CB8AC3E}">
        <p14:creationId xmlns:p14="http://schemas.microsoft.com/office/powerpoint/2010/main" val="140280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userDrawn="1">
  <p:cSld name="Title Slide (Grey)">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bwMode="hidden">
          <a:xfrm>
            <a:off x="0" y="457200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 name="Rectangle 22"/>
          <p:cNvSpPr/>
          <p:nvPr/>
        </p:nvSpPr>
        <p:spPr bwMode="hidden">
          <a:xfrm>
            <a:off x="0" y="0"/>
            <a:ext cx="9144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lgn="ctr" fontAlgn="auto">
              <a:spcBef>
                <a:spcPts val="0"/>
              </a:spcBef>
              <a:spcAft>
                <a:spcPts val="0"/>
              </a:spcAft>
              <a:defRPr/>
            </a:pPr>
            <a:endParaRPr lang="en-GB"/>
          </a:p>
        </p:txBody>
      </p:sp>
      <p:sp>
        <p:nvSpPr>
          <p:cNvPr id="3083"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3084" name="Rectangle 12"/>
          <p:cNvSpPr>
            <a:spLocks noGrp="1" noChangeArrowheads="1"/>
          </p:cNvSpPr>
          <p:nvPr>
            <p:ph type="subTitle" idx="1"/>
          </p:nvPr>
        </p:nvSpPr>
        <p:spPr>
          <a:xfrm>
            <a:off x="424800" y="4653136"/>
            <a:ext cx="8280000"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t>Wednesday, 11 June 2014</a:t>
            </a:r>
          </a:p>
        </p:txBody>
      </p:sp>
      <p:pic>
        <p:nvPicPr>
          <p:cNvPr id="32" name="Picture 5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pic>
        <p:nvPicPr>
          <p:cNvPr id="15" name="Picture 4"/>
          <p:cNvPicPr>
            <a:picLocks noChangeAspect="1"/>
          </p:cNvPicPr>
          <p:nvPr userDrawn="1"/>
        </p:nvPicPr>
        <p:blipFill>
          <a:blip r:embed="rId3">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
        <p:nvSpPr>
          <p:cNvPr id="3"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8"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
        <p:nvSpPr>
          <p:cNvPr id="17" name="TextBox 16"/>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Effra"/>
              </a:rPr>
              <a:t>Copyright University of Reading</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a:t>Copyright University of Reading</a:t>
            </a:r>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a:t>Wednesday, 11 June 2014</a:t>
            </a:r>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a:ln>
                  <a:noFill/>
                </a:ln>
                <a:solidFill>
                  <a:schemeClr val="bg2"/>
                </a:solidFill>
                <a:effectLst/>
                <a:uLnTx/>
                <a:uFillTx/>
                <a:latin typeface="Effra"/>
              </a:rPr>
              <a:t>Copyright University of Reading</a:t>
            </a: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a:t>Click icon to add picture. Visit www.reading.ac.uk/imagebank for more.</a:t>
            </a:r>
          </a:p>
        </p:txBody>
      </p:sp>
    </p:spTree>
    <p:extLst>
      <p:ext uri="{BB962C8B-B14F-4D97-AF65-F5344CB8AC3E}">
        <p14:creationId xmlns:p14="http://schemas.microsoft.com/office/powerpoint/2010/main" val="269105154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Tree>
    <p:extLst>
      <p:ext uri="{BB962C8B-B14F-4D97-AF65-F5344CB8AC3E}">
        <p14:creationId xmlns:p14="http://schemas.microsoft.com/office/powerpoint/2010/main" val="24985055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448483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a:t>Click icon to add picture</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16895263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Bold" panose="020B0803020203020204"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Bold" panose="020B0803020203020204"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Bold" panose="020B0803020203020204" pitchFamily="34" charset="0"/>
              </a:rPr>
              <a:t>IMPACT</a:t>
            </a:r>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705" r:id="rId3"/>
    <p:sldLayoutId id="2147483696" r:id="rId4"/>
    <p:sldLayoutId id="2147483698" r:id="rId5"/>
    <p:sldLayoutId id="2147483700" r:id="rId6"/>
    <p:sldLayoutId id="2147483701" r:id="rId7"/>
    <p:sldLayoutId id="2147483702" r:id="rId8"/>
    <p:sldLayoutId id="2147483706" r:id="rId9"/>
    <p:sldLayoutId id="2147483707" r:id="rId10"/>
    <p:sldLayoutId id="2147483708" r:id="rId11"/>
    <p:sldLayoutId id="2147483713" r:id="rId12"/>
    <p:sldLayoutId id="2147483709" r:id="rId13"/>
    <p:sldLayoutId id="2147483710" r:id="rId14"/>
    <p:sldLayoutId id="2147483711" r:id="rId15"/>
    <p:sldLayoutId id="2147483712" r:id="rId16"/>
    <p:sldLayoutId id="2147483714" r:id="rId17"/>
    <p:sldLayoutId id="2147483715" r:id="rId18"/>
    <p:sldLayoutId id="2147483716" r:id="rId19"/>
    <p:sldLayoutId id="2147483717" r:id="rId20"/>
  </p:sldLayoutIdLst>
  <p:transition>
    <p:fade/>
  </p:transition>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pPr marL="0" indent="0">
              <a:buNone/>
            </a:pPr>
            <a:r>
              <a:rPr lang="en-GB" sz="2400" dirty="0" smtClean="0"/>
              <a:t> </a:t>
            </a:r>
            <a:r>
              <a:rPr lang="en-GB" sz="2400" dirty="0" err="1" smtClean="0"/>
              <a:t>Vesna</a:t>
            </a:r>
            <a:r>
              <a:rPr lang="en-GB" sz="2400" dirty="0" smtClean="0"/>
              <a:t> Stojanovik¹, </a:t>
            </a:r>
          </a:p>
          <a:p>
            <a:pPr marL="0" indent="0">
              <a:buNone/>
            </a:pPr>
            <a:r>
              <a:rPr lang="en-GB" sz="2400" dirty="0"/>
              <a:t> </a:t>
            </a:r>
            <a:r>
              <a:rPr lang="en-GB" sz="2400" dirty="0" smtClean="0"/>
              <a:t>with Emily </a:t>
            </a:r>
            <a:r>
              <a:rPr lang="en-GB" sz="2400" dirty="0" err="1" smtClean="0"/>
              <a:t>Seager</a:t>
            </a:r>
            <a:r>
              <a:rPr lang="en-GB" sz="2400" dirty="0" smtClean="0"/>
              <a:t> </a:t>
            </a:r>
            <a:r>
              <a:rPr lang="en-GB" sz="2400" baseline="30000" dirty="0" smtClean="0"/>
              <a:t>1</a:t>
            </a:r>
            <a:r>
              <a:rPr lang="en-GB" sz="2400" dirty="0" smtClean="0"/>
              <a:t>   and Courtenay Norbury² </a:t>
            </a:r>
          </a:p>
          <a:p>
            <a:pPr marL="0" indent="0">
              <a:buNone/>
            </a:pPr>
            <a:r>
              <a:rPr lang="en-GB" sz="2400" dirty="0" smtClean="0"/>
              <a:t>¹ University of Reading, ²University College London </a:t>
            </a:r>
            <a:endParaRPr lang="en-GB" sz="2400" dirty="0"/>
          </a:p>
        </p:txBody>
      </p:sp>
      <p:sp>
        <p:nvSpPr>
          <p:cNvPr id="4" name="Slide Number Placeholder 3"/>
          <p:cNvSpPr>
            <a:spLocks noGrp="1"/>
          </p:cNvSpPr>
          <p:nvPr>
            <p:ph type="sldNum" sz="quarter" idx="10"/>
          </p:nvPr>
        </p:nvSpPr>
        <p:spPr/>
        <p:txBody>
          <a:bodyPr/>
          <a:lstStyle/>
          <a:p>
            <a:fld id="{44C01B32-D1A0-401C-8867-70456BBB1E87}" type="slidenum">
              <a:rPr lang="en-GB" altLang="en-US" smtClean="0"/>
              <a:pPr/>
              <a:t>1</a:t>
            </a:fld>
            <a:endParaRPr lang="en-GB" altLang="en-US" dirty="0"/>
          </a:p>
        </p:txBody>
      </p:sp>
      <p:sp>
        <p:nvSpPr>
          <p:cNvPr id="11" name="TextBox 10"/>
          <p:cNvSpPr txBox="1"/>
          <p:nvPr/>
        </p:nvSpPr>
        <p:spPr>
          <a:xfrm>
            <a:off x="755576" y="1124744"/>
            <a:ext cx="7416824" cy="2800767"/>
          </a:xfrm>
          <a:prstGeom prst="rect">
            <a:avLst/>
          </a:prstGeom>
          <a:noFill/>
        </p:spPr>
        <p:txBody>
          <a:bodyPr wrap="square" rtlCol="0">
            <a:spAutoFit/>
          </a:bodyPr>
          <a:lstStyle/>
          <a:p>
            <a:pPr algn="ctr"/>
            <a:r>
              <a:rPr lang="en-GB" sz="4400" b="1" dirty="0" smtClean="0">
                <a:solidFill>
                  <a:schemeClr val="accent1"/>
                </a:solidFill>
                <a:latin typeface="+mn-lt"/>
              </a:rPr>
              <a:t>Early Intervention for Infants with Down Syndrome: Developing </a:t>
            </a:r>
            <a:r>
              <a:rPr lang="en-GB" sz="4400" b="1" dirty="0">
                <a:solidFill>
                  <a:schemeClr val="accent1"/>
                </a:solidFill>
              </a:rPr>
              <a:t>S</a:t>
            </a:r>
            <a:r>
              <a:rPr lang="en-GB" sz="4400" b="1" dirty="0" smtClean="0">
                <a:solidFill>
                  <a:schemeClr val="accent1"/>
                </a:solidFill>
                <a:latin typeface="+mn-lt"/>
              </a:rPr>
              <a:t>ocial </a:t>
            </a:r>
            <a:r>
              <a:rPr lang="en-GB" sz="4400" b="1" dirty="0">
                <a:solidFill>
                  <a:schemeClr val="accent1"/>
                </a:solidFill>
              </a:rPr>
              <a:t>C</a:t>
            </a:r>
            <a:r>
              <a:rPr lang="en-GB" sz="4400" b="1" dirty="0" smtClean="0">
                <a:solidFill>
                  <a:schemeClr val="accent1"/>
                </a:solidFill>
                <a:latin typeface="+mn-lt"/>
              </a:rPr>
              <a:t>ommunication </a:t>
            </a:r>
            <a:r>
              <a:rPr lang="en-GB" sz="4400" b="1" dirty="0">
                <a:solidFill>
                  <a:schemeClr val="accent1"/>
                </a:solidFill>
              </a:rPr>
              <a:t>S</a:t>
            </a:r>
            <a:r>
              <a:rPr lang="en-GB" sz="4400" b="1" dirty="0" smtClean="0">
                <a:solidFill>
                  <a:schemeClr val="accent1"/>
                </a:solidFill>
                <a:latin typeface="+mn-lt"/>
              </a:rPr>
              <a:t>kills</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368152" cy="93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6704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44358"/>
            <a:ext cx="8280000" cy="828000"/>
          </a:xfrm>
        </p:spPr>
        <p:txBody>
          <a:bodyPr/>
          <a:lstStyle/>
          <a:p>
            <a:r>
              <a:rPr lang="en-GB" dirty="0"/>
              <a:t>Measures</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10</a:t>
            </a:fld>
            <a:endParaRPr lang="en-GB" altLang="en-US"/>
          </a:p>
        </p:txBody>
      </p:sp>
      <p:sp>
        <p:nvSpPr>
          <p:cNvPr id="5" name="TextBox 4"/>
          <p:cNvSpPr txBox="1"/>
          <p:nvPr/>
        </p:nvSpPr>
        <p:spPr>
          <a:xfrm>
            <a:off x="683568" y="1484784"/>
            <a:ext cx="3312368" cy="400110"/>
          </a:xfrm>
          <a:prstGeom prst="rect">
            <a:avLst/>
          </a:prstGeom>
          <a:noFill/>
        </p:spPr>
        <p:txBody>
          <a:bodyPr wrap="square" rtlCol="0">
            <a:spAutoFit/>
          </a:bodyPr>
          <a:lstStyle/>
          <a:p>
            <a:r>
              <a:rPr lang="en-GB" dirty="0">
                <a:solidFill>
                  <a:srgbClr val="FF0000"/>
                </a:solidFill>
                <a:latin typeface="+mn-lt"/>
              </a:rPr>
              <a:t>Intervention </a:t>
            </a:r>
            <a:r>
              <a:rPr lang="en-GB" dirty="0" smtClean="0">
                <a:solidFill>
                  <a:srgbClr val="FF0000"/>
                </a:solidFill>
                <a:latin typeface="+mn-lt"/>
              </a:rPr>
              <a:t>group</a:t>
            </a:r>
            <a:endParaRPr lang="en-GB" dirty="0">
              <a:solidFill>
                <a:srgbClr val="FF0000"/>
              </a:solidFill>
              <a:latin typeface="+mn-lt"/>
            </a:endParaRPr>
          </a:p>
        </p:txBody>
      </p:sp>
      <p:sp>
        <p:nvSpPr>
          <p:cNvPr id="6" name="TextBox 5"/>
          <p:cNvSpPr txBox="1"/>
          <p:nvPr/>
        </p:nvSpPr>
        <p:spPr>
          <a:xfrm>
            <a:off x="685900" y="1985648"/>
            <a:ext cx="3015952" cy="400110"/>
          </a:xfrm>
          <a:prstGeom prst="rect">
            <a:avLst/>
          </a:prstGeom>
          <a:noFill/>
        </p:spPr>
        <p:txBody>
          <a:bodyPr wrap="square" rtlCol="0">
            <a:spAutoFit/>
          </a:bodyPr>
          <a:lstStyle/>
          <a:p>
            <a:r>
              <a:rPr lang="en-GB" dirty="0">
                <a:solidFill>
                  <a:schemeClr val="tx2"/>
                </a:solidFill>
                <a:latin typeface="+mn-lt"/>
              </a:rPr>
              <a:t>Pre-test -17-23 months</a:t>
            </a:r>
          </a:p>
        </p:txBody>
      </p:sp>
      <p:sp>
        <p:nvSpPr>
          <p:cNvPr id="7" name="TextBox 6"/>
          <p:cNvSpPr txBox="1"/>
          <p:nvPr/>
        </p:nvSpPr>
        <p:spPr>
          <a:xfrm>
            <a:off x="1041748" y="2734721"/>
            <a:ext cx="2304256" cy="400110"/>
          </a:xfrm>
          <a:prstGeom prst="rect">
            <a:avLst/>
          </a:prstGeom>
          <a:noFill/>
        </p:spPr>
        <p:txBody>
          <a:bodyPr wrap="square" rtlCol="0">
            <a:spAutoFit/>
          </a:bodyPr>
          <a:lstStyle/>
          <a:p>
            <a:r>
              <a:rPr lang="en-GB" dirty="0">
                <a:solidFill>
                  <a:schemeClr val="tx2"/>
                </a:solidFill>
                <a:latin typeface="+mn-lt"/>
              </a:rPr>
              <a:t>Post-test</a:t>
            </a:r>
          </a:p>
        </p:txBody>
      </p:sp>
      <p:sp>
        <p:nvSpPr>
          <p:cNvPr id="8" name="TextBox 7"/>
          <p:cNvSpPr txBox="1"/>
          <p:nvPr/>
        </p:nvSpPr>
        <p:spPr>
          <a:xfrm>
            <a:off x="627841" y="3421451"/>
            <a:ext cx="3240360" cy="707886"/>
          </a:xfrm>
          <a:prstGeom prst="rect">
            <a:avLst/>
          </a:prstGeom>
          <a:noFill/>
        </p:spPr>
        <p:txBody>
          <a:bodyPr wrap="square" rtlCol="0">
            <a:spAutoFit/>
          </a:bodyPr>
          <a:lstStyle/>
          <a:p>
            <a:r>
              <a:rPr lang="en-GB" dirty="0">
                <a:solidFill>
                  <a:schemeClr val="tx2"/>
                </a:solidFill>
                <a:latin typeface="+mn-lt"/>
              </a:rPr>
              <a:t>6 month follow up  – 24-29 months</a:t>
            </a:r>
          </a:p>
        </p:txBody>
      </p:sp>
      <p:sp>
        <p:nvSpPr>
          <p:cNvPr id="9" name="TextBox 8"/>
          <p:cNvSpPr txBox="1"/>
          <p:nvPr/>
        </p:nvSpPr>
        <p:spPr>
          <a:xfrm>
            <a:off x="647564" y="4869160"/>
            <a:ext cx="3312368" cy="707886"/>
          </a:xfrm>
          <a:prstGeom prst="rect">
            <a:avLst/>
          </a:prstGeom>
          <a:noFill/>
        </p:spPr>
        <p:txBody>
          <a:bodyPr wrap="square" rtlCol="0">
            <a:spAutoFit/>
          </a:bodyPr>
          <a:lstStyle/>
          <a:p>
            <a:r>
              <a:rPr lang="en-GB" dirty="0">
                <a:solidFill>
                  <a:schemeClr val="tx2"/>
                </a:solidFill>
                <a:latin typeface="+mn-lt"/>
              </a:rPr>
              <a:t>1 year follow up – 30-35 months</a:t>
            </a:r>
          </a:p>
        </p:txBody>
      </p:sp>
      <p:sp>
        <p:nvSpPr>
          <p:cNvPr id="10" name="TextBox 9"/>
          <p:cNvSpPr txBox="1"/>
          <p:nvPr/>
        </p:nvSpPr>
        <p:spPr>
          <a:xfrm>
            <a:off x="4775713" y="1483430"/>
            <a:ext cx="2952328" cy="400110"/>
          </a:xfrm>
          <a:prstGeom prst="rect">
            <a:avLst/>
          </a:prstGeom>
          <a:noFill/>
        </p:spPr>
        <p:txBody>
          <a:bodyPr wrap="square" rtlCol="0">
            <a:spAutoFit/>
          </a:bodyPr>
          <a:lstStyle/>
          <a:p>
            <a:r>
              <a:rPr lang="en-GB" dirty="0">
                <a:solidFill>
                  <a:srgbClr val="FF0000"/>
                </a:solidFill>
                <a:latin typeface="+mn-lt"/>
              </a:rPr>
              <a:t>Control </a:t>
            </a:r>
            <a:r>
              <a:rPr lang="en-GB" dirty="0" smtClean="0">
                <a:solidFill>
                  <a:srgbClr val="FF0000"/>
                </a:solidFill>
                <a:latin typeface="+mn-lt"/>
              </a:rPr>
              <a:t>group</a:t>
            </a:r>
            <a:endParaRPr lang="en-GB" dirty="0">
              <a:solidFill>
                <a:srgbClr val="FF0000"/>
              </a:solidFill>
              <a:latin typeface="+mn-lt"/>
            </a:endParaRPr>
          </a:p>
        </p:txBody>
      </p:sp>
      <p:sp>
        <p:nvSpPr>
          <p:cNvPr id="11" name="TextBox 10"/>
          <p:cNvSpPr txBox="1"/>
          <p:nvPr/>
        </p:nvSpPr>
        <p:spPr>
          <a:xfrm>
            <a:off x="4757382" y="1929026"/>
            <a:ext cx="3312586" cy="707886"/>
          </a:xfrm>
          <a:prstGeom prst="rect">
            <a:avLst/>
          </a:prstGeom>
          <a:noFill/>
        </p:spPr>
        <p:txBody>
          <a:bodyPr wrap="square" rtlCol="0">
            <a:spAutoFit/>
          </a:bodyPr>
          <a:lstStyle/>
          <a:p>
            <a:r>
              <a:rPr lang="en-GB" dirty="0">
                <a:solidFill>
                  <a:schemeClr val="tx2"/>
                </a:solidFill>
                <a:latin typeface="+mn-lt"/>
              </a:rPr>
              <a:t>Assessment 1 – 18-21 months</a:t>
            </a:r>
          </a:p>
        </p:txBody>
      </p:sp>
      <p:sp>
        <p:nvSpPr>
          <p:cNvPr id="12" name="TextBox 11"/>
          <p:cNvSpPr txBox="1"/>
          <p:nvPr/>
        </p:nvSpPr>
        <p:spPr>
          <a:xfrm>
            <a:off x="4757382" y="3302304"/>
            <a:ext cx="2938636" cy="707886"/>
          </a:xfrm>
          <a:prstGeom prst="rect">
            <a:avLst/>
          </a:prstGeom>
          <a:noFill/>
        </p:spPr>
        <p:txBody>
          <a:bodyPr wrap="square" rtlCol="0">
            <a:spAutoFit/>
          </a:bodyPr>
          <a:lstStyle/>
          <a:p>
            <a:r>
              <a:rPr lang="en-GB" dirty="0">
                <a:solidFill>
                  <a:schemeClr val="tx2"/>
                </a:solidFill>
                <a:latin typeface="+mn-lt"/>
              </a:rPr>
              <a:t>Assessment 2 – 24-29 months</a:t>
            </a:r>
          </a:p>
        </p:txBody>
      </p:sp>
      <p:sp>
        <p:nvSpPr>
          <p:cNvPr id="13" name="TextBox 12"/>
          <p:cNvSpPr txBox="1"/>
          <p:nvPr/>
        </p:nvSpPr>
        <p:spPr>
          <a:xfrm>
            <a:off x="4757382" y="4869160"/>
            <a:ext cx="3370684" cy="707886"/>
          </a:xfrm>
          <a:prstGeom prst="rect">
            <a:avLst/>
          </a:prstGeom>
          <a:noFill/>
        </p:spPr>
        <p:txBody>
          <a:bodyPr wrap="square" rtlCol="0">
            <a:spAutoFit/>
          </a:bodyPr>
          <a:lstStyle/>
          <a:p>
            <a:r>
              <a:rPr lang="en-GB" dirty="0">
                <a:solidFill>
                  <a:schemeClr val="tx2"/>
                </a:solidFill>
                <a:latin typeface="+mn-lt"/>
              </a:rPr>
              <a:t>Assessment 3 – 30-35 months</a:t>
            </a:r>
          </a:p>
        </p:txBody>
      </p:sp>
      <p:cxnSp>
        <p:nvCxnSpPr>
          <p:cNvPr id="15" name="Straight Arrow Connector 14"/>
          <p:cNvCxnSpPr/>
          <p:nvPr/>
        </p:nvCxnSpPr>
        <p:spPr bwMode="auto">
          <a:xfrm>
            <a:off x="6012160" y="2617653"/>
            <a:ext cx="2332" cy="40011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Straight Arrow Connector 15"/>
          <p:cNvCxnSpPr/>
          <p:nvPr/>
        </p:nvCxnSpPr>
        <p:spPr bwMode="auto">
          <a:xfrm>
            <a:off x="1838028" y="2369691"/>
            <a:ext cx="0" cy="404525"/>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Straight Arrow Connector 16"/>
          <p:cNvCxnSpPr/>
          <p:nvPr/>
        </p:nvCxnSpPr>
        <p:spPr bwMode="auto">
          <a:xfrm>
            <a:off x="1869934" y="3134831"/>
            <a:ext cx="5698" cy="334945"/>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Straight Arrow Connector 17"/>
          <p:cNvCxnSpPr/>
          <p:nvPr/>
        </p:nvCxnSpPr>
        <p:spPr bwMode="auto">
          <a:xfrm flipH="1">
            <a:off x="1865919" y="4149080"/>
            <a:ext cx="6864" cy="40185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Straight Arrow Connector 18"/>
          <p:cNvCxnSpPr/>
          <p:nvPr/>
        </p:nvCxnSpPr>
        <p:spPr bwMode="auto">
          <a:xfrm flipH="1">
            <a:off x="6040522" y="4142353"/>
            <a:ext cx="2332" cy="408577"/>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8640"/>
            <a:ext cx="1296144"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6854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57" y="692696"/>
            <a:ext cx="8280000" cy="828000"/>
          </a:xfrm>
        </p:spPr>
        <p:txBody>
          <a:bodyPr/>
          <a:lstStyle/>
          <a:p>
            <a:r>
              <a:rPr lang="en-GB" dirty="0"/>
              <a:t>Intervention </a:t>
            </a:r>
          </a:p>
        </p:txBody>
      </p:sp>
      <p:sp>
        <p:nvSpPr>
          <p:cNvPr id="3" name="Content Placeholder 2"/>
          <p:cNvSpPr>
            <a:spLocks noGrp="1"/>
          </p:cNvSpPr>
          <p:nvPr>
            <p:ph idx="1"/>
          </p:nvPr>
        </p:nvSpPr>
        <p:spPr>
          <a:xfrm>
            <a:off x="467544" y="1756439"/>
            <a:ext cx="6739488" cy="318966"/>
          </a:xfrm>
        </p:spPr>
        <p:txBody>
          <a:bodyPr/>
          <a:lstStyle/>
          <a:p>
            <a:r>
              <a:rPr lang="en-GB" dirty="0"/>
              <a:t>Based on methodology of Whalen and </a:t>
            </a:r>
            <a:r>
              <a:rPr lang="en-GB" dirty="0" err="1"/>
              <a:t>Schreibman</a:t>
            </a:r>
            <a:r>
              <a:rPr lang="en-GB" dirty="0"/>
              <a:t> (2003</a:t>
            </a:r>
            <a:r>
              <a:rPr lang="en-GB" dirty="0" smtClean="0"/>
              <a:t>)</a:t>
            </a:r>
            <a:endParaRPr lang="en-GB" dirty="0"/>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11</a:t>
            </a:fld>
            <a:endParaRPr lang="en-GB" altLang="en-US"/>
          </a:p>
        </p:txBody>
      </p:sp>
      <p:sp>
        <p:nvSpPr>
          <p:cNvPr id="5" name="Rectangle 4"/>
          <p:cNvSpPr/>
          <p:nvPr/>
        </p:nvSpPr>
        <p:spPr>
          <a:xfrm>
            <a:off x="539552" y="2204864"/>
            <a:ext cx="6696744" cy="400110"/>
          </a:xfrm>
          <a:prstGeom prst="rect">
            <a:avLst/>
          </a:prstGeom>
          <a:solidFill>
            <a:schemeClr val="accent1"/>
          </a:solidFill>
          <a:ln w="38100">
            <a:solidFill>
              <a:schemeClr val="accent1"/>
            </a:solidFill>
          </a:ln>
        </p:spPr>
        <p:txBody>
          <a:bodyPr wrap="square" rtlCol="0" anchor="ctr">
            <a:spAutoFit/>
          </a:bodyPr>
          <a:lstStyle/>
          <a:p>
            <a:pPr algn="ctr"/>
            <a:r>
              <a:rPr lang="en-GB" dirty="0">
                <a:solidFill>
                  <a:schemeClr val="tx2"/>
                </a:solidFill>
                <a:latin typeface="+mn-lt"/>
              </a:rPr>
              <a:t>1. Response to hand on object</a:t>
            </a:r>
          </a:p>
        </p:txBody>
      </p:sp>
      <p:sp>
        <p:nvSpPr>
          <p:cNvPr id="6" name="Rectangle 5"/>
          <p:cNvSpPr/>
          <p:nvPr/>
        </p:nvSpPr>
        <p:spPr>
          <a:xfrm>
            <a:off x="539552" y="2811812"/>
            <a:ext cx="6696744" cy="400110"/>
          </a:xfrm>
          <a:prstGeom prst="rect">
            <a:avLst/>
          </a:prstGeom>
          <a:solidFill>
            <a:schemeClr val="accent1"/>
          </a:solidFill>
          <a:ln w="38100">
            <a:solidFill>
              <a:schemeClr val="accent1"/>
            </a:solidFill>
          </a:ln>
        </p:spPr>
        <p:txBody>
          <a:bodyPr wrap="square" rtlCol="0" anchor="ctr">
            <a:spAutoFit/>
          </a:bodyPr>
          <a:lstStyle/>
          <a:p>
            <a:pPr algn="ctr"/>
            <a:r>
              <a:rPr lang="en-GB" dirty="0"/>
              <a:t>2</a:t>
            </a:r>
            <a:r>
              <a:rPr lang="en-GB" dirty="0">
                <a:solidFill>
                  <a:schemeClr val="tx2"/>
                </a:solidFill>
                <a:latin typeface="+mn-lt"/>
              </a:rPr>
              <a:t>. Response to tapping object</a:t>
            </a:r>
          </a:p>
        </p:txBody>
      </p:sp>
      <p:sp>
        <p:nvSpPr>
          <p:cNvPr id="7" name="Rectangle 6"/>
          <p:cNvSpPr/>
          <p:nvPr/>
        </p:nvSpPr>
        <p:spPr>
          <a:xfrm>
            <a:off x="539552" y="3366218"/>
            <a:ext cx="6696744" cy="400110"/>
          </a:xfrm>
          <a:prstGeom prst="rect">
            <a:avLst/>
          </a:prstGeom>
          <a:solidFill>
            <a:schemeClr val="accent1"/>
          </a:solidFill>
          <a:ln w="38100">
            <a:solidFill>
              <a:schemeClr val="accent1"/>
            </a:solidFill>
          </a:ln>
        </p:spPr>
        <p:txBody>
          <a:bodyPr wrap="square" rtlCol="0" anchor="ctr">
            <a:spAutoFit/>
          </a:bodyPr>
          <a:lstStyle/>
          <a:p>
            <a:pPr algn="ctr"/>
            <a:r>
              <a:rPr lang="en-GB" dirty="0"/>
              <a:t>3</a:t>
            </a:r>
            <a:r>
              <a:rPr lang="en-GB" dirty="0">
                <a:solidFill>
                  <a:schemeClr val="tx2"/>
                </a:solidFill>
                <a:latin typeface="+mn-lt"/>
              </a:rPr>
              <a:t>. Response to object activation</a:t>
            </a:r>
          </a:p>
        </p:txBody>
      </p:sp>
      <p:sp>
        <p:nvSpPr>
          <p:cNvPr id="8" name="Rectangle 7"/>
          <p:cNvSpPr/>
          <p:nvPr/>
        </p:nvSpPr>
        <p:spPr>
          <a:xfrm>
            <a:off x="539552" y="3933056"/>
            <a:ext cx="6696744" cy="400110"/>
          </a:xfrm>
          <a:prstGeom prst="rect">
            <a:avLst/>
          </a:prstGeom>
          <a:solidFill>
            <a:schemeClr val="accent1"/>
          </a:solidFill>
          <a:ln w="38100">
            <a:solidFill>
              <a:schemeClr val="accent1"/>
            </a:solidFill>
          </a:ln>
        </p:spPr>
        <p:txBody>
          <a:bodyPr wrap="square" rtlCol="0" anchor="ctr">
            <a:spAutoFit/>
          </a:bodyPr>
          <a:lstStyle/>
          <a:p>
            <a:pPr algn="ctr"/>
            <a:r>
              <a:rPr lang="en-GB" dirty="0"/>
              <a:t>4</a:t>
            </a:r>
            <a:r>
              <a:rPr lang="en-GB" dirty="0">
                <a:solidFill>
                  <a:schemeClr val="tx2"/>
                </a:solidFill>
                <a:latin typeface="+mn-lt"/>
              </a:rPr>
              <a:t>. Eye contact</a:t>
            </a:r>
          </a:p>
        </p:txBody>
      </p:sp>
      <p:sp>
        <p:nvSpPr>
          <p:cNvPr id="9" name="Rectangle 8"/>
          <p:cNvSpPr/>
          <p:nvPr/>
        </p:nvSpPr>
        <p:spPr>
          <a:xfrm>
            <a:off x="539552" y="4453081"/>
            <a:ext cx="6696744" cy="400110"/>
          </a:xfrm>
          <a:prstGeom prst="rect">
            <a:avLst/>
          </a:prstGeom>
          <a:solidFill>
            <a:schemeClr val="accent1"/>
          </a:solidFill>
          <a:ln w="38100">
            <a:solidFill>
              <a:schemeClr val="accent1"/>
            </a:solidFill>
          </a:ln>
        </p:spPr>
        <p:txBody>
          <a:bodyPr wrap="square" rtlCol="0" anchor="ctr">
            <a:spAutoFit/>
          </a:bodyPr>
          <a:lstStyle/>
          <a:p>
            <a:pPr algn="ctr"/>
            <a:r>
              <a:rPr lang="en-GB" dirty="0"/>
              <a:t>5</a:t>
            </a:r>
            <a:r>
              <a:rPr lang="en-GB" dirty="0">
                <a:solidFill>
                  <a:schemeClr val="tx2"/>
                </a:solidFill>
                <a:latin typeface="+mn-lt"/>
              </a:rPr>
              <a:t>. Following points – two toys</a:t>
            </a:r>
          </a:p>
        </p:txBody>
      </p:sp>
      <p:sp>
        <p:nvSpPr>
          <p:cNvPr id="10" name="Rectangle 9"/>
          <p:cNvSpPr/>
          <p:nvPr/>
        </p:nvSpPr>
        <p:spPr>
          <a:xfrm>
            <a:off x="539552" y="5013176"/>
            <a:ext cx="6696744" cy="400110"/>
          </a:xfrm>
          <a:prstGeom prst="rect">
            <a:avLst/>
          </a:prstGeom>
          <a:solidFill>
            <a:schemeClr val="accent1"/>
          </a:solidFill>
          <a:ln w="38100">
            <a:solidFill>
              <a:schemeClr val="accent1"/>
            </a:solidFill>
          </a:ln>
        </p:spPr>
        <p:txBody>
          <a:bodyPr wrap="square" rtlCol="0" anchor="ctr">
            <a:spAutoFit/>
          </a:bodyPr>
          <a:lstStyle/>
          <a:p>
            <a:pPr algn="ctr"/>
            <a:r>
              <a:rPr lang="en-GB" dirty="0"/>
              <a:t>6</a:t>
            </a:r>
            <a:r>
              <a:rPr lang="en-GB" dirty="0">
                <a:solidFill>
                  <a:schemeClr val="tx2"/>
                </a:solidFill>
                <a:latin typeface="+mn-lt"/>
              </a:rPr>
              <a:t>. </a:t>
            </a:r>
            <a:r>
              <a:rPr lang="en-GB" dirty="0"/>
              <a:t>Following points – in book</a:t>
            </a:r>
            <a:endParaRPr lang="en-GB" dirty="0">
              <a:solidFill>
                <a:schemeClr val="tx2"/>
              </a:solidFill>
              <a:latin typeface="+mn-lt"/>
            </a:endParaRPr>
          </a:p>
        </p:txBody>
      </p:sp>
      <p:sp>
        <p:nvSpPr>
          <p:cNvPr id="11" name="Rectangle 10"/>
          <p:cNvSpPr/>
          <p:nvPr/>
        </p:nvSpPr>
        <p:spPr>
          <a:xfrm>
            <a:off x="539552" y="5578968"/>
            <a:ext cx="6696744" cy="400110"/>
          </a:xfrm>
          <a:prstGeom prst="rect">
            <a:avLst/>
          </a:prstGeom>
          <a:solidFill>
            <a:schemeClr val="accent1"/>
          </a:solidFill>
          <a:ln w="38100">
            <a:solidFill>
              <a:schemeClr val="accent1"/>
            </a:solidFill>
          </a:ln>
        </p:spPr>
        <p:txBody>
          <a:bodyPr wrap="square" rtlCol="0" anchor="ctr">
            <a:spAutoFit/>
          </a:bodyPr>
          <a:lstStyle/>
          <a:p>
            <a:pPr algn="ctr"/>
            <a:r>
              <a:rPr lang="en-GB" dirty="0"/>
              <a:t>7</a:t>
            </a:r>
            <a:r>
              <a:rPr lang="en-GB" dirty="0">
                <a:solidFill>
                  <a:schemeClr val="tx2"/>
                </a:solidFill>
                <a:latin typeface="+mn-lt"/>
              </a:rPr>
              <a:t>. Following points – around room</a:t>
            </a:r>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9"/>
            <a:ext cx="136815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437615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80000" cy="828000"/>
          </a:xfrm>
        </p:spPr>
        <p:txBody>
          <a:bodyPr/>
          <a:lstStyle/>
          <a:p>
            <a:r>
              <a:rPr lang="en-GB" dirty="0"/>
              <a:t>Intervention </a:t>
            </a:r>
          </a:p>
        </p:txBody>
      </p:sp>
      <p:sp>
        <p:nvSpPr>
          <p:cNvPr id="3" name="Content Placeholder 2"/>
          <p:cNvSpPr>
            <a:spLocks noGrp="1"/>
          </p:cNvSpPr>
          <p:nvPr>
            <p:ph idx="1"/>
          </p:nvPr>
        </p:nvSpPr>
        <p:spPr>
          <a:xfrm>
            <a:off x="395536" y="1988840"/>
            <a:ext cx="4979007" cy="4176464"/>
          </a:xfrm>
        </p:spPr>
        <p:txBody>
          <a:bodyPr/>
          <a:lstStyle/>
          <a:p>
            <a:r>
              <a:rPr lang="en-GB" dirty="0"/>
              <a:t>Every session follow same protocol – 4 sets of 3 trials </a:t>
            </a:r>
          </a:p>
          <a:p>
            <a:pPr marL="0" indent="0">
              <a:buNone/>
            </a:pPr>
            <a:endParaRPr lang="en-GB" dirty="0"/>
          </a:p>
          <a:p>
            <a:r>
              <a:rPr lang="en-GB" dirty="0"/>
              <a:t>Child required to ‘pass level’ before moving onto next activity </a:t>
            </a:r>
          </a:p>
          <a:p>
            <a:endParaRPr lang="en-GB" dirty="0"/>
          </a:p>
          <a:p>
            <a:r>
              <a:rPr lang="en-GB" dirty="0"/>
              <a:t>Parent </a:t>
            </a:r>
            <a:r>
              <a:rPr lang="en-GB" dirty="0" smtClean="0"/>
              <a:t>manual, diary </a:t>
            </a:r>
            <a:r>
              <a:rPr lang="en-GB" dirty="0"/>
              <a:t>and instructions</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12</a:t>
            </a:fld>
            <a:endParaRPr lang="en-GB" altLang="en-US"/>
          </a:p>
        </p:txBody>
      </p:sp>
      <p:sp>
        <p:nvSpPr>
          <p:cNvPr id="7" name="TextBox 6"/>
          <p:cNvSpPr txBox="1"/>
          <p:nvPr/>
        </p:nvSpPr>
        <p:spPr>
          <a:xfrm>
            <a:off x="6516216" y="2060848"/>
            <a:ext cx="1728192" cy="400110"/>
          </a:xfrm>
          <a:prstGeom prst="rect">
            <a:avLst/>
          </a:prstGeom>
          <a:solidFill>
            <a:schemeClr val="accent1"/>
          </a:solidFill>
        </p:spPr>
        <p:txBody>
          <a:bodyPr wrap="square" rtlCol="0">
            <a:spAutoFit/>
          </a:bodyPr>
          <a:lstStyle/>
          <a:p>
            <a:r>
              <a:rPr lang="en-GB" dirty="0">
                <a:solidFill>
                  <a:schemeClr val="tx2"/>
                </a:solidFill>
                <a:latin typeface="+mn-lt"/>
              </a:rPr>
              <a:t>Current task</a:t>
            </a:r>
          </a:p>
        </p:txBody>
      </p:sp>
      <p:sp>
        <p:nvSpPr>
          <p:cNvPr id="8" name="TextBox 7"/>
          <p:cNvSpPr txBox="1"/>
          <p:nvPr/>
        </p:nvSpPr>
        <p:spPr>
          <a:xfrm>
            <a:off x="6588224" y="3134829"/>
            <a:ext cx="1656184" cy="721593"/>
          </a:xfrm>
          <a:prstGeom prst="rect">
            <a:avLst/>
          </a:prstGeom>
          <a:solidFill>
            <a:schemeClr val="accent1"/>
          </a:solidFill>
        </p:spPr>
        <p:txBody>
          <a:bodyPr wrap="square" rtlCol="0">
            <a:spAutoFit/>
          </a:bodyPr>
          <a:lstStyle/>
          <a:p>
            <a:pPr algn="ctr"/>
            <a:r>
              <a:rPr lang="en-GB" dirty="0">
                <a:solidFill>
                  <a:schemeClr val="tx2"/>
                </a:solidFill>
                <a:latin typeface="+mn-lt"/>
              </a:rPr>
              <a:t>Maintenance task</a:t>
            </a:r>
          </a:p>
        </p:txBody>
      </p:sp>
      <p:sp>
        <p:nvSpPr>
          <p:cNvPr id="9" name="TextBox 8"/>
          <p:cNvSpPr txBox="1"/>
          <p:nvPr/>
        </p:nvSpPr>
        <p:spPr>
          <a:xfrm>
            <a:off x="6948264" y="4631487"/>
            <a:ext cx="1080120" cy="400110"/>
          </a:xfrm>
          <a:prstGeom prst="rect">
            <a:avLst/>
          </a:prstGeom>
          <a:solidFill>
            <a:schemeClr val="accent1"/>
          </a:solidFill>
        </p:spPr>
        <p:txBody>
          <a:bodyPr wrap="square" rtlCol="0">
            <a:spAutoFit/>
          </a:bodyPr>
          <a:lstStyle/>
          <a:p>
            <a:r>
              <a:rPr lang="en-GB" dirty="0"/>
              <a:t>Reward</a:t>
            </a:r>
            <a:endParaRPr lang="en-GB" dirty="0">
              <a:solidFill>
                <a:schemeClr val="tx2"/>
              </a:solidFill>
              <a:latin typeface="+mn-lt"/>
            </a:endParaRPr>
          </a:p>
        </p:txBody>
      </p:sp>
      <p:sp>
        <p:nvSpPr>
          <p:cNvPr id="13" name="Curved Left Arrow 12"/>
          <p:cNvSpPr/>
          <p:nvPr/>
        </p:nvSpPr>
        <p:spPr>
          <a:xfrm rot="10518959">
            <a:off x="5416217" y="2303012"/>
            <a:ext cx="1080120" cy="2592288"/>
          </a:xfrm>
          <a:prstGeom prst="curvedLeftArrow">
            <a:avLst/>
          </a:prstGeom>
          <a:solidFill>
            <a:schemeClr val="tx2"/>
          </a:solidFill>
          <a:ln w="38100">
            <a:solidFill>
              <a:schemeClr val="accent1"/>
            </a:solidFill>
          </a:ln>
        </p:spPr>
        <p:txBody>
          <a:bodyPr wrap="none" rtlCol="0" anchor="ctr">
            <a:spAutoFit/>
          </a:bodyPr>
          <a:lstStyle/>
          <a:p>
            <a:pPr algn="ctr"/>
            <a:endParaRPr lang="en-GB" dirty="0">
              <a:solidFill>
                <a:schemeClr val="tx2"/>
              </a:solidFill>
              <a:latin typeface="+mn-lt"/>
            </a:endParaRPr>
          </a:p>
        </p:txBody>
      </p:sp>
      <p:sp>
        <p:nvSpPr>
          <p:cNvPr id="14" name="Down Arrow 13"/>
          <p:cNvSpPr/>
          <p:nvPr/>
        </p:nvSpPr>
        <p:spPr>
          <a:xfrm>
            <a:off x="7308304" y="2564904"/>
            <a:ext cx="180020" cy="504056"/>
          </a:xfrm>
          <a:prstGeom prst="downArrow">
            <a:avLst/>
          </a:prstGeom>
          <a:solidFill>
            <a:schemeClr val="tx2"/>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
        <p:nvSpPr>
          <p:cNvPr id="15" name="Down Arrow 14"/>
          <p:cNvSpPr/>
          <p:nvPr/>
        </p:nvSpPr>
        <p:spPr>
          <a:xfrm>
            <a:off x="7370694" y="4043933"/>
            <a:ext cx="180020" cy="504056"/>
          </a:xfrm>
          <a:prstGeom prst="downArrow">
            <a:avLst/>
          </a:prstGeom>
          <a:solidFill>
            <a:schemeClr val="tx2"/>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9"/>
            <a:ext cx="1080120" cy="46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33595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36912"/>
            <a:ext cx="8280000" cy="828000"/>
          </a:xfrm>
        </p:spPr>
        <p:txBody>
          <a:bodyPr/>
          <a:lstStyle/>
          <a:p>
            <a:pPr algn="ctr"/>
            <a:r>
              <a:rPr lang="en-GB" dirty="0" smtClean="0"/>
              <a:t>follow up- 12 months after </a:t>
            </a:r>
            <a:br>
              <a:rPr lang="en-GB" dirty="0" smtClean="0"/>
            </a:br>
            <a:r>
              <a:rPr lang="en-GB" dirty="0" smtClean="0"/>
              <a:t>the intervention </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13</a:t>
            </a:fld>
            <a:endParaRPr lang="en-GB" altLang="en-US"/>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368152" cy="93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70619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88832"/>
            <a:ext cx="8280000" cy="828000"/>
          </a:xfrm>
        </p:spPr>
        <p:txBody>
          <a:bodyPr/>
          <a:lstStyle/>
          <a:p>
            <a:r>
              <a:rPr lang="en-GB" dirty="0" smtClean="0"/>
              <a:t>LANGUAGE understanding </a:t>
            </a:r>
            <a:br>
              <a:rPr lang="en-GB" dirty="0" smtClean="0"/>
            </a:br>
            <a:r>
              <a:rPr lang="en-GB" dirty="0" smtClean="0"/>
              <a:t>(pls-4)</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14</a:t>
            </a:fld>
            <a:endParaRPr lang="en-GB" altLang="en-US"/>
          </a:p>
        </p:txBody>
      </p:sp>
      <p:pic>
        <p:nvPicPr>
          <p:cNvPr id="5" name="Picture 4"/>
          <p:cNvPicPr/>
          <p:nvPr/>
        </p:nvPicPr>
        <p:blipFill rotWithShape="1">
          <a:blip r:embed="rId2"/>
          <a:srcRect l="2592" t="-1" r="13549" b="2328"/>
          <a:stretch/>
        </p:blipFill>
        <p:spPr bwMode="auto">
          <a:xfrm>
            <a:off x="1187624" y="1916832"/>
            <a:ext cx="5472608" cy="4536504"/>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907704" y="3068960"/>
            <a:ext cx="1584176" cy="707886"/>
          </a:xfrm>
          <a:prstGeom prst="rect">
            <a:avLst/>
          </a:prstGeom>
          <a:noFill/>
        </p:spPr>
        <p:txBody>
          <a:bodyPr wrap="square" rtlCol="0">
            <a:spAutoFit/>
          </a:bodyPr>
          <a:lstStyle/>
          <a:p>
            <a:r>
              <a:rPr lang="en-GB" dirty="0" smtClean="0">
                <a:solidFill>
                  <a:schemeClr val="tx2"/>
                </a:solidFill>
                <a:latin typeface="+mn-lt"/>
              </a:rPr>
              <a:t>Pre-intervention</a:t>
            </a:r>
          </a:p>
        </p:txBody>
      </p:sp>
      <p:sp>
        <p:nvSpPr>
          <p:cNvPr id="8" name="TextBox 7"/>
          <p:cNvSpPr txBox="1"/>
          <p:nvPr/>
        </p:nvSpPr>
        <p:spPr>
          <a:xfrm>
            <a:off x="4067944" y="2636912"/>
            <a:ext cx="1584176" cy="707886"/>
          </a:xfrm>
          <a:prstGeom prst="rect">
            <a:avLst/>
          </a:prstGeom>
          <a:noFill/>
        </p:spPr>
        <p:txBody>
          <a:bodyPr wrap="square" rtlCol="0">
            <a:spAutoFit/>
          </a:bodyPr>
          <a:lstStyle/>
          <a:p>
            <a:r>
              <a:rPr lang="en-GB" dirty="0" smtClean="0">
                <a:solidFill>
                  <a:schemeClr val="tx2"/>
                </a:solidFill>
                <a:latin typeface="+mn-lt"/>
              </a:rPr>
              <a:t>Post-intervention</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9"/>
            <a:ext cx="1368152" cy="46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38751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80000" cy="828000"/>
          </a:xfrm>
        </p:spPr>
        <p:txBody>
          <a:bodyPr/>
          <a:lstStyle/>
          <a:p>
            <a:r>
              <a:rPr lang="en-GB" dirty="0" smtClean="0"/>
              <a:t>EXPRESSIVE LANGUAGE (pls-4)</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15</a:t>
            </a:fld>
            <a:endParaRPr lang="en-GB" altLang="en-US"/>
          </a:p>
        </p:txBody>
      </p:sp>
      <p:pic>
        <p:nvPicPr>
          <p:cNvPr id="5" name="Picture 4"/>
          <p:cNvPicPr/>
          <p:nvPr/>
        </p:nvPicPr>
        <p:blipFill rotWithShape="1">
          <a:blip r:embed="rId2"/>
          <a:srcRect l="2695" r="13342" b="1940"/>
          <a:stretch/>
        </p:blipFill>
        <p:spPr bwMode="auto">
          <a:xfrm>
            <a:off x="971599" y="1930436"/>
            <a:ext cx="5861129" cy="4378884"/>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691680" y="2852936"/>
            <a:ext cx="1584176" cy="707886"/>
          </a:xfrm>
          <a:prstGeom prst="rect">
            <a:avLst/>
          </a:prstGeom>
          <a:noFill/>
        </p:spPr>
        <p:txBody>
          <a:bodyPr wrap="square" rtlCol="0">
            <a:spAutoFit/>
          </a:bodyPr>
          <a:lstStyle/>
          <a:p>
            <a:r>
              <a:rPr lang="en-GB" dirty="0" smtClean="0">
                <a:solidFill>
                  <a:schemeClr val="tx2"/>
                </a:solidFill>
                <a:latin typeface="+mn-lt"/>
              </a:rPr>
              <a:t>Pre-intervention</a:t>
            </a:r>
          </a:p>
        </p:txBody>
      </p:sp>
      <p:sp>
        <p:nvSpPr>
          <p:cNvPr id="8" name="TextBox 7"/>
          <p:cNvSpPr txBox="1"/>
          <p:nvPr/>
        </p:nvSpPr>
        <p:spPr>
          <a:xfrm>
            <a:off x="4139952" y="2060848"/>
            <a:ext cx="1584176" cy="707886"/>
          </a:xfrm>
          <a:prstGeom prst="rect">
            <a:avLst/>
          </a:prstGeom>
          <a:noFill/>
        </p:spPr>
        <p:txBody>
          <a:bodyPr wrap="square" rtlCol="0">
            <a:spAutoFit/>
          </a:bodyPr>
          <a:lstStyle/>
          <a:p>
            <a:r>
              <a:rPr lang="en-GB" dirty="0" smtClean="0">
                <a:solidFill>
                  <a:schemeClr val="tx2"/>
                </a:solidFill>
                <a:latin typeface="+mn-lt"/>
              </a:rPr>
              <a:t>Post-intervention</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9"/>
            <a:ext cx="136815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39513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80000" cy="828000"/>
          </a:xfrm>
        </p:spPr>
        <p:txBody>
          <a:bodyPr/>
          <a:lstStyle/>
          <a:p>
            <a:r>
              <a:rPr lang="en-GB" dirty="0" smtClean="0"/>
              <a:t>EXPRESSIVE VOCABULARY (cdi)</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16</a:t>
            </a:fld>
            <a:endParaRPr lang="en-GB" altLang="en-US"/>
          </a:p>
        </p:txBody>
      </p:sp>
      <p:pic>
        <p:nvPicPr>
          <p:cNvPr id="5" name="Picture 4"/>
          <p:cNvPicPr/>
          <p:nvPr/>
        </p:nvPicPr>
        <p:blipFill rotWithShape="1">
          <a:blip r:embed="rId2"/>
          <a:srcRect l="1970" r="13756" b="1682"/>
          <a:stretch/>
        </p:blipFill>
        <p:spPr bwMode="auto">
          <a:xfrm>
            <a:off x="1691680" y="1844824"/>
            <a:ext cx="5328592" cy="4608512"/>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339752" y="4797152"/>
            <a:ext cx="1584176" cy="707886"/>
          </a:xfrm>
          <a:prstGeom prst="rect">
            <a:avLst/>
          </a:prstGeom>
          <a:noFill/>
        </p:spPr>
        <p:txBody>
          <a:bodyPr wrap="square" rtlCol="0">
            <a:spAutoFit/>
          </a:bodyPr>
          <a:lstStyle/>
          <a:p>
            <a:r>
              <a:rPr lang="en-GB" dirty="0" smtClean="0">
                <a:solidFill>
                  <a:schemeClr val="tx2"/>
                </a:solidFill>
                <a:latin typeface="+mn-lt"/>
              </a:rPr>
              <a:t>Pre-intervention</a:t>
            </a:r>
          </a:p>
        </p:txBody>
      </p:sp>
      <p:sp>
        <p:nvSpPr>
          <p:cNvPr id="8" name="TextBox 7"/>
          <p:cNvSpPr txBox="1"/>
          <p:nvPr/>
        </p:nvSpPr>
        <p:spPr>
          <a:xfrm>
            <a:off x="4499992" y="2058980"/>
            <a:ext cx="1584176" cy="707886"/>
          </a:xfrm>
          <a:prstGeom prst="rect">
            <a:avLst/>
          </a:prstGeom>
          <a:noFill/>
        </p:spPr>
        <p:txBody>
          <a:bodyPr wrap="square" rtlCol="0">
            <a:spAutoFit/>
          </a:bodyPr>
          <a:lstStyle/>
          <a:p>
            <a:r>
              <a:rPr lang="en-GB" dirty="0" smtClean="0">
                <a:solidFill>
                  <a:schemeClr val="tx2"/>
                </a:solidFill>
                <a:latin typeface="+mn-lt"/>
              </a:rPr>
              <a:t>Post-intervention</a:t>
            </a: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9"/>
            <a:ext cx="1368152"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34943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80000" cy="828000"/>
          </a:xfrm>
        </p:spPr>
        <p:txBody>
          <a:bodyPr/>
          <a:lstStyle/>
          <a:p>
            <a:r>
              <a:rPr lang="en-GB" dirty="0" smtClean="0"/>
              <a:t>RECEPTIVE VOCABULARY (cdi)</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17</a:t>
            </a:fld>
            <a:endParaRPr lang="en-GB" altLang="en-US"/>
          </a:p>
        </p:txBody>
      </p:sp>
      <p:pic>
        <p:nvPicPr>
          <p:cNvPr id="5" name="Picture 4"/>
          <p:cNvPicPr/>
          <p:nvPr/>
        </p:nvPicPr>
        <p:blipFill rotWithShape="1">
          <a:blip r:embed="rId3"/>
          <a:srcRect l="2384" r="13548" b="1811"/>
          <a:stretch/>
        </p:blipFill>
        <p:spPr bwMode="auto">
          <a:xfrm>
            <a:off x="611560" y="1988840"/>
            <a:ext cx="5791978" cy="4464496"/>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566584" y="4005064"/>
            <a:ext cx="1584176" cy="707886"/>
          </a:xfrm>
          <a:prstGeom prst="rect">
            <a:avLst/>
          </a:prstGeom>
          <a:noFill/>
        </p:spPr>
        <p:txBody>
          <a:bodyPr wrap="square" rtlCol="0">
            <a:spAutoFit/>
          </a:bodyPr>
          <a:lstStyle/>
          <a:p>
            <a:r>
              <a:rPr lang="en-GB" dirty="0" smtClean="0">
                <a:solidFill>
                  <a:schemeClr val="tx2"/>
                </a:solidFill>
                <a:latin typeface="+mn-lt"/>
              </a:rPr>
              <a:t>Pre-intervention</a:t>
            </a:r>
          </a:p>
        </p:txBody>
      </p:sp>
      <p:sp>
        <p:nvSpPr>
          <p:cNvPr id="8" name="TextBox 7"/>
          <p:cNvSpPr txBox="1"/>
          <p:nvPr/>
        </p:nvSpPr>
        <p:spPr>
          <a:xfrm>
            <a:off x="3779912" y="2076509"/>
            <a:ext cx="1584176" cy="707886"/>
          </a:xfrm>
          <a:prstGeom prst="rect">
            <a:avLst/>
          </a:prstGeom>
          <a:noFill/>
        </p:spPr>
        <p:txBody>
          <a:bodyPr wrap="square" rtlCol="0">
            <a:spAutoFit/>
          </a:bodyPr>
          <a:lstStyle/>
          <a:p>
            <a:r>
              <a:rPr lang="en-GB" dirty="0" smtClean="0">
                <a:solidFill>
                  <a:schemeClr val="tx2"/>
                </a:solidFill>
                <a:latin typeface="+mn-lt"/>
              </a:rPr>
              <a:t>Post-intervention</a:t>
            </a:r>
          </a:p>
        </p:txBody>
      </p:sp>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0649"/>
            <a:ext cx="136815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32545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80000" cy="828000"/>
          </a:xfrm>
        </p:spPr>
        <p:txBody>
          <a:bodyPr/>
          <a:lstStyle/>
          <a:p>
            <a:r>
              <a:rPr lang="en-GB" dirty="0"/>
              <a:t>Post test results</a:t>
            </a:r>
          </a:p>
        </p:txBody>
      </p:sp>
      <p:sp>
        <p:nvSpPr>
          <p:cNvPr id="3" name="Content Placeholder 2"/>
          <p:cNvSpPr>
            <a:spLocks noGrp="1"/>
          </p:cNvSpPr>
          <p:nvPr>
            <p:ph idx="1"/>
          </p:nvPr>
        </p:nvSpPr>
        <p:spPr>
          <a:xfrm>
            <a:off x="395536" y="1772816"/>
            <a:ext cx="8280000" cy="3960000"/>
          </a:xfrm>
        </p:spPr>
        <p:txBody>
          <a:bodyPr/>
          <a:lstStyle/>
          <a:p>
            <a:pPr marL="0" indent="0">
              <a:buNone/>
            </a:pPr>
            <a:r>
              <a:rPr lang="en-GB" b="1" dirty="0">
                <a:solidFill>
                  <a:srgbClr val="FF0000"/>
                </a:solidFill>
              </a:rPr>
              <a:t>Parental questionnaire</a:t>
            </a:r>
          </a:p>
          <a:p>
            <a:r>
              <a:rPr lang="en-GB" dirty="0">
                <a:solidFill>
                  <a:srgbClr val="000000"/>
                </a:solidFill>
              </a:rPr>
              <a:t>13/16 parents returned questionnaire</a:t>
            </a:r>
          </a:p>
          <a:p>
            <a:endParaRPr lang="en-GB" dirty="0">
              <a:solidFill>
                <a:srgbClr val="000000"/>
              </a:solidFill>
            </a:endParaRPr>
          </a:p>
          <a:p>
            <a:r>
              <a:rPr lang="en-GB" dirty="0">
                <a:solidFill>
                  <a:srgbClr val="000000"/>
                </a:solidFill>
              </a:rPr>
              <a:t>100% extremely satisfied with intervention</a:t>
            </a:r>
          </a:p>
          <a:p>
            <a:endParaRPr lang="en-GB" dirty="0">
              <a:solidFill>
                <a:srgbClr val="000000"/>
              </a:solidFill>
            </a:endParaRPr>
          </a:p>
          <a:p>
            <a:r>
              <a:rPr lang="en-GB" dirty="0">
                <a:solidFill>
                  <a:srgbClr val="000000"/>
                </a:solidFill>
              </a:rPr>
              <a:t>100% felt child’s RJA improved</a:t>
            </a:r>
          </a:p>
          <a:p>
            <a:endParaRPr lang="en-GB" dirty="0">
              <a:solidFill>
                <a:srgbClr val="000000"/>
              </a:solidFill>
            </a:endParaRPr>
          </a:p>
          <a:p>
            <a:r>
              <a:rPr lang="en-GB" dirty="0">
                <a:solidFill>
                  <a:srgbClr val="000000"/>
                </a:solidFill>
              </a:rPr>
              <a:t>77% felt speech and language had improved</a:t>
            </a:r>
          </a:p>
          <a:p>
            <a:endParaRPr lang="en-GB" dirty="0">
              <a:solidFill>
                <a:srgbClr val="000000"/>
              </a:solidFill>
            </a:endParaRPr>
          </a:p>
          <a:p>
            <a:r>
              <a:rPr lang="en-GB" dirty="0">
                <a:solidFill>
                  <a:srgbClr val="000000"/>
                </a:solidFill>
              </a:rPr>
              <a:t>92% noticed changes in other areas of development </a:t>
            </a:r>
          </a:p>
          <a:p>
            <a:endParaRPr lang="en-GB" dirty="0">
              <a:solidFill>
                <a:srgbClr val="000000"/>
              </a:solidFill>
            </a:endParaRPr>
          </a:p>
          <a:p>
            <a:r>
              <a:rPr lang="en-GB" dirty="0">
                <a:solidFill>
                  <a:srgbClr val="000000"/>
                </a:solidFill>
              </a:rPr>
              <a:t>92% changed how they communicated with their child </a:t>
            </a:r>
          </a:p>
          <a:p>
            <a:endParaRPr lang="en-GB" dirty="0">
              <a:solidFill>
                <a:srgbClr val="000000"/>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18</a:t>
            </a:fld>
            <a:endParaRPr lang="en-GB" altLang="en-US"/>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9"/>
            <a:ext cx="1368152"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37017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80000" cy="828000"/>
          </a:xfrm>
        </p:spPr>
        <p:txBody>
          <a:bodyPr/>
          <a:lstStyle/>
          <a:p>
            <a:r>
              <a:rPr lang="en-GB" dirty="0" smtClean="0"/>
              <a:t>What did the parents say?</a:t>
            </a:r>
            <a:endParaRPr lang="en-GB" dirty="0"/>
          </a:p>
        </p:txBody>
      </p:sp>
      <p:sp>
        <p:nvSpPr>
          <p:cNvPr id="3" name="Content Placeholder 2"/>
          <p:cNvSpPr>
            <a:spLocks noGrp="1"/>
          </p:cNvSpPr>
          <p:nvPr>
            <p:ph idx="1"/>
          </p:nvPr>
        </p:nvSpPr>
        <p:spPr>
          <a:xfrm>
            <a:off x="467544" y="1772816"/>
            <a:ext cx="8280000" cy="3960000"/>
          </a:xfrm>
        </p:spPr>
        <p:txBody>
          <a:bodyPr/>
          <a:lstStyle/>
          <a:p>
            <a:pPr marL="0" indent="0">
              <a:buNone/>
            </a:pPr>
            <a:endParaRPr lang="en-GB" b="1" dirty="0" smtClean="0">
              <a:solidFill>
                <a:srgbClr val="000000"/>
              </a:solidFill>
            </a:endParaRPr>
          </a:p>
          <a:p>
            <a:pPr marL="0" indent="0">
              <a:buNone/>
            </a:pPr>
            <a:r>
              <a:rPr lang="en-GB" dirty="0" smtClean="0">
                <a:solidFill>
                  <a:srgbClr val="000000"/>
                </a:solidFill>
              </a:rPr>
              <a:t> </a:t>
            </a:r>
          </a:p>
          <a:p>
            <a:pPr marL="0" indent="0">
              <a:buNone/>
            </a:pPr>
            <a:endParaRPr lang="en-GB" dirty="0" smtClean="0">
              <a:solidFill>
                <a:srgbClr val="000000"/>
              </a:solidFill>
            </a:endParaRPr>
          </a:p>
          <a:p>
            <a:pPr marL="0" indent="0">
              <a:buNone/>
            </a:pPr>
            <a:endParaRPr lang="en-GB" dirty="0" smtClean="0">
              <a:solidFill>
                <a:srgbClr val="000000"/>
              </a:solidFill>
            </a:endParaRPr>
          </a:p>
          <a:p>
            <a:pPr marL="0" indent="0">
              <a:buNone/>
            </a:pPr>
            <a:endParaRPr lang="en-GB" dirty="0">
              <a:solidFill>
                <a:srgbClr val="000000"/>
              </a:solidFill>
            </a:endParaRPr>
          </a:p>
          <a:p>
            <a:pPr marL="0" indent="0">
              <a:buNone/>
            </a:pPr>
            <a:endParaRPr lang="en-GB" dirty="0" smtClean="0">
              <a:solidFill>
                <a:srgbClr val="000000"/>
              </a:solidFill>
            </a:endParaRPr>
          </a:p>
          <a:p>
            <a:pPr marL="0" indent="0">
              <a:buNone/>
            </a:pPr>
            <a:endParaRPr lang="en-GB" dirty="0" smtClean="0">
              <a:solidFill>
                <a:srgbClr val="000000"/>
              </a:solidFill>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19</a:t>
            </a:fld>
            <a:endParaRPr lang="en-GB" altLang="en-US"/>
          </a:p>
        </p:txBody>
      </p:sp>
      <p:sp>
        <p:nvSpPr>
          <p:cNvPr id="5" name="Rectangular Callout 4"/>
          <p:cNvSpPr/>
          <p:nvPr/>
        </p:nvSpPr>
        <p:spPr>
          <a:xfrm>
            <a:off x="5580112" y="2286744"/>
            <a:ext cx="3098295" cy="1015663"/>
          </a:xfrm>
          <a:prstGeom prst="wedgeRectCallout">
            <a:avLst/>
          </a:prstGeom>
          <a:solidFill>
            <a:schemeClr val="accent1"/>
          </a:solidFill>
          <a:ln w="38100">
            <a:solidFill>
              <a:schemeClr val="accent1"/>
            </a:solidFill>
          </a:ln>
        </p:spPr>
        <p:txBody>
          <a:bodyPr wrap="square" rtlCol="0" anchor="ctr">
            <a:spAutoFit/>
          </a:bodyPr>
          <a:lstStyle/>
          <a:p>
            <a:pPr algn="ctr"/>
            <a:r>
              <a:rPr lang="en-GB" i="1" kern="0" dirty="0" smtClean="0">
                <a:solidFill>
                  <a:srgbClr val="000000"/>
                </a:solidFill>
              </a:rPr>
              <a:t>“Helped </a:t>
            </a:r>
            <a:r>
              <a:rPr lang="en-GB" i="1" kern="0" dirty="0">
                <a:solidFill>
                  <a:srgbClr val="000000"/>
                </a:solidFill>
              </a:rPr>
              <a:t>us [parents] learn about this important aspect of </a:t>
            </a:r>
            <a:r>
              <a:rPr lang="en-GB" i="1" kern="0" dirty="0" smtClean="0">
                <a:solidFill>
                  <a:srgbClr val="000000"/>
                </a:solidFill>
              </a:rPr>
              <a:t>communication”</a:t>
            </a:r>
            <a:endParaRPr lang="en-GB" i="1" dirty="0">
              <a:solidFill>
                <a:schemeClr val="tx2"/>
              </a:solidFill>
            </a:endParaRPr>
          </a:p>
        </p:txBody>
      </p:sp>
      <p:sp>
        <p:nvSpPr>
          <p:cNvPr id="6" name="Oval Callout 5"/>
          <p:cNvSpPr/>
          <p:nvPr/>
        </p:nvSpPr>
        <p:spPr>
          <a:xfrm>
            <a:off x="539552" y="2367155"/>
            <a:ext cx="3456384" cy="1428214"/>
          </a:xfrm>
          <a:prstGeom prst="wedgeEllipseCallout">
            <a:avLst/>
          </a:prstGeom>
          <a:solidFill>
            <a:schemeClr val="accent1"/>
          </a:solidFill>
          <a:ln w="38100">
            <a:solidFill>
              <a:schemeClr val="accent1"/>
            </a:solidFill>
          </a:ln>
        </p:spPr>
        <p:txBody>
          <a:bodyPr wrap="square" rtlCol="0" anchor="ctr">
            <a:spAutoFit/>
          </a:bodyPr>
          <a:lstStyle/>
          <a:p>
            <a:pPr lvl="0">
              <a:spcBef>
                <a:spcPct val="20000"/>
              </a:spcBef>
              <a:buClr>
                <a:srgbClr val="D2002E"/>
              </a:buClr>
            </a:pPr>
            <a:r>
              <a:rPr lang="en-GB" i="1" kern="0" dirty="0" smtClean="0">
                <a:solidFill>
                  <a:srgbClr val="000000"/>
                </a:solidFill>
              </a:rPr>
              <a:t>“We </a:t>
            </a:r>
            <a:r>
              <a:rPr lang="en-GB" i="1" kern="0" dirty="0">
                <a:solidFill>
                  <a:srgbClr val="000000"/>
                </a:solidFill>
              </a:rPr>
              <a:t>had no problem following the session instructions”</a:t>
            </a:r>
          </a:p>
        </p:txBody>
      </p:sp>
      <p:sp>
        <p:nvSpPr>
          <p:cNvPr id="7" name="Rounded Rectangular Callout 6"/>
          <p:cNvSpPr/>
          <p:nvPr/>
        </p:nvSpPr>
        <p:spPr>
          <a:xfrm>
            <a:off x="5652120" y="3933056"/>
            <a:ext cx="3168352" cy="1804749"/>
          </a:xfrm>
          <a:prstGeom prst="wedgeRoundRectCallout">
            <a:avLst/>
          </a:prstGeom>
          <a:solidFill>
            <a:schemeClr val="accent1"/>
          </a:solidFill>
          <a:ln w="38100">
            <a:solidFill>
              <a:schemeClr val="accent1"/>
            </a:solidFill>
          </a:ln>
        </p:spPr>
        <p:txBody>
          <a:bodyPr wrap="square" rtlCol="0" anchor="ctr">
            <a:spAutoFit/>
          </a:bodyPr>
          <a:lstStyle/>
          <a:p>
            <a:pPr algn="ctr"/>
            <a:r>
              <a:rPr lang="en-GB" i="1" dirty="0">
                <a:solidFill>
                  <a:srgbClr val="000000"/>
                </a:solidFill>
              </a:rPr>
              <a:t>“Understanding what joint attention means has really boosted our communication style”</a:t>
            </a:r>
          </a:p>
          <a:p>
            <a:pPr algn="ctr"/>
            <a:endParaRPr lang="en-GB" dirty="0">
              <a:solidFill>
                <a:schemeClr val="tx2"/>
              </a:solidFill>
              <a:latin typeface="+mn-lt"/>
            </a:endParaRPr>
          </a:p>
        </p:txBody>
      </p:sp>
      <p:sp>
        <p:nvSpPr>
          <p:cNvPr id="9" name="Oval Callout 8"/>
          <p:cNvSpPr/>
          <p:nvPr/>
        </p:nvSpPr>
        <p:spPr>
          <a:xfrm>
            <a:off x="1043608" y="4121322"/>
            <a:ext cx="3506688" cy="1428214"/>
          </a:xfrm>
          <a:prstGeom prst="wedgeEllipseCallout">
            <a:avLst/>
          </a:prstGeom>
          <a:solidFill>
            <a:schemeClr val="accent1"/>
          </a:solidFill>
          <a:ln w="38100">
            <a:solidFill>
              <a:schemeClr val="accent1"/>
            </a:solidFill>
          </a:ln>
        </p:spPr>
        <p:txBody>
          <a:bodyPr wrap="square" rtlCol="0" anchor="ctr">
            <a:spAutoFit/>
          </a:bodyPr>
          <a:lstStyle/>
          <a:p>
            <a:pPr lvl="0">
              <a:spcBef>
                <a:spcPct val="20000"/>
              </a:spcBef>
              <a:buClr>
                <a:srgbClr val="D2002E"/>
              </a:buClr>
            </a:pPr>
            <a:r>
              <a:rPr lang="en-GB" i="1" kern="0" dirty="0" smtClean="0">
                <a:solidFill>
                  <a:srgbClr val="000000"/>
                </a:solidFill>
              </a:rPr>
              <a:t>“The </a:t>
            </a:r>
            <a:r>
              <a:rPr lang="en-GB" i="1" kern="0" dirty="0">
                <a:solidFill>
                  <a:srgbClr val="000000"/>
                </a:solidFill>
              </a:rPr>
              <a:t>structure of each session was clear and effective”</a:t>
            </a:r>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136815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62960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Presentation structure</a:t>
            </a:r>
            <a:endParaRPr lang="en-GB" dirty="0"/>
          </a:p>
        </p:txBody>
      </p:sp>
      <p:sp>
        <p:nvSpPr>
          <p:cNvPr id="7" name="Content Placeholder 6"/>
          <p:cNvSpPr>
            <a:spLocks noGrp="1"/>
          </p:cNvSpPr>
          <p:nvPr>
            <p:ph idx="1"/>
          </p:nvPr>
        </p:nvSpPr>
        <p:spPr/>
        <p:txBody>
          <a:bodyPr/>
          <a:lstStyle/>
          <a:p>
            <a:r>
              <a:rPr lang="en-GB" sz="2800" dirty="0" smtClean="0"/>
              <a:t>Importance of early social communication skills as foundation for language development</a:t>
            </a:r>
          </a:p>
          <a:p>
            <a:r>
              <a:rPr lang="en-GB" sz="2800" dirty="0" smtClean="0"/>
              <a:t>Pilot intervention study – background and results</a:t>
            </a:r>
          </a:p>
          <a:p>
            <a:r>
              <a:rPr lang="en-GB" sz="2800" dirty="0" smtClean="0"/>
              <a:t>Planned forthcoming intervention trial</a:t>
            </a: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a:t>
            </a:fld>
            <a:endParaRPr lang="en-GB" alt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368152" cy="93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3676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280000" cy="828000"/>
          </a:xfrm>
        </p:spPr>
        <p:txBody>
          <a:bodyPr/>
          <a:lstStyle/>
          <a:p>
            <a:r>
              <a:rPr lang="en-GB" dirty="0" smtClean="0"/>
              <a:t>Conclusion – pilot </a:t>
            </a:r>
            <a:br>
              <a:rPr lang="en-GB" dirty="0" smtClean="0"/>
            </a:br>
            <a:r>
              <a:rPr lang="en-GB" dirty="0" smtClean="0"/>
              <a:t>intervention</a:t>
            </a:r>
            <a:endParaRPr lang="en-GB" dirty="0"/>
          </a:p>
        </p:txBody>
      </p:sp>
      <p:sp>
        <p:nvSpPr>
          <p:cNvPr id="3" name="Content Placeholder 2"/>
          <p:cNvSpPr>
            <a:spLocks noGrp="1"/>
          </p:cNvSpPr>
          <p:nvPr>
            <p:ph idx="1"/>
          </p:nvPr>
        </p:nvSpPr>
        <p:spPr>
          <a:xfrm>
            <a:off x="360341" y="2132856"/>
            <a:ext cx="8280000" cy="3960000"/>
          </a:xfrm>
        </p:spPr>
        <p:txBody>
          <a:bodyPr/>
          <a:lstStyle/>
          <a:p>
            <a:r>
              <a:rPr lang="en-GB" dirty="0" smtClean="0"/>
              <a:t>A 10-week  joint researcher/parent </a:t>
            </a:r>
            <a:r>
              <a:rPr lang="en-GB" dirty="0"/>
              <a:t>intervention focusing on </a:t>
            </a:r>
            <a:r>
              <a:rPr lang="en-GB" dirty="0" smtClean="0"/>
              <a:t>responding to joint attention skills may be helpful in developing children’s vocabulary skills</a:t>
            </a:r>
          </a:p>
          <a:p>
            <a:r>
              <a:rPr lang="en-GB" dirty="0" smtClean="0"/>
              <a:t>Most significant gain – children’s understanding of words (receptive vocabulary)</a:t>
            </a:r>
          </a:p>
          <a:p>
            <a:pPr marL="0" indent="0">
              <a:buNone/>
            </a:pPr>
            <a:endParaRPr lang="en-GB" dirty="0" smtClean="0"/>
          </a:p>
          <a:p>
            <a:pPr marL="0" indent="0">
              <a:buNone/>
            </a:pPr>
            <a:endParaRPr lang="en-GB" dirty="0"/>
          </a:p>
          <a:p>
            <a:endParaRPr lang="en-GB" dirty="0"/>
          </a:p>
          <a:p>
            <a:r>
              <a:rPr lang="en-GB" dirty="0"/>
              <a:t>Next step </a:t>
            </a:r>
            <a:r>
              <a:rPr lang="en-GB" dirty="0" smtClean="0"/>
              <a:t>- to </a:t>
            </a:r>
            <a:r>
              <a:rPr lang="en-GB" dirty="0"/>
              <a:t>run a randomised control trial with a larger cohort </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20</a:t>
            </a:fld>
            <a:endParaRPr lang="en-GB" altLang="en-US"/>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136815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76059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1052736"/>
            <a:ext cx="8280000" cy="1010064"/>
          </a:xfrm>
        </p:spPr>
        <p:txBody>
          <a:bodyPr/>
          <a:lstStyle/>
          <a:p>
            <a:r>
              <a:rPr lang="en-GB" sz="3200" dirty="0" smtClean="0"/>
              <a:t>FORTHCOMING intervention </a:t>
            </a:r>
            <a:br>
              <a:rPr lang="en-GB" sz="3200" dirty="0" smtClean="0"/>
            </a:br>
            <a:r>
              <a:rPr lang="en-GB" sz="3200" dirty="0" smtClean="0"/>
              <a:t>study</a:t>
            </a:r>
            <a:endParaRPr lang="en-GB" sz="32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21</a:t>
            </a:fld>
            <a:endParaRPr lang="en-GB" altLang="en-US">
              <a:solidFill>
                <a:srgbClr val="50535A"/>
              </a:solidFill>
            </a:endParaRPr>
          </a:p>
        </p:txBody>
      </p:sp>
      <p:sp>
        <p:nvSpPr>
          <p:cNvPr id="5" name="Content Placeholder 4"/>
          <p:cNvSpPr>
            <a:spLocks noGrp="1"/>
          </p:cNvSpPr>
          <p:nvPr>
            <p:ph idx="1"/>
          </p:nvPr>
        </p:nvSpPr>
        <p:spPr>
          <a:xfrm>
            <a:off x="323528" y="2214000"/>
            <a:ext cx="8381272" cy="4203332"/>
          </a:xfrm>
        </p:spPr>
        <p:txBody>
          <a:bodyPr/>
          <a:lstStyle/>
          <a:p>
            <a:pPr marL="0" indent="0">
              <a:buNone/>
            </a:pPr>
            <a:r>
              <a:rPr lang="en-GB" sz="2400" dirty="0" smtClean="0">
                <a:solidFill>
                  <a:schemeClr val="accent1"/>
                </a:solidFill>
              </a:rPr>
              <a:t>AIM: to build the evidence-base for clinically valid interventions for infants with Down syndrome</a:t>
            </a:r>
          </a:p>
          <a:p>
            <a:r>
              <a:rPr lang="en-GB" dirty="0" smtClean="0"/>
              <a:t>Feasibility study – to find out if an early intervention with infants with Down syndrome delivered  by parents would be feasible to be rolled out through the NHS</a:t>
            </a:r>
          </a:p>
          <a:p>
            <a:r>
              <a:rPr lang="en-GB" dirty="0" smtClean="0"/>
              <a:t>Randomised Controlled Trial</a:t>
            </a:r>
          </a:p>
          <a:p>
            <a:r>
              <a:rPr lang="en-GB" dirty="0" smtClean="0"/>
              <a:t>Collaborators: Dr Emma </a:t>
            </a:r>
            <a:r>
              <a:rPr lang="en-GB" dirty="0" err="1" smtClean="0"/>
              <a:t>Pagnamenta</a:t>
            </a:r>
            <a:r>
              <a:rPr lang="en-GB" dirty="0" smtClean="0"/>
              <a:t>, Prof Victoria </a:t>
            </a:r>
            <a:r>
              <a:rPr lang="en-GB" dirty="0" err="1" smtClean="0"/>
              <a:t>Joffe</a:t>
            </a:r>
            <a:r>
              <a:rPr lang="en-GB" dirty="0" smtClean="0"/>
              <a:t>, Dr Kate Harvey, Dr Ben Thomson, Dr Hayley Perry, Mrs Sarah Rae, Dr Elena </a:t>
            </a:r>
            <a:r>
              <a:rPr lang="en-GB" dirty="0" err="1" smtClean="0"/>
              <a:t>Pizzo</a:t>
            </a:r>
            <a:endParaRPr lang="en-GB" dirty="0" smtClean="0"/>
          </a:p>
          <a:p>
            <a:pPr marL="0" indent="0">
              <a:buNone/>
            </a:pPr>
            <a:endParaRPr lang="en-GB" dirty="0" smtClean="0"/>
          </a:p>
          <a:p>
            <a:pPr marL="0" indent="0">
              <a:buNone/>
            </a:pPr>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71" y="179170"/>
            <a:ext cx="3194050" cy="101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5157192"/>
            <a:ext cx="2664296" cy="126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337212"/>
            <a:ext cx="1908820"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5318221"/>
            <a:ext cx="1872208"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5318221"/>
            <a:ext cx="2016224"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182463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7"/>
          <p:cNvGrpSpPr>
            <a:grpSpLocks/>
          </p:cNvGrpSpPr>
          <p:nvPr/>
        </p:nvGrpSpPr>
        <p:grpSpPr bwMode="auto">
          <a:xfrm>
            <a:off x="7807325" y="5657850"/>
            <a:ext cx="1274763" cy="1168400"/>
            <a:chOff x="1824" y="633"/>
            <a:chExt cx="2834" cy="2849"/>
          </a:xfrm>
        </p:grpSpPr>
        <p:sp>
          <p:nvSpPr>
            <p:cNvPr id="88077" name="Puzzle3"/>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88078" name="Puzzle2"/>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88079" name="Puzzle4"/>
            <p:cNvSpPr>
              <a:spLocks noEditPoints="1" noChangeArrowheads="1"/>
            </p:cNvSpPr>
            <p:nvPr/>
          </p:nvSpPr>
          <p:spPr bwMode="auto">
            <a:xfrm>
              <a:off x="2192" y="1719"/>
              <a:ext cx="1072"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88080" name="Puzzle1"/>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sp>
        <p:nvSpPr>
          <p:cNvPr id="88066" name="AutoShape 19"/>
          <p:cNvSpPr>
            <a:spLocks noChangeArrowheads="1"/>
          </p:cNvSpPr>
          <p:nvPr/>
        </p:nvSpPr>
        <p:spPr bwMode="auto">
          <a:xfrm>
            <a:off x="2124075" y="333375"/>
            <a:ext cx="4895850" cy="863600"/>
          </a:xfrm>
          <a:prstGeom prst="wedgeRectCallout">
            <a:avLst>
              <a:gd name="adj1" fmla="val -43750"/>
              <a:gd name="adj2" fmla="val 70000"/>
            </a:avLst>
          </a:prstGeom>
          <a:solidFill>
            <a:schemeClr val="accent1">
              <a:alpha val="58823"/>
            </a:schemeClr>
          </a:solidFill>
          <a:ln w="9525">
            <a:solidFill>
              <a:schemeClr val="tx2"/>
            </a:solidFill>
            <a:miter lim="800000"/>
            <a:headEnd/>
            <a:tailEnd/>
          </a:ln>
        </p:spPr>
        <p:txBody>
          <a:bodyPr anchor="ctr"/>
          <a:lstStyle/>
          <a:p>
            <a:pPr algn="ctr"/>
            <a:r>
              <a:rPr lang="en-US" sz="2400" b="1">
                <a:latin typeface="Calibri" pitchFamily="34" charset="0"/>
              </a:rPr>
              <a:t>Early Social Communication Scales</a:t>
            </a:r>
          </a:p>
          <a:p>
            <a:pPr algn="ctr"/>
            <a:r>
              <a:rPr lang="en-GB" sz="2400" b="1">
                <a:latin typeface="Calibri" pitchFamily="34" charset="0"/>
              </a:rPr>
              <a:t>Mundy et al., (2003)</a:t>
            </a:r>
            <a:endParaRPr lang="en-US" sz="2400" b="1">
              <a:latin typeface="Calibri" pitchFamily="34" charset="0"/>
            </a:endParaRPr>
          </a:p>
        </p:txBody>
      </p:sp>
      <p:sp>
        <p:nvSpPr>
          <p:cNvPr id="88067" name="TextBox 1"/>
          <p:cNvSpPr txBox="1">
            <a:spLocks noChangeArrowheads="1"/>
          </p:cNvSpPr>
          <p:nvPr/>
        </p:nvSpPr>
        <p:spPr bwMode="auto">
          <a:xfrm>
            <a:off x="519113" y="1700213"/>
            <a:ext cx="8013700" cy="369887"/>
          </a:xfrm>
          <a:prstGeom prst="rect">
            <a:avLst/>
          </a:prstGeom>
          <a:noFill/>
          <a:ln w="9525">
            <a:noFill/>
            <a:miter lim="800000"/>
            <a:headEnd/>
            <a:tailEnd/>
          </a:ln>
        </p:spPr>
        <p:txBody>
          <a:bodyPr>
            <a:spAutoFit/>
          </a:bodyPr>
          <a:lstStyle/>
          <a:p>
            <a:r>
              <a:rPr lang="en-GB">
                <a:solidFill>
                  <a:schemeClr val="tx2"/>
                </a:solidFill>
              </a:rPr>
              <a:t> </a:t>
            </a:r>
          </a:p>
        </p:txBody>
      </p:sp>
      <p:sp>
        <p:nvSpPr>
          <p:cNvPr id="10247" name="Rectangle 17"/>
          <p:cNvSpPr>
            <a:spLocks noChangeArrowheads="1"/>
          </p:cNvSpPr>
          <p:nvPr/>
        </p:nvSpPr>
        <p:spPr bwMode="auto">
          <a:xfrm>
            <a:off x="468313" y="1776948"/>
            <a:ext cx="8064500" cy="3785652"/>
          </a:xfrm>
          <a:prstGeom prst="rect">
            <a:avLst/>
          </a:prstGeom>
          <a:noFill/>
          <a:ln>
            <a:noFill/>
          </a:ln>
          <a:effectLst/>
          <a:extLst/>
        </p:spPr>
        <p:txBody>
          <a:bodyPr>
            <a:spAutoFit/>
          </a:bodyPr>
          <a:lstStyle/>
          <a:p>
            <a:pPr marL="342900" indent="-342900" algn="ctr">
              <a:buFontTx/>
              <a:buAutoNum type="arabicPeriod"/>
              <a:defRPr/>
            </a:pPr>
            <a:r>
              <a:rPr lang="en-GB" sz="2000" b="1" dirty="0">
                <a:solidFill>
                  <a:schemeClr val="tx2"/>
                </a:solidFill>
                <a:latin typeface="Calibri" pitchFamily="34" charset="0"/>
              </a:rPr>
              <a:t>Object Spectacle Tasks </a:t>
            </a:r>
          </a:p>
          <a:p>
            <a:pPr marL="342900" indent="-342900" algn="ctr">
              <a:buFontTx/>
              <a:buAutoNum type="arabicPeriod"/>
              <a:defRPr/>
            </a:pPr>
            <a:r>
              <a:rPr lang="en-GB" sz="2000" b="1" dirty="0">
                <a:solidFill>
                  <a:schemeClr val="tx2"/>
                </a:solidFill>
                <a:latin typeface="Calibri" pitchFamily="34" charset="0"/>
              </a:rPr>
              <a:t>Plastic Jar Task</a:t>
            </a:r>
            <a:r>
              <a:rPr lang="en-GB" sz="2000" dirty="0">
                <a:latin typeface="Calibri" pitchFamily="34" charset="0"/>
              </a:rPr>
              <a:t> </a:t>
            </a:r>
          </a:p>
          <a:p>
            <a:pPr marL="342900" indent="-342900" algn="ctr">
              <a:buFontTx/>
              <a:buAutoNum type="arabicPeriod"/>
              <a:defRPr/>
            </a:pPr>
            <a:r>
              <a:rPr lang="en-GB" sz="2000" b="1" dirty="0">
                <a:solidFill>
                  <a:schemeClr val="tx2"/>
                </a:solidFill>
                <a:latin typeface="Calibri" pitchFamily="34" charset="0"/>
              </a:rPr>
              <a:t>Book Presentation Task </a:t>
            </a:r>
          </a:p>
          <a:p>
            <a:pPr marL="342900" indent="-342900" algn="ctr">
              <a:buFontTx/>
              <a:buAutoNum type="arabicPeriod"/>
              <a:defRPr/>
            </a:pPr>
            <a:r>
              <a:rPr lang="en-GB" sz="2000" b="1" dirty="0">
                <a:solidFill>
                  <a:schemeClr val="tx2"/>
                </a:solidFill>
                <a:latin typeface="Calibri" pitchFamily="34" charset="0"/>
              </a:rPr>
              <a:t>Gaze Following Tasks </a:t>
            </a:r>
          </a:p>
          <a:p>
            <a:pPr marL="342900" indent="-342900" algn="ctr">
              <a:defRPr/>
            </a:pPr>
            <a:endParaRPr lang="en-GB" sz="2000" b="1" dirty="0">
              <a:solidFill>
                <a:schemeClr val="tx2"/>
              </a:solidFill>
              <a:latin typeface="Calibri" pitchFamily="34" charset="0"/>
            </a:endParaRPr>
          </a:p>
          <a:p>
            <a:pPr marL="342900" indent="-342900">
              <a:defRPr/>
            </a:pPr>
            <a:r>
              <a:rPr lang="en-GB" sz="2000" b="1" dirty="0" smtClean="0">
                <a:solidFill>
                  <a:schemeClr val="tx2"/>
                </a:solidFill>
                <a:latin typeface="Calibri" pitchFamily="34" charset="0"/>
              </a:rPr>
              <a:t>        Used </a:t>
            </a:r>
            <a:r>
              <a:rPr lang="en-GB" sz="2000" b="1" dirty="0">
                <a:solidFill>
                  <a:schemeClr val="tx2"/>
                </a:solidFill>
                <a:latin typeface="Calibri" pitchFamily="34" charset="0"/>
              </a:rPr>
              <a:t>to derive measures of: </a:t>
            </a:r>
          </a:p>
          <a:p>
            <a:pPr marL="342900" indent="-342900">
              <a:defRPr/>
            </a:pPr>
            <a:endParaRPr lang="en-GB" b="1" dirty="0">
              <a:solidFill>
                <a:schemeClr val="tx2"/>
              </a:solidFill>
              <a:latin typeface="Calibri" pitchFamily="34" charset="0"/>
            </a:endParaRPr>
          </a:p>
          <a:p>
            <a:pPr lvl="1">
              <a:defRPr/>
            </a:pPr>
            <a:r>
              <a:rPr lang="en-GB" sz="2000" b="1" dirty="0">
                <a:solidFill>
                  <a:srgbClr val="C00000"/>
                </a:solidFill>
                <a:latin typeface="Calibri" pitchFamily="34" charset="0"/>
              </a:rPr>
              <a:t>Initiating Joint Attention (</a:t>
            </a:r>
            <a:r>
              <a:rPr lang="en-GB" sz="2000" b="1" dirty="0" smtClean="0">
                <a:solidFill>
                  <a:srgbClr val="C00000"/>
                </a:solidFill>
                <a:latin typeface="Calibri" pitchFamily="34" charset="0"/>
              </a:rPr>
              <a:t>IJA)</a:t>
            </a:r>
            <a:endParaRPr lang="en-GB" b="1" dirty="0">
              <a:solidFill>
                <a:schemeClr val="accent1"/>
              </a:solidFill>
              <a:latin typeface="Calibri" pitchFamily="34" charset="0"/>
            </a:endParaRPr>
          </a:p>
          <a:p>
            <a:pPr lvl="1">
              <a:defRPr/>
            </a:pPr>
            <a:endParaRPr lang="en-GB" sz="2000" b="1" dirty="0">
              <a:solidFill>
                <a:schemeClr val="accent1"/>
              </a:solidFill>
              <a:latin typeface="Calibri" pitchFamily="34" charset="0"/>
            </a:endParaRPr>
          </a:p>
          <a:p>
            <a:pPr lvl="1">
              <a:defRPr/>
            </a:pPr>
            <a:r>
              <a:rPr lang="en-GB" sz="2000" b="1" dirty="0">
                <a:solidFill>
                  <a:srgbClr val="C00000"/>
                </a:solidFill>
                <a:latin typeface="Calibri" pitchFamily="34" charset="0"/>
              </a:rPr>
              <a:t>Responding to Joint Attention (</a:t>
            </a:r>
            <a:r>
              <a:rPr lang="en-GB" sz="2000" b="1" dirty="0" smtClean="0">
                <a:solidFill>
                  <a:srgbClr val="C00000"/>
                </a:solidFill>
                <a:latin typeface="Calibri" pitchFamily="34" charset="0"/>
              </a:rPr>
              <a:t>RJA)</a:t>
            </a:r>
            <a:endParaRPr lang="en-GB" b="1" dirty="0">
              <a:solidFill>
                <a:schemeClr val="accent1"/>
              </a:solidFill>
              <a:latin typeface="Calibri" pitchFamily="34" charset="0"/>
            </a:endParaRPr>
          </a:p>
          <a:p>
            <a:pPr marL="800100" lvl="1" indent="-342900">
              <a:defRPr/>
            </a:pPr>
            <a:r>
              <a:rPr lang="en-GB" sz="2000" b="1" dirty="0">
                <a:solidFill>
                  <a:schemeClr val="accent2"/>
                </a:solidFill>
                <a:latin typeface="Calibri" pitchFamily="34" charset="0"/>
              </a:rPr>
              <a:t>      </a:t>
            </a:r>
            <a:endParaRPr lang="en-GB" sz="2000" b="1" dirty="0">
              <a:solidFill>
                <a:schemeClr val="tx2"/>
              </a:solidFill>
              <a:latin typeface="Calibri" pitchFamily="34" charset="0"/>
            </a:endParaRPr>
          </a:p>
          <a:p>
            <a:pPr marL="342900" indent="-342900">
              <a:defRPr/>
            </a:pPr>
            <a:endParaRPr lang="en-GB" sz="2000" b="1" dirty="0">
              <a:solidFill>
                <a:schemeClr val="tx2"/>
              </a:solidFill>
              <a:latin typeface="Calibri" pitchFamily="34" charset="0"/>
            </a:endParaRPr>
          </a:p>
        </p:txBody>
      </p:sp>
      <p:pic>
        <p:nvPicPr>
          <p:cNvPr id="88069" name="Picture 1"/>
          <p:cNvPicPr>
            <a:picLocks noChangeAspect="1"/>
          </p:cNvPicPr>
          <p:nvPr/>
        </p:nvPicPr>
        <p:blipFill>
          <a:blip r:embed="rId3"/>
          <a:srcRect/>
          <a:stretch>
            <a:fillRect/>
          </a:stretch>
        </p:blipFill>
        <p:spPr bwMode="auto">
          <a:xfrm>
            <a:off x="6691313" y="1473200"/>
            <a:ext cx="1817687" cy="1357313"/>
          </a:xfrm>
          <a:prstGeom prst="rect">
            <a:avLst/>
          </a:prstGeom>
          <a:noFill/>
          <a:ln w="9525">
            <a:noFill/>
            <a:miter lim="800000"/>
            <a:headEnd/>
            <a:tailEnd/>
          </a:ln>
        </p:spPr>
      </p:pic>
      <p:pic>
        <p:nvPicPr>
          <p:cNvPr id="88070" name="Picture 2"/>
          <p:cNvPicPr>
            <a:picLocks noChangeAspect="1"/>
          </p:cNvPicPr>
          <p:nvPr/>
        </p:nvPicPr>
        <p:blipFill>
          <a:blip r:embed="rId4"/>
          <a:srcRect/>
          <a:stretch>
            <a:fillRect/>
          </a:stretch>
        </p:blipFill>
        <p:spPr bwMode="auto">
          <a:xfrm>
            <a:off x="401638" y="352425"/>
            <a:ext cx="1379537" cy="2078038"/>
          </a:xfrm>
          <a:prstGeom prst="rect">
            <a:avLst/>
          </a:prstGeom>
          <a:noFill/>
          <a:ln w="9525">
            <a:noFill/>
            <a:miter lim="800000"/>
            <a:headEnd/>
            <a:tailEnd/>
          </a:ln>
        </p:spPr>
      </p:pic>
      <p:pic>
        <p:nvPicPr>
          <p:cNvPr id="88071" name="Picture 3"/>
          <p:cNvPicPr>
            <a:picLocks noChangeAspect="1"/>
          </p:cNvPicPr>
          <p:nvPr/>
        </p:nvPicPr>
        <p:blipFill>
          <a:blip r:embed="rId5"/>
          <a:srcRect/>
          <a:stretch>
            <a:fillRect/>
          </a:stretch>
        </p:blipFill>
        <p:spPr bwMode="auto">
          <a:xfrm>
            <a:off x="7262813" y="333375"/>
            <a:ext cx="1444625" cy="471488"/>
          </a:xfrm>
          <a:prstGeom prst="rect">
            <a:avLst/>
          </a:prstGeom>
          <a:noFill/>
          <a:ln w="9525">
            <a:noFill/>
            <a:miter lim="800000"/>
            <a:headEnd/>
            <a:tailEnd/>
          </a:ln>
        </p:spPr>
      </p:pic>
      <p:grpSp>
        <p:nvGrpSpPr>
          <p:cNvPr id="88072" name="Group 7"/>
          <p:cNvGrpSpPr>
            <a:grpSpLocks/>
          </p:cNvGrpSpPr>
          <p:nvPr/>
        </p:nvGrpSpPr>
        <p:grpSpPr bwMode="auto">
          <a:xfrm>
            <a:off x="107950" y="5562600"/>
            <a:ext cx="1274763" cy="1168400"/>
            <a:chOff x="1824" y="633"/>
            <a:chExt cx="2834" cy="2849"/>
          </a:xfrm>
        </p:grpSpPr>
        <p:sp>
          <p:nvSpPr>
            <p:cNvPr id="88073" name="Puzzle3"/>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88074" name="Puzzle2"/>
            <p:cNvSpPr>
              <a:spLocks noEditPoints="1" noChangeArrowheads="1"/>
            </p:cNvSpPr>
            <p:nvPr/>
          </p:nvSpPr>
          <p:spPr bwMode="auto">
            <a:xfrm>
              <a:off x="2880" y="1736"/>
              <a:ext cx="1778" cy="13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88075" name="Puzzle4"/>
            <p:cNvSpPr>
              <a:spLocks noEditPoints="1" noChangeArrowheads="1"/>
            </p:cNvSpPr>
            <p:nvPr/>
          </p:nvSpPr>
          <p:spPr bwMode="auto">
            <a:xfrm>
              <a:off x="2192" y="1719"/>
              <a:ext cx="1072" cy="17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88076" name="Puzzle1"/>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spTree>
    <p:extLst>
      <p:ext uri="{BB962C8B-B14F-4D97-AF65-F5344CB8AC3E}">
        <p14:creationId xmlns:p14="http://schemas.microsoft.com/office/powerpoint/2010/main" val="4236291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9"/>
          <p:cNvSpPr>
            <a:spLocks noChangeArrowheads="1"/>
          </p:cNvSpPr>
          <p:nvPr/>
        </p:nvSpPr>
        <p:spPr bwMode="auto">
          <a:xfrm>
            <a:off x="4572000" y="1557338"/>
            <a:ext cx="3889375"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65539" name="Rectangle 8"/>
          <p:cNvSpPr>
            <a:spLocks noChangeArrowheads="1"/>
          </p:cNvSpPr>
          <p:nvPr/>
        </p:nvSpPr>
        <p:spPr bwMode="auto">
          <a:xfrm>
            <a:off x="395288" y="1557338"/>
            <a:ext cx="3889375" cy="863600"/>
          </a:xfrm>
          <a:prstGeom prst="rect">
            <a:avLst/>
          </a:prstGeom>
          <a:solidFill>
            <a:schemeClr val="bg1"/>
          </a:solidFill>
          <a:ln w="28575">
            <a:solidFill>
              <a:schemeClr val="tx2"/>
            </a:solidFill>
            <a:miter lim="800000"/>
            <a:headEnd/>
            <a:tailEnd/>
          </a:ln>
        </p:spPr>
        <p:txBody>
          <a:bodyPr wrap="none" anchor="ctr"/>
          <a:lstStyle/>
          <a:p>
            <a:endParaRPr lang="en-US" dirty="0"/>
          </a:p>
        </p:txBody>
      </p:sp>
      <p:sp>
        <p:nvSpPr>
          <p:cNvPr id="65540" name="AutoShape 19"/>
          <p:cNvSpPr>
            <a:spLocks noChangeArrowheads="1"/>
          </p:cNvSpPr>
          <p:nvPr/>
        </p:nvSpPr>
        <p:spPr bwMode="auto">
          <a:xfrm>
            <a:off x="2124075" y="333375"/>
            <a:ext cx="4895850" cy="863600"/>
          </a:xfrm>
          <a:prstGeom prst="wedgeRectCallout">
            <a:avLst>
              <a:gd name="adj1" fmla="val -43750"/>
              <a:gd name="adj2" fmla="val 70000"/>
            </a:avLst>
          </a:prstGeom>
          <a:solidFill>
            <a:schemeClr val="accent1">
              <a:alpha val="58823"/>
            </a:schemeClr>
          </a:solidFill>
          <a:ln w="9525">
            <a:solidFill>
              <a:schemeClr val="tx2"/>
            </a:solidFill>
            <a:miter lim="800000"/>
            <a:headEnd/>
            <a:tailEnd/>
          </a:ln>
        </p:spPr>
        <p:txBody>
          <a:bodyPr anchor="ctr"/>
          <a:lstStyle/>
          <a:p>
            <a:pPr algn="ctr"/>
            <a:r>
              <a:rPr lang="en-GB" sz="2400" b="1">
                <a:latin typeface="Calibri" pitchFamily="34" charset="0"/>
              </a:rPr>
              <a:t>Early Social Communication Skills</a:t>
            </a:r>
          </a:p>
          <a:p>
            <a:pPr algn="ctr"/>
            <a:r>
              <a:rPr lang="en-GB" sz="2000" b="1">
                <a:latin typeface="Calibri" pitchFamily="34" charset="0"/>
              </a:rPr>
              <a:t>Requesting and Commenting</a:t>
            </a:r>
            <a:endParaRPr lang="en-US" sz="2000" b="1">
              <a:latin typeface="Calibri" pitchFamily="34" charset="0"/>
            </a:endParaRPr>
          </a:p>
        </p:txBody>
      </p:sp>
      <p:sp>
        <p:nvSpPr>
          <p:cNvPr id="65541" name="TextBox 1"/>
          <p:cNvSpPr txBox="1">
            <a:spLocks noChangeArrowheads="1"/>
          </p:cNvSpPr>
          <p:nvPr/>
        </p:nvSpPr>
        <p:spPr bwMode="auto">
          <a:xfrm>
            <a:off x="519113" y="1700213"/>
            <a:ext cx="8013700" cy="369887"/>
          </a:xfrm>
          <a:prstGeom prst="rect">
            <a:avLst/>
          </a:prstGeom>
          <a:noFill/>
          <a:ln w="9525">
            <a:noFill/>
            <a:miter lim="800000"/>
            <a:headEnd/>
            <a:tailEnd/>
          </a:ln>
        </p:spPr>
        <p:txBody>
          <a:bodyPr>
            <a:spAutoFit/>
          </a:bodyPr>
          <a:lstStyle/>
          <a:p>
            <a:r>
              <a:rPr lang="en-GB">
                <a:solidFill>
                  <a:schemeClr val="tx2"/>
                </a:solidFill>
              </a:rPr>
              <a:t> </a:t>
            </a:r>
          </a:p>
        </p:txBody>
      </p:sp>
      <p:pic>
        <p:nvPicPr>
          <p:cNvPr id="65543" name="Picture 5" descr="E:\PhD 2009\Presentation\reaching.jpg"/>
          <p:cNvPicPr>
            <a:picLocks noChangeAspect="1" noChangeArrowheads="1"/>
          </p:cNvPicPr>
          <p:nvPr/>
        </p:nvPicPr>
        <p:blipFill>
          <a:blip r:embed="rId3"/>
          <a:srcRect/>
          <a:stretch>
            <a:fillRect/>
          </a:stretch>
        </p:blipFill>
        <p:spPr bwMode="auto">
          <a:xfrm>
            <a:off x="1430748" y="3140968"/>
            <a:ext cx="1773100" cy="1368152"/>
          </a:xfrm>
          <a:prstGeom prst="rect">
            <a:avLst/>
          </a:prstGeom>
          <a:noFill/>
          <a:ln w="9525">
            <a:noFill/>
            <a:miter lim="800000"/>
            <a:headEnd/>
            <a:tailEnd/>
          </a:ln>
        </p:spPr>
      </p:pic>
      <p:pic>
        <p:nvPicPr>
          <p:cNvPr id="65544" name="Picture 5" descr="E:\PhD 2009\Presentation\Pointung.jpg"/>
          <p:cNvPicPr>
            <a:picLocks noChangeAspect="1" noChangeArrowheads="1"/>
          </p:cNvPicPr>
          <p:nvPr/>
        </p:nvPicPr>
        <p:blipFill>
          <a:blip r:embed="rId4"/>
          <a:srcRect/>
          <a:stretch>
            <a:fillRect/>
          </a:stretch>
        </p:blipFill>
        <p:spPr bwMode="auto">
          <a:xfrm>
            <a:off x="5733820" y="3183830"/>
            <a:ext cx="1780239" cy="1325290"/>
          </a:xfrm>
          <a:prstGeom prst="rect">
            <a:avLst/>
          </a:prstGeom>
          <a:noFill/>
          <a:ln w="9525">
            <a:noFill/>
            <a:miter lim="800000"/>
            <a:headEnd/>
            <a:tailEnd/>
          </a:ln>
        </p:spPr>
      </p:pic>
      <p:sp>
        <p:nvSpPr>
          <p:cNvPr id="65545" name="Rectangle 3"/>
          <p:cNvSpPr>
            <a:spLocks/>
          </p:cNvSpPr>
          <p:nvPr/>
        </p:nvSpPr>
        <p:spPr bwMode="auto">
          <a:xfrm>
            <a:off x="250825" y="1597024"/>
            <a:ext cx="8893175" cy="4568279"/>
          </a:xfrm>
          <a:prstGeom prst="rect">
            <a:avLst/>
          </a:prstGeom>
          <a:noFill/>
          <a:ln w="9525">
            <a:noFill/>
            <a:miter lim="800000"/>
            <a:headEnd/>
            <a:tailEnd/>
          </a:ln>
        </p:spPr>
        <p:txBody>
          <a:bodyPr/>
          <a:lstStyle/>
          <a:p>
            <a:pPr>
              <a:lnSpc>
                <a:spcPct val="90000"/>
              </a:lnSpc>
              <a:spcBef>
                <a:spcPct val="20000"/>
              </a:spcBef>
            </a:pPr>
            <a:r>
              <a:rPr lang="en-GB" sz="2000" b="1" dirty="0">
                <a:solidFill>
                  <a:srgbClr val="FF0000"/>
                </a:solidFill>
                <a:latin typeface="Calibri" pitchFamily="34" charset="0"/>
              </a:rPr>
              <a:t>	        </a:t>
            </a:r>
            <a:r>
              <a:rPr lang="en-GB" sz="2000" b="1" dirty="0" smtClean="0">
                <a:solidFill>
                  <a:srgbClr val="FF0000"/>
                </a:solidFill>
                <a:latin typeface="Calibri" pitchFamily="34" charset="0"/>
              </a:rPr>
              <a:t>Requesting</a:t>
            </a:r>
            <a:r>
              <a:rPr lang="en-GB" sz="2000" dirty="0" smtClean="0">
                <a:solidFill>
                  <a:schemeClr val="tx2"/>
                </a:solidFill>
                <a:latin typeface="Calibri" pitchFamily="34" charset="0"/>
              </a:rPr>
              <a:t> 				</a:t>
            </a:r>
            <a:r>
              <a:rPr lang="en-GB" sz="2000" b="1" dirty="0" smtClean="0">
                <a:solidFill>
                  <a:srgbClr val="FF0000"/>
                </a:solidFill>
                <a:latin typeface="Calibri" pitchFamily="34" charset="0"/>
              </a:rPr>
              <a:t>Commenting</a:t>
            </a:r>
          </a:p>
          <a:p>
            <a:pPr>
              <a:lnSpc>
                <a:spcPct val="90000"/>
              </a:lnSpc>
              <a:spcBef>
                <a:spcPct val="20000"/>
              </a:spcBef>
            </a:pPr>
            <a:r>
              <a:rPr lang="en-GB" sz="2000" dirty="0" smtClean="0">
                <a:solidFill>
                  <a:schemeClr val="accent1"/>
                </a:solidFill>
                <a:latin typeface="Calibri" pitchFamily="34" charset="0"/>
              </a:rPr>
              <a:t>      (Initiating Behavioural Requests) 	    (Initiating Joint Attention) </a:t>
            </a:r>
          </a:p>
          <a:p>
            <a:pPr>
              <a:lnSpc>
                <a:spcPct val="90000"/>
              </a:lnSpc>
              <a:spcBef>
                <a:spcPct val="20000"/>
              </a:spcBef>
              <a:buFont typeface="Arial" charset="0"/>
              <a:buChar char="•"/>
            </a:pPr>
            <a:endParaRPr lang="en-GB" sz="2000" dirty="0">
              <a:solidFill>
                <a:schemeClr val="tx2"/>
              </a:solidFill>
              <a:latin typeface="Calibri" pitchFamily="34" charset="0"/>
            </a:endParaRPr>
          </a:p>
        </p:txBody>
      </p:sp>
      <p:sp>
        <p:nvSpPr>
          <p:cNvPr id="2" name="TextBox 1"/>
          <p:cNvSpPr txBox="1"/>
          <p:nvPr/>
        </p:nvSpPr>
        <p:spPr>
          <a:xfrm>
            <a:off x="971600" y="5229200"/>
            <a:ext cx="6542459" cy="400110"/>
          </a:xfrm>
          <a:prstGeom prst="rect">
            <a:avLst/>
          </a:prstGeom>
          <a:noFill/>
        </p:spPr>
        <p:txBody>
          <a:bodyPr wrap="square" rtlCol="0">
            <a:spAutoFit/>
          </a:bodyPr>
          <a:lstStyle/>
          <a:p>
            <a:endParaRPr lang="en-GB" dirty="0" smtClean="0">
              <a:solidFill>
                <a:schemeClr val="tx2"/>
              </a:solidFill>
              <a:latin typeface="+mn-lt"/>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5629310"/>
            <a:ext cx="793115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flipH="1">
            <a:off x="4788024" y="2420938"/>
            <a:ext cx="1080120" cy="2088182"/>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260648"/>
            <a:ext cx="1368152" cy="93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748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AutoShape 19"/>
          <p:cNvSpPr>
            <a:spLocks noChangeArrowheads="1"/>
          </p:cNvSpPr>
          <p:nvPr/>
        </p:nvSpPr>
        <p:spPr bwMode="auto">
          <a:xfrm>
            <a:off x="2124075" y="333375"/>
            <a:ext cx="4895850" cy="863600"/>
          </a:xfrm>
          <a:prstGeom prst="wedgeRectCallout">
            <a:avLst>
              <a:gd name="adj1" fmla="val -43750"/>
              <a:gd name="adj2" fmla="val 70000"/>
            </a:avLst>
          </a:prstGeom>
          <a:solidFill>
            <a:schemeClr val="accent1">
              <a:alpha val="58823"/>
            </a:schemeClr>
          </a:solidFill>
          <a:ln w="9525">
            <a:solidFill>
              <a:schemeClr val="tx2"/>
            </a:solidFill>
            <a:miter lim="800000"/>
            <a:headEnd/>
            <a:tailEnd/>
          </a:ln>
        </p:spPr>
        <p:txBody>
          <a:bodyPr anchor="ctr"/>
          <a:lstStyle/>
          <a:p>
            <a:pPr algn="ctr"/>
            <a:r>
              <a:rPr lang="en-GB" sz="2400" b="1" dirty="0">
                <a:latin typeface="Calibri" pitchFamily="34" charset="0"/>
              </a:rPr>
              <a:t>Early Social Communication Skills</a:t>
            </a:r>
          </a:p>
          <a:p>
            <a:pPr algn="ctr"/>
            <a:r>
              <a:rPr lang="en-GB" sz="2000" b="1" dirty="0">
                <a:latin typeface="Calibri" pitchFamily="34" charset="0"/>
              </a:rPr>
              <a:t>Responding to </a:t>
            </a:r>
            <a:r>
              <a:rPr lang="en-GB" sz="2000" b="1" dirty="0" smtClean="0">
                <a:latin typeface="Calibri" pitchFamily="34" charset="0"/>
              </a:rPr>
              <a:t>Joint/Shared </a:t>
            </a:r>
            <a:r>
              <a:rPr lang="en-GB" sz="2000" b="1" dirty="0">
                <a:latin typeface="Calibri" pitchFamily="34" charset="0"/>
              </a:rPr>
              <a:t>Attention</a:t>
            </a:r>
            <a:endParaRPr lang="en-US" sz="2000" b="1" dirty="0">
              <a:latin typeface="Calibri" pitchFamily="34" charset="0"/>
            </a:endParaRPr>
          </a:p>
        </p:txBody>
      </p:sp>
      <p:sp>
        <p:nvSpPr>
          <p:cNvPr id="63492" name="TextBox 1"/>
          <p:cNvSpPr txBox="1">
            <a:spLocks noChangeArrowheads="1"/>
          </p:cNvSpPr>
          <p:nvPr/>
        </p:nvSpPr>
        <p:spPr bwMode="auto">
          <a:xfrm>
            <a:off x="519113" y="1700213"/>
            <a:ext cx="8013700" cy="369887"/>
          </a:xfrm>
          <a:prstGeom prst="rect">
            <a:avLst/>
          </a:prstGeom>
          <a:noFill/>
          <a:ln w="9525">
            <a:noFill/>
            <a:miter lim="800000"/>
            <a:headEnd/>
            <a:tailEnd/>
          </a:ln>
        </p:spPr>
        <p:txBody>
          <a:bodyPr>
            <a:spAutoFit/>
          </a:bodyPr>
          <a:lstStyle/>
          <a:p>
            <a:r>
              <a:rPr lang="en-GB">
                <a:solidFill>
                  <a:schemeClr val="tx2"/>
                </a:solidFill>
              </a:rPr>
              <a:t> </a:t>
            </a:r>
          </a:p>
        </p:txBody>
      </p:sp>
      <p:sp>
        <p:nvSpPr>
          <p:cNvPr id="63494" name="TextBox 1"/>
          <p:cNvSpPr txBox="1">
            <a:spLocks noChangeArrowheads="1"/>
          </p:cNvSpPr>
          <p:nvPr/>
        </p:nvSpPr>
        <p:spPr bwMode="auto">
          <a:xfrm>
            <a:off x="0" y="1484313"/>
            <a:ext cx="8594725" cy="1616075"/>
          </a:xfrm>
          <a:prstGeom prst="rect">
            <a:avLst/>
          </a:prstGeom>
          <a:noFill/>
          <a:ln w="9525">
            <a:noFill/>
            <a:miter lim="800000"/>
            <a:headEnd/>
            <a:tailEnd/>
          </a:ln>
        </p:spPr>
        <p:txBody>
          <a:bodyPr>
            <a:spAutoFit/>
          </a:bodyPr>
          <a:lstStyle/>
          <a:p>
            <a:pPr marL="342900" indent="-342900">
              <a:buFont typeface="Arial" charset="0"/>
              <a:buChar char="•"/>
            </a:pPr>
            <a:endParaRPr lang="en-GB" sz="2000">
              <a:latin typeface="Calibri" pitchFamily="34" charset="0"/>
            </a:endParaRPr>
          </a:p>
          <a:p>
            <a:pPr marL="342900" indent="-342900">
              <a:buFont typeface="Arial" charset="0"/>
              <a:buChar char="•"/>
            </a:pPr>
            <a:endParaRPr lang="en-GB" sz="2000">
              <a:solidFill>
                <a:schemeClr val="tx2"/>
              </a:solidFill>
              <a:latin typeface="Calibri" pitchFamily="34" charset="0"/>
            </a:endParaRPr>
          </a:p>
          <a:p>
            <a:pPr marL="342900" indent="-342900">
              <a:buFont typeface="Arial" charset="0"/>
              <a:buNone/>
            </a:pPr>
            <a:endParaRPr lang="en-GB" sz="2000">
              <a:solidFill>
                <a:schemeClr val="tx2"/>
              </a:solidFill>
              <a:latin typeface="Calibri" pitchFamily="34" charset="0"/>
            </a:endParaRPr>
          </a:p>
          <a:p>
            <a:pPr marL="342900" indent="-342900">
              <a:buFont typeface="Arial" charset="0"/>
              <a:buChar char="•"/>
            </a:pPr>
            <a:endParaRPr lang="en-GB" sz="2000">
              <a:latin typeface="Calibri" pitchFamily="34" charset="0"/>
            </a:endParaRPr>
          </a:p>
          <a:p>
            <a:pPr marL="342900" indent="-342900">
              <a:buFont typeface="Arial" charset="0"/>
              <a:buChar char="•"/>
            </a:pPr>
            <a:endParaRPr lang="en-GB" sz="2000">
              <a:latin typeface="Calibri" pitchFamily="34" charset="0"/>
            </a:endParaRPr>
          </a:p>
        </p:txBody>
      </p:sp>
      <p:sp>
        <p:nvSpPr>
          <p:cNvPr id="63495" name="Rectangle 3"/>
          <p:cNvSpPr>
            <a:spLocks/>
          </p:cNvSpPr>
          <p:nvPr/>
        </p:nvSpPr>
        <p:spPr bwMode="auto">
          <a:xfrm>
            <a:off x="143205" y="1885156"/>
            <a:ext cx="8765516" cy="4784204"/>
          </a:xfrm>
          <a:prstGeom prst="rect">
            <a:avLst/>
          </a:prstGeom>
          <a:noFill/>
          <a:ln w="9525">
            <a:noFill/>
            <a:miter lim="800000"/>
            <a:headEnd/>
            <a:tailEnd/>
          </a:ln>
        </p:spPr>
        <p:txBody>
          <a:bodyPr/>
          <a:lstStyle/>
          <a:p>
            <a:pPr marL="342900" indent="-342900" algn="ctr">
              <a:spcBef>
                <a:spcPct val="20000"/>
              </a:spcBef>
              <a:buFont typeface="Arial" charset="0"/>
              <a:buNone/>
            </a:pPr>
            <a:r>
              <a:rPr lang="en-GB" sz="2000" dirty="0" smtClean="0">
                <a:solidFill>
                  <a:srgbClr val="FF0000"/>
                </a:solidFill>
                <a:latin typeface="Arial" charset="0"/>
              </a:rPr>
              <a:t>“</a:t>
            </a:r>
            <a:r>
              <a:rPr lang="en-GB" sz="2000" dirty="0" smtClean="0">
                <a:solidFill>
                  <a:srgbClr val="FF0000"/>
                </a:solidFill>
                <a:latin typeface="Calibri" pitchFamily="34" charset="0"/>
              </a:rPr>
              <a:t>ability </a:t>
            </a:r>
            <a:r>
              <a:rPr lang="en-GB" sz="2000" dirty="0">
                <a:solidFill>
                  <a:srgbClr val="FF0000"/>
                </a:solidFill>
                <a:latin typeface="Calibri" pitchFamily="34" charset="0"/>
              </a:rPr>
              <a:t>to change the direction of head and eyes in response to a change in direction of adult focus” (McDuffie, Yoder &amp; Stone, 2005)</a:t>
            </a:r>
          </a:p>
          <a:p>
            <a:pPr marL="342900" indent="-342900">
              <a:spcBef>
                <a:spcPct val="20000"/>
              </a:spcBef>
              <a:buFont typeface="Arial" charset="0"/>
              <a:buChar char="•"/>
            </a:pPr>
            <a:endParaRPr lang="en-GB" sz="2000" dirty="0" smtClean="0">
              <a:solidFill>
                <a:schemeClr val="tx2"/>
              </a:solidFill>
              <a:latin typeface="Calibri" pitchFamily="34" charset="0"/>
            </a:endParaRPr>
          </a:p>
          <a:p>
            <a:pPr marL="342900" indent="-342900">
              <a:spcBef>
                <a:spcPct val="20000"/>
              </a:spcBef>
              <a:buFont typeface="Arial" charset="0"/>
              <a:buChar char="•"/>
            </a:pPr>
            <a:endParaRPr lang="en-GB" dirty="0">
              <a:latin typeface="Calibri" pitchFamily="34" charset="0"/>
            </a:endParaRPr>
          </a:p>
          <a:p>
            <a:pPr>
              <a:spcBef>
                <a:spcPct val="20000"/>
              </a:spcBef>
            </a:pPr>
            <a:endParaRPr lang="en-GB" sz="2000" dirty="0" smtClean="0">
              <a:solidFill>
                <a:schemeClr val="tx2"/>
              </a:solidFill>
              <a:latin typeface="Calibri" pitchFamily="34" charset="0"/>
            </a:endParaRPr>
          </a:p>
          <a:p>
            <a:pPr marL="342900" indent="-342900">
              <a:spcBef>
                <a:spcPct val="20000"/>
              </a:spcBef>
              <a:buFont typeface="Arial" charset="0"/>
              <a:buChar char="•"/>
            </a:pPr>
            <a:endParaRPr lang="en-GB" dirty="0">
              <a:latin typeface="Calibri" pitchFamily="34" charset="0"/>
            </a:endParaRPr>
          </a:p>
          <a:p>
            <a:pPr marL="342900" indent="-342900">
              <a:spcBef>
                <a:spcPct val="20000"/>
              </a:spcBef>
              <a:buFont typeface="Arial" charset="0"/>
              <a:buChar char="•"/>
            </a:pPr>
            <a:endParaRPr lang="en-GB" sz="2000" dirty="0" smtClean="0">
              <a:solidFill>
                <a:schemeClr val="tx2"/>
              </a:solidFill>
              <a:latin typeface="Calibri" pitchFamily="34" charset="0"/>
            </a:endParaRPr>
          </a:p>
          <a:p>
            <a:pPr marL="342900" indent="-342900">
              <a:spcBef>
                <a:spcPct val="20000"/>
              </a:spcBef>
              <a:buFont typeface="Arial" charset="0"/>
              <a:buChar char="•"/>
            </a:pPr>
            <a:r>
              <a:rPr lang="en-GB" sz="2000" dirty="0" smtClean="0">
                <a:solidFill>
                  <a:schemeClr val="tx2"/>
                </a:solidFill>
                <a:latin typeface="Calibri" pitchFamily="34" charset="0"/>
              </a:rPr>
              <a:t>Helps children with </a:t>
            </a:r>
            <a:r>
              <a:rPr lang="en-GB" sz="2000" dirty="0">
                <a:solidFill>
                  <a:schemeClr val="tx2"/>
                </a:solidFill>
                <a:latin typeface="Calibri" pitchFamily="34" charset="0"/>
              </a:rPr>
              <a:t>word </a:t>
            </a:r>
            <a:r>
              <a:rPr lang="en-GB" sz="2000" dirty="0" smtClean="0">
                <a:solidFill>
                  <a:schemeClr val="tx2"/>
                </a:solidFill>
                <a:latin typeface="Calibri" pitchFamily="34" charset="0"/>
              </a:rPr>
              <a:t>learning and critical to language and social development</a:t>
            </a:r>
            <a:endParaRPr lang="en-GB" sz="2000" dirty="0">
              <a:solidFill>
                <a:schemeClr val="tx2"/>
              </a:solidFill>
              <a:latin typeface="Calibri" pitchFamily="34" charset="0"/>
            </a:endParaRPr>
          </a:p>
          <a:p>
            <a:pPr marL="342900" indent="-342900">
              <a:spcBef>
                <a:spcPct val="20000"/>
              </a:spcBef>
              <a:buFont typeface="Arial" charset="0"/>
              <a:buChar char="•"/>
            </a:pPr>
            <a:r>
              <a:rPr lang="en-GB" sz="2000" dirty="0" smtClean="0">
                <a:solidFill>
                  <a:schemeClr val="tx2"/>
                </a:solidFill>
                <a:latin typeface="Calibri" pitchFamily="34" charset="0"/>
              </a:rPr>
              <a:t>Attention-following </a:t>
            </a:r>
            <a:r>
              <a:rPr lang="en-GB" sz="2000" dirty="0">
                <a:solidFill>
                  <a:schemeClr val="tx2"/>
                </a:solidFill>
                <a:latin typeface="Calibri" pitchFamily="34" charset="0"/>
              </a:rPr>
              <a:t>is related to </a:t>
            </a:r>
            <a:r>
              <a:rPr lang="en-GB" sz="2000" dirty="0" smtClean="0">
                <a:solidFill>
                  <a:schemeClr val="tx2"/>
                </a:solidFill>
                <a:latin typeface="Calibri" pitchFamily="34" charset="0"/>
              </a:rPr>
              <a:t>word </a:t>
            </a:r>
            <a:r>
              <a:rPr lang="en-GB" sz="2000" dirty="0">
                <a:solidFill>
                  <a:schemeClr val="tx2"/>
                </a:solidFill>
                <a:latin typeface="Calibri" pitchFamily="34" charset="0"/>
              </a:rPr>
              <a:t>production, and </a:t>
            </a:r>
            <a:r>
              <a:rPr lang="en-GB" sz="2000" dirty="0" smtClean="0">
                <a:solidFill>
                  <a:schemeClr val="tx2"/>
                </a:solidFill>
                <a:latin typeface="Calibri" pitchFamily="34" charset="0"/>
              </a:rPr>
              <a:t>understanding, both concurrently</a:t>
            </a:r>
            <a:r>
              <a:rPr lang="en-GB" sz="2000" dirty="0">
                <a:solidFill>
                  <a:schemeClr val="tx2"/>
                </a:solidFill>
                <a:latin typeface="Calibri" pitchFamily="34" charset="0"/>
              </a:rPr>
              <a:t>, and longitudinally (Carpenter, </a:t>
            </a:r>
            <a:r>
              <a:rPr lang="en-GB" sz="2000" dirty="0" err="1">
                <a:solidFill>
                  <a:schemeClr val="tx2"/>
                </a:solidFill>
                <a:latin typeface="Calibri" pitchFamily="34" charset="0"/>
              </a:rPr>
              <a:t>Nagell</a:t>
            </a:r>
            <a:r>
              <a:rPr lang="en-GB" sz="2000" dirty="0">
                <a:solidFill>
                  <a:schemeClr val="tx2"/>
                </a:solidFill>
                <a:latin typeface="Calibri" pitchFamily="34" charset="0"/>
              </a:rPr>
              <a:t>, &amp; </a:t>
            </a:r>
            <a:r>
              <a:rPr lang="en-GB" sz="2000" dirty="0" err="1">
                <a:solidFill>
                  <a:schemeClr val="tx2"/>
                </a:solidFill>
                <a:latin typeface="Calibri" pitchFamily="34" charset="0"/>
              </a:rPr>
              <a:t>Tomasello</a:t>
            </a:r>
            <a:r>
              <a:rPr lang="en-GB" sz="2000" dirty="0">
                <a:solidFill>
                  <a:schemeClr val="tx2"/>
                </a:solidFill>
                <a:latin typeface="Calibri" pitchFamily="34" charset="0"/>
              </a:rPr>
              <a:t>, 1998; Delgado et al., (2002); McDuffie et al., 2005; Morales et al., 2000; Mundy &amp; Gomes, 1998; Mundy, </a:t>
            </a:r>
            <a:r>
              <a:rPr lang="en-GB" sz="2000" dirty="0" err="1">
                <a:solidFill>
                  <a:schemeClr val="tx2"/>
                </a:solidFill>
                <a:latin typeface="Calibri" pitchFamily="34" charset="0"/>
              </a:rPr>
              <a:t>Kasari</a:t>
            </a:r>
            <a:r>
              <a:rPr lang="en-GB" sz="2000" dirty="0">
                <a:solidFill>
                  <a:schemeClr val="tx2"/>
                </a:solidFill>
                <a:latin typeface="Calibri" pitchFamily="34" charset="0"/>
              </a:rPr>
              <a:t>, </a:t>
            </a:r>
            <a:r>
              <a:rPr lang="en-GB" sz="2000" dirty="0" err="1">
                <a:solidFill>
                  <a:schemeClr val="tx2"/>
                </a:solidFill>
                <a:latin typeface="Calibri" pitchFamily="34" charset="0"/>
              </a:rPr>
              <a:t>Sigman</a:t>
            </a:r>
            <a:r>
              <a:rPr lang="en-GB" sz="2000" dirty="0">
                <a:solidFill>
                  <a:schemeClr val="tx2"/>
                </a:solidFill>
                <a:latin typeface="Calibri" pitchFamily="34" charset="0"/>
              </a:rPr>
              <a:t>, &amp; Ruskin, 1995; Mundy, </a:t>
            </a:r>
            <a:r>
              <a:rPr lang="en-GB" sz="2000" dirty="0" err="1">
                <a:solidFill>
                  <a:schemeClr val="tx2"/>
                </a:solidFill>
                <a:latin typeface="Calibri" pitchFamily="34" charset="0"/>
              </a:rPr>
              <a:t>Sigman</a:t>
            </a:r>
            <a:r>
              <a:rPr lang="en-GB" sz="2000" dirty="0">
                <a:solidFill>
                  <a:schemeClr val="tx2"/>
                </a:solidFill>
                <a:latin typeface="Calibri" pitchFamily="34" charset="0"/>
              </a:rPr>
              <a:t>, </a:t>
            </a:r>
            <a:r>
              <a:rPr lang="en-GB" sz="2000" dirty="0" err="1">
                <a:solidFill>
                  <a:schemeClr val="tx2"/>
                </a:solidFill>
                <a:latin typeface="Calibri" pitchFamily="34" charset="0"/>
              </a:rPr>
              <a:t>Ungerer</a:t>
            </a:r>
            <a:r>
              <a:rPr lang="en-GB" sz="2000" dirty="0">
                <a:solidFill>
                  <a:schemeClr val="tx2"/>
                </a:solidFill>
                <a:latin typeface="Calibri" pitchFamily="34" charset="0"/>
              </a:rPr>
              <a:t>, &amp; Sherman, </a:t>
            </a:r>
            <a:r>
              <a:rPr lang="en-GB" sz="2000" dirty="0" smtClean="0">
                <a:solidFill>
                  <a:schemeClr val="tx2"/>
                </a:solidFill>
                <a:latin typeface="Calibri" pitchFamily="34" charset="0"/>
              </a:rPr>
              <a:t>1986</a:t>
            </a:r>
            <a:endParaRPr lang="en-GB" dirty="0" smtClean="0">
              <a:solidFill>
                <a:schemeClr val="tx2"/>
              </a:solidFill>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564904"/>
            <a:ext cx="3022650" cy="19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0648"/>
            <a:ext cx="1368152" cy="93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468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to pilot </a:t>
            </a:r>
            <a:br>
              <a:rPr lang="en-GB" dirty="0" smtClean="0"/>
            </a:br>
            <a:r>
              <a:rPr lang="en-GB" dirty="0" smtClean="0"/>
              <a:t>intervention study</a:t>
            </a:r>
            <a:endParaRPr lang="en-GB" dirty="0"/>
          </a:p>
        </p:txBody>
      </p:sp>
      <p:sp>
        <p:nvSpPr>
          <p:cNvPr id="3" name="Content Placeholder 2"/>
          <p:cNvSpPr>
            <a:spLocks noGrp="1"/>
          </p:cNvSpPr>
          <p:nvPr>
            <p:ph idx="1"/>
          </p:nvPr>
        </p:nvSpPr>
        <p:spPr/>
        <p:txBody>
          <a:bodyPr/>
          <a:lstStyle/>
          <a:p>
            <a:r>
              <a:rPr lang="en-GB" dirty="0" smtClean="0"/>
              <a:t>We ran a longitudinal study looking at which early skills in infants with Down syndrome (at age 18-21 </a:t>
            </a:r>
            <a:r>
              <a:rPr lang="en-GB" dirty="0" err="1" smtClean="0"/>
              <a:t>mos</a:t>
            </a:r>
            <a:r>
              <a:rPr lang="en-GB" dirty="0" smtClean="0"/>
              <a:t>) are the strongest predictors of language at 32-36 </a:t>
            </a:r>
            <a:r>
              <a:rPr lang="en-GB" dirty="0" err="1" smtClean="0"/>
              <a:t>monts</a:t>
            </a:r>
            <a:endParaRPr lang="en-GB" dirty="0" smtClean="0"/>
          </a:p>
          <a:p>
            <a:pPr marL="0" indent="0">
              <a:buNone/>
            </a:pPr>
            <a:r>
              <a:rPr lang="en-GB" dirty="0"/>
              <a:t> </a:t>
            </a:r>
            <a:r>
              <a:rPr lang="en-GB" dirty="0" smtClean="0"/>
              <a:t>   (</a:t>
            </a:r>
            <a:r>
              <a:rPr lang="en-GB" i="1" dirty="0" smtClean="0"/>
              <a:t>Mason-Apps, </a:t>
            </a:r>
            <a:r>
              <a:rPr lang="en-GB" i="1" dirty="0" err="1" smtClean="0"/>
              <a:t>Stojanovik</a:t>
            </a:r>
            <a:r>
              <a:rPr lang="en-GB" i="1" dirty="0" smtClean="0"/>
              <a:t>, Houston-Price &amp; Buckley, 2018</a:t>
            </a:r>
            <a:r>
              <a:rPr lang="en-GB" dirty="0" smtClean="0"/>
              <a:t>)</a:t>
            </a:r>
          </a:p>
          <a:p>
            <a:pPr marL="0" indent="0">
              <a:buNone/>
            </a:pPr>
            <a:r>
              <a:rPr lang="en-GB" dirty="0" smtClean="0"/>
              <a:t>    </a:t>
            </a: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5</a:t>
            </a:fld>
            <a:endParaRPr lang="en-GB" altLang="en-US"/>
          </a:p>
        </p:txBody>
      </p:sp>
      <p:sp>
        <p:nvSpPr>
          <p:cNvPr id="5" name="TextBox 4"/>
          <p:cNvSpPr txBox="1"/>
          <p:nvPr/>
        </p:nvSpPr>
        <p:spPr>
          <a:xfrm>
            <a:off x="539552" y="4005064"/>
            <a:ext cx="7617136" cy="1938992"/>
          </a:xfrm>
          <a:prstGeom prst="rect">
            <a:avLst/>
          </a:prstGeom>
          <a:noFill/>
          <a:ln>
            <a:solidFill>
              <a:schemeClr val="accent1"/>
            </a:solidFill>
          </a:ln>
        </p:spPr>
        <p:txBody>
          <a:bodyPr wrap="square" rtlCol="0">
            <a:spAutoFit/>
          </a:bodyPr>
          <a:lstStyle/>
          <a:p>
            <a:pPr marL="342900" indent="-342900">
              <a:buAutoNum type="arabicPeriod"/>
            </a:pPr>
            <a:r>
              <a:rPr lang="en-GB" dirty="0" smtClean="0">
                <a:solidFill>
                  <a:schemeClr val="accent1"/>
                </a:solidFill>
              </a:rPr>
              <a:t>PERCEPTUAL </a:t>
            </a:r>
            <a:r>
              <a:rPr lang="en-GB" dirty="0">
                <a:solidFill>
                  <a:schemeClr val="accent1"/>
                </a:solidFill>
              </a:rPr>
              <a:t>(speech segmentation</a:t>
            </a:r>
            <a:r>
              <a:rPr lang="en-GB" dirty="0" smtClean="0">
                <a:solidFill>
                  <a:schemeClr val="accent1"/>
                </a:solidFill>
              </a:rPr>
              <a:t>) </a:t>
            </a:r>
          </a:p>
          <a:p>
            <a:endParaRPr lang="en-GB" dirty="0">
              <a:solidFill>
                <a:schemeClr val="accent1"/>
              </a:solidFill>
            </a:endParaRPr>
          </a:p>
          <a:p>
            <a:r>
              <a:rPr lang="en-GB" dirty="0" smtClean="0">
                <a:solidFill>
                  <a:schemeClr val="accent1"/>
                </a:solidFill>
              </a:rPr>
              <a:t>2.  SOCIAL (early social communication skills)</a:t>
            </a:r>
          </a:p>
          <a:p>
            <a:endParaRPr lang="en-GB" dirty="0">
              <a:solidFill>
                <a:schemeClr val="accent1"/>
              </a:solidFill>
            </a:endParaRPr>
          </a:p>
          <a:p>
            <a:r>
              <a:rPr lang="en-GB" dirty="0" smtClean="0">
                <a:solidFill>
                  <a:schemeClr val="accent1"/>
                </a:solidFill>
              </a:rPr>
              <a:t>3.  COGNITIVE </a:t>
            </a:r>
            <a:r>
              <a:rPr lang="en-GB" dirty="0">
                <a:solidFill>
                  <a:schemeClr val="accent1"/>
                </a:solidFill>
              </a:rPr>
              <a:t>(non-verbal abilities)</a:t>
            </a:r>
          </a:p>
          <a:p>
            <a:endParaRPr lang="en-GB" dirty="0">
              <a:solidFill>
                <a:schemeClr val="accent1"/>
              </a:solidFill>
            </a:endParaRP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136815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0310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687" y="1801009"/>
            <a:ext cx="8297837" cy="3794929"/>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4692" name="AutoShape 19"/>
          <p:cNvSpPr>
            <a:spLocks noChangeArrowheads="1"/>
          </p:cNvSpPr>
          <p:nvPr/>
        </p:nvSpPr>
        <p:spPr bwMode="auto">
          <a:xfrm>
            <a:off x="2124075" y="333375"/>
            <a:ext cx="4895850" cy="863600"/>
          </a:xfrm>
          <a:prstGeom prst="wedgeRectCallout">
            <a:avLst>
              <a:gd name="adj1" fmla="val -43750"/>
              <a:gd name="adj2" fmla="val 70000"/>
            </a:avLst>
          </a:prstGeom>
          <a:solidFill>
            <a:schemeClr val="accent1">
              <a:alpha val="58823"/>
            </a:schemeClr>
          </a:solidFill>
          <a:ln w="9525">
            <a:solidFill>
              <a:schemeClr val="tx2"/>
            </a:solidFill>
            <a:miter lim="800000"/>
            <a:headEnd/>
            <a:tailEnd/>
          </a:ln>
        </p:spPr>
        <p:txBody>
          <a:bodyPr anchor="ctr"/>
          <a:lstStyle/>
          <a:p>
            <a:pPr algn="ctr"/>
            <a:r>
              <a:rPr lang="en-US" sz="2400" b="1" dirty="0" smtClean="0">
                <a:latin typeface="Calibri" pitchFamily="34" charset="0"/>
              </a:rPr>
              <a:t>Findings:  precursors of language </a:t>
            </a:r>
            <a:r>
              <a:rPr lang="en-US" sz="2400" b="1" dirty="0">
                <a:latin typeface="Calibri" pitchFamily="34" charset="0"/>
              </a:rPr>
              <a:t>skills </a:t>
            </a:r>
          </a:p>
        </p:txBody>
      </p:sp>
      <p:sp>
        <p:nvSpPr>
          <p:cNvPr id="24" name="Rectangle 23"/>
          <p:cNvSpPr/>
          <p:nvPr/>
        </p:nvSpPr>
        <p:spPr>
          <a:xfrm>
            <a:off x="4643438" y="3860800"/>
            <a:ext cx="20161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FFFFFF"/>
                </a:solidFill>
              </a:rPr>
              <a:t>Auditory Comprehension</a:t>
            </a:r>
          </a:p>
        </p:txBody>
      </p:sp>
      <p:sp>
        <p:nvSpPr>
          <p:cNvPr id="25" name="Rectangle 24"/>
          <p:cNvSpPr/>
          <p:nvPr/>
        </p:nvSpPr>
        <p:spPr>
          <a:xfrm>
            <a:off x="2268538" y="3860800"/>
            <a:ext cx="20161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FFFFFF"/>
                </a:solidFill>
              </a:rPr>
              <a:t>Expressive Communication</a:t>
            </a:r>
          </a:p>
        </p:txBody>
      </p:sp>
      <p:sp>
        <p:nvSpPr>
          <p:cNvPr id="40" name="Rectangle 39"/>
          <p:cNvSpPr/>
          <p:nvPr/>
        </p:nvSpPr>
        <p:spPr>
          <a:xfrm>
            <a:off x="2337817" y="4976813"/>
            <a:ext cx="20161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FFFFFF"/>
                </a:solidFill>
              </a:rPr>
              <a:t>Expressive </a:t>
            </a:r>
            <a:r>
              <a:rPr lang="en-GB" dirty="0" smtClean="0">
                <a:solidFill>
                  <a:srgbClr val="FFFFFF"/>
                </a:solidFill>
              </a:rPr>
              <a:t>Vocabulary</a:t>
            </a:r>
            <a:endParaRPr lang="en-GB" dirty="0">
              <a:solidFill>
                <a:srgbClr val="FFFFFF"/>
              </a:solidFill>
            </a:endParaRPr>
          </a:p>
        </p:txBody>
      </p:sp>
      <p:sp>
        <p:nvSpPr>
          <p:cNvPr id="41" name="Rectangle 40"/>
          <p:cNvSpPr/>
          <p:nvPr/>
        </p:nvSpPr>
        <p:spPr>
          <a:xfrm>
            <a:off x="4643438" y="4976813"/>
            <a:ext cx="20161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rgbClr val="FFFFFF"/>
                </a:solidFill>
              </a:rPr>
              <a:t>Receptive Vocabulary</a:t>
            </a:r>
            <a:endParaRPr lang="en-GB" dirty="0">
              <a:solidFill>
                <a:srgbClr val="FFFFFF"/>
              </a:solidFill>
            </a:endParaRPr>
          </a:p>
        </p:txBody>
      </p:sp>
      <p:sp>
        <p:nvSpPr>
          <p:cNvPr id="30" name="Oval 29"/>
          <p:cNvSpPr/>
          <p:nvPr/>
        </p:nvSpPr>
        <p:spPr>
          <a:xfrm>
            <a:off x="568342" y="2855913"/>
            <a:ext cx="2052104" cy="720725"/>
          </a:xfrm>
          <a:prstGeom prst="ellipse">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smtClean="0">
                <a:solidFill>
                  <a:srgbClr val="FFFFFF"/>
                </a:solidFill>
              </a:rPr>
              <a:t>Responding to Joint Attention </a:t>
            </a:r>
            <a:endParaRPr lang="en-GB" sz="1600" dirty="0">
              <a:solidFill>
                <a:srgbClr val="FFFFFF"/>
              </a:solidFill>
            </a:endParaRPr>
          </a:p>
        </p:txBody>
      </p:sp>
      <p:cxnSp>
        <p:nvCxnSpPr>
          <p:cNvPr id="31" name="Straight Arrow Connector 30"/>
          <p:cNvCxnSpPr>
            <a:stCxn id="30" idx="5"/>
          </p:cNvCxnSpPr>
          <p:nvPr/>
        </p:nvCxnSpPr>
        <p:spPr>
          <a:xfrm>
            <a:off x="2319922" y="3471090"/>
            <a:ext cx="1311354" cy="318297"/>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835696" y="3602140"/>
            <a:ext cx="1016297" cy="132846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77405" y="3860800"/>
            <a:ext cx="1368152" cy="584775"/>
          </a:xfrm>
          <a:prstGeom prst="rect">
            <a:avLst/>
          </a:prstGeom>
          <a:noFill/>
        </p:spPr>
        <p:txBody>
          <a:bodyPr wrap="square">
            <a:spAutoFit/>
          </a:bodyPr>
          <a:lstStyle/>
          <a:p>
            <a:pPr>
              <a:defRPr/>
            </a:pPr>
            <a:r>
              <a:rPr lang="en-GB" sz="1600" dirty="0">
                <a:solidFill>
                  <a:srgbClr val="C00000"/>
                </a:solidFill>
                <a:latin typeface="+mn-lt"/>
              </a:rPr>
              <a:t>Adj.R² = </a:t>
            </a:r>
            <a:r>
              <a:rPr lang="en-GB" sz="1600" dirty="0" smtClean="0">
                <a:solidFill>
                  <a:srgbClr val="C00000"/>
                </a:solidFill>
                <a:latin typeface="+mn-lt"/>
              </a:rPr>
              <a:t>.645</a:t>
            </a:r>
            <a:endParaRPr lang="en-GB" sz="1600" dirty="0">
              <a:solidFill>
                <a:srgbClr val="C00000"/>
              </a:solidFill>
              <a:latin typeface="+mn-lt"/>
            </a:endParaRPr>
          </a:p>
          <a:p>
            <a:pPr>
              <a:defRPr/>
            </a:pPr>
            <a:r>
              <a:rPr lang="en-GB" sz="1600" i="1" dirty="0">
                <a:solidFill>
                  <a:srgbClr val="C00000"/>
                </a:solidFill>
                <a:latin typeface="+mn-lt"/>
              </a:rPr>
              <a:t>p </a:t>
            </a:r>
            <a:r>
              <a:rPr lang="en-GB" sz="1600" dirty="0">
                <a:solidFill>
                  <a:srgbClr val="C00000"/>
                </a:solidFill>
                <a:latin typeface="+mn-lt"/>
              </a:rPr>
              <a:t>= .</a:t>
            </a:r>
            <a:r>
              <a:rPr lang="en-GB" sz="1600" dirty="0" smtClean="0">
                <a:solidFill>
                  <a:srgbClr val="C00000"/>
                </a:solidFill>
                <a:latin typeface="+mn-lt"/>
              </a:rPr>
              <a:t>002</a:t>
            </a:r>
            <a:endParaRPr lang="en-GB" sz="1600" dirty="0">
              <a:solidFill>
                <a:srgbClr val="C00000"/>
              </a:solidFill>
              <a:latin typeface="+mn-lt"/>
            </a:endParaRPr>
          </a:p>
        </p:txBody>
      </p:sp>
      <p:sp>
        <p:nvSpPr>
          <p:cNvPr id="47" name="TextBox 46"/>
          <p:cNvSpPr txBox="1"/>
          <p:nvPr/>
        </p:nvSpPr>
        <p:spPr>
          <a:xfrm>
            <a:off x="929357" y="4686797"/>
            <a:ext cx="1368152" cy="584775"/>
          </a:xfrm>
          <a:prstGeom prst="rect">
            <a:avLst/>
          </a:prstGeom>
          <a:noFill/>
        </p:spPr>
        <p:txBody>
          <a:bodyPr wrap="square">
            <a:spAutoFit/>
          </a:bodyPr>
          <a:lstStyle/>
          <a:p>
            <a:pPr>
              <a:defRPr/>
            </a:pPr>
            <a:r>
              <a:rPr lang="en-GB" sz="1600" dirty="0">
                <a:solidFill>
                  <a:srgbClr val="C00000"/>
                </a:solidFill>
                <a:latin typeface="+mn-lt"/>
              </a:rPr>
              <a:t>Adj.R² = </a:t>
            </a:r>
            <a:r>
              <a:rPr lang="en-GB" sz="1600" dirty="0" smtClean="0">
                <a:solidFill>
                  <a:srgbClr val="C00000"/>
                </a:solidFill>
                <a:latin typeface="+mn-lt"/>
              </a:rPr>
              <a:t>.354</a:t>
            </a:r>
            <a:endParaRPr lang="en-GB" sz="1600" dirty="0">
              <a:solidFill>
                <a:srgbClr val="C00000"/>
              </a:solidFill>
              <a:latin typeface="+mn-lt"/>
            </a:endParaRPr>
          </a:p>
          <a:p>
            <a:pPr>
              <a:defRPr/>
            </a:pPr>
            <a:r>
              <a:rPr lang="en-GB" sz="1600" i="1" dirty="0">
                <a:solidFill>
                  <a:srgbClr val="C00000"/>
                </a:solidFill>
                <a:latin typeface="+mn-lt"/>
              </a:rPr>
              <a:t>p </a:t>
            </a:r>
            <a:r>
              <a:rPr lang="en-GB" sz="1600" dirty="0">
                <a:solidFill>
                  <a:srgbClr val="C00000"/>
                </a:solidFill>
                <a:latin typeface="+mn-lt"/>
              </a:rPr>
              <a:t>= </a:t>
            </a:r>
            <a:r>
              <a:rPr lang="en-GB" sz="1600" dirty="0" smtClean="0">
                <a:solidFill>
                  <a:srgbClr val="C00000"/>
                </a:solidFill>
                <a:latin typeface="+mn-lt"/>
              </a:rPr>
              <a:t>.025</a:t>
            </a:r>
            <a:endParaRPr lang="en-GB" sz="1600" dirty="0">
              <a:solidFill>
                <a:srgbClr val="C00000"/>
              </a:solidFill>
              <a:latin typeface="+mn-lt"/>
            </a:endParaRPr>
          </a:p>
        </p:txBody>
      </p:sp>
      <p:sp>
        <p:nvSpPr>
          <p:cNvPr id="10" name="TextBox 9"/>
          <p:cNvSpPr txBox="1"/>
          <p:nvPr/>
        </p:nvSpPr>
        <p:spPr>
          <a:xfrm>
            <a:off x="2672096" y="1988840"/>
            <a:ext cx="4958219" cy="1015663"/>
          </a:xfrm>
          <a:prstGeom prst="rect">
            <a:avLst/>
          </a:prstGeom>
          <a:noFill/>
        </p:spPr>
        <p:txBody>
          <a:bodyPr wrap="square" rtlCol="0">
            <a:spAutoFit/>
          </a:bodyPr>
          <a:lstStyle/>
          <a:p>
            <a:r>
              <a:rPr lang="en-GB" dirty="0" smtClean="0">
                <a:solidFill>
                  <a:schemeClr val="accent2">
                    <a:lumMod val="75000"/>
                  </a:schemeClr>
                </a:solidFill>
                <a:latin typeface="Calibri" panose="020F0502020204030204" pitchFamily="34" charset="0"/>
              </a:rPr>
              <a:t>Responding to joint attention at 18-21 </a:t>
            </a:r>
            <a:r>
              <a:rPr lang="en-GB" dirty="0" err="1" smtClean="0">
                <a:solidFill>
                  <a:schemeClr val="accent2">
                    <a:lumMod val="75000"/>
                  </a:schemeClr>
                </a:solidFill>
                <a:latin typeface="Calibri" panose="020F0502020204030204" pitchFamily="34" charset="0"/>
              </a:rPr>
              <a:t>mos</a:t>
            </a:r>
            <a:r>
              <a:rPr lang="en-GB" dirty="0" smtClean="0">
                <a:solidFill>
                  <a:schemeClr val="accent2">
                    <a:lumMod val="75000"/>
                  </a:schemeClr>
                </a:solidFill>
                <a:latin typeface="Calibri" panose="020F0502020204030204" pitchFamily="34" charset="0"/>
              </a:rPr>
              <a:t> - a unique predictor of expressive language and expressive vocabulary 12 months later</a:t>
            </a:r>
            <a:endParaRPr lang="en-GB" dirty="0">
              <a:solidFill>
                <a:schemeClr val="accent2">
                  <a:lumMod val="75000"/>
                </a:schemeClr>
              </a:solidFill>
              <a:latin typeface="Calibri" panose="020F0502020204030204" pitchFamily="34" charset="0"/>
            </a:endParaRPr>
          </a:p>
        </p:txBody>
      </p:sp>
      <p:pic>
        <p:nvPicPr>
          <p:cNvPr id="4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1368152" cy="93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35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80000" cy="828000"/>
          </a:xfrm>
        </p:spPr>
        <p:txBody>
          <a:bodyPr/>
          <a:lstStyle/>
          <a:p>
            <a:r>
              <a:rPr lang="en-GB" dirty="0" smtClean="0"/>
              <a:t>Pilot Intervention </a:t>
            </a:r>
            <a:r>
              <a:rPr lang="en-GB" dirty="0"/>
              <a:t>study </a:t>
            </a:r>
          </a:p>
        </p:txBody>
      </p:sp>
      <p:sp>
        <p:nvSpPr>
          <p:cNvPr id="3" name="Content Placeholder 2"/>
          <p:cNvSpPr>
            <a:spLocks noGrp="1"/>
          </p:cNvSpPr>
          <p:nvPr>
            <p:ph idx="1"/>
          </p:nvPr>
        </p:nvSpPr>
        <p:spPr>
          <a:xfrm>
            <a:off x="395536" y="2060848"/>
            <a:ext cx="8280000" cy="3960000"/>
          </a:xfrm>
        </p:spPr>
        <p:txBody>
          <a:bodyPr/>
          <a:lstStyle/>
          <a:p>
            <a:r>
              <a:rPr lang="en-GB" dirty="0"/>
              <a:t>Intervention aiming to improve </a:t>
            </a:r>
            <a:r>
              <a:rPr lang="en-GB" dirty="0" smtClean="0"/>
              <a:t>an early social communication skill: responding </a:t>
            </a:r>
            <a:r>
              <a:rPr lang="en-GB" dirty="0"/>
              <a:t>to joint attention</a:t>
            </a:r>
          </a:p>
          <a:p>
            <a:pPr marL="0" indent="0">
              <a:buNone/>
            </a:pPr>
            <a:endParaRPr lang="en-GB" dirty="0" smtClean="0"/>
          </a:p>
          <a:p>
            <a:pPr marL="0" indent="0">
              <a:buNone/>
            </a:pP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7</a:t>
            </a:fld>
            <a:endParaRPr lang="en-GB" altLang="en-US"/>
          </a:p>
        </p:txBody>
      </p:sp>
      <p:pic>
        <p:nvPicPr>
          <p:cNvPr id="1026" name="Picture 2" descr="Image result for responding to joint att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708920"/>
            <a:ext cx="4032448" cy="34613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0649"/>
            <a:ext cx="136815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4971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84784"/>
            <a:ext cx="8280000" cy="828000"/>
          </a:xfrm>
        </p:spPr>
        <p:txBody>
          <a:bodyPr/>
          <a:lstStyle/>
          <a:p>
            <a:r>
              <a:rPr lang="en-GB" dirty="0" smtClean="0"/>
              <a:t>Pilot intervention </a:t>
            </a:r>
            <a:br>
              <a:rPr lang="en-GB" dirty="0" smtClean="0"/>
            </a:br>
            <a:r>
              <a:rPr lang="en-GB" dirty="0" smtClean="0"/>
              <a:t>research </a:t>
            </a:r>
            <a:r>
              <a:rPr lang="en-GB" dirty="0"/>
              <a:t>questions</a:t>
            </a:r>
          </a:p>
        </p:txBody>
      </p:sp>
      <p:sp>
        <p:nvSpPr>
          <p:cNvPr id="3" name="Content Placeholder 2"/>
          <p:cNvSpPr>
            <a:spLocks noGrp="1"/>
          </p:cNvSpPr>
          <p:nvPr>
            <p:ph idx="1"/>
          </p:nvPr>
        </p:nvSpPr>
        <p:spPr>
          <a:xfrm>
            <a:off x="467544" y="1844824"/>
            <a:ext cx="8280000" cy="3960000"/>
          </a:xfrm>
        </p:spPr>
        <p:txBody>
          <a:bodyPr/>
          <a:lstStyle/>
          <a:p>
            <a:pPr marL="0" indent="0">
              <a:buNone/>
            </a:pPr>
            <a:endParaRPr lang="en-GB" dirty="0"/>
          </a:p>
          <a:p>
            <a:pPr marL="0" indent="0">
              <a:buNone/>
            </a:pPr>
            <a:endParaRPr lang="en-GB" dirty="0"/>
          </a:p>
          <a:p>
            <a:r>
              <a:rPr lang="en-GB" dirty="0"/>
              <a:t>If </a:t>
            </a:r>
            <a:r>
              <a:rPr lang="en-GB" dirty="0" smtClean="0"/>
              <a:t>Responding to Joint Attention really is important for language in infants with Down syndrome, can we work on it so that we can improve children’s language? </a:t>
            </a:r>
          </a:p>
          <a:p>
            <a:r>
              <a:rPr lang="en-GB" dirty="0" smtClean="0"/>
              <a:t>Will the children </a:t>
            </a:r>
            <a:r>
              <a:rPr lang="en-GB" dirty="0"/>
              <a:t>who have received the intervention have better later speech and language </a:t>
            </a:r>
            <a:r>
              <a:rPr lang="en-GB" dirty="0" smtClean="0"/>
              <a:t>outcomes than </a:t>
            </a:r>
            <a:r>
              <a:rPr lang="en-GB" dirty="0"/>
              <a:t>a group who did not receive the intervention? </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8</a:t>
            </a:fld>
            <a:endParaRPr lang="en-GB" altLang="en-US"/>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1368152"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51139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80000" cy="828000"/>
          </a:xfrm>
        </p:spPr>
        <p:txBody>
          <a:bodyPr/>
          <a:lstStyle/>
          <a:p>
            <a:r>
              <a:rPr lang="en-GB" dirty="0" smtClean="0"/>
              <a:t>participants</a:t>
            </a:r>
            <a:endParaRPr lang="en-GB" dirty="0"/>
          </a:p>
        </p:txBody>
      </p:sp>
      <p:sp>
        <p:nvSpPr>
          <p:cNvPr id="3" name="Content Placeholder 2"/>
          <p:cNvSpPr>
            <a:spLocks noGrp="1"/>
          </p:cNvSpPr>
          <p:nvPr>
            <p:ph idx="1"/>
          </p:nvPr>
        </p:nvSpPr>
        <p:spPr>
          <a:xfrm>
            <a:off x="395536" y="1844824"/>
            <a:ext cx="8280000" cy="3960000"/>
          </a:xfrm>
        </p:spPr>
        <p:txBody>
          <a:bodyPr/>
          <a:lstStyle/>
          <a:p>
            <a:r>
              <a:rPr lang="en-GB" dirty="0" smtClean="0"/>
              <a:t>Recruited from support groups, local charities, Down </a:t>
            </a:r>
            <a:r>
              <a:rPr lang="en-GB" dirty="0"/>
              <a:t>S</a:t>
            </a:r>
            <a:r>
              <a:rPr lang="en-GB" dirty="0" smtClean="0"/>
              <a:t>yndrome Association and Down Syndrome Education International </a:t>
            </a:r>
          </a:p>
          <a:p>
            <a:pPr marL="0" indent="0">
              <a:buNone/>
            </a:pPr>
            <a:endParaRPr lang="en-GB" dirty="0" smtClean="0"/>
          </a:p>
          <a:p>
            <a:pPr marL="0" indent="0">
              <a:buNone/>
            </a:pPr>
            <a:r>
              <a:rPr lang="en-GB" dirty="0" smtClean="0"/>
              <a:t>Intervention group</a:t>
            </a:r>
          </a:p>
          <a:p>
            <a:r>
              <a:rPr lang="en-GB" dirty="0" smtClean="0"/>
              <a:t>16 children, 17-23 months, 9 males and 7 females</a:t>
            </a:r>
          </a:p>
          <a:p>
            <a:pPr marL="0" indent="0">
              <a:buNone/>
            </a:pPr>
            <a:endParaRPr lang="en-GB" dirty="0"/>
          </a:p>
          <a:p>
            <a:pPr marL="0" indent="0">
              <a:buNone/>
            </a:pPr>
            <a:r>
              <a:rPr lang="en-GB" dirty="0" smtClean="0"/>
              <a:t>Control group</a:t>
            </a:r>
          </a:p>
          <a:p>
            <a:r>
              <a:rPr lang="en-GB" dirty="0" smtClean="0"/>
              <a:t>14 children, 18-21 months, 9 males and 5 females </a:t>
            </a:r>
          </a:p>
          <a:p>
            <a:pPr marL="0" indent="0">
              <a:buNone/>
            </a:pPr>
            <a:endParaRPr lang="en-GB" dirty="0" smtClean="0"/>
          </a:p>
          <a:p>
            <a:pPr marL="0" indent="0">
              <a:buNone/>
            </a:pPr>
            <a:r>
              <a:rPr lang="en-GB" dirty="0" smtClean="0"/>
              <a:t>No significant differences for parental education or occupation status (p&gt; .05) </a:t>
            </a:r>
          </a:p>
          <a:p>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9</a:t>
            </a:fld>
            <a:endParaRPr lang="en-GB" altLang="en-US"/>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9"/>
            <a:ext cx="1368152"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24059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oR-PP-Template-STANDARD-WIDTH-NO-ANIMATION-v-25">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oR-PP-Template-STANDARD-WIDTH-NO-ANIMATION-v-25" id="{66C9897E-CA9D-4B24-A960-006F6CE48075}" vid="{30CE657A-7D4D-4C7B-8AC5-408953D59C5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UoR-PP-Template-STANDARD-WIDTH-NO-ANIMATION-v-25</Template>
  <TotalTime>1893</TotalTime>
  <Words>1577</Words>
  <Application>Microsoft Office PowerPoint</Application>
  <PresentationFormat>On-screen Show (4:3)</PresentationFormat>
  <Paragraphs>220</Paragraphs>
  <Slides>22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Elephant</vt:lpstr>
      <vt:lpstr>Effra Bold</vt:lpstr>
      <vt:lpstr>Effra</vt:lpstr>
      <vt:lpstr>Arial</vt:lpstr>
      <vt:lpstr>Wingdings</vt:lpstr>
      <vt:lpstr>AngsanaUPC</vt:lpstr>
      <vt:lpstr>Calibri</vt:lpstr>
      <vt:lpstr>Effra Light</vt:lpstr>
      <vt:lpstr>UoR-PP-Template-STANDARD-WIDTH-NO-ANIMATION-v-25</vt:lpstr>
      <vt:lpstr>PowerPoint Presentation</vt:lpstr>
      <vt:lpstr>Presentation structure</vt:lpstr>
      <vt:lpstr>PowerPoint Presentation</vt:lpstr>
      <vt:lpstr>PowerPoint Presentation</vt:lpstr>
      <vt:lpstr>Background to pilot  intervention study</vt:lpstr>
      <vt:lpstr>PowerPoint Presentation</vt:lpstr>
      <vt:lpstr>Pilot Intervention study </vt:lpstr>
      <vt:lpstr>Pilot intervention  research questions</vt:lpstr>
      <vt:lpstr>participants</vt:lpstr>
      <vt:lpstr>Measures</vt:lpstr>
      <vt:lpstr>Intervention </vt:lpstr>
      <vt:lpstr>Intervention </vt:lpstr>
      <vt:lpstr>follow up- 12 months after  the intervention </vt:lpstr>
      <vt:lpstr>LANGUAGE understanding  (pls-4)</vt:lpstr>
      <vt:lpstr>EXPRESSIVE LANGUAGE (pls-4)</vt:lpstr>
      <vt:lpstr>EXPRESSIVE VOCABULARY (cdi)</vt:lpstr>
      <vt:lpstr>RECEPTIVE VOCABULARY (cdi)</vt:lpstr>
      <vt:lpstr>Post test results</vt:lpstr>
      <vt:lpstr>What did the parents say?</vt:lpstr>
      <vt:lpstr>Conclusion – pilot  intervention</vt:lpstr>
      <vt:lpstr>FORTHCOMING intervention  study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intervention for infants with Down Syndrome</dc:title>
  <dc:creator>Emily Seager</dc:creator>
  <cp:lastModifiedBy>Bermingham, Micheal</cp:lastModifiedBy>
  <cp:revision>79</cp:revision>
  <cp:lastPrinted>2006-09-19T14:59:33Z</cp:lastPrinted>
  <dcterms:created xsi:type="dcterms:W3CDTF">2017-01-05T16:32:15Z</dcterms:created>
  <dcterms:modified xsi:type="dcterms:W3CDTF">2019-04-10T09:19:50Z</dcterms:modified>
</cp:coreProperties>
</file>