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33"/>
  </p:notesMasterIdLst>
  <p:sldIdLst>
    <p:sldId id="343" r:id="rId2"/>
    <p:sldId id="344" r:id="rId3"/>
    <p:sldId id="292" r:id="rId4"/>
    <p:sldId id="323" r:id="rId5"/>
    <p:sldId id="319" r:id="rId6"/>
    <p:sldId id="320" r:id="rId7"/>
    <p:sldId id="321" r:id="rId8"/>
    <p:sldId id="322" r:id="rId9"/>
    <p:sldId id="324" r:id="rId10"/>
    <p:sldId id="318" r:id="rId11"/>
    <p:sldId id="325" r:id="rId12"/>
    <p:sldId id="326" r:id="rId13"/>
    <p:sldId id="327" r:id="rId14"/>
    <p:sldId id="328" r:id="rId15"/>
    <p:sldId id="312" r:id="rId16"/>
    <p:sldId id="297" r:id="rId17"/>
    <p:sldId id="329" r:id="rId18"/>
    <p:sldId id="330" r:id="rId19"/>
    <p:sldId id="331" r:id="rId20"/>
    <p:sldId id="332" r:id="rId21"/>
    <p:sldId id="333" r:id="rId22"/>
    <p:sldId id="334" r:id="rId23"/>
    <p:sldId id="335" r:id="rId24"/>
    <p:sldId id="336" r:id="rId25"/>
    <p:sldId id="337" r:id="rId26"/>
    <p:sldId id="339" r:id="rId27"/>
    <p:sldId id="340" r:id="rId28"/>
    <p:sldId id="341" r:id="rId29"/>
    <p:sldId id="342" r:id="rId30"/>
    <p:sldId id="313" r:id="rId31"/>
    <p:sldId id="2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2642"/>
  </p:normalViewPr>
  <p:slideViewPr>
    <p:cSldViewPr snapToGrid="0" snapToObjects="1">
      <p:cViewPr varScale="1">
        <p:scale>
          <a:sx n="78" d="100"/>
          <a:sy n="78" d="100"/>
        </p:scale>
        <p:origin x="185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Users/helenhynes/Downloads/CP3005%20GM2015%20MAY%202019%20OSCE%20Score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helenhynes/Downloads/CP3005%20GM2015%20MAY%202019%20OSCE%20Score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helenhynes/Downloads/CP3005%20GM2015%20MAY%202019%20OSCE%20Scores.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helenhynes/Downloads/CP3005%20GM2015%20MAY%202019%20OSCE%20Scores.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helenhynes/Downloads/CP3005%20GM2015%20MAY%202019%20OSCE%20Scores.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helenhynes/Downloads/CP3005%20GM2015%20MAY%202019%20OSCE%20Scores.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a:t>Station 4 Resp Hx</a:t>
            </a:r>
          </a:p>
        </c:rich>
      </c:tx>
      <c:overlay val="0"/>
      <c:spPr>
        <a:noFill/>
        <a:ln w="25400">
          <a:noFill/>
        </a:ln>
      </c:spPr>
    </c:title>
    <c:autoTitleDeleted val="0"/>
    <c:plotArea>
      <c:layout/>
      <c:scatterChart>
        <c:scatterStyle val="lineMarker"/>
        <c:varyColors val="0"/>
        <c:ser>
          <c:idx val="0"/>
          <c:order val="0"/>
          <c:tx>
            <c:strRef>
              <c:f>'211 CP3005.GM2015 MAY 2019 OSCE'!$R$1</c:f>
              <c:strCache>
                <c:ptCount val="1"/>
                <c:pt idx="0">
                  <c:v>Station 4 Score</c:v>
                </c:pt>
              </c:strCache>
            </c:strRef>
          </c:tx>
          <c:spPr>
            <a:ln w="19050">
              <a:noFill/>
            </a:ln>
          </c:spPr>
          <c:marker>
            <c:symbol val="circle"/>
            <c:size val="5"/>
            <c:spPr>
              <a:solidFill>
                <a:srgbClr val="5B9BD5"/>
              </a:solidFill>
              <a:ln>
                <a:solidFill>
                  <a:srgbClr val="33CCCC"/>
                </a:solidFill>
                <a:prstDash val="solid"/>
              </a:ln>
            </c:spPr>
          </c:marker>
          <c:trendline>
            <c:spPr>
              <a:ln w="12700">
                <a:solidFill>
                  <a:srgbClr val="33CCCC"/>
                </a:solidFill>
                <a:prstDash val="solid"/>
              </a:ln>
            </c:spPr>
            <c:trendlineType val="linear"/>
            <c:dispRSqr val="0"/>
            <c:dispEq val="1"/>
            <c:trendlineLbl>
              <c:layout>
                <c:manualLayout>
                  <c:x val="6.6136091654660695E-2"/>
                  <c:y val="-0.10762597753191799"/>
                </c:manualLayout>
              </c:layout>
              <c:tx>
                <c:rich>
                  <a:bodyPr/>
                  <a:lstStyle/>
                  <a:p>
                    <a:pPr>
                      <a:defRPr sz="900" b="0" i="0" u="none" strike="noStrike" baseline="0">
                        <a:solidFill>
                          <a:srgbClr val="333333"/>
                        </a:solidFill>
                        <a:latin typeface="Calibri"/>
                        <a:ea typeface="Calibri"/>
                        <a:cs typeface="Calibri"/>
                      </a:defRPr>
                    </a:pPr>
                    <a:r>
                      <a:rPr lang="en-US" sz="1200" baseline="0" dirty="0"/>
                      <a:t>y = 6.5848x + 19.355</a:t>
                    </a:r>
                    <a:endParaRPr lang="en-US" sz="1200" dirty="0"/>
                  </a:p>
                </c:rich>
              </c:tx>
              <c:numFmt formatCode="General" sourceLinked="0"/>
              <c:spPr>
                <a:noFill/>
                <a:ln w="25400">
                  <a:noFill/>
                </a:ln>
              </c:spPr>
            </c:trendlineLbl>
          </c:trendline>
          <c:xVal>
            <c:numRef>
              <c:f>'211 CP3005.GM2015 MAY 2019 OSCE'!$Q$2:$Q$224</c:f>
              <c:numCache>
                <c:formatCode>General</c:formatCode>
                <c:ptCount val="223"/>
                <c:pt idx="0">
                  <c:v>4</c:v>
                </c:pt>
                <c:pt idx="1">
                  <c:v>4</c:v>
                </c:pt>
                <c:pt idx="2">
                  <c:v>4</c:v>
                </c:pt>
                <c:pt idx="3">
                  <c:v>3</c:v>
                </c:pt>
                <c:pt idx="4">
                  <c:v>4</c:v>
                </c:pt>
                <c:pt idx="5">
                  <c:v>4</c:v>
                </c:pt>
                <c:pt idx="6">
                  <c:v>4</c:v>
                </c:pt>
                <c:pt idx="7">
                  <c:v>4</c:v>
                </c:pt>
                <c:pt idx="8">
                  <c:v>3</c:v>
                </c:pt>
                <c:pt idx="9">
                  <c:v>4</c:v>
                </c:pt>
                <c:pt idx="10">
                  <c:v>4</c:v>
                </c:pt>
                <c:pt idx="11">
                  <c:v>4</c:v>
                </c:pt>
                <c:pt idx="12">
                  <c:v>3</c:v>
                </c:pt>
                <c:pt idx="13">
                  <c:v>3</c:v>
                </c:pt>
                <c:pt idx="14">
                  <c:v>3</c:v>
                </c:pt>
                <c:pt idx="15">
                  <c:v>3</c:v>
                </c:pt>
                <c:pt idx="16">
                  <c:v>2</c:v>
                </c:pt>
                <c:pt idx="17">
                  <c:v>3</c:v>
                </c:pt>
                <c:pt idx="18">
                  <c:v>3</c:v>
                </c:pt>
                <c:pt idx="19">
                  <c:v>2</c:v>
                </c:pt>
                <c:pt idx="20">
                  <c:v>3</c:v>
                </c:pt>
                <c:pt idx="21">
                  <c:v>3</c:v>
                </c:pt>
                <c:pt idx="22">
                  <c:v>2</c:v>
                </c:pt>
                <c:pt idx="23">
                  <c:v>3</c:v>
                </c:pt>
                <c:pt idx="24">
                  <c:v>2</c:v>
                </c:pt>
                <c:pt idx="25">
                  <c:v>3</c:v>
                </c:pt>
                <c:pt idx="26">
                  <c:v>3</c:v>
                </c:pt>
                <c:pt idx="27">
                  <c:v>4</c:v>
                </c:pt>
                <c:pt idx="28">
                  <c:v>3</c:v>
                </c:pt>
                <c:pt idx="29">
                  <c:v>3</c:v>
                </c:pt>
                <c:pt idx="30">
                  <c:v>2</c:v>
                </c:pt>
                <c:pt idx="31">
                  <c:v>3</c:v>
                </c:pt>
                <c:pt idx="32">
                  <c:v>3</c:v>
                </c:pt>
                <c:pt idx="33">
                  <c:v>2</c:v>
                </c:pt>
                <c:pt idx="34">
                  <c:v>3</c:v>
                </c:pt>
                <c:pt idx="35">
                  <c:v>2</c:v>
                </c:pt>
                <c:pt idx="36">
                  <c:v>3</c:v>
                </c:pt>
                <c:pt idx="37">
                  <c:v>2</c:v>
                </c:pt>
                <c:pt idx="38">
                  <c:v>3</c:v>
                </c:pt>
                <c:pt idx="39">
                  <c:v>3</c:v>
                </c:pt>
                <c:pt idx="40">
                  <c:v>2</c:v>
                </c:pt>
                <c:pt idx="41">
                  <c:v>3</c:v>
                </c:pt>
                <c:pt idx="42">
                  <c:v>3</c:v>
                </c:pt>
                <c:pt idx="43">
                  <c:v>3</c:v>
                </c:pt>
                <c:pt idx="44">
                  <c:v>3</c:v>
                </c:pt>
                <c:pt idx="45">
                  <c:v>3</c:v>
                </c:pt>
                <c:pt idx="46">
                  <c:v>3</c:v>
                </c:pt>
                <c:pt idx="47">
                  <c:v>3</c:v>
                </c:pt>
                <c:pt idx="48">
                  <c:v>2</c:v>
                </c:pt>
                <c:pt idx="49">
                  <c:v>3</c:v>
                </c:pt>
                <c:pt idx="50">
                  <c:v>2</c:v>
                </c:pt>
                <c:pt idx="51">
                  <c:v>3</c:v>
                </c:pt>
                <c:pt idx="52">
                  <c:v>4</c:v>
                </c:pt>
                <c:pt idx="53">
                  <c:v>3</c:v>
                </c:pt>
                <c:pt idx="54">
                  <c:v>2</c:v>
                </c:pt>
                <c:pt idx="55">
                  <c:v>3</c:v>
                </c:pt>
                <c:pt idx="56">
                  <c:v>3</c:v>
                </c:pt>
                <c:pt idx="57">
                  <c:v>3</c:v>
                </c:pt>
                <c:pt idx="58">
                  <c:v>2</c:v>
                </c:pt>
                <c:pt idx="59">
                  <c:v>2</c:v>
                </c:pt>
                <c:pt idx="60">
                  <c:v>3</c:v>
                </c:pt>
                <c:pt idx="61">
                  <c:v>2</c:v>
                </c:pt>
                <c:pt idx="62">
                  <c:v>3</c:v>
                </c:pt>
                <c:pt idx="63">
                  <c:v>2</c:v>
                </c:pt>
                <c:pt idx="64">
                  <c:v>3</c:v>
                </c:pt>
                <c:pt idx="65">
                  <c:v>3</c:v>
                </c:pt>
                <c:pt idx="66">
                  <c:v>3</c:v>
                </c:pt>
                <c:pt idx="67">
                  <c:v>3</c:v>
                </c:pt>
                <c:pt idx="68">
                  <c:v>3</c:v>
                </c:pt>
                <c:pt idx="69">
                  <c:v>3</c:v>
                </c:pt>
                <c:pt idx="70">
                  <c:v>2</c:v>
                </c:pt>
                <c:pt idx="71">
                  <c:v>2</c:v>
                </c:pt>
                <c:pt idx="72">
                  <c:v>3</c:v>
                </c:pt>
                <c:pt idx="73">
                  <c:v>3</c:v>
                </c:pt>
                <c:pt idx="74">
                  <c:v>2</c:v>
                </c:pt>
                <c:pt idx="75">
                  <c:v>3</c:v>
                </c:pt>
                <c:pt idx="76">
                  <c:v>3</c:v>
                </c:pt>
                <c:pt idx="77">
                  <c:v>2</c:v>
                </c:pt>
                <c:pt idx="78">
                  <c:v>3</c:v>
                </c:pt>
                <c:pt idx="79">
                  <c:v>3</c:v>
                </c:pt>
                <c:pt idx="80">
                  <c:v>3</c:v>
                </c:pt>
                <c:pt idx="81">
                  <c:v>3</c:v>
                </c:pt>
                <c:pt idx="82">
                  <c:v>3</c:v>
                </c:pt>
                <c:pt idx="83">
                  <c:v>2</c:v>
                </c:pt>
                <c:pt idx="84">
                  <c:v>3</c:v>
                </c:pt>
                <c:pt idx="85">
                  <c:v>3</c:v>
                </c:pt>
                <c:pt idx="86">
                  <c:v>3</c:v>
                </c:pt>
                <c:pt idx="87">
                  <c:v>3</c:v>
                </c:pt>
                <c:pt idx="88">
                  <c:v>3</c:v>
                </c:pt>
                <c:pt idx="89">
                  <c:v>3</c:v>
                </c:pt>
                <c:pt idx="90">
                  <c:v>3</c:v>
                </c:pt>
                <c:pt idx="91">
                  <c:v>4</c:v>
                </c:pt>
                <c:pt idx="92">
                  <c:v>3</c:v>
                </c:pt>
                <c:pt idx="93">
                  <c:v>2</c:v>
                </c:pt>
                <c:pt idx="94">
                  <c:v>3</c:v>
                </c:pt>
                <c:pt idx="95">
                  <c:v>2</c:v>
                </c:pt>
                <c:pt idx="96">
                  <c:v>2</c:v>
                </c:pt>
                <c:pt idx="97">
                  <c:v>3</c:v>
                </c:pt>
                <c:pt idx="98">
                  <c:v>2</c:v>
                </c:pt>
                <c:pt idx="99">
                  <c:v>3</c:v>
                </c:pt>
                <c:pt idx="100">
                  <c:v>2</c:v>
                </c:pt>
                <c:pt idx="101">
                  <c:v>3</c:v>
                </c:pt>
                <c:pt idx="102">
                  <c:v>3</c:v>
                </c:pt>
                <c:pt idx="103">
                  <c:v>2</c:v>
                </c:pt>
                <c:pt idx="104">
                  <c:v>2</c:v>
                </c:pt>
                <c:pt idx="105">
                  <c:v>2</c:v>
                </c:pt>
                <c:pt idx="106">
                  <c:v>2</c:v>
                </c:pt>
                <c:pt idx="107">
                  <c:v>3</c:v>
                </c:pt>
                <c:pt idx="108">
                  <c:v>3</c:v>
                </c:pt>
                <c:pt idx="109">
                  <c:v>3</c:v>
                </c:pt>
                <c:pt idx="110">
                  <c:v>3</c:v>
                </c:pt>
                <c:pt idx="111">
                  <c:v>2</c:v>
                </c:pt>
                <c:pt idx="112">
                  <c:v>3</c:v>
                </c:pt>
                <c:pt idx="113">
                  <c:v>2</c:v>
                </c:pt>
                <c:pt idx="114">
                  <c:v>3</c:v>
                </c:pt>
                <c:pt idx="115">
                  <c:v>3</c:v>
                </c:pt>
                <c:pt idx="116">
                  <c:v>3</c:v>
                </c:pt>
                <c:pt idx="117">
                  <c:v>2</c:v>
                </c:pt>
                <c:pt idx="118">
                  <c:v>2</c:v>
                </c:pt>
                <c:pt idx="119">
                  <c:v>3</c:v>
                </c:pt>
                <c:pt idx="120">
                  <c:v>3</c:v>
                </c:pt>
                <c:pt idx="121">
                  <c:v>2</c:v>
                </c:pt>
                <c:pt idx="122">
                  <c:v>3</c:v>
                </c:pt>
                <c:pt idx="123">
                  <c:v>2</c:v>
                </c:pt>
                <c:pt idx="124">
                  <c:v>3</c:v>
                </c:pt>
                <c:pt idx="125">
                  <c:v>2</c:v>
                </c:pt>
                <c:pt idx="126">
                  <c:v>3</c:v>
                </c:pt>
                <c:pt idx="127">
                  <c:v>4</c:v>
                </c:pt>
                <c:pt idx="128">
                  <c:v>2</c:v>
                </c:pt>
                <c:pt idx="129">
                  <c:v>2</c:v>
                </c:pt>
                <c:pt idx="130">
                  <c:v>3</c:v>
                </c:pt>
                <c:pt idx="131">
                  <c:v>3</c:v>
                </c:pt>
                <c:pt idx="132">
                  <c:v>2</c:v>
                </c:pt>
                <c:pt idx="133">
                  <c:v>3</c:v>
                </c:pt>
                <c:pt idx="134">
                  <c:v>4</c:v>
                </c:pt>
                <c:pt idx="135">
                  <c:v>3</c:v>
                </c:pt>
                <c:pt idx="136">
                  <c:v>2</c:v>
                </c:pt>
                <c:pt idx="137">
                  <c:v>2</c:v>
                </c:pt>
                <c:pt idx="138">
                  <c:v>2</c:v>
                </c:pt>
                <c:pt idx="139">
                  <c:v>3</c:v>
                </c:pt>
                <c:pt idx="140">
                  <c:v>3</c:v>
                </c:pt>
                <c:pt idx="141">
                  <c:v>2</c:v>
                </c:pt>
                <c:pt idx="142">
                  <c:v>2</c:v>
                </c:pt>
                <c:pt idx="143">
                  <c:v>3</c:v>
                </c:pt>
                <c:pt idx="144">
                  <c:v>3</c:v>
                </c:pt>
                <c:pt idx="145">
                  <c:v>2</c:v>
                </c:pt>
                <c:pt idx="146">
                  <c:v>3</c:v>
                </c:pt>
                <c:pt idx="147">
                  <c:v>3</c:v>
                </c:pt>
                <c:pt idx="148">
                  <c:v>3</c:v>
                </c:pt>
                <c:pt idx="149">
                  <c:v>3</c:v>
                </c:pt>
                <c:pt idx="150">
                  <c:v>2</c:v>
                </c:pt>
                <c:pt idx="151">
                  <c:v>3</c:v>
                </c:pt>
                <c:pt idx="152">
                  <c:v>2</c:v>
                </c:pt>
                <c:pt idx="153">
                  <c:v>2</c:v>
                </c:pt>
                <c:pt idx="154">
                  <c:v>1</c:v>
                </c:pt>
                <c:pt idx="155">
                  <c:v>2</c:v>
                </c:pt>
                <c:pt idx="156">
                  <c:v>2</c:v>
                </c:pt>
                <c:pt idx="157">
                  <c:v>2</c:v>
                </c:pt>
                <c:pt idx="158">
                  <c:v>2</c:v>
                </c:pt>
                <c:pt idx="159">
                  <c:v>2</c:v>
                </c:pt>
                <c:pt idx="160">
                  <c:v>3</c:v>
                </c:pt>
                <c:pt idx="161">
                  <c:v>3</c:v>
                </c:pt>
                <c:pt idx="162">
                  <c:v>2</c:v>
                </c:pt>
                <c:pt idx="163">
                  <c:v>3</c:v>
                </c:pt>
                <c:pt idx="164">
                  <c:v>3</c:v>
                </c:pt>
                <c:pt idx="165">
                  <c:v>2</c:v>
                </c:pt>
                <c:pt idx="166">
                  <c:v>3</c:v>
                </c:pt>
                <c:pt idx="167">
                  <c:v>2</c:v>
                </c:pt>
                <c:pt idx="168">
                  <c:v>3</c:v>
                </c:pt>
                <c:pt idx="169">
                  <c:v>2</c:v>
                </c:pt>
                <c:pt idx="170">
                  <c:v>2</c:v>
                </c:pt>
                <c:pt idx="171">
                  <c:v>1</c:v>
                </c:pt>
                <c:pt idx="172">
                  <c:v>2</c:v>
                </c:pt>
                <c:pt idx="173">
                  <c:v>1</c:v>
                </c:pt>
                <c:pt idx="174">
                  <c:v>2</c:v>
                </c:pt>
                <c:pt idx="175">
                  <c:v>2</c:v>
                </c:pt>
                <c:pt idx="176">
                  <c:v>2</c:v>
                </c:pt>
                <c:pt idx="177">
                  <c:v>3</c:v>
                </c:pt>
                <c:pt idx="178">
                  <c:v>0</c:v>
                </c:pt>
                <c:pt idx="179">
                  <c:v>2</c:v>
                </c:pt>
                <c:pt idx="180">
                  <c:v>2</c:v>
                </c:pt>
                <c:pt idx="181">
                  <c:v>2</c:v>
                </c:pt>
                <c:pt idx="182">
                  <c:v>2</c:v>
                </c:pt>
                <c:pt idx="183">
                  <c:v>2</c:v>
                </c:pt>
                <c:pt idx="184">
                  <c:v>2</c:v>
                </c:pt>
                <c:pt idx="185">
                  <c:v>2</c:v>
                </c:pt>
                <c:pt idx="186">
                  <c:v>1</c:v>
                </c:pt>
                <c:pt idx="187">
                  <c:v>2</c:v>
                </c:pt>
                <c:pt idx="188">
                  <c:v>2</c:v>
                </c:pt>
                <c:pt idx="189">
                  <c:v>2</c:v>
                </c:pt>
                <c:pt idx="190">
                  <c:v>2</c:v>
                </c:pt>
                <c:pt idx="191">
                  <c:v>2</c:v>
                </c:pt>
                <c:pt idx="192">
                  <c:v>2</c:v>
                </c:pt>
                <c:pt idx="193">
                  <c:v>2</c:v>
                </c:pt>
                <c:pt idx="194">
                  <c:v>2</c:v>
                </c:pt>
                <c:pt idx="195">
                  <c:v>1</c:v>
                </c:pt>
                <c:pt idx="196">
                  <c:v>2</c:v>
                </c:pt>
                <c:pt idx="197">
                  <c:v>2</c:v>
                </c:pt>
              </c:numCache>
            </c:numRef>
          </c:xVal>
          <c:yVal>
            <c:numRef>
              <c:f>'211 CP3005.GM2015 MAY 2019 OSCE'!$R$2:$R$224</c:f>
              <c:numCache>
                <c:formatCode>General</c:formatCode>
                <c:ptCount val="223"/>
                <c:pt idx="0">
                  <c:v>49</c:v>
                </c:pt>
                <c:pt idx="1">
                  <c:v>46</c:v>
                </c:pt>
                <c:pt idx="2">
                  <c:v>47</c:v>
                </c:pt>
                <c:pt idx="3">
                  <c:v>46</c:v>
                </c:pt>
                <c:pt idx="4">
                  <c:v>42</c:v>
                </c:pt>
                <c:pt idx="5">
                  <c:v>50</c:v>
                </c:pt>
                <c:pt idx="6">
                  <c:v>46</c:v>
                </c:pt>
                <c:pt idx="7">
                  <c:v>46</c:v>
                </c:pt>
                <c:pt idx="8">
                  <c:v>45</c:v>
                </c:pt>
                <c:pt idx="9">
                  <c:v>43</c:v>
                </c:pt>
                <c:pt idx="10">
                  <c:v>46</c:v>
                </c:pt>
                <c:pt idx="11">
                  <c:v>46</c:v>
                </c:pt>
                <c:pt idx="12">
                  <c:v>43</c:v>
                </c:pt>
                <c:pt idx="13">
                  <c:v>41</c:v>
                </c:pt>
                <c:pt idx="14">
                  <c:v>36</c:v>
                </c:pt>
                <c:pt idx="15">
                  <c:v>41</c:v>
                </c:pt>
                <c:pt idx="16">
                  <c:v>37</c:v>
                </c:pt>
                <c:pt idx="17">
                  <c:v>42</c:v>
                </c:pt>
                <c:pt idx="18">
                  <c:v>46</c:v>
                </c:pt>
                <c:pt idx="19">
                  <c:v>38</c:v>
                </c:pt>
                <c:pt idx="20">
                  <c:v>39</c:v>
                </c:pt>
                <c:pt idx="21">
                  <c:v>46</c:v>
                </c:pt>
                <c:pt idx="22">
                  <c:v>33</c:v>
                </c:pt>
                <c:pt idx="23">
                  <c:v>41</c:v>
                </c:pt>
                <c:pt idx="24">
                  <c:v>35</c:v>
                </c:pt>
                <c:pt idx="25">
                  <c:v>38</c:v>
                </c:pt>
                <c:pt idx="26">
                  <c:v>38</c:v>
                </c:pt>
                <c:pt idx="27">
                  <c:v>46</c:v>
                </c:pt>
                <c:pt idx="28">
                  <c:v>45</c:v>
                </c:pt>
                <c:pt idx="29">
                  <c:v>42</c:v>
                </c:pt>
                <c:pt idx="30">
                  <c:v>40</c:v>
                </c:pt>
                <c:pt idx="31">
                  <c:v>38</c:v>
                </c:pt>
                <c:pt idx="32">
                  <c:v>41</c:v>
                </c:pt>
                <c:pt idx="33">
                  <c:v>35</c:v>
                </c:pt>
                <c:pt idx="34">
                  <c:v>44</c:v>
                </c:pt>
                <c:pt idx="35">
                  <c:v>30</c:v>
                </c:pt>
                <c:pt idx="36">
                  <c:v>48</c:v>
                </c:pt>
                <c:pt idx="37">
                  <c:v>38</c:v>
                </c:pt>
                <c:pt idx="38">
                  <c:v>44</c:v>
                </c:pt>
                <c:pt idx="39">
                  <c:v>42</c:v>
                </c:pt>
                <c:pt idx="40">
                  <c:v>34</c:v>
                </c:pt>
                <c:pt idx="41">
                  <c:v>41</c:v>
                </c:pt>
                <c:pt idx="42">
                  <c:v>36</c:v>
                </c:pt>
                <c:pt idx="43">
                  <c:v>39</c:v>
                </c:pt>
                <c:pt idx="44">
                  <c:v>34</c:v>
                </c:pt>
                <c:pt idx="45">
                  <c:v>41</c:v>
                </c:pt>
                <c:pt idx="46">
                  <c:v>42</c:v>
                </c:pt>
                <c:pt idx="47">
                  <c:v>38</c:v>
                </c:pt>
                <c:pt idx="48">
                  <c:v>34</c:v>
                </c:pt>
                <c:pt idx="49">
                  <c:v>40</c:v>
                </c:pt>
                <c:pt idx="50">
                  <c:v>40</c:v>
                </c:pt>
                <c:pt idx="51">
                  <c:v>31</c:v>
                </c:pt>
                <c:pt idx="52">
                  <c:v>44</c:v>
                </c:pt>
                <c:pt idx="53">
                  <c:v>38</c:v>
                </c:pt>
                <c:pt idx="54">
                  <c:v>36</c:v>
                </c:pt>
                <c:pt idx="55">
                  <c:v>40</c:v>
                </c:pt>
                <c:pt idx="56">
                  <c:v>39</c:v>
                </c:pt>
                <c:pt idx="57">
                  <c:v>37</c:v>
                </c:pt>
                <c:pt idx="58">
                  <c:v>33</c:v>
                </c:pt>
                <c:pt idx="59">
                  <c:v>41</c:v>
                </c:pt>
                <c:pt idx="60">
                  <c:v>42</c:v>
                </c:pt>
                <c:pt idx="61">
                  <c:v>32</c:v>
                </c:pt>
                <c:pt idx="62">
                  <c:v>42</c:v>
                </c:pt>
                <c:pt idx="63">
                  <c:v>37</c:v>
                </c:pt>
                <c:pt idx="64">
                  <c:v>40</c:v>
                </c:pt>
                <c:pt idx="65">
                  <c:v>40</c:v>
                </c:pt>
                <c:pt idx="66">
                  <c:v>44</c:v>
                </c:pt>
                <c:pt idx="67">
                  <c:v>35</c:v>
                </c:pt>
                <c:pt idx="68">
                  <c:v>39</c:v>
                </c:pt>
                <c:pt idx="69">
                  <c:v>44</c:v>
                </c:pt>
                <c:pt idx="70">
                  <c:v>31</c:v>
                </c:pt>
                <c:pt idx="71">
                  <c:v>32</c:v>
                </c:pt>
                <c:pt idx="72">
                  <c:v>35</c:v>
                </c:pt>
                <c:pt idx="73">
                  <c:v>37</c:v>
                </c:pt>
                <c:pt idx="74">
                  <c:v>30</c:v>
                </c:pt>
                <c:pt idx="75">
                  <c:v>37</c:v>
                </c:pt>
                <c:pt idx="76">
                  <c:v>46</c:v>
                </c:pt>
                <c:pt idx="77">
                  <c:v>35</c:v>
                </c:pt>
                <c:pt idx="78">
                  <c:v>39</c:v>
                </c:pt>
                <c:pt idx="79">
                  <c:v>45</c:v>
                </c:pt>
                <c:pt idx="80">
                  <c:v>34</c:v>
                </c:pt>
                <c:pt idx="81">
                  <c:v>41</c:v>
                </c:pt>
                <c:pt idx="82">
                  <c:v>40</c:v>
                </c:pt>
                <c:pt idx="83">
                  <c:v>38</c:v>
                </c:pt>
                <c:pt idx="84">
                  <c:v>37</c:v>
                </c:pt>
                <c:pt idx="85">
                  <c:v>41</c:v>
                </c:pt>
                <c:pt idx="86">
                  <c:v>36</c:v>
                </c:pt>
                <c:pt idx="87">
                  <c:v>39</c:v>
                </c:pt>
                <c:pt idx="88">
                  <c:v>41</c:v>
                </c:pt>
                <c:pt idx="89">
                  <c:v>45</c:v>
                </c:pt>
                <c:pt idx="90">
                  <c:v>41</c:v>
                </c:pt>
                <c:pt idx="91">
                  <c:v>50</c:v>
                </c:pt>
                <c:pt idx="92">
                  <c:v>38</c:v>
                </c:pt>
                <c:pt idx="93">
                  <c:v>41</c:v>
                </c:pt>
                <c:pt idx="94">
                  <c:v>40</c:v>
                </c:pt>
                <c:pt idx="95">
                  <c:v>36</c:v>
                </c:pt>
                <c:pt idx="96">
                  <c:v>34</c:v>
                </c:pt>
                <c:pt idx="97">
                  <c:v>44</c:v>
                </c:pt>
                <c:pt idx="98">
                  <c:v>37</c:v>
                </c:pt>
                <c:pt idx="99">
                  <c:v>34</c:v>
                </c:pt>
                <c:pt idx="100">
                  <c:v>37</c:v>
                </c:pt>
                <c:pt idx="101">
                  <c:v>45</c:v>
                </c:pt>
                <c:pt idx="102">
                  <c:v>40</c:v>
                </c:pt>
                <c:pt idx="103">
                  <c:v>38</c:v>
                </c:pt>
                <c:pt idx="104">
                  <c:v>31</c:v>
                </c:pt>
                <c:pt idx="105">
                  <c:v>34</c:v>
                </c:pt>
                <c:pt idx="106">
                  <c:v>38</c:v>
                </c:pt>
                <c:pt idx="107">
                  <c:v>42</c:v>
                </c:pt>
                <c:pt idx="108">
                  <c:v>39</c:v>
                </c:pt>
                <c:pt idx="109">
                  <c:v>34</c:v>
                </c:pt>
                <c:pt idx="110">
                  <c:v>35</c:v>
                </c:pt>
                <c:pt idx="111">
                  <c:v>38</c:v>
                </c:pt>
                <c:pt idx="112">
                  <c:v>38</c:v>
                </c:pt>
                <c:pt idx="113">
                  <c:v>34</c:v>
                </c:pt>
                <c:pt idx="114">
                  <c:v>44</c:v>
                </c:pt>
                <c:pt idx="115">
                  <c:v>44</c:v>
                </c:pt>
                <c:pt idx="116">
                  <c:v>41</c:v>
                </c:pt>
                <c:pt idx="117">
                  <c:v>39</c:v>
                </c:pt>
                <c:pt idx="118">
                  <c:v>30</c:v>
                </c:pt>
                <c:pt idx="119">
                  <c:v>40</c:v>
                </c:pt>
                <c:pt idx="120">
                  <c:v>40</c:v>
                </c:pt>
                <c:pt idx="121">
                  <c:v>29</c:v>
                </c:pt>
                <c:pt idx="122">
                  <c:v>32</c:v>
                </c:pt>
                <c:pt idx="123">
                  <c:v>35</c:v>
                </c:pt>
                <c:pt idx="124">
                  <c:v>34</c:v>
                </c:pt>
                <c:pt idx="125">
                  <c:v>32</c:v>
                </c:pt>
                <c:pt idx="126">
                  <c:v>34</c:v>
                </c:pt>
                <c:pt idx="127">
                  <c:v>40</c:v>
                </c:pt>
                <c:pt idx="128">
                  <c:v>31</c:v>
                </c:pt>
                <c:pt idx="129">
                  <c:v>31</c:v>
                </c:pt>
                <c:pt idx="130">
                  <c:v>37</c:v>
                </c:pt>
                <c:pt idx="131">
                  <c:v>38</c:v>
                </c:pt>
                <c:pt idx="132">
                  <c:v>27</c:v>
                </c:pt>
                <c:pt idx="133">
                  <c:v>39</c:v>
                </c:pt>
                <c:pt idx="134">
                  <c:v>38</c:v>
                </c:pt>
                <c:pt idx="135">
                  <c:v>35</c:v>
                </c:pt>
                <c:pt idx="136">
                  <c:v>22</c:v>
                </c:pt>
                <c:pt idx="137">
                  <c:v>28</c:v>
                </c:pt>
                <c:pt idx="138">
                  <c:v>39</c:v>
                </c:pt>
                <c:pt idx="139">
                  <c:v>37</c:v>
                </c:pt>
                <c:pt idx="140">
                  <c:v>35</c:v>
                </c:pt>
                <c:pt idx="141">
                  <c:v>35</c:v>
                </c:pt>
                <c:pt idx="142">
                  <c:v>37</c:v>
                </c:pt>
                <c:pt idx="143">
                  <c:v>28</c:v>
                </c:pt>
                <c:pt idx="144">
                  <c:v>41</c:v>
                </c:pt>
                <c:pt idx="145">
                  <c:v>29</c:v>
                </c:pt>
                <c:pt idx="146">
                  <c:v>43</c:v>
                </c:pt>
                <c:pt idx="147">
                  <c:v>41</c:v>
                </c:pt>
                <c:pt idx="148">
                  <c:v>25</c:v>
                </c:pt>
                <c:pt idx="149">
                  <c:v>41</c:v>
                </c:pt>
                <c:pt idx="150">
                  <c:v>36</c:v>
                </c:pt>
                <c:pt idx="151">
                  <c:v>37</c:v>
                </c:pt>
                <c:pt idx="152">
                  <c:v>31</c:v>
                </c:pt>
                <c:pt idx="153">
                  <c:v>31</c:v>
                </c:pt>
                <c:pt idx="154">
                  <c:v>30</c:v>
                </c:pt>
                <c:pt idx="155">
                  <c:v>33</c:v>
                </c:pt>
                <c:pt idx="156">
                  <c:v>30</c:v>
                </c:pt>
                <c:pt idx="157">
                  <c:v>29</c:v>
                </c:pt>
                <c:pt idx="158">
                  <c:v>31</c:v>
                </c:pt>
                <c:pt idx="159">
                  <c:v>33</c:v>
                </c:pt>
                <c:pt idx="160">
                  <c:v>31</c:v>
                </c:pt>
                <c:pt idx="161">
                  <c:v>37</c:v>
                </c:pt>
                <c:pt idx="162">
                  <c:v>30</c:v>
                </c:pt>
                <c:pt idx="163">
                  <c:v>37</c:v>
                </c:pt>
                <c:pt idx="164">
                  <c:v>40</c:v>
                </c:pt>
                <c:pt idx="165">
                  <c:v>27</c:v>
                </c:pt>
                <c:pt idx="166">
                  <c:v>43</c:v>
                </c:pt>
                <c:pt idx="167">
                  <c:v>27</c:v>
                </c:pt>
                <c:pt idx="168">
                  <c:v>32</c:v>
                </c:pt>
                <c:pt idx="169">
                  <c:v>33</c:v>
                </c:pt>
                <c:pt idx="170">
                  <c:v>30</c:v>
                </c:pt>
                <c:pt idx="171">
                  <c:v>22</c:v>
                </c:pt>
                <c:pt idx="172">
                  <c:v>31</c:v>
                </c:pt>
                <c:pt idx="173">
                  <c:v>22</c:v>
                </c:pt>
                <c:pt idx="174">
                  <c:v>34</c:v>
                </c:pt>
                <c:pt idx="175">
                  <c:v>32</c:v>
                </c:pt>
                <c:pt idx="176">
                  <c:v>35</c:v>
                </c:pt>
                <c:pt idx="177">
                  <c:v>31</c:v>
                </c:pt>
                <c:pt idx="178">
                  <c:v>23</c:v>
                </c:pt>
                <c:pt idx="179">
                  <c:v>28</c:v>
                </c:pt>
                <c:pt idx="180">
                  <c:v>27</c:v>
                </c:pt>
                <c:pt idx="181">
                  <c:v>27</c:v>
                </c:pt>
                <c:pt idx="182">
                  <c:v>29</c:v>
                </c:pt>
                <c:pt idx="183">
                  <c:v>33</c:v>
                </c:pt>
                <c:pt idx="184">
                  <c:v>32</c:v>
                </c:pt>
                <c:pt idx="185">
                  <c:v>29</c:v>
                </c:pt>
                <c:pt idx="186">
                  <c:v>27</c:v>
                </c:pt>
                <c:pt idx="187">
                  <c:v>34</c:v>
                </c:pt>
                <c:pt idx="188">
                  <c:v>28</c:v>
                </c:pt>
                <c:pt idx="189">
                  <c:v>28</c:v>
                </c:pt>
                <c:pt idx="190">
                  <c:v>27</c:v>
                </c:pt>
                <c:pt idx="191">
                  <c:v>27</c:v>
                </c:pt>
                <c:pt idx="192">
                  <c:v>30</c:v>
                </c:pt>
                <c:pt idx="193">
                  <c:v>27</c:v>
                </c:pt>
                <c:pt idx="194">
                  <c:v>23</c:v>
                </c:pt>
                <c:pt idx="195">
                  <c:v>23</c:v>
                </c:pt>
                <c:pt idx="196">
                  <c:v>28</c:v>
                </c:pt>
                <c:pt idx="197">
                  <c:v>25</c:v>
                </c:pt>
              </c:numCache>
            </c:numRef>
          </c:yVal>
          <c:smooth val="0"/>
          <c:extLst>
            <c:ext xmlns:c16="http://schemas.microsoft.com/office/drawing/2014/chart" uri="{C3380CC4-5D6E-409C-BE32-E72D297353CC}">
              <c16:uniqueId val="{00000001-F1F3-C549-878F-CFD1DFF9F5E1}"/>
            </c:ext>
          </c:extLst>
        </c:ser>
        <c:dLbls>
          <c:showLegendKey val="0"/>
          <c:showVal val="0"/>
          <c:showCatName val="0"/>
          <c:showSerName val="0"/>
          <c:showPercent val="0"/>
          <c:showBubbleSize val="0"/>
        </c:dLbls>
        <c:axId val="1843596288"/>
        <c:axId val="1843618208"/>
      </c:scatterChart>
      <c:valAx>
        <c:axId val="1843596288"/>
        <c:scaling>
          <c:orientation val="minMax"/>
          <c:max val="4"/>
        </c:scaling>
        <c:delete val="0"/>
        <c:axPos val="b"/>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843618208"/>
        <c:crosses val="autoZero"/>
        <c:crossBetween val="midCat"/>
        <c:majorUnit val="1"/>
      </c:valAx>
      <c:valAx>
        <c:axId val="1843618208"/>
        <c:scaling>
          <c:orientation val="minMax"/>
          <c:max val="50"/>
        </c:scaling>
        <c:delete val="0"/>
        <c:axPos val="l"/>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843596288"/>
        <c:crosses val="autoZero"/>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a:t>Station 4 Resp Hx</a:t>
            </a:r>
          </a:p>
        </c:rich>
      </c:tx>
      <c:overlay val="0"/>
      <c:spPr>
        <a:noFill/>
        <a:ln w="25400">
          <a:noFill/>
        </a:ln>
      </c:spPr>
    </c:title>
    <c:autoTitleDeleted val="0"/>
    <c:plotArea>
      <c:layout/>
      <c:scatterChart>
        <c:scatterStyle val="lineMarker"/>
        <c:varyColors val="0"/>
        <c:ser>
          <c:idx val="0"/>
          <c:order val="0"/>
          <c:tx>
            <c:strRef>
              <c:f>'211 CP3005.GM2015 MAY 2019 OSCE'!$R$1</c:f>
              <c:strCache>
                <c:ptCount val="1"/>
                <c:pt idx="0">
                  <c:v>Station 4 Score</c:v>
                </c:pt>
              </c:strCache>
            </c:strRef>
          </c:tx>
          <c:spPr>
            <a:ln w="19050">
              <a:noFill/>
            </a:ln>
          </c:spPr>
          <c:marker>
            <c:symbol val="circle"/>
            <c:size val="5"/>
            <c:spPr>
              <a:solidFill>
                <a:srgbClr val="5B9BD5"/>
              </a:solidFill>
              <a:ln>
                <a:solidFill>
                  <a:srgbClr val="33CCCC"/>
                </a:solidFill>
                <a:prstDash val="solid"/>
              </a:ln>
            </c:spPr>
          </c:marker>
          <c:trendline>
            <c:spPr>
              <a:ln w="12700">
                <a:solidFill>
                  <a:srgbClr val="33CCCC"/>
                </a:solidFill>
                <a:prstDash val="solid"/>
              </a:ln>
            </c:spPr>
            <c:trendlineType val="linear"/>
            <c:dispRSqr val="0"/>
            <c:dispEq val="1"/>
            <c:trendlineLbl>
              <c:layout>
                <c:manualLayout>
                  <c:x val="6.6136091654660695E-2"/>
                  <c:y val="-0.10762597753191799"/>
                </c:manualLayout>
              </c:layout>
              <c:tx>
                <c:rich>
                  <a:bodyPr/>
                  <a:lstStyle/>
                  <a:p>
                    <a:pPr>
                      <a:defRPr sz="900" b="0" i="0" u="none" strike="noStrike" baseline="0">
                        <a:solidFill>
                          <a:srgbClr val="333333"/>
                        </a:solidFill>
                        <a:latin typeface="Calibri"/>
                        <a:ea typeface="Calibri"/>
                        <a:cs typeface="Calibri"/>
                      </a:defRPr>
                    </a:pPr>
                    <a:r>
                      <a:rPr lang="en-US" sz="1200" baseline="0" dirty="0"/>
                      <a:t>y = 6.5848x + 19.355</a:t>
                    </a:r>
                    <a:endParaRPr lang="en-US" sz="1200" dirty="0"/>
                  </a:p>
                </c:rich>
              </c:tx>
              <c:numFmt formatCode="General" sourceLinked="0"/>
              <c:spPr>
                <a:noFill/>
                <a:ln w="25400">
                  <a:noFill/>
                </a:ln>
              </c:spPr>
            </c:trendlineLbl>
          </c:trendline>
          <c:xVal>
            <c:numRef>
              <c:f>'211 CP3005.GM2015 MAY 2019 OSCE'!$Q$2:$Q$224</c:f>
              <c:numCache>
                <c:formatCode>General</c:formatCode>
                <c:ptCount val="223"/>
                <c:pt idx="0">
                  <c:v>4</c:v>
                </c:pt>
                <c:pt idx="1">
                  <c:v>4</c:v>
                </c:pt>
                <c:pt idx="2">
                  <c:v>4</c:v>
                </c:pt>
                <c:pt idx="3">
                  <c:v>3</c:v>
                </c:pt>
                <c:pt idx="4">
                  <c:v>4</c:v>
                </c:pt>
                <c:pt idx="5">
                  <c:v>4</c:v>
                </c:pt>
                <c:pt idx="6">
                  <c:v>4</c:v>
                </c:pt>
                <c:pt idx="7">
                  <c:v>4</c:v>
                </c:pt>
                <c:pt idx="8">
                  <c:v>3</c:v>
                </c:pt>
                <c:pt idx="9">
                  <c:v>4</c:v>
                </c:pt>
                <c:pt idx="10">
                  <c:v>4</c:v>
                </c:pt>
                <c:pt idx="11">
                  <c:v>4</c:v>
                </c:pt>
                <c:pt idx="12">
                  <c:v>3</c:v>
                </c:pt>
                <c:pt idx="13">
                  <c:v>3</c:v>
                </c:pt>
                <c:pt idx="14">
                  <c:v>3</c:v>
                </c:pt>
                <c:pt idx="15">
                  <c:v>3</c:v>
                </c:pt>
                <c:pt idx="16">
                  <c:v>2</c:v>
                </c:pt>
                <c:pt idx="17">
                  <c:v>3</c:v>
                </c:pt>
                <c:pt idx="18">
                  <c:v>3</c:v>
                </c:pt>
                <c:pt idx="19">
                  <c:v>2</c:v>
                </c:pt>
                <c:pt idx="20">
                  <c:v>3</c:v>
                </c:pt>
                <c:pt idx="21">
                  <c:v>3</c:v>
                </c:pt>
                <c:pt idx="22">
                  <c:v>2</c:v>
                </c:pt>
                <c:pt idx="23">
                  <c:v>3</c:v>
                </c:pt>
                <c:pt idx="24">
                  <c:v>2</c:v>
                </c:pt>
                <c:pt idx="25">
                  <c:v>3</c:v>
                </c:pt>
                <c:pt idx="26">
                  <c:v>3</c:v>
                </c:pt>
                <c:pt idx="27">
                  <c:v>4</c:v>
                </c:pt>
                <c:pt idx="28">
                  <c:v>3</c:v>
                </c:pt>
                <c:pt idx="29">
                  <c:v>3</c:v>
                </c:pt>
                <c:pt idx="30">
                  <c:v>2</c:v>
                </c:pt>
                <c:pt idx="31">
                  <c:v>3</c:v>
                </c:pt>
                <c:pt idx="32">
                  <c:v>3</c:v>
                </c:pt>
                <c:pt idx="33">
                  <c:v>2</c:v>
                </c:pt>
                <c:pt idx="34">
                  <c:v>3</c:v>
                </c:pt>
                <c:pt idx="35">
                  <c:v>2</c:v>
                </c:pt>
                <c:pt idx="36">
                  <c:v>3</c:v>
                </c:pt>
                <c:pt idx="37">
                  <c:v>2</c:v>
                </c:pt>
                <c:pt idx="38">
                  <c:v>3</c:v>
                </c:pt>
                <c:pt idx="39">
                  <c:v>3</c:v>
                </c:pt>
                <c:pt idx="40">
                  <c:v>2</c:v>
                </c:pt>
                <c:pt idx="41">
                  <c:v>3</c:v>
                </c:pt>
                <c:pt idx="42">
                  <c:v>3</c:v>
                </c:pt>
                <c:pt idx="43">
                  <c:v>3</c:v>
                </c:pt>
                <c:pt idx="44">
                  <c:v>3</c:v>
                </c:pt>
                <c:pt idx="45">
                  <c:v>3</c:v>
                </c:pt>
                <c:pt idx="46">
                  <c:v>3</c:v>
                </c:pt>
                <c:pt idx="47">
                  <c:v>3</c:v>
                </c:pt>
                <c:pt idx="48">
                  <c:v>2</c:v>
                </c:pt>
                <c:pt idx="49">
                  <c:v>3</c:v>
                </c:pt>
                <c:pt idx="50">
                  <c:v>2</c:v>
                </c:pt>
                <c:pt idx="51">
                  <c:v>3</c:v>
                </c:pt>
                <c:pt idx="52">
                  <c:v>4</c:v>
                </c:pt>
                <c:pt idx="53">
                  <c:v>3</c:v>
                </c:pt>
                <c:pt idx="54">
                  <c:v>2</c:v>
                </c:pt>
                <c:pt idx="55">
                  <c:v>3</c:v>
                </c:pt>
                <c:pt idx="56">
                  <c:v>3</c:v>
                </c:pt>
                <c:pt idx="57">
                  <c:v>3</c:v>
                </c:pt>
                <c:pt idx="58">
                  <c:v>2</c:v>
                </c:pt>
                <c:pt idx="59">
                  <c:v>2</c:v>
                </c:pt>
                <c:pt idx="60">
                  <c:v>3</c:v>
                </c:pt>
                <c:pt idx="61">
                  <c:v>2</c:v>
                </c:pt>
                <c:pt idx="62">
                  <c:v>3</c:v>
                </c:pt>
                <c:pt idx="63">
                  <c:v>2</c:v>
                </c:pt>
                <c:pt idx="64">
                  <c:v>3</c:v>
                </c:pt>
                <c:pt idx="65">
                  <c:v>3</c:v>
                </c:pt>
                <c:pt idx="66">
                  <c:v>3</c:v>
                </c:pt>
                <c:pt idx="67">
                  <c:v>3</c:v>
                </c:pt>
                <c:pt idx="68">
                  <c:v>3</c:v>
                </c:pt>
                <c:pt idx="69">
                  <c:v>3</c:v>
                </c:pt>
                <c:pt idx="70">
                  <c:v>2</c:v>
                </c:pt>
                <c:pt idx="71">
                  <c:v>2</c:v>
                </c:pt>
                <c:pt idx="72">
                  <c:v>3</c:v>
                </c:pt>
                <c:pt idx="73">
                  <c:v>3</c:v>
                </c:pt>
                <c:pt idx="74">
                  <c:v>2</c:v>
                </c:pt>
                <c:pt idx="75">
                  <c:v>3</c:v>
                </c:pt>
                <c:pt idx="76">
                  <c:v>3</c:v>
                </c:pt>
                <c:pt idx="77">
                  <c:v>2</c:v>
                </c:pt>
                <c:pt idx="78">
                  <c:v>3</c:v>
                </c:pt>
                <c:pt idx="79">
                  <c:v>3</c:v>
                </c:pt>
                <c:pt idx="80">
                  <c:v>3</c:v>
                </c:pt>
                <c:pt idx="81">
                  <c:v>3</c:v>
                </c:pt>
                <c:pt idx="82">
                  <c:v>3</c:v>
                </c:pt>
                <c:pt idx="83">
                  <c:v>2</c:v>
                </c:pt>
                <c:pt idx="84">
                  <c:v>3</c:v>
                </c:pt>
                <c:pt idx="85">
                  <c:v>3</c:v>
                </c:pt>
                <c:pt idx="86">
                  <c:v>3</c:v>
                </c:pt>
                <c:pt idx="87">
                  <c:v>3</c:v>
                </c:pt>
                <c:pt idx="88">
                  <c:v>3</c:v>
                </c:pt>
                <c:pt idx="89">
                  <c:v>3</c:v>
                </c:pt>
                <c:pt idx="90">
                  <c:v>3</c:v>
                </c:pt>
                <c:pt idx="91">
                  <c:v>4</c:v>
                </c:pt>
                <c:pt idx="92">
                  <c:v>3</c:v>
                </c:pt>
                <c:pt idx="93">
                  <c:v>2</c:v>
                </c:pt>
                <c:pt idx="94">
                  <c:v>3</c:v>
                </c:pt>
                <c:pt idx="95">
                  <c:v>2</c:v>
                </c:pt>
                <c:pt idx="96">
                  <c:v>2</c:v>
                </c:pt>
                <c:pt idx="97">
                  <c:v>3</c:v>
                </c:pt>
                <c:pt idx="98">
                  <c:v>2</c:v>
                </c:pt>
                <c:pt idx="99">
                  <c:v>3</c:v>
                </c:pt>
                <c:pt idx="100">
                  <c:v>2</c:v>
                </c:pt>
                <c:pt idx="101">
                  <c:v>3</c:v>
                </c:pt>
                <c:pt idx="102">
                  <c:v>3</c:v>
                </c:pt>
                <c:pt idx="103">
                  <c:v>2</c:v>
                </c:pt>
                <c:pt idx="104">
                  <c:v>2</c:v>
                </c:pt>
                <c:pt idx="105">
                  <c:v>2</c:v>
                </c:pt>
                <c:pt idx="106">
                  <c:v>2</c:v>
                </c:pt>
                <c:pt idx="107">
                  <c:v>3</c:v>
                </c:pt>
                <c:pt idx="108">
                  <c:v>3</c:v>
                </c:pt>
                <c:pt idx="109">
                  <c:v>3</c:v>
                </c:pt>
                <c:pt idx="110">
                  <c:v>3</c:v>
                </c:pt>
                <c:pt idx="111">
                  <c:v>2</c:v>
                </c:pt>
                <c:pt idx="112">
                  <c:v>3</c:v>
                </c:pt>
                <c:pt idx="113">
                  <c:v>2</c:v>
                </c:pt>
                <c:pt idx="114">
                  <c:v>3</c:v>
                </c:pt>
                <c:pt idx="115">
                  <c:v>3</c:v>
                </c:pt>
                <c:pt idx="116">
                  <c:v>3</c:v>
                </c:pt>
                <c:pt idx="117">
                  <c:v>2</c:v>
                </c:pt>
                <c:pt idx="118">
                  <c:v>2</c:v>
                </c:pt>
                <c:pt idx="119">
                  <c:v>3</c:v>
                </c:pt>
                <c:pt idx="120">
                  <c:v>3</c:v>
                </c:pt>
                <c:pt idx="121">
                  <c:v>2</c:v>
                </c:pt>
                <c:pt idx="122">
                  <c:v>3</c:v>
                </c:pt>
                <c:pt idx="123">
                  <c:v>2</c:v>
                </c:pt>
                <c:pt idx="124">
                  <c:v>3</c:v>
                </c:pt>
                <c:pt idx="125">
                  <c:v>2</c:v>
                </c:pt>
                <c:pt idx="126">
                  <c:v>3</c:v>
                </c:pt>
                <c:pt idx="127">
                  <c:v>4</c:v>
                </c:pt>
                <c:pt idx="128">
                  <c:v>2</c:v>
                </c:pt>
                <c:pt idx="129">
                  <c:v>2</c:v>
                </c:pt>
                <c:pt idx="130">
                  <c:v>3</c:v>
                </c:pt>
                <c:pt idx="131">
                  <c:v>3</c:v>
                </c:pt>
                <c:pt idx="132">
                  <c:v>2</c:v>
                </c:pt>
                <c:pt idx="133">
                  <c:v>3</c:v>
                </c:pt>
                <c:pt idx="134">
                  <c:v>4</c:v>
                </c:pt>
                <c:pt idx="135">
                  <c:v>3</c:v>
                </c:pt>
                <c:pt idx="136">
                  <c:v>2</c:v>
                </c:pt>
                <c:pt idx="137">
                  <c:v>2</c:v>
                </c:pt>
                <c:pt idx="138">
                  <c:v>2</c:v>
                </c:pt>
                <c:pt idx="139">
                  <c:v>3</c:v>
                </c:pt>
                <c:pt idx="140">
                  <c:v>3</c:v>
                </c:pt>
                <c:pt idx="141">
                  <c:v>2</c:v>
                </c:pt>
                <c:pt idx="142">
                  <c:v>2</c:v>
                </c:pt>
                <c:pt idx="143">
                  <c:v>3</c:v>
                </c:pt>
                <c:pt idx="144">
                  <c:v>3</c:v>
                </c:pt>
                <c:pt idx="145">
                  <c:v>2</c:v>
                </c:pt>
                <c:pt idx="146">
                  <c:v>3</c:v>
                </c:pt>
                <c:pt idx="147">
                  <c:v>3</c:v>
                </c:pt>
                <c:pt idx="148">
                  <c:v>3</c:v>
                </c:pt>
                <c:pt idx="149">
                  <c:v>3</c:v>
                </c:pt>
                <c:pt idx="150">
                  <c:v>2</c:v>
                </c:pt>
                <c:pt idx="151">
                  <c:v>3</c:v>
                </c:pt>
                <c:pt idx="152">
                  <c:v>2</c:v>
                </c:pt>
                <c:pt idx="153">
                  <c:v>2</c:v>
                </c:pt>
                <c:pt idx="154">
                  <c:v>1</c:v>
                </c:pt>
                <c:pt idx="155">
                  <c:v>2</c:v>
                </c:pt>
                <c:pt idx="156">
                  <c:v>2</c:v>
                </c:pt>
                <c:pt idx="157">
                  <c:v>2</c:v>
                </c:pt>
                <c:pt idx="158">
                  <c:v>2</c:v>
                </c:pt>
                <c:pt idx="159">
                  <c:v>2</c:v>
                </c:pt>
                <c:pt idx="160">
                  <c:v>3</c:v>
                </c:pt>
                <c:pt idx="161">
                  <c:v>3</c:v>
                </c:pt>
                <c:pt idx="162">
                  <c:v>2</c:v>
                </c:pt>
                <c:pt idx="163">
                  <c:v>3</c:v>
                </c:pt>
                <c:pt idx="164">
                  <c:v>3</c:v>
                </c:pt>
                <c:pt idx="165">
                  <c:v>2</c:v>
                </c:pt>
                <c:pt idx="166">
                  <c:v>3</c:v>
                </c:pt>
                <c:pt idx="167">
                  <c:v>2</c:v>
                </c:pt>
                <c:pt idx="168">
                  <c:v>3</c:v>
                </c:pt>
                <c:pt idx="169">
                  <c:v>2</c:v>
                </c:pt>
                <c:pt idx="170">
                  <c:v>2</c:v>
                </c:pt>
                <c:pt idx="171">
                  <c:v>1</c:v>
                </c:pt>
                <c:pt idx="172">
                  <c:v>2</c:v>
                </c:pt>
                <c:pt idx="173">
                  <c:v>1</c:v>
                </c:pt>
                <c:pt idx="174">
                  <c:v>2</c:v>
                </c:pt>
                <c:pt idx="175">
                  <c:v>2</c:v>
                </c:pt>
                <c:pt idx="176">
                  <c:v>2</c:v>
                </c:pt>
                <c:pt idx="177">
                  <c:v>3</c:v>
                </c:pt>
                <c:pt idx="178">
                  <c:v>0</c:v>
                </c:pt>
                <c:pt idx="179">
                  <c:v>2</c:v>
                </c:pt>
                <c:pt idx="180">
                  <c:v>2</c:v>
                </c:pt>
                <c:pt idx="181">
                  <c:v>2</c:v>
                </c:pt>
                <c:pt idx="182">
                  <c:v>2</c:v>
                </c:pt>
                <c:pt idx="183">
                  <c:v>2</c:v>
                </c:pt>
                <c:pt idx="184">
                  <c:v>2</c:v>
                </c:pt>
                <c:pt idx="185">
                  <c:v>2</c:v>
                </c:pt>
                <c:pt idx="186">
                  <c:v>1</c:v>
                </c:pt>
                <c:pt idx="187">
                  <c:v>2</c:v>
                </c:pt>
                <c:pt idx="188">
                  <c:v>2</c:v>
                </c:pt>
                <c:pt idx="189">
                  <c:v>2</c:v>
                </c:pt>
                <c:pt idx="190">
                  <c:v>2</c:v>
                </c:pt>
                <c:pt idx="191">
                  <c:v>2</c:v>
                </c:pt>
                <c:pt idx="192">
                  <c:v>2</c:v>
                </c:pt>
                <c:pt idx="193">
                  <c:v>2</c:v>
                </c:pt>
                <c:pt idx="194">
                  <c:v>2</c:v>
                </c:pt>
                <c:pt idx="195">
                  <c:v>1</c:v>
                </c:pt>
                <c:pt idx="196">
                  <c:v>2</c:v>
                </c:pt>
                <c:pt idx="197">
                  <c:v>2</c:v>
                </c:pt>
              </c:numCache>
            </c:numRef>
          </c:xVal>
          <c:yVal>
            <c:numRef>
              <c:f>'211 CP3005.GM2015 MAY 2019 OSCE'!$R$2:$R$224</c:f>
              <c:numCache>
                <c:formatCode>General</c:formatCode>
                <c:ptCount val="223"/>
                <c:pt idx="0">
                  <c:v>49</c:v>
                </c:pt>
                <c:pt idx="1">
                  <c:v>46</c:v>
                </c:pt>
                <c:pt idx="2">
                  <c:v>47</c:v>
                </c:pt>
                <c:pt idx="3">
                  <c:v>46</c:v>
                </c:pt>
                <c:pt idx="4">
                  <c:v>42</c:v>
                </c:pt>
                <c:pt idx="5">
                  <c:v>50</c:v>
                </c:pt>
                <c:pt idx="6">
                  <c:v>46</c:v>
                </c:pt>
                <c:pt idx="7">
                  <c:v>46</c:v>
                </c:pt>
                <c:pt idx="8">
                  <c:v>45</c:v>
                </c:pt>
                <c:pt idx="9">
                  <c:v>43</c:v>
                </c:pt>
                <c:pt idx="10">
                  <c:v>46</c:v>
                </c:pt>
                <c:pt idx="11">
                  <c:v>46</c:v>
                </c:pt>
                <c:pt idx="12">
                  <c:v>43</c:v>
                </c:pt>
                <c:pt idx="13">
                  <c:v>41</c:v>
                </c:pt>
                <c:pt idx="14">
                  <c:v>36</c:v>
                </c:pt>
                <c:pt idx="15">
                  <c:v>41</c:v>
                </c:pt>
                <c:pt idx="16">
                  <c:v>37</c:v>
                </c:pt>
                <c:pt idx="17">
                  <c:v>42</c:v>
                </c:pt>
                <c:pt idx="18">
                  <c:v>46</c:v>
                </c:pt>
                <c:pt idx="19">
                  <c:v>38</c:v>
                </c:pt>
                <c:pt idx="20">
                  <c:v>39</c:v>
                </c:pt>
                <c:pt idx="21">
                  <c:v>46</c:v>
                </c:pt>
                <c:pt idx="22">
                  <c:v>33</c:v>
                </c:pt>
                <c:pt idx="23">
                  <c:v>41</c:v>
                </c:pt>
                <c:pt idx="24">
                  <c:v>35</c:v>
                </c:pt>
                <c:pt idx="25">
                  <c:v>38</c:v>
                </c:pt>
                <c:pt idx="26">
                  <c:v>38</c:v>
                </c:pt>
                <c:pt idx="27">
                  <c:v>46</c:v>
                </c:pt>
                <c:pt idx="28">
                  <c:v>45</c:v>
                </c:pt>
                <c:pt idx="29">
                  <c:v>42</c:v>
                </c:pt>
                <c:pt idx="30">
                  <c:v>40</c:v>
                </c:pt>
                <c:pt idx="31">
                  <c:v>38</c:v>
                </c:pt>
                <c:pt idx="32">
                  <c:v>41</c:v>
                </c:pt>
                <c:pt idx="33">
                  <c:v>35</c:v>
                </c:pt>
                <c:pt idx="34">
                  <c:v>44</c:v>
                </c:pt>
                <c:pt idx="35">
                  <c:v>30</c:v>
                </c:pt>
                <c:pt idx="36">
                  <c:v>48</c:v>
                </c:pt>
                <c:pt idx="37">
                  <c:v>38</c:v>
                </c:pt>
                <c:pt idx="38">
                  <c:v>44</c:v>
                </c:pt>
                <c:pt idx="39">
                  <c:v>42</c:v>
                </c:pt>
                <c:pt idx="40">
                  <c:v>34</c:v>
                </c:pt>
                <c:pt idx="41">
                  <c:v>41</c:v>
                </c:pt>
                <c:pt idx="42">
                  <c:v>36</c:v>
                </c:pt>
                <c:pt idx="43">
                  <c:v>39</c:v>
                </c:pt>
                <c:pt idx="44">
                  <c:v>34</c:v>
                </c:pt>
                <c:pt idx="45">
                  <c:v>41</c:v>
                </c:pt>
                <c:pt idx="46">
                  <c:v>42</c:v>
                </c:pt>
                <c:pt idx="47">
                  <c:v>38</c:v>
                </c:pt>
                <c:pt idx="48">
                  <c:v>34</c:v>
                </c:pt>
                <c:pt idx="49">
                  <c:v>40</c:v>
                </c:pt>
                <c:pt idx="50">
                  <c:v>40</c:v>
                </c:pt>
                <c:pt idx="51">
                  <c:v>31</c:v>
                </c:pt>
                <c:pt idx="52">
                  <c:v>44</c:v>
                </c:pt>
                <c:pt idx="53">
                  <c:v>38</c:v>
                </c:pt>
                <c:pt idx="54">
                  <c:v>36</c:v>
                </c:pt>
                <c:pt idx="55">
                  <c:v>40</c:v>
                </c:pt>
                <c:pt idx="56">
                  <c:v>39</c:v>
                </c:pt>
                <c:pt idx="57">
                  <c:v>37</c:v>
                </c:pt>
                <c:pt idx="58">
                  <c:v>33</c:v>
                </c:pt>
                <c:pt idx="59">
                  <c:v>41</c:v>
                </c:pt>
                <c:pt idx="60">
                  <c:v>42</c:v>
                </c:pt>
                <c:pt idx="61">
                  <c:v>32</c:v>
                </c:pt>
                <c:pt idx="62">
                  <c:v>42</c:v>
                </c:pt>
                <c:pt idx="63">
                  <c:v>37</c:v>
                </c:pt>
                <c:pt idx="64">
                  <c:v>40</c:v>
                </c:pt>
                <c:pt idx="65">
                  <c:v>40</c:v>
                </c:pt>
                <c:pt idx="66">
                  <c:v>44</c:v>
                </c:pt>
                <c:pt idx="67">
                  <c:v>35</c:v>
                </c:pt>
                <c:pt idx="68">
                  <c:v>39</c:v>
                </c:pt>
                <c:pt idx="69">
                  <c:v>44</c:v>
                </c:pt>
                <c:pt idx="70">
                  <c:v>31</c:v>
                </c:pt>
                <c:pt idx="71">
                  <c:v>32</c:v>
                </c:pt>
                <c:pt idx="72">
                  <c:v>35</c:v>
                </c:pt>
                <c:pt idx="73">
                  <c:v>37</c:v>
                </c:pt>
                <c:pt idx="74">
                  <c:v>30</c:v>
                </c:pt>
                <c:pt idx="75">
                  <c:v>37</c:v>
                </c:pt>
                <c:pt idx="76">
                  <c:v>46</c:v>
                </c:pt>
                <c:pt idx="77">
                  <c:v>35</c:v>
                </c:pt>
                <c:pt idx="78">
                  <c:v>39</c:v>
                </c:pt>
                <c:pt idx="79">
                  <c:v>45</c:v>
                </c:pt>
                <c:pt idx="80">
                  <c:v>34</c:v>
                </c:pt>
                <c:pt idx="81">
                  <c:v>41</c:v>
                </c:pt>
                <c:pt idx="82">
                  <c:v>40</c:v>
                </c:pt>
                <c:pt idx="83">
                  <c:v>38</c:v>
                </c:pt>
                <c:pt idx="84">
                  <c:v>37</c:v>
                </c:pt>
                <c:pt idx="85">
                  <c:v>41</c:v>
                </c:pt>
                <c:pt idx="86">
                  <c:v>36</c:v>
                </c:pt>
                <c:pt idx="87">
                  <c:v>39</c:v>
                </c:pt>
                <c:pt idx="88">
                  <c:v>41</c:v>
                </c:pt>
                <c:pt idx="89">
                  <c:v>45</c:v>
                </c:pt>
                <c:pt idx="90">
                  <c:v>41</c:v>
                </c:pt>
                <c:pt idx="91">
                  <c:v>50</c:v>
                </c:pt>
                <c:pt idx="92">
                  <c:v>38</c:v>
                </c:pt>
                <c:pt idx="93">
                  <c:v>41</c:v>
                </c:pt>
                <c:pt idx="94">
                  <c:v>40</c:v>
                </c:pt>
                <c:pt idx="95">
                  <c:v>36</c:v>
                </c:pt>
                <c:pt idx="96">
                  <c:v>34</c:v>
                </c:pt>
                <c:pt idx="97">
                  <c:v>44</c:v>
                </c:pt>
                <c:pt idx="98">
                  <c:v>37</c:v>
                </c:pt>
                <c:pt idx="99">
                  <c:v>34</c:v>
                </c:pt>
                <c:pt idx="100">
                  <c:v>37</c:v>
                </c:pt>
                <c:pt idx="101">
                  <c:v>45</c:v>
                </c:pt>
                <c:pt idx="102">
                  <c:v>40</c:v>
                </c:pt>
                <c:pt idx="103">
                  <c:v>38</c:v>
                </c:pt>
                <c:pt idx="104">
                  <c:v>31</c:v>
                </c:pt>
                <c:pt idx="105">
                  <c:v>34</c:v>
                </c:pt>
                <c:pt idx="106">
                  <c:v>38</c:v>
                </c:pt>
                <c:pt idx="107">
                  <c:v>42</c:v>
                </c:pt>
                <c:pt idx="108">
                  <c:v>39</c:v>
                </c:pt>
                <c:pt idx="109">
                  <c:v>34</c:v>
                </c:pt>
                <c:pt idx="110">
                  <c:v>35</c:v>
                </c:pt>
                <c:pt idx="111">
                  <c:v>38</c:v>
                </c:pt>
                <c:pt idx="112">
                  <c:v>38</c:v>
                </c:pt>
                <c:pt idx="113">
                  <c:v>34</c:v>
                </c:pt>
                <c:pt idx="114">
                  <c:v>44</c:v>
                </c:pt>
                <c:pt idx="115">
                  <c:v>44</c:v>
                </c:pt>
                <c:pt idx="116">
                  <c:v>41</c:v>
                </c:pt>
                <c:pt idx="117">
                  <c:v>39</c:v>
                </c:pt>
                <c:pt idx="118">
                  <c:v>30</c:v>
                </c:pt>
                <c:pt idx="119">
                  <c:v>40</c:v>
                </c:pt>
                <c:pt idx="120">
                  <c:v>40</c:v>
                </c:pt>
                <c:pt idx="121">
                  <c:v>29</c:v>
                </c:pt>
                <c:pt idx="122">
                  <c:v>32</c:v>
                </c:pt>
                <c:pt idx="123">
                  <c:v>35</c:v>
                </c:pt>
                <c:pt idx="124">
                  <c:v>34</c:v>
                </c:pt>
                <c:pt idx="125">
                  <c:v>32</c:v>
                </c:pt>
                <c:pt idx="126">
                  <c:v>34</c:v>
                </c:pt>
                <c:pt idx="127">
                  <c:v>40</c:v>
                </c:pt>
                <c:pt idx="128">
                  <c:v>31</c:v>
                </c:pt>
                <c:pt idx="129">
                  <c:v>31</c:v>
                </c:pt>
                <c:pt idx="130">
                  <c:v>37</c:v>
                </c:pt>
                <c:pt idx="131">
                  <c:v>38</c:v>
                </c:pt>
                <c:pt idx="132">
                  <c:v>27</c:v>
                </c:pt>
                <c:pt idx="133">
                  <c:v>39</c:v>
                </c:pt>
                <c:pt idx="134">
                  <c:v>38</c:v>
                </c:pt>
                <c:pt idx="135">
                  <c:v>35</c:v>
                </c:pt>
                <c:pt idx="136">
                  <c:v>22</c:v>
                </c:pt>
                <c:pt idx="137">
                  <c:v>28</c:v>
                </c:pt>
                <c:pt idx="138">
                  <c:v>39</c:v>
                </c:pt>
                <c:pt idx="139">
                  <c:v>37</c:v>
                </c:pt>
                <c:pt idx="140">
                  <c:v>35</c:v>
                </c:pt>
                <c:pt idx="141">
                  <c:v>35</c:v>
                </c:pt>
                <c:pt idx="142">
                  <c:v>37</c:v>
                </c:pt>
                <c:pt idx="143">
                  <c:v>28</c:v>
                </c:pt>
                <c:pt idx="144">
                  <c:v>41</c:v>
                </c:pt>
                <c:pt idx="145">
                  <c:v>29</c:v>
                </c:pt>
                <c:pt idx="146">
                  <c:v>43</c:v>
                </c:pt>
                <c:pt idx="147">
                  <c:v>41</c:v>
                </c:pt>
                <c:pt idx="148">
                  <c:v>25</c:v>
                </c:pt>
                <c:pt idx="149">
                  <c:v>41</c:v>
                </c:pt>
                <c:pt idx="150">
                  <c:v>36</c:v>
                </c:pt>
                <c:pt idx="151">
                  <c:v>37</c:v>
                </c:pt>
                <c:pt idx="152">
                  <c:v>31</c:v>
                </c:pt>
                <c:pt idx="153">
                  <c:v>31</c:v>
                </c:pt>
                <c:pt idx="154">
                  <c:v>30</c:v>
                </c:pt>
                <c:pt idx="155">
                  <c:v>33</c:v>
                </c:pt>
                <c:pt idx="156">
                  <c:v>30</c:v>
                </c:pt>
                <c:pt idx="157">
                  <c:v>29</c:v>
                </c:pt>
                <c:pt idx="158">
                  <c:v>31</c:v>
                </c:pt>
                <c:pt idx="159">
                  <c:v>33</c:v>
                </c:pt>
                <c:pt idx="160">
                  <c:v>31</c:v>
                </c:pt>
                <c:pt idx="161">
                  <c:v>37</c:v>
                </c:pt>
                <c:pt idx="162">
                  <c:v>30</c:v>
                </c:pt>
                <c:pt idx="163">
                  <c:v>37</c:v>
                </c:pt>
                <c:pt idx="164">
                  <c:v>40</c:v>
                </c:pt>
                <c:pt idx="165">
                  <c:v>27</c:v>
                </c:pt>
                <c:pt idx="166">
                  <c:v>43</c:v>
                </c:pt>
                <c:pt idx="167">
                  <c:v>27</c:v>
                </c:pt>
                <c:pt idx="168">
                  <c:v>32</c:v>
                </c:pt>
                <c:pt idx="169">
                  <c:v>33</c:v>
                </c:pt>
                <c:pt idx="170">
                  <c:v>30</c:v>
                </c:pt>
                <c:pt idx="171">
                  <c:v>22</c:v>
                </c:pt>
                <c:pt idx="172">
                  <c:v>31</c:v>
                </c:pt>
                <c:pt idx="173">
                  <c:v>22</c:v>
                </c:pt>
                <c:pt idx="174">
                  <c:v>34</c:v>
                </c:pt>
                <c:pt idx="175">
                  <c:v>32</c:v>
                </c:pt>
                <c:pt idx="176">
                  <c:v>35</c:v>
                </c:pt>
                <c:pt idx="177">
                  <c:v>31</c:v>
                </c:pt>
                <c:pt idx="178">
                  <c:v>23</c:v>
                </c:pt>
                <c:pt idx="179">
                  <c:v>28</c:v>
                </c:pt>
                <c:pt idx="180">
                  <c:v>27</c:v>
                </c:pt>
                <c:pt idx="181">
                  <c:v>27</c:v>
                </c:pt>
                <c:pt idx="182">
                  <c:v>29</c:v>
                </c:pt>
                <c:pt idx="183">
                  <c:v>33</c:v>
                </c:pt>
                <c:pt idx="184">
                  <c:v>32</c:v>
                </c:pt>
                <c:pt idx="185">
                  <c:v>29</c:v>
                </c:pt>
                <c:pt idx="186">
                  <c:v>27</c:v>
                </c:pt>
                <c:pt idx="187">
                  <c:v>34</c:v>
                </c:pt>
                <c:pt idx="188">
                  <c:v>28</c:v>
                </c:pt>
                <c:pt idx="189">
                  <c:v>28</c:v>
                </c:pt>
                <c:pt idx="190">
                  <c:v>27</c:v>
                </c:pt>
                <c:pt idx="191">
                  <c:v>27</c:v>
                </c:pt>
                <c:pt idx="192">
                  <c:v>30</c:v>
                </c:pt>
                <c:pt idx="193">
                  <c:v>27</c:v>
                </c:pt>
                <c:pt idx="194">
                  <c:v>23</c:v>
                </c:pt>
                <c:pt idx="195">
                  <c:v>23</c:v>
                </c:pt>
                <c:pt idx="196">
                  <c:v>28</c:v>
                </c:pt>
                <c:pt idx="197">
                  <c:v>25</c:v>
                </c:pt>
              </c:numCache>
            </c:numRef>
          </c:yVal>
          <c:smooth val="0"/>
          <c:extLst>
            <c:ext xmlns:c16="http://schemas.microsoft.com/office/drawing/2014/chart" uri="{C3380CC4-5D6E-409C-BE32-E72D297353CC}">
              <c16:uniqueId val="{00000001-AD06-2141-A803-F10BFE339CEB}"/>
            </c:ext>
          </c:extLst>
        </c:ser>
        <c:dLbls>
          <c:showLegendKey val="0"/>
          <c:showVal val="0"/>
          <c:showCatName val="0"/>
          <c:showSerName val="0"/>
          <c:showPercent val="0"/>
          <c:showBubbleSize val="0"/>
        </c:dLbls>
        <c:axId val="2007006960"/>
        <c:axId val="1843602560"/>
      </c:scatterChart>
      <c:valAx>
        <c:axId val="2007006960"/>
        <c:scaling>
          <c:orientation val="minMax"/>
          <c:max val="4"/>
        </c:scaling>
        <c:delete val="0"/>
        <c:axPos val="b"/>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843602560"/>
        <c:crosses val="autoZero"/>
        <c:crossBetween val="midCat"/>
        <c:majorUnit val="1"/>
      </c:valAx>
      <c:valAx>
        <c:axId val="1843602560"/>
        <c:scaling>
          <c:orientation val="minMax"/>
          <c:max val="50"/>
        </c:scaling>
        <c:delete val="0"/>
        <c:axPos val="l"/>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2007006960"/>
        <c:crosses val="autoZero"/>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a:t>Station 4 Resp Hx</a:t>
            </a:r>
          </a:p>
        </c:rich>
      </c:tx>
      <c:overlay val="0"/>
      <c:spPr>
        <a:noFill/>
        <a:ln w="25400">
          <a:noFill/>
        </a:ln>
      </c:spPr>
    </c:title>
    <c:autoTitleDeleted val="0"/>
    <c:plotArea>
      <c:layout/>
      <c:scatterChart>
        <c:scatterStyle val="lineMarker"/>
        <c:varyColors val="0"/>
        <c:ser>
          <c:idx val="0"/>
          <c:order val="0"/>
          <c:tx>
            <c:strRef>
              <c:f>'211 CP3005.GM2015 MAY 2019 OSCE'!$R$1</c:f>
              <c:strCache>
                <c:ptCount val="1"/>
                <c:pt idx="0">
                  <c:v>Station 4 Score</c:v>
                </c:pt>
              </c:strCache>
            </c:strRef>
          </c:tx>
          <c:spPr>
            <a:ln w="19050">
              <a:noFill/>
            </a:ln>
          </c:spPr>
          <c:marker>
            <c:symbol val="circle"/>
            <c:size val="5"/>
            <c:spPr>
              <a:solidFill>
                <a:srgbClr val="5B9BD5"/>
              </a:solidFill>
              <a:ln>
                <a:solidFill>
                  <a:srgbClr val="33CCCC"/>
                </a:solidFill>
                <a:prstDash val="solid"/>
              </a:ln>
            </c:spPr>
          </c:marker>
          <c:trendline>
            <c:spPr>
              <a:ln w="12700">
                <a:solidFill>
                  <a:srgbClr val="33CCCC"/>
                </a:solidFill>
                <a:prstDash val="solid"/>
              </a:ln>
            </c:spPr>
            <c:trendlineType val="linear"/>
            <c:dispRSqr val="0"/>
            <c:dispEq val="1"/>
            <c:trendlineLbl>
              <c:layout>
                <c:manualLayout>
                  <c:x val="6.6136091654660695E-2"/>
                  <c:y val="-0.10762597753191799"/>
                </c:manualLayout>
              </c:layout>
              <c:tx>
                <c:rich>
                  <a:bodyPr/>
                  <a:lstStyle/>
                  <a:p>
                    <a:pPr>
                      <a:defRPr sz="900" b="0" i="0" u="none" strike="noStrike" baseline="0">
                        <a:solidFill>
                          <a:srgbClr val="333333"/>
                        </a:solidFill>
                        <a:latin typeface="Calibri"/>
                        <a:ea typeface="Calibri"/>
                        <a:cs typeface="Calibri"/>
                      </a:defRPr>
                    </a:pPr>
                    <a:r>
                      <a:rPr lang="en-US" sz="1200" baseline="0" dirty="0"/>
                      <a:t>y = 6.5848x + 19.355</a:t>
                    </a:r>
                    <a:endParaRPr lang="en-US" sz="1200" dirty="0"/>
                  </a:p>
                </c:rich>
              </c:tx>
              <c:numFmt formatCode="General" sourceLinked="0"/>
              <c:spPr>
                <a:noFill/>
                <a:ln w="25400">
                  <a:noFill/>
                </a:ln>
              </c:spPr>
            </c:trendlineLbl>
          </c:trendline>
          <c:xVal>
            <c:numRef>
              <c:f>'211 CP3005.GM2015 MAY 2019 OSCE'!$Q$2:$Q$224</c:f>
              <c:numCache>
                <c:formatCode>General</c:formatCode>
                <c:ptCount val="223"/>
                <c:pt idx="0">
                  <c:v>4</c:v>
                </c:pt>
                <c:pt idx="1">
                  <c:v>4</c:v>
                </c:pt>
                <c:pt idx="2">
                  <c:v>4</c:v>
                </c:pt>
                <c:pt idx="3">
                  <c:v>3</c:v>
                </c:pt>
                <c:pt idx="4">
                  <c:v>4</c:v>
                </c:pt>
                <c:pt idx="5">
                  <c:v>4</c:v>
                </c:pt>
                <c:pt idx="6">
                  <c:v>4</c:v>
                </c:pt>
                <c:pt idx="7">
                  <c:v>4</c:v>
                </c:pt>
                <c:pt idx="8">
                  <c:v>3</c:v>
                </c:pt>
                <c:pt idx="9">
                  <c:v>4</c:v>
                </c:pt>
                <c:pt idx="10">
                  <c:v>4</c:v>
                </c:pt>
                <c:pt idx="11">
                  <c:v>4</c:v>
                </c:pt>
                <c:pt idx="12">
                  <c:v>3</c:v>
                </c:pt>
                <c:pt idx="13">
                  <c:v>3</c:v>
                </c:pt>
                <c:pt idx="14">
                  <c:v>3</c:v>
                </c:pt>
                <c:pt idx="15">
                  <c:v>3</c:v>
                </c:pt>
                <c:pt idx="16">
                  <c:v>2</c:v>
                </c:pt>
                <c:pt idx="17">
                  <c:v>3</c:v>
                </c:pt>
                <c:pt idx="18">
                  <c:v>3</c:v>
                </c:pt>
                <c:pt idx="19">
                  <c:v>2</c:v>
                </c:pt>
                <c:pt idx="20">
                  <c:v>3</c:v>
                </c:pt>
                <c:pt idx="21">
                  <c:v>3</c:v>
                </c:pt>
                <c:pt idx="22">
                  <c:v>2</c:v>
                </c:pt>
                <c:pt idx="23">
                  <c:v>3</c:v>
                </c:pt>
                <c:pt idx="24">
                  <c:v>2</c:v>
                </c:pt>
                <c:pt idx="25">
                  <c:v>3</c:v>
                </c:pt>
                <c:pt idx="26">
                  <c:v>3</c:v>
                </c:pt>
                <c:pt idx="27">
                  <c:v>4</c:v>
                </c:pt>
                <c:pt idx="28">
                  <c:v>3</c:v>
                </c:pt>
                <c:pt idx="29">
                  <c:v>3</c:v>
                </c:pt>
                <c:pt idx="30">
                  <c:v>2</c:v>
                </c:pt>
                <c:pt idx="31">
                  <c:v>3</c:v>
                </c:pt>
                <c:pt idx="32">
                  <c:v>3</c:v>
                </c:pt>
                <c:pt idx="33">
                  <c:v>2</c:v>
                </c:pt>
                <c:pt idx="34">
                  <c:v>3</c:v>
                </c:pt>
                <c:pt idx="35">
                  <c:v>2</c:v>
                </c:pt>
                <c:pt idx="36">
                  <c:v>3</c:v>
                </c:pt>
                <c:pt idx="37">
                  <c:v>2</c:v>
                </c:pt>
                <c:pt idx="38">
                  <c:v>3</c:v>
                </c:pt>
                <c:pt idx="39">
                  <c:v>3</c:v>
                </c:pt>
                <c:pt idx="40">
                  <c:v>2</c:v>
                </c:pt>
                <c:pt idx="41">
                  <c:v>3</c:v>
                </c:pt>
                <c:pt idx="42">
                  <c:v>3</c:v>
                </c:pt>
                <c:pt idx="43">
                  <c:v>3</c:v>
                </c:pt>
                <c:pt idx="44">
                  <c:v>3</c:v>
                </c:pt>
                <c:pt idx="45">
                  <c:v>3</c:v>
                </c:pt>
                <c:pt idx="46">
                  <c:v>3</c:v>
                </c:pt>
                <c:pt idx="47">
                  <c:v>3</c:v>
                </c:pt>
                <c:pt idx="48">
                  <c:v>2</c:v>
                </c:pt>
                <c:pt idx="49">
                  <c:v>3</c:v>
                </c:pt>
                <c:pt idx="50">
                  <c:v>2</c:v>
                </c:pt>
                <c:pt idx="51">
                  <c:v>3</c:v>
                </c:pt>
                <c:pt idx="52">
                  <c:v>4</c:v>
                </c:pt>
                <c:pt idx="53">
                  <c:v>3</c:v>
                </c:pt>
                <c:pt idx="54">
                  <c:v>2</c:v>
                </c:pt>
                <c:pt idx="55">
                  <c:v>3</c:v>
                </c:pt>
                <c:pt idx="56">
                  <c:v>3</c:v>
                </c:pt>
                <c:pt idx="57">
                  <c:v>3</c:v>
                </c:pt>
                <c:pt idx="58">
                  <c:v>2</c:v>
                </c:pt>
                <c:pt idx="59">
                  <c:v>2</c:v>
                </c:pt>
                <c:pt idx="60">
                  <c:v>3</c:v>
                </c:pt>
                <c:pt idx="61">
                  <c:v>2</c:v>
                </c:pt>
                <c:pt idx="62">
                  <c:v>3</c:v>
                </c:pt>
                <c:pt idx="63">
                  <c:v>2</c:v>
                </c:pt>
                <c:pt idx="64">
                  <c:v>3</c:v>
                </c:pt>
                <c:pt idx="65">
                  <c:v>3</c:v>
                </c:pt>
                <c:pt idx="66">
                  <c:v>3</c:v>
                </c:pt>
                <c:pt idx="67">
                  <c:v>3</c:v>
                </c:pt>
                <c:pt idx="68">
                  <c:v>3</c:v>
                </c:pt>
                <c:pt idx="69">
                  <c:v>3</c:v>
                </c:pt>
                <c:pt idx="70">
                  <c:v>2</c:v>
                </c:pt>
                <c:pt idx="71">
                  <c:v>2</c:v>
                </c:pt>
                <c:pt idx="72">
                  <c:v>3</c:v>
                </c:pt>
                <c:pt idx="73">
                  <c:v>3</c:v>
                </c:pt>
                <c:pt idx="74">
                  <c:v>2</c:v>
                </c:pt>
                <c:pt idx="75">
                  <c:v>3</c:v>
                </c:pt>
                <c:pt idx="76">
                  <c:v>3</c:v>
                </c:pt>
                <c:pt idx="77">
                  <c:v>2</c:v>
                </c:pt>
                <c:pt idx="78">
                  <c:v>3</c:v>
                </c:pt>
                <c:pt idx="79">
                  <c:v>3</c:v>
                </c:pt>
                <c:pt idx="80">
                  <c:v>3</c:v>
                </c:pt>
                <c:pt idx="81">
                  <c:v>3</c:v>
                </c:pt>
                <c:pt idx="82">
                  <c:v>3</c:v>
                </c:pt>
                <c:pt idx="83">
                  <c:v>2</c:v>
                </c:pt>
                <c:pt idx="84">
                  <c:v>3</c:v>
                </c:pt>
                <c:pt idx="85">
                  <c:v>3</c:v>
                </c:pt>
                <c:pt idx="86">
                  <c:v>3</c:v>
                </c:pt>
                <c:pt idx="87">
                  <c:v>3</c:v>
                </c:pt>
                <c:pt idx="88">
                  <c:v>3</c:v>
                </c:pt>
                <c:pt idx="89">
                  <c:v>3</c:v>
                </c:pt>
                <c:pt idx="90">
                  <c:v>3</c:v>
                </c:pt>
                <c:pt idx="91">
                  <c:v>4</c:v>
                </c:pt>
                <c:pt idx="92">
                  <c:v>3</c:v>
                </c:pt>
                <c:pt idx="93">
                  <c:v>2</c:v>
                </c:pt>
                <c:pt idx="94">
                  <c:v>3</c:v>
                </c:pt>
                <c:pt idx="95">
                  <c:v>2</c:v>
                </c:pt>
                <c:pt idx="96">
                  <c:v>2</c:v>
                </c:pt>
                <c:pt idx="97">
                  <c:v>3</c:v>
                </c:pt>
                <c:pt idx="98">
                  <c:v>2</c:v>
                </c:pt>
                <c:pt idx="99">
                  <c:v>3</c:v>
                </c:pt>
                <c:pt idx="100">
                  <c:v>2</c:v>
                </c:pt>
                <c:pt idx="101">
                  <c:v>3</c:v>
                </c:pt>
                <c:pt idx="102">
                  <c:v>3</c:v>
                </c:pt>
                <c:pt idx="103">
                  <c:v>2</c:v>
                </c:pt>
                <c:pt idx="104">
                  <c:v>2</c:v>
                </c:pt>
                <c:pt idx="105">
                  <c:v>2</c:v>
                </c:pt>
                <c:pt idx="106">
                  <c:v>2</c:v>
                </c:pt>
                <c:pt idx="107">
                  <c:v>3</c:v>
                </c:pt>
                <c:pt idx="108">
                  <c:v>3</c:v>
                </c:pt>
                <c:pt idx="109">
                  <c:v>3</c:v>
                </c:pt>
                <c:pt idx="110">
                  <c:v>3</c:v>
                </c:pt>
                <c:pt idx="111">
                  <c:v>2</c:v>
                </c:pt>
                <c:pt idx="112">
                  <c:v>3</c:v>
                </c:pt>
                <c:pt idx="113">
                  <c:v>2</c:v>
                </c:pt>
                <c:pt idx="114">
                  <c:v>3</c:v>
                </c:pt>
                <c:pt idx="115">
                  <c:v>3</c:v>
                </c:pt>
                <c:pt idx="116">
                  <c:v>3</c:v>
                </c:pt>
                <c:pt idx="117">
                  <c:v>2</c:v>
                </c:pt>
                <c:pt idx="118">
                  <c:v>2</c:v>
                </c:pt>
                <c:pt idx="119">
                  <c:v>3</c:v>
                </c:pt>
                <c:pt idx="120">
                  <c:v>3</c:v>
                </c:pt>
                <c:pt idx="121">
                  <c:v>2</c:v>
                </c:pt>
                <c:pt idx="122">
                  <c:v>3</c:v>
                </c:pt>
                <c:pt idx="123">
                  <c:v>2</c:v>
                </c:pt>
                <c:pt idx="124">
                  <c:v>3</c:v>
                </c:pt>
                <c:pt idx="125">
                  <c:v>2</c:v>
                </c:pt>
                <c:pt idx="126">
                  <c:v>3</c:v>
                </c:pt>
                <c:pt idx="127">
                  <c:v>4</c:v>
                </c:pt>
                <c:pt idx="128">
                  <c:v>2</c:v>
                </c:pt>
                <c:pt idx="129">
                  <c:v>2</c:v>
                </c:pt>
                <c:pt idx="130">
                  <c:v>3</c:v>
                </c:pt>
                <c:pt idx="131">
                  <c:v>3</c:v>
                </c:pt>
                <c:pt idx="132">
                  <c:v>2</c:v>
                </c:pt>
                <c:pt idx="133">
                  <c:v>3</c:v>
                </c:pt>
                <c:pt idx="134">
                  <c:v>4</c:v>
                </c:pt>
                <c:pt idx="135">
                  <c:v>3</c:v>
                </c:pt>
                <c:pt idx="136">
                  <c:v>2</c:v>
                </c:pt>
                <c:pt idx="137">
                  <c:v>2</c:v>
                </c:pt>
                <c:pt idx="138">
                  <c:v>2</c:v>
                </c:pt>
                <c:pt idx="139">
                  <c:v>3</c:v>
                </c:pt>
                <c:pt idx="140">
                  <c:v>3</c:v>
                </c:pt>
                <c:pt idx="141">
                  <c:v>2</c:v>
                </c:pt>
                <c:pt idx="142">
                  <c:v>2</c:v>
                </c:pt>
                <c:pt idx="143">
                  <c:v>3</c:v>
                </c:pt>
                <c:pt idx="144">
                  <c:v>3</c:v>
                </c:pt>
                <c:pt idx="145">
                  <c:v>2</c:v>
                </c:pt>
                <c:pt idx="146">
                  <c:v>3</c:v>
                </c:pt>
                <c:pt idx="147">
                  <c:v>3</c:v>
                </c:pt>
                <c:pt idx="148">
                  <c:v>3</c:v>
                </c:pt>
                <c:pt idx="149">
                  <c:v>3</c:v>
                </c:pt>
                <c:pt idx="150">
                  <c:v>2</c:v>
                </c:pt>
                <c:pt idx="151">
                  <c:v>3</c:v>
                </c:pt>
                <c:pt idx="152">
                  <c:v>2</c:v>
                </c:pt>
                <c:pt idx="153">
                  <c:v>2</c:v>
                </c:pt>
                <c:pt idx="154">
                  <c:v>1</c:v>
                </c:pt>
                <c:pt idx="155">
                  <c:v>2</c:v>
                </c:pt>
                <c:pt idx="156">
                  <c:v>2</c:v>
                </c:pt>
                <c:pt idx="157">
                  <c:v>2</c:v>
                </c:pt>
                <c:pt idx="158">
                  <c:v>2</c:v>
                </c:pt>
                <c:pt idx="159">
                  <c:v>2</c:v>
                </c:pt>
                <c:pt idx="160">
                  <c:v>3</c:v>
                </c:pt>
                <c:pt idx="161">
                  <c:v>3</c:v>
                </c:pt>
                <c:pt idx="162">
                  <c:v>2</c:v>
                </c:pt>
                <c:pt idx="163">
                  <c:v>3</c:v>
                </c:pt>
                <c:pt idx="164">
                  <c:v>3</c:v>
                </c:pt>
                <c:pt idx="165">
                  <c:v>2</c:v>
                </c:pt>
                <c:pt idx="166">
                  <c:v>3</c:v>
                </c:pt>
                <c:pt idx="167">
                  <c:v>2</c:v>
                </c:pt>
                <c:pt idx="168">
                  <c:v>3</c:v>
                </c:pt>
                <c:pt idx="169">
                  <c:v>2</c:v>
                </c:pt>
                <c:pt idx="170">
                  <c:v>2</c:v>
                </c:pt>
                <c:pt idx="171">
                  <c:v>1</c:v>
                </c:pt>
                <c:pt idx="172">
                  <c:v>2</c:v>
                </c:pt>
                <c:pt idx="173">
                  <c:v>1</c:v>
                </c:pt>
                <c:pt idx="174">
                  <c:v>2</c:v>
                </c:pt>
                <c:pt idx="175">
                  <c:v>2</c:v>
                </c:pt>
                <c:pt idx="176">
                  <c:v>2</c:v>
                </c:pt>
                <c:pt idx="177">
                  <c:v>3</c:v>
                </c:pt>
                <c:pt idx="178">
                  <c:v>0</c:v>
                </c:pt>
                <c:pt idx="179">
                  <c:v>2</c:v>
                </c:pt>
                <c:pt idx="180">
                  <c:v>2</c:v>
                </c:pt>
                <c:pt idx="181">
                  <c:v>2</c:v>
                </c:pt>
                <c:pt idx="182">
                  <c:v>2</c:v>
                </c:pt>
                <c:pt idx="183">
                  <c:v>2</c:v>
                </c:pt>
                <c:pt idx="184">
                  <c:v>2</c:v>
                </c:pt>
                <c:pt idx="185">
                  <c:v>2</c:v>
                </c:pt>
                <c:pt idx="186">
                  <c:v>1</c:v>
                </c:pt>
                <c:pt idx="187">
                  <c:v>2</c:v>
                </c:pt>
                <c:pt idx="188">
                  <c:v>2</c:v>
                </c:pt>
                <c:pt idx="189">
                  <c:v>2</c:v>
                </c:pt>
                <c:pt idx="190">
                  <c:v>2</c:v>
                </c:pt>
                <c:pt idx="191">
                  <c:v>2</c:v>
                </c:pt>
                <c:pt idx="192">
                  <c:v>2</c:v>
                </c:pt>
                <c:pt idx="193">
                  <c:v>2</c:v>
                </c:pt>
                <c:pt idx="194">
                  <c:v>2</c:v>
                </c:pt>
                <c:pt idx="195">
                  <c:v>1</c:v>
                </c:pt>
                <c:pt idx="196">
                  <c:v>2</c:v>
                </c:pt>
                <c:pt idx="197">
                  <c:v>2</c:v>
                </c:pt>
              </c:numCache>
            </c:numRef>
          </c:xVal>
          <c:yVal>
            <c:numRef>
              <c:f>'211 CP3005.GM2015 MAY 2019 OSCE'!$R$2:$R$224</c:f>
              <c:numCache>
                <c:formatCode>General</c:formatCode>
                <c:ptCount val="223"/>
                <c:pt idx="0">
                  <c:v>49</c:v>
                </c:pt>
                <c:pt idx="1">
                  <c:v>46</c:v>
                </c:pt>
                <c:pt idx="2">
                  <c:v>47</c:v>
                </c:pt>
                <c:pt idx="3">
                  <c:v>46</c:v>
                </c:pt>
                <c:pt idx="4">
                  <c:v>42</c:v>
                </c:pt>
                <c:pt idx="5">
                  <c:v>50</c:v>
                </c:pt>
                <c:pt idx="6">
                  <c:v>46</c:v>
                </c:pt>
                <c:pt idx="7">
                  <c:v>46</c:v>
                </c:pt>
                <c:pt idx="8">
                  <c:v>45</c:v>
                </c:pt>
                <c:pt idx="9">
                  <c:v>43</c:v>
                </c:pt>
                <c:pt idx="10">
                  <c:v>46</c:v>
                </c:pt>
                <c:pt idx="11">
                  <c:v>46</c:v>
                </c:pt>
                <c:pt idx="12">
                  <c:v>43</c:v>
                </c:pt>
                <c:pt idx="13">
                  <c:v>41</c:v>
                </c:pt>
                <c:pt idx="14">
                  <c:v>36</c:v>
                </c:pt>
                <c:pt idx="15">
                  <c:v>41</c:v>
                </c:pt>
                <c:pt idx="16">
                  <c:v>37</c:v>
                </c:pt>
                <c:pt idx="17">
                  <c:v>42</c:v>
                </c:pt>
                <c:pt idx="18">
                  <c:v>46</c:v>
                </c:pt>
                <c:pt idx="19">
                  <c:v>38</c:v>
                </c:pt>
                <c:pt idx="20">
                  <c:v>39</c:v>
                </c:pt>
                <c:pt idx="21">
                  <c:v>46</c:v>
                </c:pt>
                <c:pt idx="22">
                  <c:v>33</c:v>
                </c:pt>
                <c:pt idx="23">
                  <c:v>41</c:v>
                </c:pt>
                <c:pt idx="24">
                  <c:v>35</c:v>
                </c:pt>
                <c:pt idx="25">
                  <c:v>38</c:v>
                </c:pt>
                <c:pt idx="26">
                  <c:v>38</c:v>
                </c:pt>
                <c:pt idx="27">
                  <c:v>46</c:v>
                </c:pt>
                <c:pt idx="28">
                  <c:v>45</c:v>
                </c:pt>
                <c:pt idx="29">
                  <c:v>42</c:v>
                </c:pt>
                <c:pt idx="30">
                  <c:v>40</c:v>
                </c:pt>
                <c:pt idx="31">
                  <c:v>38</c:v>
                </c:pt>
                <c:pt idx="32">
                  <c:v>41</c:v>
                </c:pt>
                <c:pt idx="33">
                  <c:v>35</c:v>
                </c:pt>
                <c:pt idx="34">
                  <c:v>44</c:v>
                </c:pt>
                <c:pt idx="35">
                  <c:v>30</c:v>
                </c:pt>
                <c:pt idx="36">
                  <c:v>48</c:v>
                </c:pt>
                <c:pt idx="37">
                  <c:v>38</c:v>
                </c:pt>
                <c:pt idx="38">
                  <c:v>44</c:v>
                </c:pt>
                <c:pt idx="39">
                  <c:v>42</c:v>
                </c:pt>
                <c:pt idx="40">
                  <c:v>34</c:v>
                </c:pt>
                <c:pt idx="41">
                  <c:v>41</c:v>
                </c:pt>
                <c:pt idx="42">
                  <c:v>36</c:v>
                </c:pt>
                <c:pt idx="43">
                  <c:v>39</c:v>
                </c:pt>
                <c:pt idx="44">
                  <c:v>34</c:v>
                </c:pt>
                <c:pt idx="45">
                  <c:v>41</c:v>
                </c:pt>
                <c:pt idx="46">
                  <c:v>42</c:v>
                </c:pt>
                <c:pt idx="47">
                  <c:v>38</c:v>
                </c:pt>
                <c:pt idx="48">
                  <c:v>34</c:v>
                </c:pt>
                <c:pt idx="49">
                  <c:v>40</c:v>
                </c:pt>
                <c:pt idx="50">
                  <c:v>40</c:v>
                </c:pt>
                <c:pt idx="51">
                  <c:v>31</c:v>
                </c:pt>
                <c:pt idx="52">
                  <c:v>44</c:v>
                </c:pt>
                <c:pt idx="53">
                  <c:v>38</c:v>
                </c:pt>
                <c:pt idx="54">
                  <c:v>36</c:v>
                </c:pt>
                <c:pt idx="55">
                  <c:v>40</c:v>
                </c:pt>
                <c:pt idx="56">
                  <c:v>39</c:v>
                </c:pt>
                <c:pt idx="57">
                  <c:v>37</c:v>
                </c:pt>
                <c:pt idx="58">
                  <c:v>33</c:v>
                </c:pt>
                <c:pt idx="59">
                  <c:v>41</c:v>
                </c:pt>
                <c:pt idx="60">
                  <c:v>42</c:v>
                </c:pt>
                <c:pt idx="61">
                  <c:v>32</c:v>
                </c:pt>
                <c:pt idx="62">
                  <c:v>42</c:v>
                </c:pt>
                <c:pt idx="63">
                  <c:v>37</c:v>
                </c:pt>
                <c:pt idx="64">
                  <c:v>40</c:v>
                </c:pt>
                <c:pt idx="65">
                  <c:v>40</c:v>
                </c:pt>
                <c:pt idx="66">
                  <c:v>44</c:v>
                </c:pt>
                <c:pt idx="67">
                  <c:v>35</c:v>
                </c:pt>
                <c:pt idx="68">
                  <c:v>39</c:v>
                </c:pt>
                <c:pt idx="69">
                  <c:v>44</c:v>
                </c:pt>
                <c:pt idx="70">
                  <c:v>31</c:v>
                </c:pt>
                <c:pt idx="71">
                  <c:v>32</c:v>
                </c:pt>
                <c:pt idx="72">
                  <c:v>35</c:v>
                </c:pt>
                <c:pt idx="73">
                  <c:v>37</c:v>
                </c:pt>
                <c:pt idx="74">
                  <c:v>30</c:v>
                </c:pt>
                <c:pt idx="75">
                  <c:v>37</c:v>
                </c:pt>
                <c:pt idx="76">
                  <c:v>46</c:v>
                </c:pt>
                <c:pt idx="77">
                  <c:v>35</c:v>
                </c:pt>
                <c:pt idx="78">
                  <c:v>39</c:v>
                </c:pt>
                <c:pt idx="79">
                  <c:v>45</c:v>
                </c:pt>
                <c:pt idx="80">
                  <c:v>34</c:v>
                </c:pt>
                <c:pt idx="81">
                  <c:v>41</c:v>
                </c:pt>
                <c:pt idx="82">
                  <c:v>40</c:v>
                </c:pt>
                <c:pt idx="83">
                  <c:v>38</c:v>
                </c:pt>
                <c:pt idx="84">
                  <c:v>37</c:v>
                </c:pt>
                <c:pt idx="85">
                  <c:v>41</c:v>
                </c:pt>
                <c:pt idx="86">
                  <c:v>36</c:v>
                </c:pt>
                <c:pt idx="87">
                  <c:v>39</c:v>
                </c:pt>
                <c:pt idx="88">
                  <c:v>41</c:v>
                </c:pt>
                <c:pt idx="89">
                  <c:v>45</c:v>
                </c:pt>
                <c:pt idx="90">
                  <c:v>41</c:v>
                </c:pt>
                <c:pt idx="91">
                  <c:v>50</c:v>
                </c:pt>
                <c:pt idx="92">
                  <c:v>38</c:v>
                </c:pt>
                <c:pt idx="93">
                  <c:v>41</c:v>
                </c:pt>
                <c:pt idx="94">
                  <c:v>40</c:v>
                </c:pt>
                <c:pt idx="95">
                  <c:v>36</c:v>
                </c:pt>
                <c:pt idx="96">
                  <c:v>34</c:v>
                </c:pt>
                <c:pt idx="97">
                  <c:v>44</c:v>
                </c:pt>
                <c:pt idx="98">
                  <c:v>37</c:v>
                </c:pt>
                <c:pt idx="99">
                  <c:v>34</c:v>
                </c:pt>
                <c:pt idx="100">
                  <c:v>37</c:v>
                </c:pt>
                <c:pt idx="101">
                  <c:v>45</c:v>
                </c:pt>
                <c:pt idx="102">
                  <c:v>40</c:v>
                </c:pt>
                <c:pt idx="103">
                  <c:v>38</c:v>
                </c:pt>
                <c:pt idx="104">
                  <c:v>31</c:v>
                </c:pt>
                <c:pt idx="105">
                  <c:v>34</c:v>
                </c:pt>
                <c:pt idx="106">
                  <c:v>38</c:v>
                </c:pt>
                <c:pt idx="107">
                  <c:v>42</c:v>
                </c:pt>
                <c:pt idx="108">
                  <c:v>39</c:v>
                </c:pt>
                <c:pt idx="109">
                  <c:v>34</c:v>
                </c:pt>
                <c:pt idx="110">
                  <c:v>35</c:v>
                </c:pt>
                <c:pt idx="111">
                  <c:v>38</c:v>
                </c:pt>
                <c:pt idx="112">
                  <c:v>38</c:v>
                </c:pt>
                <c:pt idx="113">
                  <c:v>34</c:v>
                </c:pt>
                <c:pt idx="114">
                  <c:v>44</c:v>
                </c:pt>
                <c:pt idx="115">
                  <c:v>44</c:v>
                </c:pt>
                <c:pt idx="116">
                  <c:v>41</c:v>
                </c:pt>
                <c:pt idx="117">
                  <c:v>39</c:v>
                </c:pt>
                <c:pt idx="118">
                  <c:v>30</c:v>
                </c:pt>
                <c:pt idx="119">
                  <c:v>40</c:v>
                </c:pt>
                <c:pt idx="120">
                  <c:v>40</c:v>
                </c:pt>
                <c:pt idx="121">
                  <c:v>29</c:v>
                </c:pt>
                <c:pt idx="122">
                  <c:v>32</c:v>
                </c:pt>
                <c:pt idx="123">
                  <c:v>35</c:v>
                </c:pt>
                <c:pt idx="124">
                  <c:v>34</c:v>
                </c:pt>
                <c:pt idx="125">
                  <c:v>32</c:v>
                </c:pt>
                <c:pt idx="126">
                  <c:v>34</c:v>
                </c:pt>
                <c:pt idx="127">
                  <c:v>40</c:v>
                </c:pt>
                <c:pt idx="128">
                  <c:v>31</c:v>
                </c:pt>
                <c:pt idx="129">
                  <c:v>31</c:v>
                </c:pt>
                <c:pt idx="130">
                  <c:v>37</c:v>
                </c:pt>
                <c:pt idx="131">
                  <c:v>38</c:v>
                </c:pt>
                <c:pt idx="132">
                  <c:v>27</c:v>
                </c:pt>
                <c:pt idx="133">
                  <c:v>39</c:v>
                </c:pt>
                <c:pt idx="134">
                  <c:v>38</c:v>
                </c:pt>
                <c:pt idx="135">
                  <c:v>35</c:v>
                </c:pt>
                <c:pt idx="136">
                  <c:v>22</c:v>
                </c:pt>
                <c:pt idx="137">
                  <c:v>28</c:v>
                </c:pt>
                <c:pt idx="138">
                  <c:v>39</c:v>
                </c:pt>
                <c:pt idx="139">
                  <c:v>37</c:v>
                </c:pt>
                <c:pt idx="140">
                  <c:v>35</c:v>
                </c:pt>
                <c:pt idx="141">
                  <c:v>35</c:v>
                </c:pt>
                <c:pt idx="142">
                  <c:v>37</c:v>
                </c:pt>
                <c:pt idx="143">
                  <c:v>28</c:v>
                </c:pt>
                <c:pt idx="144">
                  <c:v>41</c:v>
                </c:pt>
                <c:pt idx="145">
                  <c:v>29</c:v>
                </c:pt>
                <c:pt idx="146">
                  <c:v>43</c:v>
                </c:pt>
                <c:pt idx="147">
                  <c:v>41</c:v>
                </c:pt>
                <c:pt idx="148">
                  <c:v>25</c:v>
                </c:pt>
                <c:pt idx="149">
                  <c:v>41</c:v>
                </c:pt>
                <c:pt idx="150">
                  <c:v>36</c:v>
                </c:pt>
                <c:pt idx="151">
                  <c:v>37</c:v>
                </c:pt>
                <c:pt idx="152">
                  <c:v>31</c:v>
                </c:pt>
                <c:pt idx="153">
                  <c:v>31</c:v>
                </c:pt>
                <c:pt idx="154">
                  <c:v>30</c:v>
                </c:pt>
                <c:pt idx="155">
                  <c:v>33</c:v>
                </c:pt>
                <c:pt idx="156">
                  <c:v>30</c:v>
                </c:pt>
                <c:pt idx="157">
                  <c:v>29</c:v>
                </c:pt>
                <c:pt idx="158">
                  <c:v>31</c:v>
                </c:pt>
                <c:pt idx="159">
                  <c:v>33</c:v>
                </c:pt>
                <c:pt idx="160">
                  <c:v>31</c:v>
                </c:pt>
                <c:pt idx="161">
                  <c:v>37</c:v>
                </c:pt>
                <c:pt idx="162">
                  <c:v>30</c:v>
                </c:pt>
                <c:pt idx="163">
                  <c:v>37</c:v>
                </c:pt>
                <c:pt idx="164">
                  <c:v>40</c:v>
                </c:pt>
                <c:pt idx="165">
                  <c:v>27</c:v>
                </c:pt>
                <c:pt idx="166">
                  <c:v>43</c:v>
                </c:pt>
                <c:pt idx="167">
                  <c:v>27</c:v>
                </c:pt>
                <c:pt idx="168">
                  <c:v>32</c:v>
                </c:pt>
                <c:pt idx="169">
                  <c:v>33</c:v>
                </c:pt>
                <c:pt idx="170">
                  <c:v>30</c:v>
                </c:pt>
                <c:pt idx="171">
                  <c:v>22</c:v>
                </c:pt>
                <c:pt idx="172">
                  <c:v>31</c:v>
                </c:pt>
                <c:pt idx="173">
                  <c:v>22</c:v>
                </c:pt>
                <c:pt idx="174">
                  <c:v>34</c:v>
                </c:pt>
                <c:pt idx="175">
                  <c:v>32</c:v>
                </c:pt>
                <c:pt idx="176">
                  <c:v>35</c:v>
                </c:pt>
                <c:pt idx="177">
                  <c:v>31</c:v>
                </c:pt>
                <c:pt idx="178">
                  <c:v>23</c:v>
                </c:pt>
                <c:pt idx="179">
                  <c:v>28</c:v>
                </c:pt>
                <c:pt idx="180">
                  <c:v>27</c:v>
                </c:pt>
                <c:pt idx="181">
                  <c:v>27</c:v>
                </c:pt>
                <c:pt idx="182">
                  <c:v>29</c:v>
                </c:pt>
                <c:pt idx="183">
                  <c:v>33</c:v>
                </c:pt>
                <c:pt idx="184">
                  <c:v>32</c:v>
                </c:pt>
                <c:pt idx="185">
                  <c:v>29</c:v>
                </c:pt>
                <c:pt idx="186">
                  <c:v>27</c:v>
                </c:pt>
                <c:pt idx="187">
                  <c:v>34</c:v>
                </c:pt>
                <c:pt idx="188">
                  <c:v>28</c:v>
                </c:pt>
                <c:pt idx="189">
                  <c:v>28</c:v>
                </c:pt>
                <c:pt idx="190">
                  <c:v>27</c:v>
                </c:pt>
                <c:pt idx="191">
                  <c:v>27</c:v>
                </c:pt>
                <c:pt idx="192">
                  <c:v>30</c:v>
                </c:pt>
                <c:pt idx="193">
                  <c:v>27</c:v>
                </c:pt>
                <c:pt idx="194">
                  <c:v>23</c:v>
                </c:pt>
                <c:pt idx="195">
                  <c:v>23</c:v>
                </c:pt>
                <c:pt idx="196">
                  <c:v>28</c:v>
                </c:pt>
                <c:pt idx="197">
                  <c:v>25</c:v>
                </c:pt>
              </c:numCache>
            </c:numRef>
          </c:yVal>
          <c:smooth val="0"/>
          <c:extLst>
            <c:ext xmlns:c16="http://schemas.microsoft.com/office/drawing/2014/chart" uri="{C3380CC4-5D6E-409C-BE32-E72D297353CC}">
              <c16:uniqueId val="{00000001-E923-B04B-9248-BDD795FBCA28}"/>
            </c:ext>
          </c:extLst>
        </c:ser>
        <c:dLbls>
          <c:showLegendKey val="0"/>
          <c:showVal val="0"/>
          <c:showCatName val="0"/>
          <c:showSerName val="0"/>
          <c:showPercent val="0"/>
          <c:showBubbleSize val="0"/>
        </c:dLbls>
        <c:axId val="1972184992"/>
        <c:axId val="1971882160"/>
      </c:scatterChart>
      <c:valAx>
        <c:axId val="1972184992"/>
        <c:scaling>
          <c:orientation val="minMax"/>
          <c:max val="4"/>
        </c:scaling>
        <c:delete val="0"/>
        <c:axPos val="b"/>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971882160"/>
        <c:crosses val="autoZero"/>
        <c:crossBetween val="midCat"/>
        <c:majorUnit val="1"/>
      </c:valAx>
      <c:valAx>
        <c:axId val="1971882160"/>
        <c:scaling>
          <c:orientation val="minMax"/>
          <c:max val="50"/>
        </c:scaling>
        <c:delete val="0"/>
        <c:axPos val="l"/>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972184992"/>
        <c:crosses val="autoZero"/>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a:t>Station 1 Hip Exam</a:t>
            </a:r>
          </a:p>
        </c:rich>
      </c:tx>
      <c:overlay val="0"/>
      <c:spPr>
        <a:noFill/>
        <a:ln w="25400">
          <a:noFill/>
        </a:ln>
      </c:spPr>
    </c:title>
    <c:autoTitleDeleted val="0"/>
    <c:plotArea>
      <c:layout/>
      <c:scatterChart>
        <c:scatterStyle val="lineMarker"/>
        <c:varyColors val="0"/>
        <c:ser>
          <c:idx val="0"/>
          <c:order val="0"/>
          <c:tx>
            <c:strRef>
              <c:f>'211 CP3005.GM2015 MAY 2019 OSCE'!$F$1</c:f>
              <c:strCache>
                <c:ptCount val="1"/>
                <c:pt idx="0">
                  <c:v>Station 1 Score</c:v>
                </c:pt>
              </c:strCache>
            </c:strRef>
          </c:tx>
          <c:spPr>
            <a:ln w="19050">
              <a:noFill/>
            </a:ln>
          </c:spPr>
          <c:marker>
            <c:symbol val="circle"/>
            <c:size val="5"/>
            <c:spPr>
              <a:solidFill>
                <a:srgbClr val="5B9BD5"/>
              </a:solidFill>
              <a:ln>
                <a:solidFill>
                  <a:srgbClr val="33CCCC"/>
                </a:solidFill>
                <a:prstDash val="solid"/>
              </a:ln>
            </c:spPr>
          </c:marker>
          <c:trendline>
            <c:spPr>
              <a:ln w="12700">
                <a:solidFill>
                  <a:srgbClr val="33CCCC"/>
                </a:solidFill>
                <a:prstDash val="solid"/>
              </a:ln>
            </c:spPr>
            <c:trendlineType val="linear"/>
            <c:dispRSqr val="0"/>
            <c:dispEq val="1"/>
            <c:trendlineLbl>
              <c:layout>
                <c:manualLayout>
                  <c:x val="0.212437340680315"/>
                  <c:y val="-0.149743626389547"/>
                </c:manualLayout>
              </c:layout>
              <c:numFmt formatCode="General" sourceLinked="0"/>
              <c:spPr>
                <a:noFill/>
                <a:ln w="25400">
                  <a:noFill/>
                </a:ln>
              </c:spPr>
              <c:txPr>
                <a:bodyPr/>
                <a:lstStyle/>
                <a:p>
                  <a:pPr>
                    <a:defRPr sz="900" b="0" i="0" u="none" strike="noStrike" baseline="0">
                      <a:solidFill>
                        <a:srgbClr val="333333"/>
                      </a:solidFill>
                      <a:latin typeface="Calibri"/>
                      <a:ea typeface="Calibri"/>
                      <a:cs typeface="Calibri"/>
                    </a:defRPr>
                  </a:pPr>
                  <a:endParaRPr lang="en-US"/>
                </a:p>
              </c:txPr>
            </c:trendlineLbl>
          </c:trendline>
          <c:xVal>
            <c:numRef>
              <c:f>'211 CP3005.GM2015 MAY 2019 OSCE'!$E$2:$E$199</c:f>
              <c:numCache>
                <c:formatCode>General</c:formatCode>
                <c:ptCount val="198"/>
                <c:pt idx="0">
                  <c:v>3</c:v>
                </c:pt>
                <c:pt idx="1">
                  <c:v>4</c:v>
                </c:pt>
                <c:pt idx="2">
                  <c:v>3</c:v>
                </c:pt>
                <c:pt idx="3">
                  <c:v>4</c:v>
                </c:pt>
                <c:pt idx="4">
                  <c:v>4</c:v>
                </c:pt>
                <c:pt idx="5">
                  <c:v>4</c:v>
                </c:pt>
                <c:pt idx="6">
                  <c:v>4</c:v>
                </c:pt>
                <c:pt idx="7">
                  <c:v>3</c:v>
                </c:pt>
                <c:pt idx="8">
                  <c:v>3</c:v>
                </c:pt>
                <c:pt idx="9">
                  <c:v>3</c:v>
                </c:pt>
                <c:pt idx="10">
                  <c:v>3</c:v>
                </c:pt>
                <c:pt idx="11">
                  <c:v>4</c:v>
                </c:pt>
                <c:pt idx="12">
                  <c:v>3</c:v>
                </c:pt>
                <c:pt idx="13">
                  <c:v>4</c:v>
                </c:pt>
                <c:pt idx="14">
                  <c:v>4</c:v>
                </c:pt>
                <c:pt idx="15">
                  <c:v>4</c:v>
                </c:pt>
                <c:pt idx="16">
                  <c:v>3</c:v>
                </c:pt>
                <c:pt idx="17">
                  <c:v>3</c:v>
                </c:pt>
                <c:pt idx="18">
                  <c:v>2</c:v>
                </c:pt>
                <c:pt idx="19">
                  <c:v>3</c:v>
                </c:pt>
                <c:pt idx="20">
                  <c:v>4</c:v>
                </c:pt>
                <c:pt idx="21">
                  <c:v>3</c:v>
                </c:pt>
                <c:pt idx="22">
                  <c:v>4</c:v>
                </c:pt>
                <c:pt idx="23">
                  <c:v>3</c:v>
                </c:pt>
                <c:pt idx="24">
                  <c:v>4</c:v>
                </c:pt>
                <c:pt idx="25">
                  <c:v>4</c:v>
                </c:pt>
                <c:pt idx="26">
                  <c:v>4</c:v>
                </c:pt>
                <c:pt idx="27">
                  <c:v>4</c:v>
                </c:pt>
                <c:pt idx="28">
                  <c:v>3</c:v>
                </c:pt>
                <c:pt idx="29">
                  <c:v>3</c:v>
                </c:pt>
                <c:pt idx="30">
                  <c:v>4</c:v>
                </c:pt>
                <c:pt idx="31">
                  <c:v>3</c:v>
                </c:pt>
                <c:pt idx="32">
                  <c:v>4</c:v>
                </c:pt>
                <c:pt idx="33">
                  <c:v>4</c:v>
                </c:pt>
                <c:pt idx="34">
                  <c:v>4</c:v>
                </c:pt>
                <c:pt idx="35">
                  <c:v>3</c:v>
                </c:pt>
                <c:pt idx="36">
                  <c:v>3</c:v>
                </c:pt>
                <c:pt idx="37">
                  <c:v>4</c:v>
                </c:pt>
                <c:pt idx="38">
                  <c:v>2</c:v>
                </c:pt>
                <c:pt idx="39">
                  <c:v>3</c:v>
                </c:pt>
                <c:pt idx="40">
                  <c:v>2</c:v>
                </c:pt>
                <c:pt idx="41">
                  <c:v>3</c:v>
                </c:pt>
                <c:pt idx="42">
                  <c:v>3</c:v>
                </c:pt>
                <c:pt idx="43">
                  <c:v>4</c:v>
                </c:pt>
                <c:pt idx="44">
                  <c:v>2</c:v>
                </c:pt>
                <c:pt idx="45">
                  <c:v>3</c:v>
                </c:pt>
                <c:pt idx="46">
                  <c:v>4</c:v>
                </c:pt>
                <c:pt idx="47">
                  <c:v>3</c:v>
                </c:pt>
                <c:pt idx="48">
                  <c:v>3</c:v>
                </c:pt>
                <c:pt idx="49">
                  <c:v>3</c:v>
                </c:pt>
                <c:pt idx="50">
                  <c:v>3</c:v>
                </c:pt>
                <c:pt idx="51">
                  <c:v>4</c:v>
                </c:pt>
                <c:pt idx="52">
                  <c:v>4</c:v>
                </c:pt>
                <c:pt idx="53">
                  <c:v>2</c:v>
                </c:pt>
                <c:pt idx="54">
                  <c:v>3</c:v>
                </c:pt>
                <c:pt idx="55">
                  <c:v>3</c:v>
                </c:pt>
                <c:pt idx="56">
                  <c:v>4</c:v>
                </c:pt>
                <c:pt idx="57">
                  <c:v>4</c:v>
                </c:pt>
                <c:pt idx="58">
                  <c:v>4</c:v>
                </c:pt>
                <c:pt idx="59">
                  <c:v>4</c:v>
                </c:pt>
                <c:pt idx="60">
                  <c:v>2</c:v>
                </c:pt>
                <c:pt idx="61">
                  <c:v>2</c:v>
                </c:pt>
                <c:pt idx="62">
                  <c:v>4</c:v>
                </c:pt>
                <c:pt idx="63">
                  <c:v>3</c:v>
                </c:pt>
                <c:pt idx="64">
                  <c:v>4</c:v>
                </c:pt>
                <c:pt idx="65">
                  <c:v>2</c:v>
                </c:pt>
                <c:pt idx="66">
                  <c:v>2</c:v>
                </c:pt>
                <c:pt idx="67">
                  <c:v>3</c:v>
                </c:pt>
                <c:pt idx="68">
                  <c:v>3</c:v>
                </c:pt>
                <c:pt idx="69">
                  <c:v>3</c:v>
                </c:pt>
                <c:pt idx="70">
                  <c:v>3</c:v>
                </c:pt>
                <c:pt idx="71">
                  <c:v>4</c:v>
                </c:pt>
                <c:pt idx="72">
                  <c:v>3</c:v>
                </c:pt>
                <c:pt idx="73">
                  <c:v>3</c:v>
                </c:pt>
                <c:pt idx="74">
                  <c:v>2</c:v>
                </c:pt>
                <c:pt idx="75">
                  <c:v>4</c:v>
                </c:pt>
                <c:pt idx="76">
                  <c:v>2</c:v>
                </c:pt>
                <c:pt idx="77">
                  <c:v>4</c:v>
                </c:pt>
                <c:pt idx="78">
                  <c:v>4</c:v>
                </c:pt>
                <c:pt idx="79">
                  <c:v>3</c:v>
                </c:pt>
                <c:pt idx="80">
                  <c:v>4</c:v>
                </c:pt>
                <c:pt idx="81">
                  <c:v>2</c:v>
                </c:pt>
                <c:pt idx="82">
                  <c:v>3</c:v>
                </c:pt>
                <c:pt idx="83">
                  <c:v>2</c:v>
                </c:pt>
                <c:pt idx="84">
                  <c:v>4</c:v>
                </c:pt>
                <c:pt idx="85">
                  <c:v>2</c:v>
                </c:pt>
                <c:pt idx="86">
                  <c:v>2</c:v>
                </c:pt>
                <c:pt idx="87">
                  <c:v>3</c:v>
                </c:pt>
                <c:pt idx="88">
                  <c:v>4</c:v>
                </c:pt>
                <c:pt idx="89">
                  <c:v>3</c:v>
                </c:pt>
                <c:pt idx="90">
                  <c:v>4</c:v>
                </c:pt>
                <c:pt idx="91">
                  <c:v>4</c:v>
                </c:pt>
                <c:pt idx="92">
                  <c:v>3</c:v>
                </c:pt>
                <c:pt idx="93">
                  <c:v>2</c:v>
                </c:pt>
                <c:pt idx="94">
                  <c:v>2</c:v>
                </c:pt>
                <c:pt idx="95">
                  <c:v>3</c:v>
                </c:pt>
                <c:pt idx="96">
                  <c:v>3</c:v>
                </c:pt>
                <c:pt idx="97">
                  <c:v>3</c:v>
                </c:pt>
                <c:pt idx="98">
                  <c:v>4</c:v>
                </c:pt>
                <c:pt idx="99">
                  <c:v>2</c:v>
                </c:pt>
                <c:pt idx="100">
                  <c:v>2</c:v>
                </c:pt>
                <c:pt idx="101">
                  <c:v>3</c:v>
                </c:pt>
                <c:pt idx="102">
                  <c:v>3</c:v>
                </c:pt>
                <c:pt idx="103">
                  <c:v>3</c:v>
                </c:pt>
                <c:pt idx="104">
                  <c:v>3</c:v>
                </c:pt>
                <c:pt idx="105">
                  <c:v>4</c:v>
                </c:pt>
                <c:pt idx="106">
                  <c:v>2</c:v>
                </c:pt>
                <c:pt idx="107">
                  <c:v>3</c:v>
                </c:pt>
                <c:pt idx="108">
                  <c:v>2</c:v>
                </c:pt>
                <c:pt idx="109">
                  <c:v>3</c:v>
                </c:pt>
                <c:pt idx="110">
                  <c:v>2</c:v>
                </c:pt>
                <c:pt idx="111">
                  <c:v>2</c:v>
                </c:pt>
                <c:pt idx="112">
                  <c:v>3</c:v>
                </c:pt>
                <c:pt idx="113">
                  <c:v>3</c:v>
                </c:pt>
                <c:pt idx="114">
                  <c:v>2</c:v>
                </c:pt>
                <c:pt idx="115">
                  <c:v>2</c:v>
                </c:pt>
                <c:pt idx="116">
                  <c:v>3</c:v>
                </c:pt>
                <c:pt idx="117">
                  <c:v>1</c:v>
                </c:pt>
                <c:pt idx="118">
                  <c:v>4</c:v>
                </c:pt>
                <c:pt idx="119">
                  <c:v>4</c:v>
                </c:pt>
                <c:pt idx="120">
                  <c:v>3</c:v>
                </c:pt>
                <c:pt idx="121">
                  <c:v>3</c:v>
                </c:pt>
                <c:pt idx="122">
                  <c:v>3</c:v>
                </c:pt>
                <c:pt idx="123">
                  <c:v>3</c:v>
                </c:pt>
                <c:pt idx="124">
                  <c:v>2</c:v>
                </c:pt>
                <c:pt idx="125">
                  <c:v>3</c:v>
                </c:pt>
                <c:pt idx="126">
                  <c:v>4</c:v>
                </c:pt>
                <c:pt idx="127">
                  <c:v>4</c:v>
                </c:pt>
                <c:pt idx="128">
                  <c:v>4</c:v>
                </c:pt>
                <c:pt idx="129">
                  <c:v>2</c:v>
                </c:pt>
                <c:pt idx="130">
                  <c:v>4</c:v>
                </c:pt>
                <c:pt idx="131">
                  <c:v>3</c:v>
                </c:pt>
                <c:pt idx="132">
                  <c:v>2</c:v>
                </c:pt>
                <c:pt idx="133">
                  <c:v>2</c:v>
                </c:pt>
                <c:pt idx="134">
                  <c:v>2</c:v>
                </c:pt>
                <c:pt idx="135">
                  <c:v>3</c:v>
                </c:pt>
                <c:pt idx="136">
                  <c:v>3</c:v>
                </c:pt>
                <c:pt idx="137">
                  <c:v>3</c:v>
                </c:pt>
                <c:pt idx="138">
                  <c:v>4</c:v>
                </c:pt>
                <c:pt idx="139">
                  <c:v>3</c:v>
                </c:pt>
                <c:pt idx="140">
                  <c:v>3</c:v>
                </c:pt>
                <c:pt idx="141">
                  <c:v>4</c:v>
                </c:pt>
                <c:pt idx="142">
                  <c:v>2</c:v>
                </c:pt>
                <c:pt idx="143">
                  <c:v>4</c:v>
                </c:pt>
                <c:pt idx="144">
                  <c:v>4</c:v>
                </c:pt>
                <c:pt idx="145">
                  <c:v>3</c:v>
                </c:pt>
                <c:pt idx="146">
                  <c:v>3</c:v>
                </c:pt>
                <c:pt idx="147">
                  <c:v>3</c:v>
                </c:pt>
                <c:pt idx="148">
                  <c:v>4</c:v>
                </c:pt>
                <c:pt idx="149">
                  <c:v>2</c:v>
                </c:pt>
                <c:pt idx="150">
                  <c:v>2</c:v>
                </c:pt>
                <c:pt idx="151">
                  <c:v>3</c:v>
                </c:pt>
                <c:pt idx="152">
                  <c:v>3</c:v>
                </c:pt>
                <c:pt idx="153">
                  <c:v>4</c:v>
                </c:pt>
                <c:pt idx="154">
                  <c:v>2</c:v>
                </c:pt>
                <c:pt idx="155">
                  <c:v>2</c:v>
                </c:pt>
                <c:pt idx="156">
                  <c:v>3</c:v>
                </c:pt>
                <c:pt idx="157">
                  <c:v>3</c:v>
                </c:pt>
                <c:pt idx="158">
                  <c:v>3</c:v>
                </c:pt>
                <c:pt idx="159">
                  <c:v>3</c:v>
                </c:pt>
                <c:pt idx="160">
                  <c:v>1</c:v>
                </c:pt>
                <c:pt idx="161">
                  <c:v>2</c:v>
                </c:pt>
                <c:pt idx="162">
                  <c:v>3</c:v>
                </c:pt>
                <c:pt idx="163">
                  <c:v>2</c:v>
                </c:pt>
                <c:pt idx="164">
                  <c:v>1</c:v>
                </c:pt>
                <c:pt idx="165">
                  <c:v>3</c:v>
                </c:pt>
                <c:pt idx="166">
                  <c:v>3</c:v>
                </c:pt>
                <c:pt idx="167">
                  <c:v>3</c:v>
                </c:pt>
                <c:pt idx="168">
                  <c:v>2</c:v>
                </c:pt>
                <c:pt idx="169">
                  <c:v>1</c:v>
                </c:pt>
                <c:pt idx="170">
                  <c:v>2</c:v>
                </c:pt>
                <c:pt idx="171">
                  <c:v>3</c:v>
                </c:pt>
                <c:pt idx="172">
                  <c:v>4</c:v>
                </c:pt>
                <c:pt idx="173">
                  <c:v>1</c:v>
                </c:pt>
                <c:pt idx="174">
                  <c:v>1</c:v>
                </c:pt>
                <c:pt idx="175">
                  <c:v>2</c:v>
                </c:pt>
                <c:pt idx="176">
                  <c:v>2</c:v>
                </c:pt>
                <c:pt idx="177">
                  <c:v>2</c:v>
                </c:pt>
                <c:pt idx="178">
                  <c:v>3</c:v>
                </c:pt>
                <c:pt idx="179">
                  <c:v>3</c:v>
                </c:pt>
                <c:pt idx="180">
                  <c:v>3</c:v>
                </c:pt>
                <c:pt idx="181">
                  <c:v>3</c:v>
                </c:pt>
                <c:pt idx="182">
                  <c:v>3</c:v>
                </c:pt>
                <c:pt idx="183">
                  <c:v>3</c:v>
                </c:pt>
                <c:pt idx="184">
                  <c:v>1</c:v>
                </c:pt>
                <c:pt idx="185">
                  <c:v>3</c:v>
                </c:pt>
                <c:pt idx="186">
                  <c:v>3</c:v>
                </c:pt>
                <c:pt idx="187">
                  <c:v>2</c:v>
                </c:pt>
                <c:pt idx="188">
                  <c:v>2</c:v>
                </c:pt>
                <c:pt idx="189">
                  <c:v>4</c:v>
                </c:pt>
                <c:pt idx="190">
                  <c:v>2</c:v>
                </c:pt>
                <c:pt idx="191">
                  <c:v>2</c:v>
                </c:pt>
                <c:pt idx="192">
                  <c:v>3</c:v>
                </c:pt>
                <c:pt idx="193">
                  <c:v>3</c:v>
                </c:pt>
                <c:pt idx="194">
                  <c:v>2</c:v>
                </c:pt>
                <c:pt idx="195">
                  <c:v>2</c:v>
                </c:pt>
                <c:pt idx="196">
                  <c:v>1</c:v>
                </c:pt>
                <c:pt idx="197">
                  <c:v>2</c:v>
                </c:pt>
              </c:numCache>
            </c:numRef>
          </c:xVal>
          <c:yVal>
            <c:numRef>
              <c:f>'211 CP3005.GM2015 MAY 2019 OSCE'!$F$2:$F$199</c:f>
              <c:numCache>
                <c:formatCode>General</c:formatCode>
                <c:ptCount val="198"/>
                <c:pt idx="0">
                  <c:v>47</c:v>
                </c:pt>
                <c:pt idx="1">
                  <c:v>48</c:v>
                </c:pt>
                <c:pt idx="2">
                  <c:v>43</c:v>
                </c:pt>
                <c:pt idx="3">
                  <c:v>50</c:v>
                </c:pt>
                <c:pt idx="4">
                  <c:v>50</c:v>
                </c:pt>
                <c:pt idx="5">
                  <c:v>47</c:v>
                </c:pt>
                <c:pt idx="6">
                  <c:v>48</c:v>
                </c:pt>
                <c:pt idx="7">
                  <c:v>50</c:v>
                </c:pt>
                <c:pt idx="8">
                  <c:v>44</c:v>
                </c:pt>
                <c:pt idx="9">
                  <c:v>43</c:v>
                </c:pt>
                <c:pt idx="10">
                  <c:v>46</c:v>
                </c:pt>
                <c:pt idx="11">
                  <c:v>50</c:v>
                </c:pt>
                <c:pt idx="12">
                  <c:v>45</c:v>
                </c:pt>
                <c:pt idx="13">
                  <c:v>50</c:v>
                </c:pt>
                <c:pt idx="14">
                  <c:v>50</c:v>
                </c:pt>
                <c:pt idx="15">
                  <c:v>47</c:v>
                </c:pt>
                <c:pt idx="16">
                  <c:v>48</c:v>
                </c:pt>
                <c:pt idx="17">
                  <c:v>46</c:v>
                </c:pt>
                <c:pt idx="18">
                  <c:v>43</c:v>
                </c:pt>
                <c:pt idx="19">
                  <c:v>48</c:v>
                </c:pt>
                <c:pt idx="20">
                  <c:v>50</c:v>
                </c:pt>
                <c:pt idx="21">
                  <c:v>47</c:v>
                </c:pt>
                <c:pt idx="22">
                  <c:v>48</c:v>
                </c:pt>
                <c:pt idx="23">
                  <c:v>47</c:v>
                </c:pt>
                <c:pt idx="24">
                  <c:v>50</c:v>
                </c:pt>
                <c:pt idx="25">
                  <c:v>49</c:v>
                </c:pt>
                <c:pt idx="26">
                  <c:v>46</c:v>
                </c:pt>
                <c:pt idx="27">
                  <c:v>47</c:v>
                </c:pt>
                <c:pt idx="28">
                  <c:v>49</c:v>
                </c:pt>
                <c:pt idx="29">
                  <c:v>48</c:v>
                </c:pt>
                <c:pt idx="30">
                  <c:v>50</c:v>
                </c:pt>
                <c:pt idx="31">
                  <c:v>45</c:v>
                </c:pt>
                <c:pt idx="32">
                  <c:v>50</c:v>
                </c:pt>
                <c:pt idx="33">
                  <c:v>50</c:v>
                </c:pt>
                <c:pt idx="34">
                  <c:v>46</c:v>
                </c:pt>
                <c:pt idx="35">
                  <c:v>48</c:v>
                </c:pt>
                <c:pt idx="36">
                  <c:v>49</c:v>
                </c:pt>
                <c:pt idx="37">
                  <c:v>50</c:v>
                </c:pt>
                <c:pt idx="38">
                  <c:v>43</c:v>
                </c:pt>
                <c:pt idx="39">
                  <c:v>47</c:v>
                </c:pt>
                <c:pt idx="40">
                  <c:v>46</c:v>
                </c:pt>
                <c:pt idx="41">
                  <c:v>48</c:v>
                </c:pt>
                <c:pt idx="42">
                  <c:v>48</c:v>
                </c:pt>
                <c:pt idx="43">
                  <c:v>50</c:v>
                </c:pt>
                <c:pt idx="44">
                  <c:v>46</c:v>
                </c:pt>
                <c:pt idx="45">
                  <c:v>46</c:v>
                </c:pt>
                <c:pt idx="46">
                  <c:v>50</c:v>
                </c:pt>
                <c:pt idx="47">
                  <c:v>50</c:v>
                </c:pt>
                <c:pt idx="48">
                  <c:v>46</c:v>
                </c:pt>
                <c:pt idx="49">
                  <c:v>47</c:v>
                </c:pt>
                <c:pt idx="50">
                  <c:v>49</c:v>
                </c:pt>
                <c:pt idx="51">
                  <c:v>48</c:v>
                </c:pt>
                <c:pt idx="52">
                  <c:v>50</c:v>
                </c:pt>
                <c:pt idx="53">
                  <c:v>46</c:v>
                </c:pt>
                <c:pt idx="54">
                  <c:v>48</c:v>
                </c:pt>
                <c:pt idx="55">
                  <c:v>47</c:v>
                </c:pt>
                <c:pt idx="56">
                  <c:v>50</c:v>
                </c:pt>
                <c:pt idx="57">
                  <c:v>50</c:v>
                </c:pt>
                <c:pt idx="58">
                  <c:v>50</c:v>
                </c:pt>
                <c:pt idx="59">
                  <c:v>50</c:v>
                </c:pt>
                <c:pt idx="60">
                  <c:v>40</c:v>
                </c:pt>
                <c:pt idx="61">
                  <c:v>44</c:v>
                </c:pt>
                <c:pt idx="62">
                  <c:v>48</c:v>
                </c:pt>
                <c:pt idx="63">
                  <c:v>48</c:v>
                </c:pt>
                <c:pt idx="64">
                  <c:v>48</c:v>
                </c:pt>
                <c:pt idx="65">
                  <c:v>44</c:v>
                </c:pt>
                <c:pt idx="66">
                  <c:v>44</c:v>
                </c:pt>
                <c:pt idx="67">
                  <c:v>43</c:v>
                </c:pt>
                <c:pt idx="68">
                  <c:v>48</c:v>
                </c:pt>
                <c:pt idx="69">
                  <c:v>45</c:v>
                </c:pt>
                <c:pt idx="70">
                  <c:v>48</c:v>
                </c:pt>
                <c:pt idx="71">
                  <c:v>50</c:v>
                </c:pt>
                <c:pt idx="72">
                  <c:v>47</c:v>
                </c:pt>
                <c:pt idx="73">
                  <c:v>49</c:v>
                </c:pt>
                <c:pt idx="74">
                  <c:v>39</c:v>
                </c:pt>
                <c:pt idx="75">
                  <c:v>50</c:v>
                </c:pt>
                <c:pt idx="76">
                  <c:v>44</c:v>
                </c:pt>
                <c:pt idx="77">
                  <c:v>50</c:v>
                </c:pt>
                <c:pt idx="78">
                  <c:v>49</c:v>
                </c:pt>
                <c:pt idx="79">
                  <c:v>46</c:v>
                </c:pt>
                <c:pt idx="80">
                  <c:v>50</c:v>
                </c:pt>
                <c:pt idx="81">
                  <c:v>44</c:v>
                </c:pt>
                <c:pt idx="82">
                  <c:v>48</c:v>
                </c:pt>
                <c:pt idx="83">
                  <c:v>36</c:v>
                </c:pt>
                <c:pt idx="84">
                  <c:v>47</c:v>
                </c:pt>
                <c:pt idx="85">
                  <c:v>43</c:v>
                </c:pt>
                <c:pt idx="86">
                  <c:v>43</c:v>
                </c:pt>
                <c:pt idx="87">
                  <c:v>48</c:v>
                </c:pt>
                <c:pt idx="88">
                  <c:v>50</c:v>
                </c:pt>
                <c:pt idx="89">
                  <c:v>48</c:v>
                </c:pt>
                <c:pt idx="90">
                  <c:v>50</c:v>
                </c:pt>
                <c:pt idx="91">
                  <c:v>48</c:v>
                </c:pt>
                <c:pt idx="92">
                  <c:v>39</c:v>
                </c:pt>
                <c:pt idx="93">
                  <c:v>41</c:v>
                </c:pt>
                <c:pt idx="94">
                  <c:v>42</c:v>
                </c:pt>
                <c:pt idx="95">
                  <c:v>41</c:v>
                </c:pt>
                <c:pt idx="96">
                  <c:v>47</c:v>
                </c:pt>
                <c:pt idx="97">
                  <c:v>48</c:v>
                </c:pt>
                <c:pt idx="98">
                  <c:v>50</c:v>
                </c:pt>
                <c:pt idx="99">
                  <c:v>48</c:v>
                </c:pt>
                <c:pt idx="100">
                  <c:v>42</c:v>
                </c:pt>
                <c:pt idx="101">
                  <c:v>42</c:v>
                </c:pt>
                <c:pt idx="102">
                  <c:v>47</c:v>
                </c:pt>
                <c:pt idx="103">
                  <c:v>48</c:v>
                </c:pt>
                <c:pt idx="104">
                  <c:v>49</c:v>
                </c:pt>
                <c:pt idx="105">
                  <c:v>50</c:v>
                </c:pt>
                <c:pt idx="106">
                  <c:v>47</c:v>
                </c:pt>
                <c:pt idx="107">
                  <c:v>40</c:v>
                </c:pt>
                <c:pt idx="108">
                  <c:v>41</c:v>
                </c:pt>
                <c:pt idx="109">
                  <c:v>47</c:v>
                </c:pt>
                <c:pt idx="110">
                  <c:v>40</c:v>
                </c:pt>
                <c:pt idx="111">
                  <c:v>42</c:v>
                </c:pt>
                <c:pt idx="112">
                  <c:v>47</c:v>
                </c:pt>
                <c:pt idx="113">
                  <c:v>43</c:v>
                </c:pt>
                <c:pt idx="114">
                  <c:v>36</c:v>
                </c:pt>
                <c:pt idx="115">
                  <c:v>37</c:v>
                </c:pt>
                <c:pt idx="116">
                  <c:v>42</c:v>
                </c:pt>
                <c:pt idx="117">
                  <c:v>29</c:v>
                </c:pt>
                <c:pt idx="118">
                  <c:v>50</c:v>
                </c:pt>
                <c:pt idx="119">
                  <c:v>50</c:v>
                </c:pt>
                <c:pt idx="120">
                  <c:v>47</c:v>
                </c:pt>
                <c:pt idx="121">
                  <c:v>45</c:v>
                </c:pt>
                <c:pt idx="122">
                  <c:v>44</c:v>
                </c:pt>
                <c:pt idx="123">
                  <c:v>50</c:v>
                </c:pt>
                <c:pt idx="124">
                  <c:v>37</c:v>
                </c:pt>
                <c:pt idx="125">
                  <c:v>48</c:v>
                </c:pt>
                <c:pt idx="126">
                  <c:v>50</c:v>
                </c:pt>
                <c:pt idx="127">
                  <c:v>50</c:v>
                </c:pt>
                <c:pt idx="128">
                  <c:v>46</c:v>
                </c:pt>
                <c:pt idx="129">
                  <c:v>44</c:v>
                </c:pt>
                <c:pt idx="130">
                  <c:v>50</c:v>
                </c:pt>
                <c:pt idx="131">
                  <c:v>49</c:v>
                </c:pt>
                <c:pt idx="132">
                  <c:v>49</c:v>
                </c:pt>
                <c:pt idx="133">
                  <c:v>33</c:v>
                </c:pt>
                <c:pt idx="134">
                  <c:v>46</c:v>
                </c:pt>
                <c:pt idx="135">
                  <c:v>50</c:v>
                </c:pt>
                <c:pt idx="136">
                  <c:v>48</c:v>
                </c:pt>
                <c:pt idx="137">
                  <c:v>47</c:v>
                </c:pt>
                <c:pt idx="138">
                  <c:v>50</c:v>
                </c:pt>
                <c:pt idx="139">
                  <c:v>43</c:v>
                </c:pt>
                <c:pt idx="140">
                  <c:v>43</c:v>
                </c:pt>
                <c:pt idx="141">
                  <c:v>50</c:v>
                </c:pt>
                <c:pt idx="142">
                  <c:v>47</c:v>
                </c:pt>
                <c:pt idx="143">
                  <c:v>48</c:v>
                </c:pt>
                <c:pt idx="144">
                  <c:v>49</c:v>
                </c:pt>
                <c:pt idx="145">
                  <c:v>34</c:v>
                </c:pt>
                <c:pt idx="146">
                  <c:v>44</c:v>
                </c:pt>
                <c:pt idx="147">
                  <c:v>49</c:v>
                </c:pt>
                <c:pt idx="148">
                  <c:v>46</c:v>
                </c:pt>
                <c:pt idx="149">
                  <c:v>41</c:v>
                </c:pt>
                <c:pt idx="150">
                  <c:v>45</c:v>
                </c:pt>
                <c:pt idx="151">
                  <c:v>47</c:v>
                </c:pt>
                <c:pt idx="152">
                  <c:v>47</c:v>
                </c:pt>
                <c:pt idx="153">
                  <c:v>48</c:v>
                </c:pt>
                <c:pt idx="154">
                  <c:v>48</c:v>
                </c:pt>
                <c:pt idx="155">
                  <c:v>44</c:v>
                </c:pt>
                <c:pt idx="156">
                  <c:v>48</c:v>
                </c:pt>
                <c:pt idx="157">
                  <c:v>46</c:v>
                </c:pt>
                <c:pt idx="158">
                  <c:v>41</c:v>
                </c:pt>
                <c:pt idx="159">
                  <c:v>44</c:v>
                </c:pt>
                <c:pt idx="160">
                  <c:v>35</c:v>
                </c:pt>
                <c:pt idx="161">
                  <c:v>36</c:v>
                </c:pt>
                <c:pt idx="162">
                  <c:v>49</c:v>
                </c:pt>
                <c:pt idx="163">
                  <c:v>41</c:v>
                </c:pt>
                <c:pt idx="164">
                  <c:v>40</c:v>
                </c:pt>
                <c:pt idx="165">
                  <c:v>45</c:v>
                </c:pt>
                <c:pt idx="166">
                  <c:v>39</c:v>
                </c:pt>
                <c:pt idx="167">
                  <c:v>46</c:v>
                </c:pt>
                <c:pt idx="168">
                  <c:v>34</c:v>
                </c:pt>
                <c:pt idx="169">
                  <c:v>32</c:v>
                </c:pt>
                <c:pt idx="170">
                  <c:v>37</c:v>
                </c:pt>
                <c:pt idx="171">
                  <c:v>44</c:v>
                </c:pt>
                <c:pt idx="172">
                  <c:v>44</c:v>
                </c:pt>
                <c:pt idx="173">
                  <c:v>41</c:v>
                </c:pt>
                <c:pt idx="174">
                  <c:v>27</c:v>
                </c:pt>
                <c:pt idx="175">
                  <c:v>41</c:v>
                </c:pt>
                <c:pt idx="176">
                  <c:v>37</c:v>
                </c:pt>
                <c:pt idx="177">
                  <c:v>38</c:v>
                </c:pt>
                <c:pt idx="178">
                  <c:v>50</c:v>
                </c:pt>
                <c:pt idx="179">
                  <c:v>47</c:v>
                </c:pt>
                <c:pt idx="180">
                  <c:v>45</c:v>
                </c:pt>
                <c:pt idx="181">
                  <c:v>46</c:v>
                </c:pt>
                <c:pt idx="182">
                  <c:v>48</c:v>
                </c:pt>
                <c:pt idx="183">
                  <c:v>47</c:v>
                </c:pt>
                <c:pt idx="184">
                  <c:v>38</c:v>
                </c:pt>
                <c:pt idx="185">
                  <c:v>39</c:v>
                </c:pt>
                <c:pt idx="186">
                  <c:v>41</c:v>
                </c:pt>
                <c:pt idx="187">
                  <c:v>29</c:v>
                </c:pt>
                <c:pt idx="188">
                  <c:v>39</c:v>
                </c:pt>
                <c:pt idx="189">
                  <c:v>46</c:v>
                </c:pt>
                <c:pt idx="190">
                  <c:v>30</c:v>
                </c:pt>
                <c:pt idx="191">
                  <c:v>41</c:v>
                </c:pt>
                <c:pt idx="192">
                  <c:v>45</c:v>
                </c:pt>
                <c:pt idx="193">
                  <c:v>43</c:v>
                </c:pt>
                <c:pt idx="194">
                  <c:v>38</c:v>
                </c:pt>
                <c:pt idx="195">
                  <c:v>33</c:v>
                </c:pt>
                <c:pt idx="196">
                  <c:v>35</c:v>
                </c:pt>
                <c:pt idx="197">
                  <c:v>31</c:v>
                </c:pt>
              </c:numCache>
            </c:numRef>
          </c:yVal>
          <c:smooth val="0"/>
          <c:extLst>
            <c:ext xmlns:c16="http://schemas.microsoft.com/office/drawing/2014/chart" uri="{C3380CC4-5D6E-409C-BE32-E72D297353CC}">
              <c16:uniqueId val="{00000001-741B-2C44-9CCD-242986D065F0}"/>
            </c:ext>
          </c:extLst>
        </c:ser>
        <c:dLbls>
          <c:showLegendKey val="0"/>
          <c:showVal val="0"/>
          <c:showCatName val="0"/>
          <c:showSerName val="0"/>
          <c:showPercent val="0"/>
          <c:showBubbleSize val="0"/>
        </c:dLbls>
        <c:axId val="-2011905808"/>
        <c:axId val="-2011902784"/>
      </c:scatterChart>
      <c:valAx>
        <c:axId val="-2011905808"/>
        <c:scaling>
          <c:orientation val="minMax"/>
        </c:scaling>
        <c:delete val="0"/>
        <c:axPos val="b"/>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2011902784"/>
        <c:crosses val="autoZero"/>
        <c:crossBetween val="midCat"/>
      </c:valAx>
      <c:valAx>
        <c:axId val="-2011902784"/>
        <c:scaling>
          <c:orientation val="minMax"/>
          <c:max val="50"/>
        </c:scaling>
        <c:delete val="0"/>
        <c:axPos val="l"/>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2011905808"/>
        <c:crosses val="autoZero"/>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a:t>Station 2 Blackout Hx</a:t>
            </a:r>
          </a:p>
        </c:rich>
      </c:tx>
      <c:overlay val="0"/>
      <c:spPr>
        <a:noFill/>
        <a:ln w="25400">
          <a:noFill/>
        </a:ln>
      </c:spPr>
    </c:title>
    <c:autoTitleDeleted val="0"/>
    <c:plotArea>
      <c:layout/>
      <c:scatterChart>
        <c:scatterStyle val="lineMarker"/>
        <c:varyColors val="0"/>
        <c:ser>
          <c:idx val="0"/>
          <c:order val="0"/>
          <c:tx>
            <c:strRef>
              <c:f>'211 CP3005.GM2015 MAY 2019 OSCE'!$J$1</c:f>
              <c:strCache>
                <c:ptCount val="1"/>
                <c:pt idx="0">
                  <c:v>Station 2 Score</c:v>
                </c:pt>
              </c:strCache>
            </c:strRef>
          </c:tx>
          <c:spPr>
            <a:ln w="19050">
              <a:noFill/>
            </a:ln>
          </c:spPr>
          <c:marker>
            <c:symbol val="circle"/>
            <c:size val="5"/>
            <c:spPr>
              <a:solidFill>
                <a:srgbClr val="5B9BD5"/>
              </a:solidFill>
              <a:ln>
                <a:solidFill>
                  <a:srgbClr val="33CCCC"/>
                </a:solidFill>
                <a:prstDash val="solid"/>
              </a:ln>
            </c:spPr>
          </c:marker>
          <c:trendline>
            <c:spPr>
              <a:ln w="12700">
                <a:solidFill>
                  <a:srgbClr val="33CCCC"/>
                </a:solidFill>
                <a:prstDash val="solid"/>
              </a:ln>
            </c:spPr>
            <c:trendlineType val="linear"/>
            <c:dispRSqr val="0"/>
            <c:dispEq val="1"/>
            <c:trendlineLbl>
              <c:layout>
                <c:manualLayout>
                  <c:x val="0.21513749506871399"/>
                  <c:y val="-0.20053550494395"/>
                </c:manualLayout>
              </c:layout>
              <c:numFmt formatCode="General" sourceLinked="0"/>
              <c:spPr>
                <a:noFill/>
                <a:ln w="25400">
                  <a:noFill/>
                </a:ln>
              </c:spPr>
              <c:txPr>
                <a:bodyPr/>
                <a:lstStyle/>
                <a:p>
                  <a:pPr>
                    <a:defRPr sz="900" b="0" i="0" u="none" strike="noStrike" baseline="0">
                      <a:solidFill>
                        <a:srgbClr val="333333"/>
                      </a:solidFill>
                      <a:latin typeface="Calibri"/>
                      <a:ea typeface="Calibri"/>
                      <a:cs typeface="Calibri"/>
                    </a:defRPr>
                  </a:pPr>
                  <a:endParaRPr lang="en-US"/>
                </a:p>
              </c:txPr>
            </c:trendlineLbl>
          </c:trendline>
          <c:xVal>
            <c:numRef>
              <c:f>'211 CP3005.GM2015 MAY 2019 OSCE'!$I$2:$I$224</c:f>
              <c:numCache>
                <c:formatCode>General</c:formatCode>
                <c:ptCount val="223"/>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2</c:v>
                </c:pt>
                <c:pt idx="15">
                  <c:v>3</c:v>
                </c:pt>
                <c:pt idx="16">
                  <c:v>3</c:v>
                </c:pt>
                <c:pt idx="17">
                  <c:v>3</c:v>
                </c:pt>
                <c:pt idx="18">
                  <c:v>3</c:v>
                </c:pt>
                <c:pt idx="19">
                  <c:v>3</c:v>
                </c:pt>
                <c:pt idx="20">
                  <c:v>3</c:v>
                </c:pt>
                <c:pt idx="21">
                  <c:v>3</c:v>
                </c:pt>
                <c:pt idx="22">
                  <c:v>3</c:v>
                </c:pt>
                <c:pt idx="23">
                  <c:v>2</c:v>
                </c:pt>
                <c:pt idx="24">
                  <c:v>3</c:v>
                </c:pt>
                <c:pt idx="25">
                  <c:v>3</c:v>
                </c:pt>
                <c:pt idx="26">
                  <c:v>3</c:v>
                </c:pt>
                <c:pt idx="27">
                  <c:v>3</c:v>
                </c:pt>
                <c:pt idx="28">
                  <c:v>2</c:v>
                </c:pt>
                <c:pt idx="29">
                  <c:v>3</c:v>
                </c:pt>
                <c:pt idx="30">
                  <c:v>3</c:v>
                </c:pt>
                <c:pt idx="31">
                  <c:v>2</c:v>
                </c:pt>
                <c:pt idx="32">
                  <c:v>2</c:v>
                </c:pt>
                <c:pt idx="33">
                  <c:v>3</c:v>
                </c:pt>
                <c:pt idx="34">
                  <c:v>3</c:v>
                </c:pt>
                <c:pt idx="35">
                  <c:v>3</c:v>
                </c:pt>
                <c:pt idx="36">
                  <c:v>3</c:v>
                </c:pt>
                <c:pt idx="37">
                  <c:v>3</c:v>
                </c:pt>
                <c:pt idx="38">
                  <c:v>3</c:v>
                </c:pt>
                <c:pt idx="39">
                  <c:v>2</c:v>
                </c:pt>
                <c:pt idx="40">
                  <c:v>3</c:v>
                </c:pt>
                <c:pt idx="41">
                  <c:v>3</c:v>
                </c:pt>
                <c:pt idx="42">
                  <c:v>3</c:v>
                </c:pt>
                <c:pt idx="43">
                  <c:v>2</c:v>
                </c:pt>
                <c:pt idx="44">
                  <c:v>3</c:v>
                </c:pt>
                <c:pt idx="45">
                  <c:v>3</c:v>
                </c:pt>
                <c:pt idx="46">
                  <c:v>3</c:v>
                </c:pt>
                <c:pt idx="47">
                  <c:v>3</c:v>
                </c:pt>
                <c:pt idx="48">
                  <c:v>3</c:v>
                </c:pt>
                <c:pt idx="49">
                  <c:v>3</c:v>
                </c:pt>
                <c:pt idx="50">
                  <c:v>3</c:v>
                </c:pt>
                <c:pt idx="51">
                  <c:v>3</c:v>
                </c:pt>
                <c:pt idx="52">
                  <c:v>2</c:v>
                </c:pt>
                <c:pt idx="53">
                  <c:v>2</c:v>
                </c:pt>
                <c:pt idx="54">
                  <c:v>3</c:v>
                </c:pt>
                <c:pt idx="55">
                  <c:v>3</c:v>
                </c:pt>
                <c:pt idx="56">
                  <c:v>3</c:v>
                </c:pt>
                <c:pt idx="57">
                  <c:v>2</c:v>
                </c:pt>
                <c:pt idx="58">
                  <c:v>2</c:v>
                </c:pt>
                <c:pt idx="59">
                  <c:v>2</c:v>
                </c:pt>
                <c:pt idx="60">
                  <c:v>3</c:v>
                </c:pt>
                <c:pt idx="61">
                  <c:v>3</c:v>
                </c:pt>
                <c:pt idx="62">
                  <c:v>3</c:v>
                </c:pt>
                <c:pt idx="63">
                  <c:v>3</c:v>
                </c:pt>
                <c:pt idx="64">
                  <c:v>3</c:v>
                </c:pt>
                <c:pt idx="65">
                  <c:v>3</c:v>
                </c:pt>
                <c:pt idx="66">
                  <c:v>3</c:v>
                </c:pt>
                <c:pt idx="67">
                  <c:v>3</c:v>
                </c:pt>
                <c:pt idx="68">
                  <c:v>2</c:v>
                </c:pt>
                <c:pt idx="69">
                  <c:v>2</c:v>
                </c:pt>
                <c:pt idx="70">
                  <c:v>3</c:v>
                </c:pt>
                <c:pt idx="71">
                  <c:v>3</c:v>
                </c:pt>
                <c:pt idx="72">
                  <c:v>3</c:v>
                </c:pt>
                <c:pt idx="73">
                  <c:v>2</c:v>
                </c:pt>
                <c:pt idx="74">
                  <c:v>3</c:v>
                </c:pt>
                <c:pt idx="75">
                  <c:v>2</c:v>
                </c:pt>
                <c:pt idx="76">
                  <c:v>2</c:v>
                </c:pt>
                <c:pt idx="77">
                  <c:v>3</c:v>
                </c:pt>
                <c:pt idx="78">
                  <c:v>2</c:v>
                </c:pt>
                <c:pt idx="79">
                  <c:v>3</c:v>
                </c:pt>
                <c:pt idx="80">
                  <c:v>3</c:v>
                </c:pt>
                <c:pt idx="81">
                  <c:v>3</c:v>
                </c:pt>
                <c:pt idx="82">
                  <c:v>2</c:v>
                </c:pt>
                <c:pt idx="83">
                  <c:v>3</c:v>
                </c:pt>
                <c:pt idx="84">
                  <c:v>3</c:v>
                </c:pt>
                <c:pt idx="85">
                  <c:v>2</c:v>
                </c:pt>
                <c:pt idx="86">
                  <c:v>2</c:v>
                </c:pt>
                <c:pt idx="87">
                  <c:v>2</c:v>
                </c:pt>
                <c:pt idx="88">
                  <c:v>3</c:v>
                </c:pt>
                <c:pt idx="89">
                  <c:v>3</c:v>
                </c:pt>
                <c:pt idx="90">
                  <c:v>3</c:v>
                </c:pt>
                <c:pt idx="91">
                  <c:v>2</c:v>
                </c:pt>
                <c:pt idx="92">
                  <c:v>2</c:v>
                </c:pt>
                <c:pt idx="93">
                  <c:v>3</c:v>
                </c:pt>
                <c:pt idx="94">
                  <c:v>2</c:v>
                </c:pt>
                <c:pt idx="95">
                  <c:v>3</c:v>
                </c:pt>
                <c:pt idx="96">
                  <c:v>3</c:v>
                </c:pt>
                <c:pt idx="97">
                  <c:v>2</c:v>
                </c:pt>
                <c:pt idx="98">
                  <c:v>3</c:v>
                </c:pt>
                <c:pt idx="99">
                  <c:v>2</c:v>
                </c:pt>
                <c:pt idx="100">
                  <c:v>3</c:v>
                </c:pt>
                <c:pt idx="101">
                  <c:v>2</c:v>
                </c:pt>
                <c:pt idx="102">
                  <c:v>2</c:v>
                </c:pt>
                <c:pt idx="103">
                  <c:v>2</c:v>
                </c:pt>
                <c:pt idx="104">
                  <c:v>3</c:v>
                </c:pt>
                <c:pt idx="105">
                  <c:v>2</c:v>
                </c:pt>
                <c:pt idx="106">
                  <c:v>3</c:v>
                </c:pt>
                <c:pt idx="107">
                  <c:v>2</c:v>
                </c:pt>
                <c:pt idx="108">
                  <c:v>3</c:v>
                </c:pt>
                <c:pt idx="109">
                  <c:v>2</c:v>
                </c:pt>
                <c:pt idx="110">
                  <c:v>3</c:v>
                </c:pt>
                <c:pt idx="111">
                  <c:v>3</c:v>
                </c:pt>
                <c:pt idx="112">
                  <c:v>2</c:v>
                </c:pt>
                <c:pt idx="113">
                  <c:v>2</c:v>
                </c:pt>
                <c:pt idx="114">
                  <c:v>3</c:v>
                </c:pt>
                <c:pt idx="115">
                  <c:v>2</c:v>
                </c:pt>
                <c:pt idx="116">
                  <c:v>2</c:v>
                </c:pt>
                <c:pt idx="117">
                  <c:v>3</c:v>
                </c:pt>
                <c:pt idx="118">
                  <c:v>2</c:v>
                </c:pt>
                <c:pt idx="119">
                  <c:v>3</c:v>
                </c:pt>
                <c:pt idx="120">
                  <c:v>2</c:v>
                </c:pt>
                <c:pt idx="121">
                  <c:v>2</c:v>
                </c:pt>
                <c:pt idx="122">
                  <c:v>2</c:v>
                </c:pt>
                <c:pt idx="123">
                  <c:v>2</c:v>
                </c:pt>
                <c:pt idx="124">
                  <c:v>2</c:v>
                </c:pt>
                <c:pt idx="125">
                  <c:v>2</c:v>
                </c:pt>
                <c:pt idx="126">
                  <c:v>2</c:v>
                </c:pt>
                <c:pt idx="127">
                  <c:v>2</c:v>
                </c:pt>
                <c:pt idx="128">
                  <c:v>3</c:v>
                </c:pt>
                <c:pt idx="129">
                  <c:v>2</c:v>
                </c:pt>
                <c:pt idx="130">
                  <c:v>3</c:v>
                </c:pt>
                <c:pt idx="131">
                  <c:v>2</c:v>
                </c:pt>
                <c:pt idx="132">
                  <c:v>3</c:v>
                </c:pt>
                <c:pt idx="133">
                  <c:v>3</c:v>
                </c:pt>
                <c:pt idx="134">
                  <c:v>1</c:v>
                </c:pt>
                <c:pt idx="135">
                  <c:v>3</c:v>
                </c:pt>
                <c:pt idx="136">
                  <c:v>2</c:v>
                </c:pt>
                <c:pt idx="137">
                  <c:v>3</c:v>
                </c:pt>
                <c:pt idx="138">
                  <c:v>1</c:v>
                </c:pt>
                <c:pt idx="139">
                  <c:v>2</c:v>
                </c:pt>
                <c:pt idx="140">
                  <c:v>2</c:v>
                </c:pt>
                <c:pt idx="141">
                  <c:v>3</c:v>
                </c:pt>
                <c:pt idx="142">
                  <c:v>3</c:v>
                </c:pt>
                <c:pt idx="143">
                  <c:v>2</c:v>
                </c:pt>
                <c:pt idx="144">
                  <c:v>2</c:v>
                </c:pt>
                <c:pt idx="145">
                  <c:v>3</c:v>
                </c:pt>
                <c:pt idx="146">
                  <c:v>2</c:v>
                </c:pt>
                <c:pt idx="147">
                  <c:v>2</c:v>
                </c:pt>
                <c:pt idx="148">
                  <c:v>2</c:v>
                </c:pt>
                <c:pt idx="149">
                  <c:v>2</c:v>
                </c:pt>
                <c:pt idx="150">
                  <c:v>1</c:v>
                </c:pt>
                <c:pt idx="151">
                  <c:v>2</c:v>
                </c:pt>
                <c:pt idx="152">
                  <c:v>2</c:v>
                </c:pt>
                <c:pt idx="153">
                  <c:v>3</c:v>
                </c:pt>
                <c:pt idx="154">
                  <c:v>2</c:v>
                </c:pt>
                <c:pt idx="155">
                  <c:v>2</c:v>
                </c:pt>
                <c:pt idx="156">
                  <c:v>3</c:v>
                </c:pt>
                <c:pt idx="157">
                  <c:v>3</c:v>
                </c:pt>
                <c:pt idx="158">
                  <c:v>3</c:v>
                </c:pt>
                <c:pt idx="159">
                  <c:v>2</c:v>
                </c:pt>
                <c:pt idx="160">
                  <c:v>2</c:v>
                </c:pt>
                <c:pt idx="161">
                  <c:v>2</c:v>
                </c:pt>
                <c:pt idx="162">
                  <c:v>2</c:v>
                </c:pt>
                <c:pt idx="163">
                  <c:v>2</c:v>
                </c:pt>
                <c:pt idx="164">
                  <c:v>2</c:v>
                </c:pt>
                <c:pt idx="165">
                  <c:v>2</c:v>
                </c:pt>
                <c:pt idx="166">
                  <c:v>2</c:v>
                </c:pt>
                <c:pt idx="167">
                  <c:v>2</c:v>
                </c:pt>
                <c:pt idx="168">
                  <c:v>3</c:v>
                </c:pt>
                <c:pt idx="169">
                  <c:v>2</c:v>
                </c:pt>
                <c:pt idx="170">
                  <c:v>2</c:v>
                </c:pt>
                <c:pt idx="171">
                  <c:v>2</c:v>
                </c:pt>
                <c:pt idx="172">
                  <c:v>1</c:v>
                </c:pt>
                <c:pt idx="173">
                  <c:v>2</c:v>
                </c:pt>
                <c:pt idx="174">
                  <c:v>2</c:v>
                </c:pt>
                <c:pt idx="175">
                  <c:v>2</c:v>
                </c:pt>
                <c:pt idx="176">
                  <c:v>2</c:v>
                </c:pt>
                <c:pt idx="177">
                  <c:v>2</c:v>
                </c:pt>
                <c:pt idx="178">
                  <c:v>1</c:v>
                </c:pt>
                <c:pt idx="179">
                  <c:v>2</c:v>
                </c:pt>
                <c:pt idx="180">
                  <c:v>2</c:v>
                </c:pt>
                <c:pt idx="181">
                  <c:v>2</c:v>
                </c:pt>
                <c:pt idx="182">
                  <c:v>2</c:v>
                </c:pt>
                <c:pt idx="183">
                  <c:v>2</c:v>
                </c:pt>
                <c:pt idx="184">
                  <c:v>2</c:v>
                </c:pt>
                <c:pt idx="185">
                  <c:v>2</c:v>
                </c:pt>
                <c:pt idx="186">
                  <c:v>2</c:v>
                </c:pt>
                <c:pt idx="187">
                  <c:v>2</c:v>
                </c:pt>
                <c:pt idx="188">
                  <c:v>2</c:v>
                </c:pt>
                <c:pt idx="189">
                  <c:v>2</c:v>
                </c:pt>
                <c:pt idx="190">
                  <c:v>2</c:v>
                </c:pt>
                <c:pt idx="191">
                  <c:v>1</c:v>
                </c:pt>
                <c:pt idx="192">
                  <c:v>1</c:v>
                </c:pt>
                <c:pt idx="193">
                  <c:v>1</c:v>
                </c:pt>
                <c:pt idx="194">
                  <c:v>1</c:v>
                </c:pt>
                <c:pt idx="195">
                  <c:v>1</c:v>
                </c:pt>
                <c:pt idx="196">
                  <c:v>1</c:v>
                </c:pt>
                <c:pt idx="197">
                  <c:v>1</c:v>
                </c:pt>
              </c:numCache>
            </c:numRef>
          </c:xVal>
          <c:yVal>
            <c:numRef>
              <c:f>'211 CP3005.GM2015 MAY 2019 OSCE'!$J$2:$J$224</c:f>
              <c:numCache>
                <c:formatCode>General</c:formatCode>
                <c:ptCount val="223"/>
                <c:pt idx="0">
                  <c:v>41</c:v>
                </c:pt>
                <c:pt idx="1">
                  <c:v>42</c:v>
                </c:pt>
                <c:pt idx="2">
                  <c:v>41</c:v>
                </c:pt>
                <c:pt idx="3">
                  <c:v>40</c:v>
                </c:pt>
                <c:pt idx="4">
                  <c:v>43</c:v>
                </c:pt>
                <c:pt idx="5">
                  <c:v>36</c:v>
                </c:pt>
                <c:pt idx="6">
                  <c:v>41</c:v>
                </c:pt>
                <c:pt idx="7">
                  <c:v>39</c:v>
                </c:pt>
                <c:pt idx="8">
                  <c:v>40</c:v>
                </c:pt>
                <c:pt idx="9">
                  <c:v>42</c:v>
                </c:pt>
                <c:pt idx="10">
                  <c:v>41</c:v>
                </c:pt>
                <c:pt idx="11">
                  <c:v>41</c:v>
                </c:pt>
                <c:pt idx="12">
                  <c:v>41</c:v>
                </c:pt>
                <c:pt idx="13">
                  <c:v>35</c:v>
                </c:pt>
                <c:pt idx="14">
                  <c:v>44</c:v>
                </c:pt>
                <c:pt idx="15">
                  <c:v>36</c:v>
                </c:pt>
                <c:pt idx="16">
                  <c:v>44</c:v>
                </c:pt>
                <c:pt idx="17">
                  <c:v>37</c:v>
                </c:pt>
                <c:pt idx="18">
                  <c:v>43</c:v>
                </c:pt>
                <c:pt idx="19">
                  <c:v>45</c:v>
                </c:pt>
                <c:pt idx="20">
                  <c:v>43</c:v>
                </c:pt>
                <c:pt idx="21">
                  <c:v>41</c:v>
                </c:pt>
                <c:pt idx="22">
                  <c:v>40</c:v>
                </c:pt>
                <c:pt idx="23">
                  <c:v>40</c:v>
                </c:pt>
                <c:pt idx="24">
                  <c:v>38</c:v>
                </c:pt>
                <c:pt idx="25">
                  <c:v>39</c:v>
                </c:pt>
                <c:pt idx="26">
                  <c:v>41</c:v>
                </c:pt>
                <c:pt idx="27">
                  <c:v>34</c:v>
                </c:pt>
                <c:pt idx="28">
                  <c:v>37</c:v>
                </c:pt>
                <c:pt idx="29">
                  <c:v>40</c:v>
                </c:pt>
                <c:pt idx="30">
                  <c:v>44</c:v>
                </c:pt>
                <c:pt idx="31">
                  <c:v>32</c:v>
                </c:pt>
                <c:pt idx="32">
                  <c:v>34</c:v>
                </c:pt>
                <c:pt idx="33">
                  <c:v>36</c:v>
                </c:pt>
                <c:pt idx="34">
                  <c:v>35</c:v>
                </c:pt>
                <c:pt idx="35">
                  <c:v>41</c:v>
                </c:pt>
                <c:pt idx="36">
                  <c:v>42</c:v>
                </c:pt>
                <c:pt idx="37">
                  <c:v>38</c:v>
                </c:pt>
                <c:pt idx="38">
                  <c:v>35</c:v>
                </c:pt>
                <c:pt idx="39">
                  <c:v>42</c:v>
                </c:pt>
                <c:pt idx="40">
                  <c:v>35</c:v>
                </c:pt>
                <c:pt idx="41">
                  <c:v>35</c:v>
                </c:pt>
                <c:pt idx="42">
                  <c:v>39</c:v>
                </c:pt>
                <c:pt idx="43">
                  <c:v>39</c:v>
                </c:pt>
                <c:pt idx="44">
                  <c:v>33</c:v>
                </c:pt>
                <c:pt idx="45">
                  <c:v>35</c:v>
                </c:pt>
                <c:pt idx="46">
                  <c:v>43</c:v>
                </c:pt>
                <c:pt idx="47">
                  <c:v>37</c:v>
                </c:pt>
                <c:pt idx="48">
                  <c:v>34</c:v>
                </c:pt>
                <c:pt idx="49">
                  <c:v>43</c:v>
                </c:pt>
                <c:pt idx="50">
                  <c:v>41</c:v>
                </c:pt>
                <c:pt idx="51">
                  <c:v>39</c:v>
                </c:pt>
                <c:pt idx="52">
                  <c:v>27</c:v>
                </c:pt>
                <c:pt idx="53">
                  <c:v>34</c:v>
                </c:pt>
                <c:pt idx="54">
                  <c:v>39</c:v>
                </c:pt>
                <c:pt idx="55">
                  <c:v>32</c:v>
                </c:pt>
                <c:pt idx="56">
                  <c:v>36</c:v>
                </c:pt>
                <c:pt idx="57">
                  <c:v>27</c:v>
                </c:pt>
                <c:pt idx="58">
                  <c:v>37</c:v>
                </c:pt>
                <c:pt idx="59">
                  <c:v>30</c:v>
                </c:pt>
                <c:pt idx="60">
                  <c:v>33</c:v>
                </c:pt>
                <c:pt idx="61">
                  <c:v>40</c:v>
                </c:pt>
                <c:pt idx="62">
                  <c:v>33</c:v>
                </c:pt>
                <c:pt idx="63">
                  <c:v>37</c:v>
                </c:pt>
                <c:pt idx="64">
                  <c:v>38</c:v>
                </c:pt>
                <c:pt idx="65">
                  <c:v>42</c:v>
                </c:pt>
                <c:pt idx="66">
                  <c:v>44</c:v>
                </c:pt>
                <c:pt idx="67">
                  <c:v>37</c:v>
                </c:pt>
                <c:pt idx="68">
                  <c:v>29</c:v>
                </c:pt>
                <c:pt idx="69">
                  <c:v>32</c:v>
                </c:pt>
                <c:pt idx="70">
                  <c:v>38</c:v>
                </c:pt>
                <c:pt idx="71">
                  <c:v>36</c:v>
                </c:pt>
                <c:pt idx="72">
                  <c:v>38</c:v>
                </c:pt>
                <c:pt idx="73">
                  <c:v>39</c:v>
                </c:pt>
                <c:pt idx="74">
                  <c:v>44</c:v>
                </c:pt>
                <c:pt idx="75">
                  <c:v>28</c:v>
                </c:pt>
                <c:pt idx="76">
                  <c:v>34</c:v>
                </c:pt>
                <c:pt idx="77">
                  <c:v>37</c:v>
                </c:pt>
                <c:pt idx="78">
                  <c:v>32</c:v>
                </c:pt>
                <c:pt idx="79">
                  <c:v>32</c:v>
                </c:pt>
                <c:pt idx="80">
                  <c:v>31</c:v>
                </c:pt>
                <c:pt idx="81">
                  <c:v>31</c:v>
                </c:pt>
                <c:pt idx="82">
                  <c:v>39</c:v>
                </c:pt>
                <c:pt idx="83">
                  <c:v>34</c:v>
                </c:pt>
                <c:pt idx="84">
                  <c:v>37</c:v>
                </c:pt>
                <c:pt idx="85">
                  <c:v>30</c:v>
                </c:pt>
                <c:pt idx="86">
                  <c:v>28</c:v>
                </c:pt>
                <c:pt idx="87">
                  <c:v>35</c:v>
                </c:pt>
                <c:pt idx="88">
                  <c:v>26</c:v>
                </c:pt>
                <c:pt idx="89">
                  <c:v>41</c:v>
                </c:pt>
                <c:pt idx="90">
                  <c:v>41</c:v>
                </c:pt>
                <c:pt idx="91">
                  <c:v>33</c:v>
                </c:pt>
                <c:pt idx="92">
                  <c:v>30</c:v>
                </c:pt>
                <c:pt idx="93">
                  <c:v>43</c:v>
                </c:pt>
                <c:pt idx="94">
                  <c:v>29</c:v>
                </c:pt>
                <c:pt idx="95">
                  <c:v>44</c:v>
                </c:pt>
                <c:pt idx="96">
                  <c:v>40</c:v>
                </c:pt>
                <c:pt idx="97">
                  <c:v>32</c:v>
                </c:pt>
                <c:pt idx="98">
                  <c:v>34</c:v>
                </c:pt>
                <c:pt idx="99">
                  <c:v>31</c:v>
                </c:pt>
                <c:pt idx="100">
                  <c:v>41</c:v>
                </c:pt>
                <c:pt idx="101">
                  <c:v>27</c:v>
                </c:pt>
                <c:pt idx="102">
                  <c:v>35</c:v>
                </c:pt>
                <c:pt idx="103">
                  <c:v>32</c:v>
                </c:pt>
                <c:pt idx="104">
                  <c:v>34</c:v>
                </c:pt>
                <c:pt idx="105">
                  <c:v>35</c:v>
                </c:pt>
                <c:pt idx="106">
                  <c:v>34</c:v>
                </c:pt>
                <c:pt idx="107">
                  <c:v>32</c:v>
                </c:pt>
                <c:pt idx="108">
                  <c:v>30</c:v>
                </c:pt>
                <c:pt idx="109">
                  <c:v>26</c:v>
                </c:pt>
                <c:pt idx="110">
                  <c:v>37</c:v>
                </c:pt>
                <c:pt idx="111">
                  <c:v>43</c:v>
                </c:pt>
                <c:pt idx="112">
                  <c:v>38</c:v>
                </c:pt>
                <c:pt idx="113">
                  <c:v>34</c:v>
                </c:pt>
                <c:pt idx="114">
                  <c:v>34</c:v>
                </c:pt>
                <c:pt idx="115">
                  <c:v>29</c:v>
                </c:pt>
                <c:pt idx="116">
                  <c:v>32</c:v>
                </c:pt>
                <c:pt idx="117">
                  <c:v>37</c:v>
                </c:pt>
                <c:pt idx="118">
                  <c:v>32</c:v>
                </c:pt>
                <c:pt idx="119">
                  <c:v>33</c:v>
                </c:pt>
                <c:pt idx="120">
                  <c:v>28</c:v>
                </c:pt>
                <c:pt idx="121">
                  <c:v>28</c:v>
                </c:pt>
                <c:pt idx="122">
                  <c:v>30</c:v>
                </c:pt>
                <c:pt idx="123">
                  <c:v>28</c:v>
                </c:pt>
                <c:pt idx="124">
                  <c:v>36</c:v>
                </c:pt>
                <c:pt idx="125">
                  <c:v>32</c:v>
                </c:pt>
                <c:pt idx="126">
                  <c:v>34</c:v>
                </c:pt>
                <c:pt idx="127">
                  <c:v>27</c:v>
                </c:pt>
                <c:pt idx="128">
                  <c:v>34</c:v>
                </c:pt>
                <c:pt idx="129">
                  <c:v>27</c:v>
                </c:pt>
                <c:pt idx="130">
                  <c:v>30</c:v>
                </c:pt>
                <c:pt idx="131">
                  <c:v>24</c:v>
                </c:pt>
                <c:pt idx="132">
                  <c:v>35</c:v>
                </c:pt>
                <c:pt idx="133">
                  <c:v>41</c:v>
                </c:pt>
                <c:pt idx="134">
                  <c:v>21</c:v>
                </c:pt>
                <c:pt idx="135">
                  <c:v>34</c:v>
                </c:pt>
                <c:pt idx="136">
                  <c:v>27</c:v>
                </c:pt>
                <c:pt idx="137">
                  <c:v>41</c:v>
                </c:pt>
                <c:pt idx="138">
                  <c:v>19</c:v>
                </c:pt>
                <c:pt idx="139">
                  <c:v>31</c:v>
                </c:pt>
                <c:pt idx="140">
                  <c:v>26</c:v>
                </c:pt>
                <c:pt idx="141">
                  <c:v>34</c:v>
                </c:pt>
                <c:pt idx="142">
                  <c:v>37</c:v>
                </c:pt>
                <c:pt idx="143">
                  <c:v>30</c:v>
                </c:pt>
                <c:pt idx="144">
                  <c:v>28</c:v>
                </c:pt>
                <c:pt idx="145">
                  <c:v>35</c:v>
                </c:pt>
                <c:pt idx="146">
                  <c:v>35</c:v>
                </c:pt>
                <c:pt idx="147">
                  <c:v>24</c:v>
                </c:pt>
                <c:pt idx="148">
                  <c:v>35</c:v>
                </c:pt>
                <c:pt idx="149">
                  <c:v>26</c:v>
                </c:pt>
                <c:pt idx="150">
                  <c:v>29</c:v>
                </c:pt>
                <c:pt idx="151">
                  <c:v>26</c:v>
                </c:pt>
                <c:pt idx="152">
                  <c:v>29</c:v>
                </c:pt>
                <c:pt idx="153">
                  <c:v>36</c:v>
                </c:pt>
                <c:pt idx="154">
                  <c:v>32</c:v>
                </c:pt>
                <c:pt idx="155">
                  <c:v>27</c:v>
                </c:pt>
                <c:pt idx="156">
                  <c:v>35</c:v>
                </c:pt>
                <c:pt idx="157">
                  <c:v>30</c:v>
                </c:pt>
                <c:pt idx="158">
                  <c:v>40</c:v>
                </c:pt>
                <c:pt idx="159">
                  <c:v>26</c:v>
                </c:pt>
                <c:pt idx="160">
                  <c:v>29</c:v>
                </c:pt>
                <c:pt idx="161">
                  <c:v>30</c:v>
                </c:pt>
                <c:pt idx="162">
                  <c:v>24</c:v>
                </c:pt>
                <c:pt idx="163">
                  <c:v>35</c:v>
                </c:pt>
                <c:pt idx="164">
                  <c:v>28</c:v>
                </c:pt>
                <c:pt idx="165">
                  <c:v>23</c:v>
                </c:pt>
                <c:pt idx="166">
                  <c:v>31</c:v>
                </c:pt>
                <c:pt idx="167">
                  <c:v>32</c:v>
                </c:pt>
                <c:pt idx="168">
                  <c:v>34</c:v>
                </c:pt>
                <c:pt idx="169">
                  <c:v>32</c:v>
                </c:pt>
                <c:pt idx="170">
                  <c:v>34</c:v>
                </c:pt>
                <c:pt idx="171">
                  <c:v>32</c:v>
                </c:pt>
                <c:pt idx="172">
                  <c:v>25</c:v>
                </c:pt>
                <c:pt idx="173">
                  <c:v>31</c:v>
                </c:pt>
                <c:pt idx="174">
                  <c:v>28</c:v>
                </c:pt>
                <c:pt idx="175">
                  <c:v>25</c:v>
                </c:pt>
                <c:pt idx="176">
                  <c:v>33</c:v>
                </c:pt>
                <c:pt idx="177">
                  <c:v>31</c:v>
                </c:pt>
                <c:pt idx="178">
                  <c:v>19</c:v>
                </c:pt>
                <c:pt idx="179">
                  <c:v>30</c:v>
                </c:pt>
                <c:pt idx="180">
                  <c:v>28</c:v>
                </c:pt>
                <c:pt idx="181">
                  <c:v>25</c:v>
                </c:pt>
                <c:pt idx="182">
                  <c:v>23</c:v>
                </c:pt>
                <c:pt idx="183">
                  <c:v>31</c:v>
                </c:pt>
                <c:pt idx="184">
                  <c:v>26</c:v>
                </c:pt>
                <c:pt idx="185">
                  <c:v>24</c:v>
                </c:pt>
                <c:pt idx="186">
                  <c:v>32</c:v>
                </c:pt>
                <c:pt idx="187">
                  <c:v>23</c:v>
                </c:pt>
                <c:pt idx="188">
                  <c:v>31</c:v>
                </c:pt>
                <c:pt idx="189">
                  <c:v>17</c:v>
                </c:pt>
                <c:pt idx="190">
                  <c:v>30</c:v>
                </c:pt>
                <c:pt idx="191">
                  <c:v>23</c:v>
                </c:pt>
                <c:pt idx="192">
                  <c:v>19</c:v>
                </c:pt>
                <c:pt idx="193">
                  <c:v>16</c:v>
                </c:pt>
                <c:pt idx="194">
                  <c:v>18</c:v>
                </c:pt>
                <c:pt idx="195">
                  <c:v>22</c:v>
                </c:pt>
                <c:pt idx="196">
                  <c:v>18</c:v>
                </c:pt>
                <c:pt idx="197">
                  <c:v>11</c:v>
                </c:pt>
              </c:numCache>
            </c:numRef>
          </c:yVal>
          <c:smooth val="0"/>
          <c:extLst>
            <c:ext xmlns:c16="http://schemas.microsoft.com/office/drawing/2014/chart" uri="{C3380CC4-5D6E-409C-BE32-E72D297353CC}">
              <c16:uniqueId val="{00000001-F93E-1F42-9B7B-D2536960C43C}"/>
            </c:ext>
          </c:extLst>
        </c:ser>
        <c:dLbls>
          <c:showLegendKey val="0"/>
          <c:showVal val="0"/>
          <c:showCatName val="0"/>
          <c:showSerName val="0"/>
          <c:showPercent val="0"/>
          <c:showBubbleSize val="0"/>
        </c:dLbls>
        <c:axId val="1843614048"/>
        <c:axId val="1843636704"/>
      </c:scatterChart>
      <c:valAx>
        <c:axId val="1843614048"/>
        <c:scaling>
          <c:orientation val="minMax"/>
        </c:scaling>
        <c:delete val="0"/>
        <c:axPos val="b"/>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843636704"/>
        <c:crosses val="autoZero"/>
        <c:crossBetween val="midCat"/>
      </c:valAx>
      <c:valAx>
        <c:axId val="1843636704"/>
        <c:scaling>
          <c:orientation val="minMax"/>
        </c:scaling>
        <c:delete val="0"/>
        <c:axPos val="l"/>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843614048"/>
        <c:crosses val="autoZero"/>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a:t>Station 3 Diabetic Foot</a:t>
            </a:r>
          </a:p>
        </c:rich>
      </c:tx>
      <c:overlay val="0"/>
      <c:spPr>
        <a:noFill/>
        <a:ln w="25400">
          <a:noFill/>
        </a:ln>
      </c:spPr>
    </c:title>
    <c:autoTitleDeleted val="0"/>
    <c:plotArea>
      <c:layout/>
      <c:scatterChart>
        <c:scatterStyle val="lineMarker"/>
        <c:varyColors val="0"/>
        <c:ser>
          <c:idx val="0"/>
          <c:order val="0"/>
          <c:tx>
            <c:strRef>
              <c:f>'211 CP3005.GM2015 MAY 2019 OSCE'!$N$1</c:f>
              <c:strCache>
                <c:ptCount val="1"/>
                <c:pt idx="0">
                  <c:v>Station 3 Score</c:v>
                </c:pt>
              </c:strCache>
            </c:strRef>
          </c:tx>
          <c:spPr>
            <a:ln w="19050">
              <a:noFill/>
            </a:ln>
          </c:spPr>
          <c:marker>
            <c:symbol val="circle"/>
            <c:size val="5"/>
            <c:spPr>
              <a:solidFill>
                <a:srgbClr val="5B9BD5"/>
              </a:solidFill>
              <a:ln>
                <a:solidFill>
                  <a:srgbClr val="33CCCC"/>
                </a:solidFill>
                <a:prstDash val="solid"/>
              </a:ln>
            </c:spPr>
          </c:marker>
          <c:trendline>
            <c:spPr>
              <a:ln w="12700">
                <a:solidFill>
                  <a:srgbClr val="33CCCC"/>
                </a:solidFill>
                <a:prstDash val="solid"/>
              </a:ln>
            </c:spPr>
            <c:trendlineType val="linear"/>
            <c:dispRSqr val="0"/>
            <c:dispEq val="1"/>
            <c:trendlineLbl>
              <c:layout>
                <c:manualLayout>
                  <c:x val="0.236130745686875"/>
                  <c:y val="-0.144590595323277"/>
                </c:manualLayout>
              </c:layout>
              <c:numFmt formatCode="General" sourceLinked="0"/>
              <c:spPr>
                <a:noFill/>
                <a:ln w="25400">
                  <a:noFill/>
                </a:ln>
              </c:spPr>
              <c:txPr>
                <a:bodyPr/>
                <a:lstStyle/>
                <a:p>
                  <a:pPr>
                    <a:defRPr sz="900" b="0" i="0" u="none" strike="noStrike" baseline="0">
                      <a:solidFill>
                        <a:srgbClr val="333333"/>
                      </a:solidFill>
                      <a:latin typeface="Calibri"/>
                      <a:ea typeface="Calibri"/>
                      <a:cs typeface="Calibri"/>
                    </a:defRPr>
                  </a:pPr>
                  <a:endParaRPr lang="en-US"/>
                </a:p>
              </c:txPr>
            </c:trendlineLbl>
          </c:trendline>
          <c:xVal>
            <c:numRef>
              <c:f>'211 CP3005.GM2015 MAY 2019 OSCE'!$M$2:$M$224</c:f>
              <c:numCache>
                <c:formatCode>General</c:formatCode>
                <c:ptCount val="223"/>
                <c:pt idx="0">
                  <c:v>2</c:v>
                </c:pt>
                <c:pt idx="1">
                  <c:v>4</c:v>
                </c:pt>
                <c:pt idx="2">
                  <c:v>3</c:v>
                </c:pt>
                <c:pt idx="3">
                  <c:v>4</c:v>
                </c:pt>
                <c:pt idx="4">
                  <c:v>4</c:v>
                </c:pt>
                <c:pt idx="5">
                  <c:v>4</c:v>
                </c:pt>
                <c:pt idx="6">
                  <c:v>3</c:v>
                </c:pt>
                <c:pt idx="7">
                  <c:v>3</c:v>
                </c:pt>
                <c:pt idx="8">
                  <c:v>3</c:v>
                </c:pt>
                <c:pt idx="9">
                  <c:v>4</c:v>
                </c:pt>
                <c:pt idx="10">
                  <c:v>2</c:v>
                </c:pt>
                <c:pt idx="11">
                  <c:v>4</c:v>
                </c:pt>
                <c:pt idx="12">
                  <c:v>3</c:v>
                </c:pt>
                <c:pt idx="13">
                  <c:v>4</c:v>
                </c:pt>
                <c:pt idx="14">
                  <c:v>2</c:v>
                </c:pt>
                <c:pt idx="15">
                  <c:v>4</c:v>
                </c:pt>
                <c:pt idx="16">
                  <c:v>3</c:v>
                </c:pt>
                <c:pt idx="17">
                  <c:v>4</c:v>
                </c:pt>
                <c:pt idx="18">
                  <c:v>3</c:v>
                </c:pt>
                <c:pt idx="19">
                  <c:v>4</c:v>
                </c:pt>
                <c:pt idx="20">
                  <c:v>4</c:v>
                </c:pt>
                <c:pt idx="21">
                  <c:v>3</c:v>
                </c:pt>
                <c:pt idx="22">
                  <c:v>3</c:v>
                </c:pt>
                <c:pt idx="23">
                  <c:v>3</c:v>
                </c:pt>
                <c:pt idx="24">
                  <c:v>3</c:v>
                </c:pt>
                <c:pt idx="25">
                  <c:v>3</c:v>
                </c:pt>
                <c:pt idx="26">
                  <c:v>3</c:v>
                </c:pt>
                <c:pt idx="27">
                  <c:v>3</c:v>
                </c:pt>
                <c:pt idx="28">
                  <c:v>3</c:v>
                </c:pt>
                <c:pt idx="29">
                  <c:v>3</c:v>
                </c:pt>
                <c:pt idx="30">
                  <c:v>3</c:v>
                </c:pt>
                <c:pt idx="31">
                  <c:v>4</c:v>
                </c:pt>
                <c:pt idx="32">
                  <c:v>3</c:v>
                </c:pt>
                <c:pt idx="33">
                  <c:v>3</c:v>
                </c:pt>
                <c:pt idx="34">
                  <c:v>4</c:v>
                </c:pt>
                <c:pt idx="35">
                  <c:v>3</c:v>
                </c:pt>
                <c:pt idx="36">
                  <c:v>2</c:v>
                </c:pt>
                <c:pt idx="37">
                  <c:v>3</c:v>
                </c:pt>
                <c:pt idx="38">
                  <c:v>3</c:v>
                </c:pt>
                <c:pt idx="39">
                  <c:v>3</c:v>
                </c:pt>
                <c:pt idx="40">
                  <c:v>4</c:v>
                </c:pt>
                <c:pt idx="41">
                  <c:v>3</c:v>
                </c:pt>
                <c:pt idx="42">
                  <c:v>3</c:v>
                </c:pt>
                <c:pt idx="43">
                  <c:v>3</c:v>
                </c:pt>
                <c:pt idx="44">
                  <c:v>4</c:v>
                </c:pt>
                <c:pt idx="45">
                  <c:v>3</c:v>
                </c:pt>
                <c:pt idx="46">
                  <c:v>3</c:v>
                </c:pt>
                <c:pt idx="47">
                  <c:v>2</c:v>
                </c:pt>
                <c:pt idx="48">
                  <c:v>4</c:v>
                </c:pt>
                <c:pt idx="49">
                  <c:v>3</c:v>
                </c:pt>
                <c:pt idx="50">
                  <c:v>3</c:v>
                </c:pt>
                <c:pt idx="51">
                  <c:v>2</c:v>
                </c:pt>
                <c:pt idx="52">
                  <c:v>3</c:v>
                </c:pt>
                <c:pt idx="53">
                  <c:v>3</c:v>
                </c:pt>
                <c:pt idx="54">
                  <c:v>3</c:v>
                </c:pt>
                <c:pt idx="55">
                  <c:v>3</c:v>
                </c:pt>
                <c:pt idx="56">
                  <c:v>2</c:v>
                </c:pt>
                <c:pt idx="57">
                  <c:v>4</c:v>
                </c:pt>
                <c:pt idx="58">
                  <c:v>4</c:v>
                </c:pt>
                <c:pt idx="59">
                  <c:v>0</c:v>
                </c:pt>
                <c:pt idx="60">
                  <c:v>2</c:v>
                </c:pt>
                <c:pt idx="61">
                  <c:v>3</c:v>
                </c:pt>
                <c:pt idx="62">
                  <c:v>3</c:v>
                </c:pt>
                <c:pt idx="63">
                  <c:v>2</c:v>
                </c:pt>
                <c:pt idx="64">
                  <c:v>4</c:v>
                </c:pt>
                <c:pt idx="65">
                  <c:v>3</c:v>
                </c:pt>
                <c:pt idx="66">
                  <c:v>3</c:v>
                </c:pt>
                <c:pt idx="67">
                  <c:v>3</c:v>
                </c:pt>
                <c:pt idx="68">
                  <c:v>4</c:v>
                </c:pt>
                <c:pt idx="69">
                  <c:v>3</c:v>
                </c:pt>
                <c:pt idx="70">
                  <c:v>3</c:v>
                </c:pt>
                <c:pt idx="71">
                  <c:v>3</c:v>
                </c:pt>
                <c:pt idx="72">
                  <c:v>3</c:v>
                </c:pt>
                <c:pt idx="73">
                  <c:v>3</c:v>
                </c:pt>
                <c:pt idx="74">
                  <c:v>2</c:v>
                </c:pt>
                <c:pt idx="75">
                  <c:v>3</c:v>
                </c:pt>
                <c:pt idx="76">
                  <c:v>2</c:v>
                </c:pt>
                <c:pt idx="77">
                  <c:v>2</c:v>
                </c:pt>
                <c:pt idx="78">
                  <c:v>3</c:v>
                </c:pt>
                <c:pt idx="79">
                  <c:v>3</c:v>
                </c:pt>
                <c:pt idx="80">
                  <c:v>3</c:v>
                </c:pt>
                <c:pt idx="81">
                  <c:v>4</c:v>
                </c:pt>
                <c:pt idx="82">
                  <c:v>2</c:v>
                </c:pt>
                <c:pt idx="83">
                  <c:v>4</c:v>
                </c:pt>
                <c:pt idx="84">
                  <c:v>3</c:v>
                </c:pt>
                <c:pt idx="85">
                  <c:v>3</c:v>
                </c:pt>
                <c:pt idx="86">
                  <c:v>4</c:v>
                </c:pt>
                <c:pt idx="87">
                  <c:v>3</c:v>
                </c:pt>
                <c:pt idx="88">
                  <c:v>4</c:v>
                </c:pt>
                <c:pt idx="89">
                  <c:v>3</c:v>
                </c:pt>
                <c:pt idx="90">
                  <c:v>2</c:v>
                </c:pt>
                <c:pt idx="91">
                  <c:v>3</c:v>
                </c:pt>
                <c:pt idx="92">
                  <c:v>2</c:v>
                </c:pt>
                <c:pt idx="93">
                  <c:v>3</c:v>
                </c:pt>
                <c:pt idx="94">
                  <c:v>4</c:v>
                </c:pt>
                <c:pt idx="95">
                  <c:v>3</c:v>
                </c:pt>
                <c:pt idx="96">
                  <c:v>3</c:v>
                </c:pt>
                <c:pt idx="97">
                  <c:v>3</c:v>
                </c:pt>
                <c:pt idx="98">
                  <c:v>3</c:v>
                </c:pt>
                <c:pt idx="99">
                  <c:v>3</c:v>
                </c:pt>
                <c:pt idx="100">
                  <c:v>2</c:v>
                </c:pt>
                <c:pt idx="101">
                  <c:v>3</c:v>
                </c:pt>
                <c:pt idx="102">
                  <c:v>2</c:v>
                </c:pt>
                <c:pt idx="103">
                  <c:v>3</c:v>
                </c:pt>
                <c:pt idx="104">
                  <c:v>4</c:v>
                </c:pt>
                <c:pt idx="105">
                  <c:v>3</c:v>
                </c:pt>
                <c:pt idx="106">
                  <c:v>3</c:v>
                </c:pt>
                <c:pt idx="107">
                  <c:v>3</c:v>
                </c:pt>
                <c:pt idx="108">
                  <c:v>2</c:v>
                </c:pt>
                <c:pt idx="109">
                  <c:v>4</c:v>
                </c:pt>
                <c:pt idx="110">
                  <c:v>3</c:v>
                </c:pt>
                <c:pt idx="111">
                  <c:v>3</c:v>
                </c:pt>
                <c:pt idx="112">
                  <c:v>2</c:v>
                </c:pt>
                <c:pt idx="113">
                  <c:v>3</c:v>
                </c:pt>
                <c:pt idx="114">
                  <c:v>3</c:v>
                </c:pt>
                <c:pt idx="115">
                  <c:v>3</c:v>
                </c:pt>
                <c:pt idx="116">
                  <c:v>3</c:v>
                </c:pt>
                <c:pt idx="117">
                  <c:v>4</c:v>
                </c:pt>
                <c:pt idx="118">
                  <c:v>3</c:v>
                </c:pt>
                <c:pt idx="119">
                  <c:v>1</c:v>
                </c:pt>
                <c:pt idx="120">
                  <c:v>2</c:v>
                </c:pt>
                <c:pt idx="121">
                  <c:v>4</c:v>
                </c:pt>
                <c:pt idx="122">
                  <c:v>3</c:v>
                </c:pt>
                <c:pt idx="123">
                  <c:v>3</c:v>
                </c:pt>
                <c:pt idx="124">
                  <c:v>2</c:v>
                </c:pt>
                <c:pt idx="125">
                  <c:v>4</c:v>
                </c:pt>
                <c:pt idx="126">
                  <c:v>2</c:v>
                </c:pt>
                <c:pt idx="127">
                  <c:v>3</c:v>
                </c:pt>
                <c:pt idx="128">
                  <c:v>4</c:v>
                </c:pt>
                <c:pt idx="129">
                  <c:v>3</c:v>
                </c:pt>
                <c:pt idx="130">
                  <c:v>3</c:v>
                </c:pt>
                <c:pt idx="131">
                  <c:v>3</c:v>
                </c:pt>
                <c:pt idx="132">
                  <c:v>3</c:v>
                </c:pt>
                <c:pt idx="133">
                  <c:v>2</c:v>
                </c:pt>
                <c:pt idx="134">
                  <c:v>2</c:v>
                </c:pt>
                <c:pt idx="135">
                  <c:v>3</c:v>
                </c:pt>
                <c:pt idx="136">
                  <c:v>4</c:v>
                </c:pt>
                <c:pt idx="137">
                  <c:v>2</c:v>
                </c:pt>
                <c:pt idx="138">
                  <c:v>2</c:v>
                </c:pt>
                <c:pt idx="139">
                  <c:v>3</c:v>
                </c:pt>
                <c:pt idx="140">
                  <c:v>3</c:v>
                </c:pt>
                <c:pt idx="141">
                  <c:v>2</c:v>
                </c:pt>
                <c:pt idx="142">
                  <c:v>3</c:v>
                </c:pt>
                <c:pt idx="143">
                  <c:v>2</c:v>
                </c:pt>
                <c:pt idx="144">
                  <c:v>3</c:v>
                </c:pt>
                <c:pt idx="145">
                  <c:v>3</c:v>
                </c:pt>
                <c:pt idx="146">
                  <c:v>2</c:v>
                </c:pt>
                <c:pt idx="147">
                  <c:v>3</c:v>
                </c:pt>
                <c:pt idx="148">
                  <c:v>3</c:v>
                </c:pt>
                <c:pt idx="149">
                  <c:v>1</c:v>
                </c:pt>
                <c:pt idx="150">
                  <c:v>3</c:v>
                </c:pt>
                <c:pt idx="151">
                  <c:v>2</c:v>
                </c:pt>
                <c:pt idx="152">
                  <c:v>2</c:v>
                </c:pt>
                <c:pt idx="153">
                  <c:v>1</c:v>
                </c:pt>
                <c:pt idx="154">
                  <c:v>2</c:v>
                </c:pt>
                <c:pt idx="155">
                  <c:v>3</c:v>
                </c:pt>
                <c:pt idx="156">
                  <c:v>2</c:v>
                </c:pt>
                <c:pt idx="157">
                  <c:v>3</c:v>
                </c:pt>
                <c:pt idx="158">
                  <c:v>4</c:v>
                </c:pt>
                <c:pt idx="159">
                  <c:v>2</c:v>
                </c:pt>
                <c:pt idx="160">
                  <c:v>4</c:v>
                </c:pt>
                <c:pt idx="161">
                  <c:v>2</c:v>
                </c:pt>
                <c:pt idx="162">
                  <c:v>4</c:v>
                </c:pt>
                <c:pt idx="163">
                  <c:v>2</c:v>
                </c:pt>
                <c:pt idx="164">
                  <c:v>3</c:v>
                </c:pt>
                <c:pt idx="165">
                  <c:v>3</c:v>
                </c:pt>
                <c:pt idx="166">
                  <c:v>2</c:v>
                </c:pt>
                <c:pt idx="167">
                  <c:v>3</c:v>
                </c:pt>
                <c:pt idx="168">
                  <c:v>2</c:v>
                </c:pt>
                <c:pt idx="169">
                  <c:v>2</c:v>
                </c:pt>
                <c:pt idx="170">
                  <c:v>3</c:v>
                </c:pt>
                <c:pt idx="171">
                  <c:v>2</c:v>
                </c:pt>
                <c:pt idx="172">
                  <c:v>3</c:v>
                </c:pt>
                <c:pt idx="173">
                  <c:v>2</c:v>
                </c:pt>
                <c:pt idx="174">
                  <c:v>4</c:v>
                </c:pt>
                <c:pt idx="175">
                  <c:v>4</c:v>
                </c:pt>
                <c:pt idx="176">
                  <c:v>1</c:v>
                </c:pt>
                <c:pt idx="177">
                  <c:v>2</c:v>
                </c:pt>
                <c:pt idx="178">
                  <c:v>3</c:v>
                </c:pt>
                <c:pt idx="179">
                  <c:v>2</c:v>
                </c:pt>
                <c:pt idx="180">
                  <c:v>3</c:v>
                </c:pt>
                <c:pt idx="181">
                  <c:v>3</c:v>
                </c:pt>
                <c:pt idx="182">
                  <c:v>2</c:v>
                </c:pt>
                <c:pt idx="183">
                  <c:v>3</c:v>
                </c:pt>
                <c:pt idx="184">
                  <c:v>2</c:v>
                </c:pt>
                <c:pt idx="185">
                  <c:v>3</c:v>
                </c:pt>
                <c:pt idx="186">
                  <c:v>2</c:v>
                </c:pt>
                <c:pt idx="187">
                  <c:v>3</c:v>
                </c:pt>
                <c:pt idx="188">
                  <c:v>2</c:v>
                </c:pt>
                <c:pt idx="189">
                  <c:v>2</c:v>
                </c:pt>
                <c:pt idx="190">
                  <c:v>2</c:v>
                </c:pt>
                <c:pt idx="191">
                  <c:v>1</c:v>
                </c:pt>
                <c:pt idx="192">
                  <c:v>0</c:v>
                </c:pt>
                <c:pt idx="193">
                  <c:v>2</c:v>
                </c:pt>
                <c:pt idx="194">
                  <c:v>2</c:v>
                </c:pt>
                <c:pt idx="195">
                  <c:v>3</c:v>
                </c:pt>
                <c:pt idx="196">
                  <c:v>2</c:v>
                </c:pt>
                <c:pt idx="197">
                  <c:v>2</c:v>
                </c:pt>
              </c:numCache>
            </c:numRef>
          </c:xVal>
          <c:yVal>
            <c:numRef>
              <c:f>'211 CP3005.GM2015 MAY 2019 OSCE'!$N$2:$N$224</c:f>
              <c:numCache>
                <c:formatCode>General</c:formatCode>
                <c:ptCount val="223"/>
                <c:pt idx="0">
                  <c:v>42</c:v>
                </c:pt>
                <c:pt idx="1">
                  <c:v>50</c:v>
                </c:pt>
                <c:pt idx="2">
                  <c:v>44</c:v>
                </c:pt>
                <c:pt idx="3">
                  <c:v>50</c:v>
                </c:pt>
                <c:pt idx="4">
                  <c:v>50</c:v>
                </c:pt>
                <c:pt idx="5">
                  <c:v>50</c:v>
                </c:pt>
                <c:pt idx="6">
                  <c:v>44</c:v>
                </c:pt>
                <c:pt idx="7">
                  <c:v>46</c:v>
                </c:pt>
                <c:pt idx="8">
                  <c:v>44</c:v>
                </c:pt>
                <c:pt idx="9">
                  <c:v>50</c:v>
                </c:pt>
                <c:pt idx="10">
                  <c:v>42</c:v>
                </c:pt>
                <c:pt idx="11">
                  <c:v>50</c:v>
                </c:pt>
                <c:pt idx="12">
                  <c:v>44</c:v>
                </c:pt>
                <c:pt idx="13">
                  <c:v>50</c:v>
                </c:pt>
                <c:pt idx="14">
                  <c:v>33</c:v>
                </c:pt>
                <c:pt idx="15">
                  <c:v>50</c:v>
                </c:pt>
                <c:pt idx="16">
                  <c:v>45</c:v>
                </c:pt>
                <c:pt idx="17">
                  <c:v>50</c:v>
                </c:pt>
                <c:pt idx="18">
                  <c:v>42</c:v>
                </c:pt>
                <c:pt idx="19">
                  <c:v>49</c:v>
                </c:pt>
                <c:pt idx="20">
                  <c:v>50</c:v>
                </c:pt>
                <c:pt idx="21">
                  <c:v>45</c:v>
                </c:pt>
                <c:pt idx="22">
                  <c:v>44</c:v>
                </c:pt>
                <c:pt idx="23">
                  <c:v>41</c:v>
                </c:pt>
                <c:pt idx="24">
                  <c:v>48</c:v>
                </c:pt>
                <c:pt idx="25">
                  <c:v>44</c:v>
                </c:pt>
                <c:pt idx="26">
                  <c:v>46</c:v>
                </c:pt>
                <c:pt idx="27">
                  <c:v>50</c:v>
                </c:pt>
                <c:pt idx="28">
                  <c:v>42</c:v>
                </c:pt>
                <c:pt idx="29">
                  <c:v>39</c:v>
                </c:pt>
                <c:pt idx="30">
                  <c:v>46</c:v>
                </c:pt>
                <c:pt idx="31">
                  <c:v>50</c:v>
                </c:pt>
                <c:pt idx="32">
                  <c:v>48</c:v>
                </c:pt>
                <c:pt idx="33">
                  <c:v>48</c:v>
                </c:pt>
                <c:pt idx="34">
                  <c:v>50</c:v>
                </c:pt>
                <c:pt idx="35">
                  <c:v>48</c:v>
                </c:pt>
                <c:pt idx="36">
                  <c:v>36</c:v>
                </c:pt>
                <c:pt idx="37">
                  <c:v>49</c:v>
                </c:pt>
                <c:pt idx="38">
                  <c:v>44</c:v>
                </c:pt>
                <c:pt idx="39">
                  <c:v>46</c:v>
                </c:pt>
                <c:pt idx="40">
                  <c:v>48</c:v>
                </c:pt>
                <c:pt idx="41">
                  <c:v>44</c:v>
                </c:pt>
                <c:pt idx="42">
                  <c:v>46</c:v>
                </c:pt>
                <c:pt idx="43">
                  <c:v>39</c:v>
                </c:pt>
                <c:pt idx="44">
                  <c:v>48</c:v>
                </c:pt>
                <c:pt idx="45">
                  <c:v>50</c:v>
                </c:pt>
                <c:pt idx="46">
                  <c:v>44</c:v>
                </c:pt>
                <c:pt idx="47">
                  <c:v>40</c:v>
                </c:pt>
                <c:pt idx="48">
                  <c:v>50</c:v>
                </c:pt>
                <c:pt idx="49">
                  <c:v>43</c:v>
                </c:pt>
                <c:pt idx="50">
                  <c:v>42</c:v>
                </c:pt>
                <c:pt idx="51">
                  <c:v>38</c:v>
                </c:pt>
                <c:pt idx="52">
                  <c:v>46</c:v>
                </c:pt>
                <c:pt idx="53">
                  <c:v>44</c:v>
                </c:pt>
                <c:pt idx="54">
                  <c:v>46</c:v>
                </c:pt>
                <c:pt idx="55">
                  <c:v>44</c:v>
                </c:pt>
                <c:pt idx="56">
                  <c:v>42</c:v>
                </c:pt>
                <c:pt idx="57">
                  <c:v>50</c:v>
                </c:pt>
                <c:pt idx="58">
                  <c:v>46</c:v>
                </c:pt>
                <c:pt idx="59">
                  <c:v>39</c:v>
                </c:pt>
                <c:pt idx="60">
                  <c:v>40</c:v>
                </c:pt>
                <c:pt idx="61">
                  <c:v>47</c:v>
                </c:pt>
                <c:pt idx="62">
                  <c:v>46</c:v>
                </c:pt>
                <c:pt idx="63">
                  <c:v>42</c:v>
                </c:pt>
                <c:pt idx="64">
                  <c:v>50</c:v>
                </c:pt>
                <c:pt idx="65">
                  <c:v>44</c:v>
                </c:pt>
                <c:pt idx="66">
                  <c:v>41</c:v>
                </c:pt>
                <c:pt idx="67">
                  <c:v>46</c:v>
                </c:pt>
                <c:pt idx="68">
                  <c:v>50</c:v>
                </c:pt>
                <c:pt idx="69">
                  <c:v>42</c:v>
                </c:pt>
                <c:pt idx="70">
                  <c:v>44</c:v>
                </c:pt>
                <c:pt idx="71">
                  <c:v>47</c:v>
                </c:pt>
                <c:pt idx="72">
                  <c:v>46</c:v>
                </c:pt>
                <c:pt idx="73">
                  <c:v>46</c:v>
                </c:pt>
                <c:pt idx="74">
                  <c:v>33</c:v>
                </c:pt>
                <c:pt idx="75">
                  <c:v>48</c:v>
                </c:pt>
                <c:pt idx="76">
                  <c:v>37</c:v>
                </c:pt>
                <c:pt idx="77">
                  <c:v>42</c:v>
                </c:pt>
                <c:pt idx="78">
                  <c:v>36</c:v>
                </c:pt>
                <c:pt idx="79">
                  <c:v>48</c:v>
                </c:pt>
                <c:pt idx="80">
                  <c:v>46</c:v>
                </c:pt>
                <c:pt idx="81">
                  <c:v>50</c:v>
                </c:pt>
                <c:pt idx="82">
                  <c:v>35</c:v>
                </c:pt>
                <c:pt idx="83">
                  <c:v>50</c:v>
                </c:pt>
                <c:pt idx="84">
                  <c:v>44</c:v>
                </c:pt>
                <c:pt idx="85">
                  <c:v>46</c:v>
                </c:pt>
                <c:pt idx="86">
                  <c:v>50</c:v>
                </c:pt>
                <c:pt idx="87">
                  <c:v>42</c:v>
                </c:pt>
                <c:pt idx="88">
                  <c:v>50</c:v>
                </c:pt>
                <c:pt idx="89">
                  <c:v>43</c:v>
                </c:pt>
                <c:pt idx="90">
                  <c:v>39</c:v>
                </c:pt>
                <c:pt idx="91">
                  <c:v>46</c:v>
                </c:pt>
                <c:pt idx="92">
                  <c:v>38</c:v>
                </c:pt>
                <c:pt idx="93">
                  <c:v>45</c:v>
                </c:pt>
                <c:pt idx="94">
                  <c:v>48</c:v>
                </c:pt>
                <c:pt idx="95">
                  <c:v>42</c:v>
                </c:pt>
                <c:pt idx="96">
                  <c:v>44</c:v>
                </c:pt>
                <c:pt idx="97">
                  <c:v>44</c:v>
                </c:pt>
                <c:pt idx="98">
                  <c:v>48</c:v>
                </c:pt>
                <c:pt idx="99">
                  <c:v>40</c:v>
                </c:pt>
                <c:pt idx="100">
                  <c:v>40</c:v>
                </c:pt>
                <c:pt idx="101">
                  <c:v>46</c:v>
                </c:pt>
                <c:pt idx="102">
                  <c:v>35</c:v>
                </c:pt>
                <c:pt idx="103">
                  <c:v>40</c:v>
                </c:pt>
                <c:pt idx="104">
                  <c:v>50</c:v>
                </c:pt>
                <c:pt idx="105">
                  <c:v>44</c:v>
                </c:pt>
                <c:pt idx="106">
                  <c:v>46</c:v>
                </c:pt>
                <c:pt idx="107">
                  <c:v>50</c:v>
                </c:pt>
                <c:pt idx="108">
                  <c:v>36</c:v>
                </c:pt>
                <c:pt idx="109">
                  <c:v>50</c:v>
                </c:pt>
                <c:pt idx="110">
                  <c:v>42</c:v>
                </c:pt>
                <c:pt idx="111">
                  <c:v>40</c:v>
                </c:pt>
                <c:pt idx="112">
                  <c:v>36</c:v>
                </c:pt>
                <c:pt idx="113">
                  <c:v>48</c:v>
                </c:pt>
                <c:pt idx="114">
                  <c:v>44</c:v>
                </c:pt>
                <c:pt idx="115">
                  <c:v>44</c:v>
                </c:pt>
                <c:pt idx="116">
                  <c:v>50</c:v>
                </c:pt>
                <c:pt idx="117">
                  <c:v>48</c:v>
                </c:pt>
                <c:pt idx="118">
                  <c:v>42</c:v>
                </c:pt>
                <c:pt idx="119">
                  <c:v>30</c:v>
                </c:pt>
                <c:pt idx="120">
                  <c:v>44</c:v>
                </c:pt>
                <c:pt idx="121">
                  <c:v>46</c:v>
                </c:pt>
                <c:pt idx="122">
                  <c:v>38</c:v>
                </c:pt>
                <c:pt idx="123">
                  <c:v>43</c:v>
                </c:pt>
                <c:pt idx="124">
                  <c:v>37</c:v>
                </c:pt>
                <c:pt idx="125">
                  <c:v>50</c:v>
                </c:pt>
                <c:pt idx="126">
                  <c:v>38</c:v>
                </c:pt>
                <c:pt idx="127">
                  <c:v>43</c:v>
                </c:pt>
                <c:pt idx="128">
                  <c:v>48</c:v>
                </c:pt>
                <c:pt idx="129">
                  <c:v>46</c:v>
                </c:pt>
                <c:pt idx="130">
                  <c:v>43</c:v>
                </c:pt>
                <c:pt idx="131">
                  <c:v>44</c:v>
                </c:pt>
                <c:pt idx="132">
                  <c:v>42</c:v>
                </c:pt>
                <c:pt idx="133">
                  <c:v>34</c:v>
                </c:pt>
                <c:pt idx="134">
                  <c:v>39</c:v>
                </c:pt>
                <c:pt idx="135">
                  <c:v>46</c:v>
                </c:pt>
                <c:pt idx="136">
                  <c:v>50</c:v>
                </c:pt>
                <c:pt idx="137">
                  <c:v>37</c:v>
                </c:pt>
                <c:pt idx="138">
                  <c:v>38</c:v>
                </c:pt>
                <c:pt idx="139">
                  <c:v>46</c:v>
                </c:pt>
                <c:pt idx="140">
                  <c:v>40</c:v>
                </c:pt>
                <c:pt idx="141">
                  <c:v>39</c:v>
                </c:pt>
                <c:pt idx="142">
                  <c:v>35</c:v>
                </c:pt>
                <c:pt idx="143">
                  <c:v>36</c:v>
                </c:pt>
                <c:pt idx="144">
                  <c:v>46</c:v>
                </c:pt>
                <c:pt idx="145">
                  <c:v>50</c:v>
                </c:pt>
                <c:pt idx="146">
                  <c:v>37</c:v>
                </c:pt>
                <c:pt idx="147">
                  <c:v>46</c:v>
                </c:pt>
                <c:pt idx="148">
                  <c:v>46</c:v>
                </c:pt>
                <c:pt idx="149">
                  <c:v>26</c:v>
                </c:pt>
                <c:pt idx="150">
                  <c:v>46</c:v>
                </c:pt>
                <c:pt idx="151">
                  <c:v>34</c:v>
                </c:pt>
                <c:pt idx="152">
                  <c:v>40</c:v>
                </c:pt>
                <c:pt idx="153">
                  <c:v>24</c:v>
                </c:pt>
                <c:pt idx="154">
                  <c:v>36</c:v>
                </c:pt>
                <c:pt idx="155">
                  <c:v>42</c:v>
                </c:pt>
                <c:pt idx="156">
                  <c:v>35</c:v>
                </c:pt>
                <c:pt idx="157">
                  <c:v>40</c:v>
                </c:pt>
                <c:pt idx="158">
                  <c:v>46</c:v>
                </c:pt>
                <c:pt idx="159">
                  <c:v>38</c:v>
                </c:pt>
                <c:pt idx="160">
                  <c:v>50</c:v>
                </c:pt>
                <c:pt idx="161">
                  <c:v>39</c:v>
                </c:pt>
                <c:pt idx="162">
                  <c:v>50</c:v>
                </c:pt>
                <c:pt idx="163">
                  <c:v>36</c:v>
                </c:pt>
                <c:pt idx="164">
                  <c:v>44</c:v>
                </c:pt>
                <c:pt idx="165">
                  <c:v>48</c:v>
                </c:pt>
                <c:pt idx="166">
                  <c:v>30</c:v>
                </c:pt>
                <c:pt idx="167">
                  <c:v>42</c:v>
                </c:pt>
                <c:pt idx="168">
                  <c:v>29</c:v>
                </c:pt>
                <c:pt idx="169">
                  <c:v>37</c:v>
                </c:pt>
                <c:pt idx="170">
                  <c:v>44</c:v>
                </c:pt>
                <c:pt idx="171">
                  <c:v>36</c:v>
                </c:pt>
                <c:pt idx="172">
                  <c:v>40</c:v>
                </c:pt>
                <c:pt idx="173">
                  <c:v>43</c:v>
                </c:pt>
                <c:pt idx="174">
                  <c:v>48</c:v>
                </c:pt>
                <c:pt idx="175">
                  <c:v>50</c:v>
                </c:pt>
                <c:pt idx="176">
                  <c:v>25</c:v>
                </c:pt>
                <c:pt idx="177">
                  <c:v>33</c:v>
                </c:pt>
                <c:pt idx="178">
                  <c:v>44</c:v>
                </c:pt>
                <c:pt idx="179">
                  <c:v>32</c:v>
                </c:pt>
                <c:pt idx="180">
                  <c:v>39</c:v>
                </c:pt>
                <c:pt idx="181">
                  <c:v>42</c:v>
                </c:pt>
                <c:pt idx="182">
                  <c:v>38</c:v>
                </c:pt>
                <c:pt idx="183">
                  <c:v>41</c:v>
                </c:pt>
                <c:pt idx="184">
                  <c:v>38</c:v>
                </c:pt>
                <c:pt idx="185">
                  <c:v>46</c:v>
                </c:pt>
                <c:pt idx="186">
                  <c:v>38</c:v>
                </c:pt>
                <c:pt idx="187">
                  <c:v>44</c:v>
                </c:pt>
                <c:pt idx="188">
                  <c:v>35</c:v>
                </c:pt>
                <c:pt idx="189">
                  <c:v>34</c:v>
                </c:pt>
                <c:pt idx="190">
                  <c:v>28</c:v>
                </c:pt>
                <c:pt idx="191">
                  <c:v>30</c:v>
                </c:pt>
                <c:pt idx="192">
                  <c:v>30</c:v>
                </c:pt>
                <c:pt idx="193">
                  <c:v>35</c:v>
                </c:pt>
                <c:pt idx="194">
                  <c:v>35</c:v>
                </c:pt>
                <c:pt idx="195">
                  <c:v>42</c:v>
                </c:pt>
                <c:pt idx="196">
                  <c:v>35</c:v>
                </c:pt>
                <c:pt idx="197">
                  <c:v>36</c:v>
                </c:pt>
              </c:numCache>
            </c:numRef>
          </c:yVal>
          <c:smooth val="0"/>
          <c:extLst>
            <c:ext xmlns:c16="http://schemas.microsoft.com/office/drawing/2014/chart" uri="{C3380CC4-5D6E-409C-BE32-E72D297353CC}">
              <c16:uniqueId val="{00000001-04D2-C34F-ADA3-B2AFCA1576A1}"/>
            </c:ext>
          </c:extLst>
        </c:ser>
        <c:dLbls>
          <c:showLegendKey val="0"/>
          <c:showVal val="0"/>
          <c:showCatName val="0"/>
          <c:showSerName val="0"/>
          <c:showPercent val="0"/>
          <c:showBubbleSize val="0"/>
        </c:dLbls>
        <c:axId val="1843600608"/>
        <c:axId val="1843598992"/>
      </c:scatterChart>
      <c:valAx>
        <c:axId val="1843600608"/>
        <c:scaling>
          <c:orientation val="minMax"/>
        </c:scaling>
        <c:delete val="0"/>
        <c:axPos val="b"/>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843598992"/>
        <c:crosses val="autoZero"/>
        <c:crossBetween val="midCat"/>
      </c:valAx>
      <c:valAx>
        <c:axId val="1843598992"/>
        <c:scaling>
          <c:orientation val="minMax"/>
          <c:max val="50"/>
        </c:scaling>
        <c:delete val="0"/>
        <c:axPos val="l"/>
        <c:majorGridlines>
          <c:spPr>
            <a:ln w="3175">
              <a:solidFill>
                <a:srgbClr val="C0C0C0"/>
              </a:solidFill>
              <a:prstDash val="solid"/>
            </a:ln>
          </c:spPr>
        </c:majorGridlines>
        <c:numFmt formatCode="General" sourceLinked="1"/>
        <c:majorTickMark val="none"/>
        <c:minorTickMark val="none"/>
        <c:tickLblPos val="nextTo"/>
        <c:spPr>
          <a:ln w="3175">
            <a:solidFill>
              <a:srgbClr val="C0C0C0"/>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843600608"/>
        <c:crosses val="autoZero"/>
        <c:crossBetween val="midCat"/>
      </c:valAx>
      <c:spPr>
        <a:noFill/>
        <a:ln w="25400">
          <a:noFill/>
        </a:ln>
      </c:spPr>
    </c:plotArea>
    <c:plotVisOnly val="1"/>
    <c:dispBlanksAs val="gap"/>
    <c:showDLblsOverMax val="0"/>
  </c:chart>
  <c:spPr>
    <a:solidFill>
      <a:srgbClr val="FFFFFF"/>
    </a:solidFill>
    <a:ln w="3175">
      <a:solidFill>
        <a:srgbClr val="C0C0C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8801A-746F-4649-B859-2E0F1EE674C4}" type="datetimeFigureOut">
              <a:rPr lang="en-US" smtClean="0"/>
              <a:t>6/15/20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439B5-78C9-3744-8482-1A2F20B6F4BE}" type="slidenum">
              <a:rPr lang="en-US" smtClean="0"/>
              <a:t>‹#›</a:t>
            </a:fld>
            <a:endParaRPr lang="en-US"/>
          </a:p>
        </p:txBody>
      </p:sp>
    </p:spTree>
    <p:extLst>
      <p:ext uri="{BB962C8B-B14F-4D97-AF65-F5344CB8AC3E}">
        <p14:creationId xmlns:p14="http://schemas.microsoft.com/office/powerpoint/2010/main" val="38902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produced</a:t>
            </a:r>
            <a:r>
              <a:rPr lang="en-US" baseline="0" dirty="0"/>
              <a:t> by the Medical Education Unit in UCC, explains how to carry out a borderline regression analysis when setting a standard for Objective Structured Clinical  Examinations (OSCEs). </a:t>
            </a:r>
          </a:p>
          <a:p>
            <a:endParaRPr lang="en-US" baseline="0" dirty="0"/>
          </a:p>
          <a:p>
            <a:r>
              <a:rPr lang="en-US" baseline="0" dirty="0"/>
              <a:t>We have also produced presentations on setting the standard in MCQ examination and an overview of the theory behind standard setting.</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a:t>
            </a:fld>
            <a:endParaRPr lang="en-US"/>
          </a:p>
        </p:txBody>
      </p:sp>
    </p:spTree>
    <p:extLst>
      <p:ext uri="{BB962C8B-B14F-4D97-AF65-F5344CB8AC3E}">
        <p14:creationId xmlns:p14="http://schemas.microsoft.com/office/powerpoint/2010/main" val="111812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Borderline regression analysis overcomes the problem with the borderline group method by considering data</a:t>
            </a:r>
            <a:r>
              <a:rPr lang="en-US" baseline="0" dirty="0"/>
              <a:t> from all of the candidates in the examination and not just those ranked as borderline.</a:t>
            </a:r>
          </a:p>
          <a:p>
            <a:endParaRPr lang="en-US" baseline="0" dirty="0"/>
          </a:p>
          <a:p>
            <a:r>
              <a:rPr lang="en-US" baseline="0" dirty="0"/>
              <a:t>In the same manner as already described for the Borderline Group Method, in Borderline Regression Analysis e</a:t>
            </a:r>
            <a:r>
              <a:rPr lang="en-US" dirty="0"/>
              <a:t>xaminers:</a:t>
            </a:r>
          </a:p>
          <a:p>
            <a:pPr marL="628650" lvl="1" indent="-171450">
              <a:buFont typeface="Arial" charset="0"/>
              <a:buChar char="•"/>
            </a:pPr>
            <a:r>
              <a:rPr lang="en-US" dirty="0"/>
              <a:t>Mark each student’s performance on a checklist:</a:t>
            </a:r>
            <a:r>
              <a:rPr lang="en-US" baseline="0" dirty="0"/>
              <a:t> this is the</a:t>
            </a:r>
            <a:r>
              <a:rPr lang="en-US" dirty="0"/>
              <a:t> Score</a:t>
            </a:r>
          </a:p>
          <a:p>
            <a:pPr marL="628650" lvl="1" indent="-171450">
              <a:buFont typeface="Arial" charset="0"/>
              <a:buChar char="•"/>
            </a:pPr>
            <a:r>
              <a:rPr lang="en-US" dirty="0"/>
              <a:t>Rate each student’s performance as Fail, Borderline, Pass, Good, Outstanding:</a:t>
            </a:r>
            <a:r>
              <a:rPr lang="en-US" baseline="0" dirty="0"/>
              <a:t> this is the rating</a:t>
            </a:r>
            <a:r>
              <a:rPr lang="en-US" dirty="0"/>
              <a:t> Rating</a:t>
            </a:r>
          </a:p>
          <a:p>
            <a:pPr marL="171450" indent="-171450">
              <a:buFont typeface="Arial" charset="0"/>
              <a:buChar char="•"/>
            </a:pPr>
            <a:endParaRPr lang="en-US" dirty="0"/>
          </a:p>
          <a:p>
            <a:r>
              <a:rPr lang="en-US" dirty="0"/>
              <a:t>All candidates’ results are then plotted on Excel (or equivalent software). </a:t>
            </a:r>
          </a:p>
          <a:p>
            <a:endParaRPr lang="en-US" dirty="0"/>
          </a:p>
          <a:p>
            <a:r>
              <a:rPr lang="en-US" dirty="0"/>
              <a:t>The candidates’ score on the checklist is the dependent variable and these are plotted on the Y axis. Their examiner ratings are the independent variable and are plotted on the X axis.</a:t>
            </a:r>
          </a:p>
          <a:p>
            <a:endParaRPr lang="en-US" dirty="0"/>
          </a:p>
          <a:p>
            <a:r>
              <a:rPr lang="en-US" dirty="0"/>
              <a:t>We can then draw a scatter plot of all the data allowing for a regression line to be drawn.</a:t>
            </a:r>
          </a:p>
          <a:p>
            <a:pPr lvl="1"/>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10</a:t>
            </a:fld>
            <a:endParaRPr lang="en-US"/>
          </a:p>
        </p:txBody>
      </p:sp>
    </p:spTree>
    <p:extLst>
      <p:ext uri="{BB962C8B-B14F-4D97-AF65-F5344CB8AC3E}">
        <p14:creationId xmlns:p14="http://schemas.microsoft.com/office/powerpoint/2010/main" val="1530329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that chart in more detail. This is Data from a past OSCE. It represents students’ performance</a:t>
            </a:r>
            <a:r>
              <a:rPr lang="en-US" baseline="0" dirty="0"/>
              <a:t> on a respiratory history station.</a:t>
            </a:r>
            <a:r>
              <a:rPr lang="en-US" dirty="0"/>
              <a:t>198 students are represented in total.</a:t>
            </a:r>
          </a:p>
          <a:p>
            <a:endParaRPr lang="en-US" dirty="0"/>
          </a:p>
          <a:p>
            <a:r>
              <a:rPr lang="en-US" dirty="0"/>
              <a:t>The Y axis depicts the score obtained out of 50 by each candidate using the checklist.</a:t>
            </a:r>
          </a:p>
          <a:p>
            <a:r>
              <a:rPr lang="en-US" dirty="0"/>
              <a:t>The X axis depicts examiners’ rating of each candidate.</a:t>
            </a:r>
          </a:p>
          <a:p>
            <a:pPr marL="628650" lvl="1" indent="-171450">
              <a:buFont typeface="Arial" charset="0"/>
              <a:buChar char="•"/>
            </a:pPr>
            <a:r>
              <a:rPr lang="en-US" dirty="0"/>
              <a:t>0=Fail</a:t>
            </a:r>
          </a:p>
          <a:p>
            <a:pPr marL="628650" lvl="1" indent="-171450">
              <a:buFont typeface="Arial" charset="0"/>
              <a:buChar char="•"/>
            </a:pPr>
            <a:r>
              <a:rPr lang="en-US" dirty="0"/>
              <a:t>1=Borderline</a:t>
            </a:r>
          </a:p>
          <a:p>
            <a:pPr marL="628650" lvl="1" indent="-171450">
              <a:buFont typeface="Arial" charset="0"/>
              <a:buChar char="•"/>
            </a:pPr>
            <a:r>
              <a:rPr lang="en-US" dirty="0"/>
              <a:t>2=Clear Pass</a:t>
            </a:r>
          </a:p>
          <a:p>
            <a:pPr marL="628650" lvl="1" indent="-171450">
              <a:buFont typeface="Arial" charset="0"/>
              <a:buChar char="•"/>
            </a:pPr>
            <a:r>
              <a:rPr lang="en-US" dirty="0"/>
              <a:t>3= Good</a:t>
            </a:r>
          </a:p>
          <a:p>
            <a:pPr marL="628650" lvl="1" indent="-171450">
              <a:buFont typeface="Arial" charset="0"/>
              <a:buChar char="•"/>
            </a:pPr>
            <a:r>
              <a:rPr lang="en-US" dirty="0"/>
              <a:t>4= Outstanding</a:t>
            </a:r>
          </a:p>
          <a:p>
            <a:pPr lvl="1"/>
            <a:endParaRPr lang="en-US" dirty="0"/>
          </a:p>
          <a:p>
            <a:r>
              <a:rPr lang="en-US" dirty="0"/>
              <a:t>Using Excel, we draw a scatter plot. We then instruct Excel to insert a trend line and an equation.</a:t>
            </a:r>
          </a:p>
          <a:p>
            <a:endParaRPr lang="en-US" dirty="0"/>
          </a:p>
          <a:p>
            <a:r>
              <a:rPr lang="en-US" dirty="0"/>
              <a:t>The equation allows us to calculate the borderline score which</a:t>
            </a:r>
            <a:r>
              <a:rPr lang="en-US" baseline="0" dirty="0"/>
              <a:t> becomes the</a:t>
            </a:r>
            <a:r>
              <a:rPr lang="en-US" dirty="0"/>
              <a:t> pass mark.</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11</a:t>
            </a:fld>
            <a:endParaRPr lang="en-US"/>
          </a:p>
        </p:txBody>
      </p:sp>
    </p:spTree>
    <p:extLst>
      <p:ext uri="{BB962C8B-B14F-4D97-AF65-F5344CB8AC3E}">
        <p14:creationId xmlns:p14="http://schemas.microsoft.com/office/powerpoint/2010/main" val="1973441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equation in this case is </a:t>
            </a:r>
            <a:r>
              <a:rPr lang="en-US" sz="1200" baseline="0" dirty="0"/>
              <a:t>y = 6.5848x + 19.355. This is calculated by Excel based on the slope of the trend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The x axis depicts the examiners’ ratings of each student. 1 on the x axis represents students that the examiners ranked as borderline.</a:t>
            </a:r>
          </a:p>
          <a:p>
            <a:endParaRPr lang="en-US" dirty="0"/>
          </a:p>
          <a:p>
            <a:r>
              <a:rPr lang="en-US" dirty="0"/>
              <a:t>We want to know what is y when x is 1, based on this data. The equation allows us to calculate that – </a:t>
            </a:r>
          </a:p>
          <a:p>
            <a:r>
              <a:rPr lang="en-US" dirty="0"/>
              <a:t>y = 6.5848x + 19.355</a:t>
            </a:r>
          </a:p>
          <a:p>
            <a:r>
              <a:rPr lang="en-US" dirty="0"/>
              <a:t>y = 6.5848(1) + 19.355</a:t>
            </a:r>
          </a:p>
          <a:p>
            <a:r>
              <a:rPr lang="en-US" dirty="0"/>
              <a:t>Y = 25.9</a:t>
            </a:r>
          </a:p>
          <a:p>
            <a:endParaRPr lang="en-US" dirty="0"/>
          </a:p>
          <a:p>
            <a:r>
              <a:rPr lang="en-US" dirty="0"/>
              <a:t>So for </a:t>
            </a:r>
            <a:r>
              <a:rPr lang="en-US" b="1" dirty="0"/>
              <a:t>this</a:t>
            </a:r>
            <a:r>
              <a:rPr lang="en-US" dirty="0"/>
              <a:t> OSCE station the pass mark is 25.9/50.</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12</a:t>
            </a:fld>
            <a:endParaRPr lang="en-US"/>
          </a:p>
        </p:txBody>
      </p:sp>
    </p:spTree>
    <p:extLst>
      <p:ext uri="{BB962C8B-B14F-4D97-AF65-F5344CB8AC3E}">
        <p14:creationId xmlns:p14="http://schemas.microsoft.com/office/powerpoint/2010/main" val="146127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calculate the pass mark for each OSCE station using the process just described. </a:t>
            </a:r>
          </a:p>
          <a:p>
            <a:endParaRPr lang="en-US" dirty="0"/>
          </a:p>
          <a:p>
            <a:r>
              <a:rPr lang="en-US" dirty="0"/>
              <a:t>Each OSCE station will have a different Pass Mark depending on the difficulty of the station and the slope of the </a:t>
            </a:r>
            <a:r>
              <a:rPr lang="en-US" dirty="0" err="1"/>
              <a:t>trendline</a:t>
            </a:r>
            <a:r>
              <a:rPr lang="en-US" dirty="0"/>
              <a:t>.</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13</a:t>
            </a:fld>
            <a:endParaRPr lang="en-US"/>
          </a:p>
        </p:txBody>
      </p:sp>
    </p:spTree>
    <p:extLst>
      <p:ext uri="{BB962C8B-B14F-4D97-AF65-F5344CB8AC3E}">
        <p14:creationId xmlns:p14="http://schemas.microsoft.com/office/powerpoint/2010/main" val="922349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UCC uses 50% as the Pass Mark for examinations in the medical degree </a:t>
            </a:r>
            <a:r>
              <a:rPr lang="en-US" dirty="0" err="1"/>
              <a:t>programmes</a:t>
            </a:r>
            <a:r>
              <a:rPr lang="en-US" dirty="0"/>
              <a:t>, the students’ actual marks are amended taking into account the cut score.</a:t>
            </a:r>
          </a:p>
          <a:p>
            <a:endParaRPr lang="en-US" dirty="0"/>
          </a:p>
          <a:p>
            <a:r>
              <a:rPr lang="en-US" dirty="0"/>
              <a:t>This is the formula used:</a:t>
            </a:r>
          </a:p>
          <a:p>
            <a:pPr marL="171450" indent="-171450">
              <a:buFont typeface="Arial" charset="0"/>
              <a:buChar char="•"/>
            </a:pPr>
            <a:r>
              <a:rPr lang="en-US" dirty="0"/>
              <a:t>Amended mark = (actual mark X old pass mark)/ new pass mark.</a:t>
            </a:r>
          </a:p>
          <a:p>
            <a:endParaRPr lang="en-US" dirty="0"/>
          </a:p>
          <a:p>
            <a:r>
              <a:rPr lang="en-US" dirty="0"/>
              <a:t>For UCC Medical exams the “old pass mark” = 50%</a:t>
            </a:r>
          </a:p>
          <a:p>
            <a:endParaRPr lang="en-US" dirty="0"/>
          </a:p>
          <a:p>
            <a:r>
              <a:rPr lang="en-US" dirty="0"/>
              <a:t>For example, if the student’s actual score is 60/100 and the new pass mark (cut-score) is 55%, then the student’s amended mark is (60</a:t>
            </a:r>
            <a:r>
              <a:rPr lang="en-US" baseline="0" dirty="0"/>
              <a:t> X </a:t>
            </a:r>
            <a:r>
              <a:rPr lang="en-US" dirty="0"/>
              <a:t>50)/55= 54.5%</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14</a:t>
            </a:fld>
            <a:endParaRPr lang="en-US"/>
          </a:p>
        </p:txBody>
      </p:sp>
    </p:spTree>
    <p:extLst>
      <p:ext uri="{BB962C8B-B14F-4D97-AF65-F5344CB8AC3E}">
        <p14:creationId xmlns:p14="http://schemas.microsoft.com/office/powerpoint/2010/main" val="51954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Whichever method you choose, the method must: </a:t>
            </a:r>
          </a:p>
          <a:p>
            <a:pPr marL="628650" lvl="1" indent="-171450">
              <a:buFont typeface="Arial" charset="0"/>
              <a:buChar char="•"/>
            </a:pPr>
            <a:r>
              <a:rPr lang="en-US" dirty="0"/>
              <a:t>Produce standards consistent with the purpose of the test</a:t>
            </a:r>
          </a:p>
          <a:p>
            <a:pPr marL="628650" lvl="1" indent="-171450">
              <a:buFont typeface="Arial" charset="0"/>
              <a:buChar char="•"/>
            </a:pPr>
            <a:r>
              <a:rPr lang="en-US" dirty="0"/>
              <a:t>Rely on informed expert </a:t>
            </a:r>
            <a:r>
              <a:rPr lang="en-US" dirty="0" err="1"/>
              <a:t>judgement</a:t>
            </a:r>
            <a:endParaRPr lang="en-US" dirty="0"/>
          </a:p>
          <a:p>
            <a:pPr marL="628650" lvl="1" indent="-171450">
              <a:buFont typeface="Arial" charset="0"/>
              <a:buChar char="•"/>
            </a:pPr>
            <a:r>
              <a:rPr lang="en-US" dirty="0"/>
              <a:t>Demonstrate due diligence</a:t>
            </a:r>
          </a:p>
          <a:p>
            <a:pPr marL="628650" lvl="1" indent="-171450">
              <a:buFont typeface="Arial" charset="0"/>
              <a:buChar char="•"/>
            </a:pPr>
            <a:r>
              <a:rPr lang="en-US" dirty="0"/>
              <a:t>Be easy to explain and implement</a:t>
            </a:r>
          </a:p>
          <a:p>
            <a:pPr marL="628650" lvl="1" indent="-171450">
              <a:buFont typeface="Arial" charset="0"/>
              <a:buChar char="•"/>
            </a:pPr>
            <a:r>
              <a:rPr lang="en-US" dirty="0"/>
              <a:t>Be supported by a body of research</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15</a:t>
            </a:fld>
            <a:endParaRPr lang="en-US"/>
          </a:p>
        </p:txBody>
      </p:sp>
    </p:spTree>
    <p:extLst>
      <p:ext uri="{BB962C8B-B14F-4D97-AF65-F5344CB8AC3E}">
        <p14:creationId xmlns:p14="http://schemas.microsoft.com/office/powerpoint/2010/main" val="1010599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a:t>
            </a:r>
            <a:r>
              <a:rPr lang="en-US" baseline="0" dirty="0"/>
              <a:t> remaining slides in this presentation are a step by step guide to using Excel to carry out Borderline Regression analysis for an OSCE. </a:t>
            </a:r>
            <a:endParaRPr lang="en-US" dirty="0"/>
          </a:p>
          <a:p>
            <a:pPr marL="228600" indent="-228600">
              <a:buAutoNum type="arabicPeriod"/>
            </a:pPr>
            <a:endParaRPr lang="en-US" dirty="0"/>
          </a:p>
          <a:p>
            <a:pPr marL="228600" indent="-228600">
              <a:buAutoNum type="arabicPeriod"/>
            </a:pPr>
            <a:r>
              <a:rPr lang="en-US" dirty="0"/>
              <a:t>OSCEs in UCC School of Medicine are marked using the Speedwell system. The results are returned to the module coordinator in the format of an Excel file. </a:t>
            </a:r>
          </a:p>
          <a:p>
            <a:pPr marL="228600" indent="-228600">
              <a:buAutoNum type="arabicPeriod"/>
            </a:pPr>
            <a:endParaRPr lang="en-GB" dirty="0"/>
          </a:p>
          <a:p>
            <a:r>
              <a:rPr lang="en-US" dirty="0"/>
              <a:t>2. Start with Station 1.</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 want to draw a scatter plot with the students’ rating (fail/borderline/clear pass/good/outstanding) on the x-axis and the students’ score (0-50/50) on the y axis. To do this, the Rating column should appear first and the Score second as shown in the image below.</a:t>
            </a:r>
            <a:endParaRPr lang="en-GB" dirty="0"/>
          </a:p>
          <a:p>
            <a:endParaRPr lang="en-GB" dirty="0"/>
          </a:p>
          <a:p>
            <a:r>
              <a:rPr lang="en-US" dirty="0"/>
              <a:t>Highlight the 2 columns that you want to graph.</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16</a:t>
            </a:fld>
            <a:endParaRPr lang="en-US"/>
          </a:p>
        </p:txBody>
      </p:sp>
    </p:spTree>
    <p:extLst>
      <p:ext uri="{BB962C8B-B14F-4D97-AF65-F5344CB8AC3E}">
        <p14:creationId xmlns:p14="http://schemas.microsoft.com/office/powerpoint/2010/main" val="1685847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rPr>
              <a:t>3. Click “Charts” in the sheets/charts/graphics line above the spreadsheet.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eaLnBrk="0" fontAlgn="base" hangingPunct="0">
              <a:spcBef>
                <a:spcPct val="0"/>
              </a:spcBef>
              <a:spcAft>
                <a:spcPct val="0"/>
              </a:spcAft>
            </a:pPr>
            <a:r>
              <a:rPr lang="en-US" altLang="en-US" sz="1200" dirty="0"/>
              <a:t>4. Then select “Scatter Plot”, and chose the appropriate graph type.</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17</a:t>
            </a:fld>
            <a:endParaRPr lang="en-US"/>
          </a:p>
        </p:txBody>
      </p:sp>
    </p:spTree>
    <p:extLst>
      <p:ext uri="{BB962C8B-B14F-4D97-AF65-F5344CB8AC3E}">
        <p14:creationId xmlns:p14="http://schemas.microsoft.com/office/powerpoint/2010/main" val="1746027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rPr>
              <a:t>5. This will automatically generate a scatter plot graph. Name the scatter plot – in this case we have called it Station 1 Score / 50.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p>
          <a:p>
            <a:pPr eaLnBrk="0" fontAlgn="base" hangingPunct="0">
              <a:spcBef>
                <a:spcPct val="0"/>
              </a:spcBef>
              <a:spcAft>
                <a:spcPct val="0"/>
              </a:spcAft>
            </a:pPr>
            <a:r>
              <a:rPr lang="en-US" sz="1200" dirty="0"/>
              <a:t>6. Click on the data points to highlight them.</a:t>
            </a:r>
            <a:endParaRPr lang="en-GB" sz="12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18</a:t>
            </a:fld>
            <a:endParaRPr lang="en-US"/>
          </a:p>
        </p:txBody>
      </p:sp>
    </p:spTree>
    <p:extLst>
      <p:ext uri="{BB962C8B-B14F-4D97-AF65-F5344CB8AC3E}">
        <p14:creationId xmlns:p14="http://schemas.microsoft.com/office/powerpoint/2010/main" val="56719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7. Click on Chart at the top of the screen.</a:t>
            </a:r>
            <a:endParaRPr lang="en-GB" sz="1200" dirty="0"/>
          </a:p>
        </p:txBody>
      </p:sp>
      <p:sp>
        <p:nvSpPr>
          <p:cNvPr id="4" name="Slide Number Placeholder 3"/>
          <p:cNvSpPr>
            <a:spLocks noGrp="1"/>
          </p:cNvSpPr>
          <p:nvPr>
            <p:ph type="sldNum" sz="quarter" idx="10"/>
          </p:nvPr>
        </p:nvSpPr>
        <p:spPr/>
        <p:txBody>
          <a:bodyPr/>
          <a:lstStyle/>
          <a:p>
            <a:fld id="{125439B5-78C9-3744-8482-1A2F20B6F4BE}" type="slidenum">
              <a:rPr lang="en-US" smtClean="0"/>
              <a:t>19</a:t>
            </a:fld>
            <a:endParaRPr lang="en-US"/>
          </a:p>
        </p:txBody>
      </p:sp>
    </p:spTree>
    <p:extLst>
      <p:ext uri="{BB962C8B-B14F-4D97-AF65-F5344CB8AC3E}">
        <p14:creationId xmlns:p14="http://schemas.microsoft.com/office/powerpoint/2010/main" val="11686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produced</a:t>
            </a:r>
            <a:r>
              <a:rPr lang="en-US" baseline="0" dirty="0"/>
              <a:t> by the Medical Education Unit in UCC, explains how to carry out a borderline regression analysis when setting a standard for Objective Structured Clinical  Examinations (OSCEs). </a:t>
            </a:r>
          </a:p>
          <a:p>
            <a:endParaRPr lang="en-US" baseline="0" dirty="0"/>
          </a:p>
          <a:p>
            <a:r>
              <a:rPr lang="en-US" baseline="0" dirty="0"/>
              <a:t>We have also produced presentations on setting the standard in MCQ examination and an overview of the theory behind standard setting.</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a:t>
            </a:fld>
            <a:endParaRPr lang="en-US"/>
          </a:p>
        </p:txBody>
      </p:sp>
    </p:spTree>
    <p:extLst>
      <p:ext uri="{BB962C8B-B14F-4D97-AF65-F5344CB8AC3E}">
        <p14:creationId xmlns:p14="http://schemas.microsoft.com/office/powerpoint/2010/main" val="533615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8. Click on “Add </a:t>
            </a:r>
            <a:r>
              <a:rPr lang="en-US" dirty="0" err="1"/>
              <a:t>Trendline</a:t>
            </a:r>
            <a:r>
              <a:rPr lang="en-US" dirty="0"/>
              <a:t>” in the Chart Dropdown menu.</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20</a:t>
            </a:fld>
            <a:endParaRPr lang="en-US"/>
          </a:p>
        </p:txBody>
      </p:sp>
    </p:spTree>
    <p:extLst>
      <p:ext uri="{BB962C8B-B14F-4D97-AF65-F5344CB8AC3E}">
        <p14:creationId xmlns:p14="http://schemas.microsoft.com/office/powerpoint/2010/main" val="69147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9. The </a:t>
            </a:r>
            <a:r>
              <a:rPr lang="en-US" dirty="0" err="1"/>
              <a:t>trendline</a:t>
            </a:r>
            <a:r>
              <a:rPr lang="en-US" dirty="0"/>
              <a:t> will appear in your graph, together with a box for formatting the </a:t>
            </a:r>
            <a:r>
              <a:rPr lang="en-US" dirty="0" err="1"/>
              <a:t>trendline</a:t>
            </a:r>
            <a:r>
              <a:rPr lang="en-US" dirty="0"/>
              <a:t>.</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21</a:t>
            </a:fld>
            <a:endParaRPr lang="en-US"/>
          </a:p>
        </p:txBody>
      </p:sp>
    </p:spTree>
    <p:extLst>
      <p:ext uri="{BB962C8B-B14F-4D97-AF65-F5344CB8AC3E}">
        <p14:creationId xmlns:p14="http://schemas.microsoft.com/office/powerpoint/2010/main" val="366202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10. Then click on “Display equation” and “Display R-squared value”.</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22</a:t>
            </a:fld>
            <a:endParaRPr lang="en-US"/>
          </a:p>
        </p:txBody>
      </p:sp>
    </p:spTree>
    <p:extLst>
      <p:ext uri="{BB962C8B-B14F-4D97-AF65-F5344CB8AC3E}">
        <p14:creationId xmlns:p14="http://schemas.microsoft.com/office/powerpoint/2010/main" val="116652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 </a:t>
            </a:r>
            <a:r>
              <a:rPr lang="en-US" baseline="0" dirty="0"/>
              <a:t> </a:t>
            </a:r>
            <a:r>
              <a:rPr lang="en-US" dirty="0"/>
              <a:t>The equation will appear in your graph. Use this to calculate the pass mark.</a:t>
            </a:r>
          </a:p>
          <a:p>
            <a:endParaRPr lang="en-GB" dirty="0"/>
          </a:p>
          <a:p>
            <a:r>
              <a:rPr lang="en-US" dirty="0"/>
              <a:t>1 on the x-axis corresponds to “borderline” so use x=1, to calculate y - the pass mark for that station.</a:t>
            </a:r>
          </a:p>
          <a:p>
            <a:endParaRPr lang="en-GB" dirty="0"/>
          </a:p>
          <a:p>
            <a:r>
              <a:rPr lang="en-US" dirty="0"/>
              <a:t>In the example we have been using the equation is: y=5.3396x + 26.509.</a:t>
            </a:r>
          </a:p>
          <a:p>
            <a:endParaRPr lang="en-GB" dirty="0"/>
          </a:p>
          <a:p>
            <a:r>
              <a:rPr lang="en-US" dirty="0"/>
              <a:t>If we use an x of 1, then y becomes 5.3396+26.509 = 31.83.</a:t>
            </a:r>
          </a:p>
          <a:p>
            <a:endParaRPr lang="en-GB" dirty="0"/>
          </a:p>
          <a:p>
            <a:r>
              <a:rPr lang="en-US" dirty="0"/>
              <a:t>Therefore the pass mark is 31.83 for that particular station.</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23</a:t>
            </a:fld>
            <a:endParaRPr lang="en-US"/>
          </a:p>
        </p:txBody>
      </p:sp>
    </p:spTree>
    <p:extLst>
      <p:ext uri="{BB962C8B-B14F-4D97-AF65-F5344CB8AC3E}">
        <p14:creationId xmlns:p14="http://schemas.microsoft.com/office/powerpoint/2010/main" val="154496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Next we want to adjust the scores in the excel spreadsheet. </a:t>
            </a:r>
          </a:p>
          <a:p>
            <a:endParaRPr lang="en-GB" dirty="0"/>
          </a:p>
          <a:p>
            <a:r>
              <a:rPr lang="en-US" dirty="0"/>
              <a:t>Make a new column in the spreadsheet and insert this formula in the top cell: =[letter and number co-ordinates of the cell that shows actual score the student got, </a:t>
            </a:r>
            <a:r>
              <a:rPr lang="en-US" dirty="0" err="1"/>
              <a:t>eg</a:t>
            </a:r>
            <a:r>
              <a:rPr lang="en-US" dirty="0"/>
              <a:t> G2]*(Old pass mark / new pass mark).</a:t>
            </a:r>
          </a:p>
          <a:p>
            <a:endParaRPr lang="en-US" dirty="0"/>
          </a:p>
          <a:p>
            <a:r>
              <a:rPr lang="en-US" dirty="0"/>
              <a:t>The old pass mark is 25/50 in the case of our OSCEs. </a:t>
            </a:r>
          </a:p>
          <a:p>
            <a:endParaRPr lang="en-US" dirty="0"/>
          </a:p>
          <a:p>
            <a:r>
              <a:rPr lang="en-US" dirty="0"/>
              <a:t>In this example the formula reads” =G2*(25/32) ”</a:t>
            </a:r>
            <a:r>
              <a:rPr lang="en-US" baseline="0" dirty="0"/>
              <a:t> </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24</a:t>
            </a:fld>
            <a:endParaRPr lang="en-US"/>
          </a:p>
        </p:txBody>
      </p:sp>
    </p:spTree>
    <p:extLst>
      <p:ext uri="{BB962C8B-B14F-4D97-AF65-F5344CB8AC3E}">
        <p14:creationId xmlns:p14="http://schemas.microsoft.com/office/powerpoint/2010/main" val="2104316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12. Now make this apply to the whole column by clicking on the small rectangle at the bottom right hand corner of the cell you have been working on, and then drag the mouse to the bottom of that column. Now the formula applies to the whole column.</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25</a:t>
            </a:fld>
            <a:endParaRPr lang="en-US"/>
          </a:p>
        </p:txBody>
      </p:sp>
    </p:spTree>
    <p:extLst>
      <p:ext uri="{BB962C8B-B14F-4D97-AF65-F5344CB8AC3E}">
        <p14:creationId xmlns:p14="http://schemas.microsoft.com/office/powerpoint/2010/main" val="638080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13. Next we need to input a grade for the marks in that station. We are now using the adjusted score that the student was given (the score in the new adjusted column we have just made.) In this case the top box of this column is labelled “ I2 ”</a:t>
            </a:r>
            <a:endParaRPr lang="en-GB" dirty="0"/>
          </a:p>
          <a:p>
            <a:endParaRPr lang="en-GB" dirty="0"/>
          </a:p>
          <a:p>
            <a:r>
              <a:rPr lang="en-US" dirty="0"/>
              <a:t>Based on the adjusted score, we use 50% as the pass mark, 60% as 2H and 70% as 1H. Then we would </a:t>
            </a:r>
            <a:r>
              <a:rPr lang="en-US" dirty="0" err="1"/>
              <a:t>programme</a:t>
            </a:r>
            <a:r>
              <a:rPr lang="en-US" dirty="0"/>
              <a:t> in the code:</a:t>
            </a:r>
            <a:r>
              <a:rPr lang="en-US" baseline="0" dirty="0"/>
              <a:t> </a:t>
            </a:r>
            <a:r>
              <a:rPr lang="en-US" dirty="0"/>
              <a:t>=IF(I2&gt;=35,"1H",IF(I2&gt;=30,"2H",IF(I2&gt;=25,"P",IF(I2&lt;25,"F")))) (presuming that I2 is the box where the student’s adjusted score on that station is listed).</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26</a:t>
            </a:fld>
            <a:endParaRPr lang="en-US"/>
          </a:p>
        </p:txBody>
      </p:sp>
    </p:spTree>
    <p:extLst>
      <p:ext uri="{BB962C8B-B14F-4D97-AF65-F5344CB8AC3E}">
        <p14:creationId xmlns:p14="http://schemas.microsoft.com/office/powerpoint/2010/main" val="182960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14. Do this for all the OSCE stations. Then add a new column and title it Adjusted Exam Score. In the example we have here, the new columns with the adjusted scores for the stations are I, P, W, AD, AM and AT and the top row of data is row 2.</a:t>
            </a:r>
            <a:endParaRPr lang="en-GB" dirty="0"/>
          </a:p>
          <a:p>
            <a:endParaRPr lang="en-GB" dirty="0"/>
          </a:p>
          <a:p>
            <a:r>
              <a:rPr lang="en-US" dirty="0"/>
              <a:t>15. Finally we come up with a total score for the OSCE by adding the adjusted scores for all stations. </a:t>
            </a:r>
            <a:r>
              <a:rPr lang="en-US" dirty="0" err="1"/>
              <a:t>Programme</a:t>
            </a:r>
            <a:r>
              <a:rPr lang="en-US" dirty="0"/>
              <a:t> this in the spreadsheet using this formula- </a:t>
            </a:r>
            <a:r>
              <a:rPr lang="en-US" b="1" dirty="0"/>
              <a:t>=I2+ P2+ W2+AD2+AM2+AT2 </a:t>
            </a:r>
            <a:r>
              <a:rPr lang="en-US" dirty="0"/>
              <a:t>(where the co-ordinates I2, P2 </a:t>
            </a:r>
            <a:r>
              <a:rPr lang="en-US" dirty="0" err="1"/>
              <a:t>etc</a:t>
            </a:r>
            <a:r>
              <a:rPr lang="en-US" dirty="0"/>
              <a:t> refer to the actual cells in the which the adjusted scores are in that row.) Apply to the whole column by clicking on the small rectangle at the bottom right hand corner of the cell as before and dragging the mouse to the bottom of that column.</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27</a:t>
            </a:fld>
            <a:endParaRPr lang="en-US"/>
          </a:p>
        </p:txBody>
      </p:sp>
    </p:spTree>
    <p:extLst>
      <p:ext uri="{BB962C8B-B14F-4D97-AF65-F5344CB8AC3E}">
        <p14:creationId xmlns:p14="http://schemas.microsoft.com/office/powerpoint/2010/main" val="1927970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Finally calculate the overall exam grade using</a:t>
            </a:r>
            <a:r>
              <a:rPr lang="en-US" baseline="0" dirty="0"/>
              <a:t> </a:t>
            </a:r>
            <a:r>
              <a:rPr lang="en-US" dirty="0"/>
              <a:t>the formula below.  Insert a new column and</a:t>
            </a:r>
            <a:r>
              <a:rPr lang="en-US" baseline="0" dirty="0"/>
              <a:t> title it Adjusted Exam Grade. </a:t>
            </a:r>
          </a:p>
          <a:p>
            <a:endParaRPr lang="en-US" baseline="0" dirty="0"/>
          </a:p>
          <a:p>
            <a:r>
              <a:rPr lang="en-US" dirty="0"/>
              <a:t>In this example: </a:t>
            </a:r>
          </a:p>
          <a:p>
            <a:pPr marL="171450" indent="-171450">
              <a:buFont typeface="Arial" charset="0"/>
              <a:buChar char="•"/>
            </a:pPr>
            <a:r>
              <a:rPr lang="en-US" dirty="0"/>
              <a:t>AY refers to the column with the adjusted exam grade; </a:t>
            </a:r>
          </a:p>
          <a:p>
            <a:pPr marL="171450" indent="-171450">
              <a:buFont typeface="Arial" charset="0"/>
              <a:buChar char="•"/>
            </a:pPr>
            <a:r>
              <a:rPr lang="en-US" dirty="0"/>
              <a:t>AX</a:t>
            </a:r>
            <a:r>
              <a:rPr lang="en-US" baseline="0" dirty="0"/>
              <a:t> </a:t>
            </a:r>
            <a:r>
              <a:rPr lang="en-US" dirty="0"/>
              <a:t>refers to the column containing the adjusted exam score; </a:t>
            </a:r>
          </a:p>
          <a:p>
            <a:pPr marL="171450" indent="-171450">
              <a:buFont typeface="Arial" charset="0"/>
              <a:buChar char="•"/>
            </a:pPr>
            <a:r>
              <a:rPr lang="en-US" dirty="0"/>
              <a:t>Row 2 is the top row that contains data; and </a:t>
            </a:r>
          </a:p>
          <a:p>
            <a:pPr marL="171450" indent="-171450">
              <a:buFont typeface="Arial" charset="0"/>
              <a:buChar char="•"/>
            </a:pPr>
            <a:r>
              <a:rPr lang="en-US" dirty="0"/>
              <a:t>The maximum possible marks for the exam are 300.</a:t>
            </a:r>
          </a:p>
          <a:p>
            <a:pPr marL="0" indent="0">
              <a:buFontTx/>
              <a:buNone/>
            </a:pPr>
            <a:r>
              <a:rPr lang="en-US" dirty="0"/>
              <a:t>Using</a:t>
            </a:r>
            <a:r>
              <a:rPr lang="en-US" baseline="0" dirty="0"/>
              <a:t> UCC’s marks and standards, &gt;=70% (210/300) is a 1H, &gt;=60% (180/300) is a 2H, &gt;=50% (150/300) is a Pass and &lt;50% (150/300) is a fail.</a:t>
            </a:r>
          </a:p>
          <a:p>
            <a:pPr marL="0" indent="0">
              <a:buFontTx/>
              <a:buNone/>
            </a:pPr>
            <a:endParaRPr lang="en-GB" dirty="0"/>
          </a:p>
          <a:p>
            <a:r>
              <a:rPr lang="en-US" dirty="0"/>
              <a:t>Into the box AY2 type this formula </a:t>
            </a:r>
            <a:r>
              <a:rPr lang="en-US" b="1" dirty="0"/>
              <a:t>=IF(AX2&gt;=210,"1H",IF(AX2&gt;=180,"2H",IF(AX2&gt;=150,"P",IF(AX2&lt;150,"F"))))</a:t>
            </a:r>
          </a:p>
          <a:p>
            <a:endParaRPr lang="en-US" b="1" dirty="0"/>
          </a:p>
          <a:p>
            <a:r>
              <a:rPr lang="en-US" dirty="0"/>
              <a:t>Apply this to the whole column as before and then you are finished!</a:t>
            </a:r>
            <a:endParaRPr lang="en-GB"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28</a:t>
            </a:fld>
            <a:endParaRPr lang="en-US"/>
          </a:p>
        </p:txBody>
      </p:sp>
    </p:spTree>
    <p:extLst>
      <p:ext uri="{BB962C8B-B14F-4D97-AF65-F5344CB8AC3E}">
        <p14:creationId xmlns:p14="http://schemas.microsoft.com/office/powerpoint/2010/main" val="381671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used Excel in the past at a high level, then doing borderline regression analysis using Excel is quite easy.</a:t>
            </a:r>
          </a:p>
          <a:p>
            <a:endParaRPr lang="en-US" dirty="0"/>
          </a:p>
          <a:p>
            <a:r>
              <a:rPr lang="en-US" dirty="0"/>
              <a:t>If you are less familiar with Excel, then the first time you carry out a borderline regression analysis it is challenging.</a:t>
            </a:r>
            <a:r>
              <a:rPr lang="en-US" baseline="0" dirty="0"/>
              <a:t> I would advise you to have a version of this presentation open so that you can refer back to the steps and formulas as needed. </a:t>
            </a:r>
          </a:p>
          <a:p>
            <a:endParaRPr lang="en-US" baseline="0" dirty="0"/>
          </a:p>
          <a:p>
            <a:r>
              <a:rPr lang="en-US" baseline="0" dirty="0"/>
              <a:t>You should also save a practice version of your results so that you can have a trial run. </a:t>
            </a:r>
          </a:p>
          <a:p>
            <a:endParaRPr lang="en-US" baseline="0" dirty="0"/>
          </a:p>
          <a:p>
            <a:r>
              <a:rPr lang="en-US" baseline="0" dirty="0"/>
              <a:t>With experience it is possible to standard set a 6 or 7 station OSCE is less than an half an hour. </a:t>
            </a:r>
          </a:p>
          <a:p>
            <a:endParaRPr lang="en-US" baseline="0" dirty="0"/>
          </a:p>
          <a:p>
            <a:r>
              <a:rPr lang="en-US" baseline="0" dirty="0"/>
              <a:t>Contact me on </a:t>
            </a:r>
            <a:r>
              <a:rPr lang="en-US" baseline="0" dirty="0" err="1"/>
              <a:t>H.hynes@ucc.ie</a:t>
            </a:r>
            <a:r>
              <a:rPr lang="en-US" baseline="0" dirty="0"/>
              <a:t> for help if needed!</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29</a:t>
            </a:fld>
            <a:endParaRPr lang="en-US"/>
          </a:p>
        </p:txBody>
      </p:sp>
    </p:spTree>
    <p:extLst>
      <p:ext uri="{BB962C8B-B14F-4D97-AF65-F5344CB8AC3E}">
        <p14:creationId xmlns:p14="http://schemas.microsoft.com/office/powerpoint/2010/main" val="179804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universities</a:t>
            </a:r>
            <a:r>
              <a:rPr lang="en-US" baseline="0" dirty="0"/>
              <a:t> just used a set pass mark for examinations. In many faculties this has been 40%. In medical education, the traditional pass mark has been 50%.</a:t>
            </a:r>
          </a:p>
          <a:p>
            <a:r>
              <a:rPr lang="en-US" baseline="0" dirty="0"/>
              <a:t>So why can’t we just keep on doing what we did in the past?</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3</a:t>
            </a:fld>
            <a:endParaRPr lang="en-US"/>
          </a:p>
        </p:txBody>
      </p:sp>
    </p:spTree>
    <p:extLst>
      <p:ext uri="{BB962C8B-B14F-4D97-AF65-F5344CB8AC3E}">
        <p14:creationId xmlns:p14="http://schemas.microsoft.com/office/powerpoint/2010/main" val="884106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Medical Education Unit has also</a:t>
            </a:r>
            <a:r>
              <a:rPr lang="en-US" baseline="0" dirty="0"/>
              <a:t> produced presentations on an Overview of Standard Setting and Standard Setting for MCQ examinations.</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30</a:t>
            </a:fld>
            <a:endParaRPr lang="en-US"/>
          </a:p>
        </p:txBody>
      </p:sp>
    </p:spTree>
    <p:extLst>
      <p:ext uri="{BB962C8B-B14F-4D97-AF65-F5344CB8AC3E}">
        <p14:creationId xmlns:p14="http://schemas.microsoft.com/office/powerpoint/2010/main" val="1216682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5439B5-78C9-3744-8482-1A2F20B6F4BE}" type="slidenum">
              <a:rPr lang="en-US" smtClean="0"/>
              <a:t>31</a:t>
            </a:fld>
            <a:endParaRPr lang="en-US"/>
          </a:p>
        </p:txBody>
      </p:sp>
    </p:spTree>
    <p:extLst>
      <p:ext uri="{BB962C8B-B14F-4D97-AF65-F5344CB8AC3E}">
        <p14:creationId xmlns:p14="http://schemas.microsoft.com/office/powerpoint/2010/main" val="51119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explore the</a:t>
            </a:r>
            <a:r>
              <a:rPr lang="en-US" baseline="0" dirty="0"/>
              <a:t> rationale for standard setting</a:t>
            </a:r>
            <a:r>
              <a:rPr lang="en-US" dirty="0"/>
              <a:t>, let’s just look at a typical</a:t>
            </a:r>
            <a:r>
              <a:rPr lang="en-US" baseline="0" dirty="0"/>
              <a:t> OSCE mark sheet. </a:t>
            </a:r>
          </a:p>
          <a:p>
            <a:endParaRPr lang="en-US" baseline="0" dirty="0"/>
          </a:p>
          <a:p>
            <a:r>
              <a:rPr lang="en-US" baseline="0" dirty="0"/>
              <a:t>This is a checklist style answer sheet from a neurology history OSCE station used in a previous Third Med examination. </a:t>
            </a:r>
          </a:p>
          <a:p>
            <a:endParaRPr lang="en-US" baseline="0" dirty="0"/>
          </a:p>
          <a:p>
            <a:r>
              <a:rPr lang="en-US" baseline="0" dirty="0"/>
              <a:t>Examiners tick off various steps in the history taking process as either Good, Adequate or Inadequate. The examiners are not aware of the exact amount of marks each component receives. </a:t>
            </a:r>
          </a:p>
          <a:p>
            <a:endParaRPr lang="en-US" baseline="0" dirty="0"/>
          </a:p>
          <a:p>
            <a:r>
              <a:rPr lang="en-US" baseline="0" dirty="0"/>
              <a:t>On completion of the station they are also asked to rate the student’s overall performance as one of the following – Fail / Borderline / Clear Pass / Good / Outstanding. </a:t>
            </a:r>
          </a:p>
          <a:p>
            <a:endParaRPr lang="en-US" baseline="0" dirty="0"/>
          </a:p>
          <a:p>
            <a:r>
              <a:rPr lang="en-US" baseline="0" dirty="0"/>
              <a:t>In this particular OSCE – the maximum number of marks a student can get is 50. In parallel with that we also have the examiner’s rating of the overall standard of the student’s performance.</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4</a:t>
            </a:fld>
            <a:endParaRPr lang="en-US"/>
          </a:p>
        </p:txBody>
      </p:sp>
    </p:spTree>
    <p:extLst>
      <p:ext uri="{BB962C8B-B14F-4D97-AF65-F5344CB8AC3E}">
        <p14:creationId xmlns:p14="http://schemas.microsoft.com/office/powerpoint/2010/main" val="1663549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some data</a:t>
            </a:r>
            <a:r>
              <a:rPr lang="en-US" baseline="0" dirty="0"/>
              <a:t> from past OSCEs.  </a:t>
            </a:r>
            <a:r>
              <a:rPr lang="en-US" dirty="0"/>
              <a:t>What difference</a:t>
            </a:r>
            <a:r>
              <a:rPr lang="en-US" baseline="0" dirty="0"/>
              <a:t> does standard setting make?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data is from a previous Med 3 / GEM 2 OSCE. There were 198 candidates, and 7 different stations in the OSCE.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I have </a:t>
            </a:r>
            <a:r>
              <a:rPr lang="en-US" dirty="0" err="1"/>
              <a:t>anonymsed</a:t>
            </a:r>
            <a:r>
              <a:rPr lang="en-US" dirty="0"/>
              <a:t> the year because this is real data</a:t>
            </a:r>
            <a:r>
              <a:rPr lang="en-US" baseline="0" dirty="0"/>
              <a:t>. </a:t>
            </a:r>
          </a:p>
          <a:p>
            <a:endParaRPr lang="en-US" baseline="0" dirty="0"/>
          </a:p>
          <a:p>
            <a:r>
              <a:rPr lang="en-US" baseline="0" dirty="0"/>
              <a:t>In the first table we see the breakdown of overall OSCE marks if no standard setting is done: </a:t>
            </a:r>
          </a:p>
          <a:p>
            <a:pPr marL="171450" indent="-171450">
              <a:buFont typeface="Arial" charset="0"/>
              <a:buChar char="•"/>
            </a:pPr>
            <a:r>
              <a:rPr lang="en-US" baseline="0" dirty="0"/>
              <a:t>184 first class </a:t>
            </a:r>
            <a:r>
              <a:rPr lang="en-US" baseline="0" dirty="0" err="1"/>
              <a:t>honours</a:t>
            </a:r>
            <a:r>
              <a:rPr lang="en-US" baseline="0" dirty="0"/>
              <a:t> grades, and 14 second class </a:t>
            </a:r>
            <a:r>
              <a:rPr lang="en-US" baseline="0" dirty="0" err="1"/>
              <a:t>honours</a:t>
            </a:r>
            <a:r>
              <a:rPr lang="en-US" baseline="0" dirty="0"/>
              <a:t> grades, no passes, no fails. </a:t>
            </a:r>
          </a:p>
          <a:p>
            <a:endParaRPr lang="en-US" baseline="0" dirty="0"/>
          </a:p>
          <a:p>
            <a:r>
              <a:rPr lang="en-US" baseline="0" dirty="0"/>
              <a:t>The second table shows the same cohort of students after standard setting was carried out using borderline regression analysis. This time we can see there are: </a:t>
            </a:r>
          </a:p>
          <a:p>
            <a:pPr marL="171450" indent="-171450">
              <a:buFont typeface="Arial" charset="0"/>
              <a:buChar char="•"/>
            </a:pPr>
            <a:r>
              <a:rPr lang="en-US" baseline="0" dirty="0"/>
              <a:t>34 first class </a:t>
            </a:r>
            <a:r>
              <a:rPr lang="en-US" baseline="0" dirty="0" err="1"/>
              <a:t>honours</a:t>
            </a:r>
            <a:r>
              <a:rPr lang="en-US" baseline="0" dirty="0"/>
              <a:t>, 145 second class </a:t>
            </a:r>
            <a:r>
              <a:rPr lang="en-US" baseline="0" dirty="0" err="1"/>
              <a:t>honours</a:t>
            </a:r>
            <a:r>
              <a:rPr lang="en-US" baseline="0" dirty="0"/>
              <a:t>, 28 passes and 1 fail.</a:t>
            </a:r>
          </a:p>
          <a:p>
            <a:endParaRPr lang="en-US" baseline="0" dirty="0"/>
          </a:p>
          <a:p>
            <a:r>
              <a:rPr lang="en-US" baseline="0" dirty="0"/>
              <a:t>Very different outcomes, but how do we know that this is fair? Maybe they were a really good class and all deserved their </a:t>
            </a:r>
            <a:r>
              <a:rPr lang="en-US" baseline="0" dirty="0" err="1"/>
              <a:t>honours</a:t>
            </a:r>
            <a:r>
              <a:rPr lang="en-US" baseline="0" dirty="0"/>
              <a:t> grades?</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5</a:t>
            </a:fld>
            <a:endParaRPr lang="en-US"/>
          </a:p>
        </p:txBody>
      </p:sp>
    </p:spTree>
    <p:extLst>
      <p:ext uri="{BB962C8B-B14F-4D97-AF65-F5344CB8AC3E}">
        <p14:creationId xmlns:p14="http://schemas.microsoft.com/office/powerpoint/2010/main" val="190175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check that because we also have data</a:t>
            </a:r>
            <a:r>
              <a:rPr lang="en-US" baseline="0" dirty="0"/>
              <a:t> of how the examiners rated each student overall on each OSCE station. </a:t>
            </a:r>
          </a:p>
          <a:p>
            <a:endParaRPr lang="en-US" baseline="0" dirty="0"/>
          </a:p>
          <a:p>
            <a:r>
              <a:rPr lang="en-US" baseline="0" dirty="0"/>
              <a:t>So here we see the data for 4 specific students from this exam:</a:t>
            </a:r>
          </a:p>
          <a:p>
            <a:pPr marL="171450" indent="-171450">
              <a:buFont typeface="Arial" charset="0"/>
              <a:buChar char="•"/>
            </a:pPr>
            <a:r>
              <a:rPr lang="en-US" baseline="0" dirty="0"/>
              <a:t>the student who came top overall;</a:t>
            </a:r>
          </a:p>
          <a:p>
            <a:pPr marL="171450" indent="-171450">
              <a:buFont typeface="Arial" charset="0"/>
              <a:buChar char="•"/>
            </a:pPr>
            <a:r>
              <a:rPr lang="en-US" baseline="0" dirty="0"/>
              <a:t>the median student;</a:t>
            </a:r>
          </a:p>
          <a:p>
            <a:pPr marL="171450" indent="-171450">
              <a:buFont typeface="Arial" charset="0"/>
              <a:buChar char="•"/>
            </a:pPr>
            <a:r>
              <a:rPr lang="en-US" baseline="0" dirty="0"/>
              <a:t>the student at the 10th centile; and </a:t>
            </a:r>
          </a:p>
          <a:p>
            <a:pPr marL="171450" indent="-171450">
              <a:buFont typeface="Arial" charset="0"/>
              <a:buChar char="•"/>
            </a:pPr>
            <a:r>
              <a:rPr lang="en-US" baseline="0" dirty="0"/>
              <a:t>the student with the lowest score on the exam. </a:t>
            </a:r>
          </a:p>
          <a:p>
            <a:endParaRPr lang="en-US" baseline="0" dirty="0"/>
          </a:p>
          <a:p>
            <a:r>
              <a:rPr lang="en-US" baseline="0" dirty="0"/>
              <a:t>We can see the overall rating that the examiners gave these students on each of the 7 stations in the OSCE and we can see what their end overall grade was both before and after standard setting.</a:t>
            </a:r>
          </a:p>
          <a:p>
            <a:endParaRPr lang="en-US" baseline="0" dirty="0"/>
          </a:p>
          <a:p>
            <a:r>
              <a:rPr lang="en-US" baseline="0" dirty="0"/>
              <a:t>Looking at the top scoring student, their ratings were Good, Good, Clear pass, Outstanding, Outstanding, good and good. The overall grade both before and after standard setting was a 1H and I think we can agree that this is an appropriate grade when you take the examiners’ ratings into consideration. </a:t>
            </a:r>
          </a:p>
          <a:p>
            <a:endParaRPr lang="en-US" baseline="0" dirty="0"/>
          </a:p>
          <a:p>
            <a:r>
              <a:rPr lang="en-US" baseline="0" dirty="0"/>
              <a:t>Look now at student 2. Their ratings were good, clear pass, good, clear pass, clear pass and clear pass. Before the standard setting, their overall grade was a first class </a:t>
            </a:r>
            <a:r>
              <a:rPr lang="en-US" baseline="0" dirty="0" err="1"/>
              <a:t>honour</a:t>
            </a:r>
            <a:r>
              <a:rPr lang="en-US" baseline="0" dirty="0"/>
              <a:t> but taking the examiner ratings into consideration, this is not the profile of a first class </a:t>
            </a:r>
            <a:r>
              <a:rPr lang="en-US" baseline="0" dirty="0" err="1"/>
              <a:t>honours</a:t>
            </a:r>
            <a:r>
              <a:rPr lang="en-US" baseline="0" dirty="0"/>
              <a:t> student. The overall grade after standard setting was a second class </a:t>
            </a:r>
            <a:r>
              <a:rPr lang="en-US" baseline="0" dirty="0" err="1"/>
              <a:t>honour</a:t>
            </a:r>
            <a:r>
              <a:rPr lang="en-US" baseline="0" dirty="0"/>
              <a:t>, which seems more appropriate given the examiner ratings.</a:t>
            </a:r>
          </a:p>
          <a:p>
            <a:endParaRPr lang="en-US" baseline="0" dirty="0"/>
          </a:p>
          <a:p>
            <a:r>
              <a:rPr lang="en-US" baseline="0" dirty="0"/>
              <a:t>Looking at students 3 and 4 we see the same pattern. Student 3 was rated Clear Pass by 5 examiners and good by 2. This came out as a first class </a:t>
            </a:r>
            <a:r>
              <a:rPr lang="en-US" baseline="0" dirty="0" err="1"/>
              <a:t>honour</a:t>
            </a:r>
            <a:r>
              <a:rPr lang="en-US" baseline="0" dirty="0"/>
              <a:t> before standard setting, but I think you’ll agree that these ratings do not describe a first class </a:t>
            </a:r>
            <a:r>
              <a:rPr lang="en-US" baseline="0" dirty="0" err="1"/>
              <a:t>honours</a:t>
            </a:r>
            <a:r>
              <a:rPr lang="en-US" baseline="0" dirty="0"/>
              <a:t> performance. </a:t>
            </a:r>
          </a:p>
          <a:p>
            <a:endParaRPr lang="en-US" baseline="0" dirty="0"/>
          </a:p>
          <a:p>
            <a:r>
              <a:rPr lang="en-US" baseline="0" dirty="0"/>
              <a:t>And for student 4, who was the lowest scoring student in the class, their ratings contained 1 fail, 2 borderlines, and 4 passes. This is not the pattern of a second class </a:t>
            </a:r>
            <a:r>
              <a:rPr lang="en-US" baseline="0" dirty="0" err="1"/>
              <a:t>honours</a:t>
            </a:r>
            <a:r>
              <a:rPr lang="en-US" baseline="0" dirty="0"/>
              <a:t> student, which is the grade they would have received before standard setting.</a:t>
            </a:r>
          </a:p>
        </p:txBody>
      </p:sp>
      <p:sp>
        <p:nvSpPr>
          <p:cNvPr id="4" name="Slide Number Placeholder 3"/>
          <p:cNvSpPr>
            <a:spLocks noGrp="1"/>
          </p:cNvSpPr>
          <p:nvPr>
            <p:ph type="sldNum" sz="quarter" idx="10"/>
          </p:nvPr>
        </p:nvSpPr>
        <p:spPr/>
        <p:txBody>
          <a:bodyPr/>
          <a:lstStyle/>
          <a:p>
            <a:fld id="{125439B5-78C9-3744-8482-1A2F20B6F4BE}" type="slidenum">
              <a:rPr lang="en-US" smtClean="0"/>
              <a:t>6</a:t>
            </a:fld>
            <a:endParaRPr lang="en-US"/>
          </a:p>
        </p:txBody>
      </p:sp>
    </p:spTree>
    <p:extLst>
      <p:ext uri="{BB962C8B-B14F-4D97-AF65-F5344CB8AC3E}">
        <p14:creationId xmlns:p14="http://schemas.microsoft.com/office/powerpoint/2010/main" val="35848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methods of standard setting can we use for the OCCE?</a:t>
            </a:r>
          </a:p>
          <a:p>
            <a:endParaRPr lang="en-US" baseline="0" dirty="0"/>
          </a:p>
          <a:p>
            <a:r>
              <a:rPr lang="en-US" baseline="0" dirty="0"/>
              <a:t>The AMEE Guide 85 describes a number of methods for carrying out standards setting on an OSCE.</a:t>
            </a:r>
          </a:p>
          <a:p>
            <a:pPr marL="628650" lvl="1" indent="-171450">
              <a:buFont typeface="Arial" charset="0"/>
              <a:buChar char="•"/>
            </a:pPr>
            <a:r>
              <a:rPr lang="en-US" dirty="0"/>
              <a:t>Borderline Regression </a:t>
            </a:r>
            <a:r>
              <a:rPr lang="en-US" baseline="30000" dirty="0"/>
              <a:t>1</a:t>
            </a:r>
            <a:endParaRPr lang="en-US" dirty="0"/>
          </a:p>
          <a:p>
            <a:pPr marL="628650" lvl="1" indent="-171450">
              <a:buFont typeface="Arial" charset="0"/>
              <a:buChar char="•"/>
            </a:pPr>
            <a:r>
              <a:rPr lang="en-US" dirty="0"/>
              <a:t>Borderline Group </a:t>
            </a:r>
            <a:r>
              <a:rPr lang="en-US" baseline="30000" dirty="0"/>
              <a:t>1</a:t>
            </a:r>
            <a:endParaRPr lang="en-US" dirty="0"/>
          </a:p>
          <a:p>
            <a:pPr marL="628650" lvl="1" indent="-171450">
              <a:buFont typeface="Arial" charset="0"/>
              <a:buChar char="•"/>
            </a:pPr>
            <a:r>
              <a:rPr lang="en-US" dirty="0"/>
              <a:t>Modified </a:t>
            </a:r>
            <a:r>
              <a:rPr lang="en-US" dirty="0" err="1"/>
              <a:t>Angoff</a:t>
            </a:r>
            <a:r>
              <a:rPr lang="en-US" dirty="0"/>
              <a:t> </a:t>
            </a:r>
            <a:r>
              <a:rPr lang="en-US" baseline="30000" dirty="0"/>
              <a:t>1,2</a:t>
            </a:r>
            <a:endParaRPr lang="en-US" dirty="0"/>
          </a:p>
          <a:p>
            <a:pPr marL="628650" lvl="1" indent="-171450">
              <a:buFont typeface="Arial" charset="0"/>
              <a:buChar char="•"/>
            </a:pPr>
            <a:r>
              <a:rPr lang="en-US" dirty="0" err="1"/>
              <a:t>Hofstee</a:t>
            </a:r>
            <a:r>
              <a:rPr lang="en-US" dirty="0"/>
              <a:t> Method</a:t>
            </a:r>
            <a:r>
              <a:rPr lang="en-US" baseline="30000" dirty="0"/>
              <a:t>1,3</a:t>
            </a:r>
            <a:endParaRPr lang="en-US" dirty="0"/>
          </a:p>
          <a:p>
            <a:pPr marL="628650" lvl="1" indent="-171450">
              <a:buFont typeface="Arial" charset="0"/>
              <a:buChar char="•"/>
            </a:pPr>
            <a:endParaRPr lang="en-US" dirty="0"/>
          </a:p>
          <a:p>
            <a:r>
              <a:rPr lang="en-US" dirty="0"/>
              <a:t>Borderline regression and Borderline Group methods are described as “Examinee </a:t>
            </a:r>
            <a:r>
              <a:rPr lang="en-US" dirty="0" err="1"/>
              <a:t>Centred</a:t>
            </a:r>
            <a:r>
              <a:rPr lang="en-US" dirty="0"/>
              <a:t>”- </a:t>
            </a:r>
          </a:p>
          <a:p>
            <a:pPr marL="628650" lvl="1" indent="-171450">
              <a:buFont typeface="Arial" charset="0"/>
              <a:buChar char="•"/>
            </a:pPr>
            <a:r>
              <a:rPr lang="en-US" dirty="0"/>
              <a:t>The standard is translated to a passing score based on the review of examinees’ performance on tasks. </a:t>
            </a:r>
          </a:p>
          <a:p>
            <a:pPr marL="628650" lvl="1" indent="-171450">
              <a:buFont typeface="Arial" charset="0"/>
              <a:buChar char="•"/>
            </a:pPr>
            <a:r>
              <a:rPr lang="en-US" dirty="0"/>
              <a:t>Judges determine whether the performance they review depicts someone possessing the knowledge and skills needed to meet the standard. </a:t>
            </a:r>
          </a:p>
          <a:p>
            <a:pPr lvl="1"/>
            <a:endParaRPr lang="en-US" dirty="0"/>
          </a:p>
          <a:p>
            <a:r>
              <a:rPr lang="en-US" dirty="0"/>
              <a:t>Modified </a:t>
            </a:r>
            <a:r>
              <a:rPr lang="en-US" dirty="0" err="1"/>
              <a:t>Angoff</a:t>
            </a:r>
            <a:r>
              <a:rPr lang="en-US" dirty="0"/>
              <a:t> and </a:t>
            </a:r>
            <a:r>
              <a:rPr lang="en-US" dirty="0" err="1"/>
              <a:t>Hofstee</a:t>
            </a:r>
            <a:r>
              <a:rPr lang="en-US" dirty="0"/>
              <a:t> Methods are described in detail in the MEU’s presentation</a:t>
            </a:r>
            <a:r>
              <a:rPr lang="en-US" baseline="0" dirty="0"/>
              <a:t> on Setting the Standard in the MCQ Exam and are not explored further in this presentation.</a:t>
            </a:r>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7</a:t>
            </a:fld>
            <a:endParaRPr lang="en-US"/>
          </a:p>
        </p:txBody>
      </p:sp>
    </p:spTree>
    <p:extLst>
      <p:ext uri="{BB962C8B-B14F-4D97-AF65-F5344CB8AC3E}">
        <p14:creationId xmlns:p14="http://schemas.microsoft.com/office/powerpoint/2010/main" val="60670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Borderline regression and Borderline group methods both require the examiners to identify the borderline candidate.</a:t>
            </a:r>
          </a:p>
          <a:p>
            <a:endParaRPr lang="en-US" dirty="0"/>
          </a:p>
          <a:p>
            <a:r>
              <a:rPr lang="en-US" dirty="0"/>
              <a:t>This is the candidate who is neither qualified nor unqualified to meet the standard.</a:t>
            </a:r>
          </a:p>
          <a:p>
            <a:endParaRPr lang="en-US" dirty="0"/>
          </a:p>
          <a:p>
            <a:r>
              <a:rPr lang="en-US" dirty="0"/>
              <a:t>These methods depend on examiner training in advance of each exam so that the examiner has a clear picture of the standard expected.</a:t>
            </a:r>
          </a:p>
          <a:p>
            <a:r>
              <a:rPr lang="en-US" dirty="0"/>
              <a:t>The examiner must be familiar with the material being examined and must also have a clear picture of the standard required of a candidate at this stage of their training. </a:t>
            </a:r>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8</a:t>
            </a:fld>
            <a:endParaRPr lang="en-US"/>
          </a:p>
        </p:txBody>
      </p:sp>
    </p:spTree>
    <p:extLst>
      <p:ext uri="{BB962C8B-B14F-4D97-AF65-F5344CB8AC3E}">
        <p14:creationId xmlns:p14="http://schemas.microsoft.com/office/powerpoint/2010/main" val="200456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carrying out standard setting using the Borderline Group Method:</a:t>
            </a:r>
          </a:p>
          <a:p>
            <a:endParaRPr lang="en-US" dirty="0"/>
          </a:p>
          <a:p>
            <a:pPr marL="171450" indent="-171450">
              <a:buFont typeface="Arial" charset="0"/>
              <a:buChar char="•"/>
            </a:pPr>
            <a:r>
              <a:rPr lang="en-US" dirty="0"/>
              <a:t>Examiners mark each student’s performance on a checklist: This is called the Score</a:t>
            </a:r>
          </a:p>
          <a:p>
            <a:pPr marL="171450" indent="-171450">
              <a:buFont typeface="Arial" charset="0"/>
              <a:buChar char="•"/>
            </a:pPr>
            <a:endParaRPr lang="en-US" dirty="0"/>
          </a:p>
          <a:p>
            <a:pPr marL="171450" indent="-171450">
              <a:buFont typeface="Arial" charset="0"/>
              <a:buChar char="•"/>
            </a:pPr>
            <a:r>
              <a:rPr lang="en-US" dirty="0"/>
              <a:t>They also rate student performance as Fail, Borderline, Pass, Good, Outstanding: This is called the Rating</a:t>
            </a:r>
          </a:p>
          <a:p>
            <a:pPr marL="171450" indent="-171450">
              <a:buFont typeface="Arial" charset="0"/>
              <a:buChar char="•"/>
            </a:pPr>
            <a:endParaRPr lang="en-US" dirty="0"/>
          </a:p>
          <a:p>
            <a:pPr marL="171450" indent="-171450">
              <a:buFont typeface="Arial" charset="0"/>
              <a:buChar char="•"/>
            </a:pPr>
            <a:r>
              <a:rPr lang="en-US" dirty="0"/>
              <a:t>Descriptors (fail,</a:t>
            </a:r>
            <a:r>
              <a:rPr lang="en-US" baseline="0" dirty="0"/>
              <a:t> borderline, pass and so on) </a:t>
            </a:r>
            <a:r>
              <a:rPr lang="en-US" dirty="0"/>
              <a:t>vary from test to test but the important group is the borderline group.</a:t>
            </a:r>
          </a:p>
          <a:p>
            <a:pPr marL="171450" indent="-171450">
              <a:buFont typeface="Arial" charset="0"/>
              <a:buChar char="•"/>
            </a:pPr>
            <a:endParaRPr lang="en-US" dirty="0"/>
          </a:p>
          <a:p>
            <a:pPr marL="171450" indent="-171450">
              <a:buFont typeface="Arial" charset="0"/>
              <a:buChar char="•"/>
            </a:pPr>
            <a:r>
              <a:rPr lang="en-US" dirty="0"/>
              <a:t>After the exam, the mean score of all candidates rated as borderline is calculated and this becomes the cut score or pass mark.</a:t>
            </a:r>
          </a:p>
          <a:p>
            <a:endParaRPr lang="en-US" dirty="0"/>
          </a:p>
          <a:p>
            <a:r>
              <a:rPr lang="en-US" dirty="0"/>
              <a:t>This method only works with a large cohort of candidates. With smaller cohorts there may be very few candidates ranked as borderline and then the pass mark is unreliable.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can overcome this by using Borderline Regression Analysis which uses data from all the candidates, not just those who were ranked as borderline.</a:t>
            </a:r>
          </a:p>
          <a:p>
            <a:endParaRPr lang="en-US" dirty="0"/>
          </a:p>
          <a:p>
            <a:endParaRPr lang="en-US" dirty="0"/>
          </a:p>
        </p:txBody>
      </p:sp>
      <p:sp>
        <p:nvSpPr>
          <p:cNvPr id="4" name="Slide Number Placeholder 3"/>
          <p:cNvSpPr>
            <a:spLocks noGrp="1"/>
          </p:cNvSpPr>
          <p:nvPr>
            <p:ph type="sldNum" sz="quarter" idx="10"/>
          </p:nvPr>
        </p:nvSpPr>
        <p:spPr/>
        <p:txBody>
          <a:bodyPr/>
          <a:lstStyle/>
          <a:p>
            <a:fld id="{125439B5-78C9-3744-8482-1A2F20B6F4BE}" type="slidenum">
              <a:rPr lang="en-US" smtClean="0"/>
              <a:t>9</a:t>
            </a:fld>
            <a:endParaRPr lang="en-US"/>
          </a:p>
        </p:txBody>
      </p:sp>
    </p:spTree>
    <p:extLst>
      <p:ext uri="{BB962C8B-B14F-4D97-AF65-F5344CB8AC3E}">
        <p14:creationId xmlns:p14="http://schemas.microsoft.com/office/powerpoint/2010/main" val="23680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29122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5532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151026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6954A-D499-454B-B233-BD5279CEDEFC}" type="datetimeFigureOut">
              <a:rPr lang="en-US" smtClean="0"/>
              <a:t>6/15/20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A48416-A9EF-2648-8098-D0068A08B44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74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49927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637873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E6954A-D499-454B-B233-BD5279CEDEFC}" type="datetimeFigureOut">
              <a:rPr lang="en-US" smtClean="0"/>
              <a:t>6/15/20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507817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0E6954A-D499-454B-B233-BD5279CEDEFC}" type="datetimeFigureOut">
              <a:rPr lang="en-US" smtClean="0"/>
              <a:t>6/15/20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79185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48416-A9EF-2648-8098-D0068A08B44A}" type="slidenum">
              <a:rPr lang="en-US" smtClean="0"/>
              <a:t>‹#›</a:t>
            </a:fld>
            <a:endParaRPr lang="en-US"/>
          </a:p>
        </p:txBody>
      </p:sp>
    </p:spTree>
    <p:extLst>
      <p:ext uri="{BB962C8B-B14F-4D97-AF65-F5344CB8AC3E}">
        <p14:creationId xmlns:p14="http://schemas.microsoft.com/office/powerpoint/2010/main" val="70428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E6954A-D499-454B-B233-BD5279CEDEFC}" type="datetimeFigureOut">
              <a:rPr lang="en-US" smtClean="0"/>
              <a:t>6/15/20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A48416-A9EF-2648-8098-D0068A08B44A}" type="slidenum">
              <a:rPr lang="en-US" smtClean="0"/>
              <a:t>‹#›</a:t>
            </a:fld>
            <a:endParaRPr lang="en-US"/>
          </a:p>
        </p:txBody>
      </p:sp>
    </p:spTree>
    <p:extLst>
      <p:ext uri="{BB962C8B-B14F-4D97-AF65-F5344CB8AC3E}">
        <p14:creationId xmlns:p14="http://schemas.microsoft.com/office/powerpoint/2010/main" val="4233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0E6954A-D499-454B-B233-BD5279CEDEFC}" type="datetimeFigureOut">
              <a:rPr lang="en-US" smtClean="0"/>
              <a:t>6/15/20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DA48416-A9EF-2648-8098-D0068A08B44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2682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chart" Target="../charts/chart3.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chart" Target="../charts/char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201" y="758952"/>
            <a:ext cx="11108764" cy="3566160"/>
          </a:xfrm>
        </p:spPr>
        <p:txBody>
          <a:bodyPr>
            <a:normAutofit/>
          </a:bodyPr>
          <a:lstStyle/>
          <a:p>
            <a:r>
              <a:rPr lang="en-US" sz="7200" dirty="0"/>
              <a:t>Standard Setting for the OSCE</a:t>
            </a:r>
          </a:p>
        </p:txBody>
      </p:sp>
      <p:sp>
        <p:nvSpPr>
          <p:cNvPr id="3" name="Subtitle 2"/>
          <p:cNvSpPr>
            <a:spLocks noGrp="1"/>
          </p:cNvSpPr>
          <p:nvPr>
            <p:ph type="subTitle" idx="1"/>
          </p:nvPr>
        </p:nvSpPr>
        <p:spPr/>
        <p:txBody>
          <a:bodyPr>
            <a:normAutofit fontScale="85000" lnSpcReduction="20000"/>
          </a:bodyPr>
          <a:lstStyle/>
          <a:p>
            <a:endParaRPr lang="en-US" dirty="0"/>
          </a:p>
          <a:p>
            <a:endParaRPr lang="en-US" dirty="0"/>
          </a:p>
          <a:p>
            <a:r>
              <a:rPr lang="en-US" dirty="0" err="1"/>
              <a:t>Dr</a:t>
            </a:r>
            <a:r>
              <a:rPr lang="en-US" dirty="0"/>
              <a:t> Helen Hynes, Medical Education Unit, UCC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spTree>
    <p:extLst>
      <p:ext uri="{BB962C8B-B14F-4D97-AF65-F5344CB8AC3E}">
        <p14:creationId xmlns:p14="http://schemas.microsoft.com/office/powerpoint/2010/main" val="179843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97623"/>
            <a:ext cx="10058400" cy="1450757"/>
          </a:xfrm>
        </p:spPr>
        <p:txBody>
          <a:bodyPr/>
          <a:lstStyle/>
          <a:p>
            <a:r>
              <a:rPr lang="en-US" dirty="0"/>
              <a:t>Borderline Regression Analysis</a:t>
            </a:r>
          </a:p>
        </p:txBody>
      </p:sp>
      <p:sp>
        <p:nvSpPr>
          <p:cNvPr id="3" name="Content Placeholder 2"/>
          <p:cNvSpPr>
            <a:spLocks noGrp="1"/>
          </p:cNvSpPr>
          <p:nvPr>
            <p:ph idx="1"/>
          </p:nvPr>
        </p:nvSpPr>
        <p:spPr>
          <a:xfrm>
            <a:off x="1097280" y="1845734"/>
            <a:ext cx="5217795" cy="4023360"/>
          </a:xfrm>
        </p:spPr>
        <p:txBody>
          <a:bodyPr>
            <a:normAutofit lnSpcReduction="10000"/>
          </a:bodyPr>
          <a:lstStyle/>
          <a:p>
            <a:r>
              <a:rPr lang="en-US" dirty="0"/>
              <a:t>Examiners:</a:t>
            </a:r>
          </a:p>
          <a:p>
            <a:pPr lvl="1"/>
            <a:r>
              <a:rPr lang="en-US" dirty="0"/>
              <a:t>Mark each student’s performance on a checklist = Score</a:t>
            </a:r>
          </a:p>
          <a:p>
            <a:pPr lvl="1"/>
            <a:r>
              <a:rPr lang="en-US" dirty="0"/>
              <a:t>Rate each student’s performance as Fail, Borderline, Pass, Good, Outstanding = Rating</a:t>
            </a:r>
          </a:p>
          <a:p>
            <a:r>
              <a:rPr lang="en-US" dirty="0"/>
              <a:t>All candidates results are plotted on Excel (equivalent software). </a:t>
            </a:r>
          </a:p>
          <a:p>
            <a:r>
              <a:rPr lang="en-US" dirty="0"/>
              <a:t>The candidates’ score on the checklist is the dependent variable and these are plotted on the Y axis. Their ratings are the independent variable and are plotted on the X axis.</a:t>
            </a:r>
          </a:p>
          <a:p>
            <a:r>
              <a:rPr lang="en-US" dirty="0"/>
              <a:t>We can then draw a scatter plot of all the data allowing for a regression line to be drawn.</a:t>
            </a:r>
          </a:p>
          <a:p>
            <a:endParaRPr lang="en-US" dirty="0"/>
          </a:p>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502764234"/>
              </p:ext>
            </p:extLst>
          </p:nvPr>
        </p:nvGraphicFramePr>
        <p:xfrm>
          <a:off x="6729413" y="2114549"/>
          <a:ext cx="4426267" cy="3357563"/>
        </p:xfrm>
        <a:graphic>
          <a:graphicData uri="http://schemas.openxmlformats.org/drawingml/2006/chart">
            <c:chart xmlns:c="http://schemas.openxmlformats.org/drawingml/2006/chart" xmlns:r="http://schemas.openxmlformats.org/officeDocument/2006/relationships" r:id="rId5"/>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800" y="397623"/>
            <a:ext cx="812800" cy="812800"/>
          </a:xfrm>
          <a:prstGeom prst="rect">
            <a:avLst/>
          </a:prstGeom>
        </p:spPr>
      </p:pic>
    </p:spTree>
    <p:extLst>
      <p:ext uri="{BB962C8B-B14F-4D97-AF65-F5344CB8AC3E}">
        <p14:creationId xmlns:p14="http://schemas.microsoft.com/office/powerpoint/2010/main" val="325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Borderline Regression Analysis</a:t>
            </a:r>
          </a:p>
        </p:txBody>
      </p:sp>
      <p:sp>
        <p:nvSpPr>
          <p:cNvPr id="3" name="Content Placeholder 2"/>
          <p:cNvSpPr>
            <a:spLocks noGrp="1"/>
          </p:cNvSpPr>
          <p:nvPr>
            <p:ph idx="1"/>
          </p:nvPr>
        </p:nvSpPr>
        <p:spPr>
          <a:xfrm>
            <a:off x="1097280" y="1845734"/>
            <a:ext cx="4760595" cy="4023360"/>
          </a:xfrm>
        </p:spPr>
        <p:txBody>
          <a:bodyPr>
            <a:normAutofit fontScale="92500" lnSpcReduction="10000"/>
          </a:bodyPr>
          <a:lstStyle/>
          <a:p>
            <a:r>
              <a:rPr lang="en-US" dirty="0"/>
              <a:t>Y axis is score obtained out of 50 by each candidate using the checklist.</a:t>
            </a:r>
          </a:p>
          <a:p>
            <a:r>
              <a:rPr lang="en-US" dirty="0"/>
              <a:t>X axis is examiners’ ranking of each candidate.</a:t>
            </a:r>
          </a:p>
          <a:p>
            <a:pPr lvl="1"/>
            <a:r>
              <a:rPr lang="en-US" dirty="0"/>
              <a:t>0=Fail</a:t>
            </a:r>
          </a:p>
          <a:p>
            <a:pPr lvl="1"/>
            <a:r>
              <a:rPr lang="en-US" dirty="0"/>
              <a:t>1=Borderline</a:t>
            </a:r>
          </a:p>
          <a:p>
            <a:pPr lvl="1"/>
            <a:r>
              <a:rPr lang="en-US" dirty="0"/>
              <a:t>2=Clear Pass</a:t>
            </a:r>
          </a:p>
          <a:p>
            <a:pPr lvl="1"/>
            <a:r>
              <a:rPr lang="en-US" dirty="0"/>
              <a:t>3= Good</a:t>
            </a:r>
          </a:p>
          <a:p>
            <a:pPr lvl="1"/>
            <a:r>
              <a:rPr lang="en-US" dirty="0"/>
              <a:t>4= Outstanding</a:t>
            </a:r>
          </a:p>
          <a:p>
            <a:r>
              <a:rPr lang="en-US" dirty="0"/>
              <a:t>Using Excel, we draw a scatter plot. We then instruct Excel to insert a trend line and an equation.</a:t>
            </a:r>
          </a:p>
          <a:p>
            <a:r>
              <a:rPr lang="en-US" dirty="0"/>
              <a:t>The equation allows us to calculate the borderline score = pass mark.</a:t>
            </a:r>
          </a:p>
        </p:txBody>
      </p:sp>
      <p:graphicFrame>
        <p:nvGraphicFramePr>
          <p:cNvPr id="5" name="Chart 4"/>
          <p:cNvGraphicFramePr>
            <a:graphicFrameLocks/>
          </p:cNvGraphicFramePr>
          <p:nvPr>
            <p:extLst>
              <p:ext uri="{D42A27DB-BD31-4B8C-83A1-F6EECF244321}">
                <p14:modId xmlns:p14="http://schemas.microsoft.com/office/powerpoint/2010/main" val="1173888555"/>
              </p:ext>
            </p:extLst>
          </p:nvPr>
        </p:nvGraphicFramePr>
        <p:xfrm>
          <a:off x="6000750" y="1845734"/>
          <a:ext cx="5154930" cy="3626378"/>
        </p:xfrm>
        <a:graphic>
          <a:graphicData uri="http://schemas.openxmlformats.org/drawingml/2006/chart">
            <c:chart xmlns:c="http://schemas.openxmlformats.org/drawingml/2006/chart" xmlns:r="http://schemas.openxmlformats.org/officeDocument/2006/relationships" r:id="rId5"/>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800" y="286603"/>
            <a:ext cx="812800" cy="812800"/>
          </a:xfrm>
          <a:prstGeom prst="rect">
            <a:avLst/>
          </a:prstGeom>
        </p:spPr>
      </p:pic>
    </p:spTree>
    <p:extLst>
      <p:ext uri="{BB962C8B-B14F-4D97-AF65-F5344CB8AC3E}">
        <p14:creationId xmlns:p14="http://schemas.microsoft.com/office/powerpoint/2010/main" val="189162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Borderline Regression Analysis</a:t>
            </a:r>
          </a:p>
        </p:txBody>
      </p:sp>
      <p:sp>
        <p:nvSpPr>
          <p:cNvPr id="7" name="Content Placeholder 6"/>
          <p:cNvSpPr>
            <a:spLocks noGrp="1"/>
          </p:cNvSpPr>
          <p:nvPr>
            <p:ph idx="1"/>
          </p:nvPr>
        </p:nvSpPr>
        <p:spPr>
          <a:xfrm>
            <a:off x="1097280" y="1845734"/>
            <a:ext cx="4903470" cy="4023360"/>
          </a:xfrm>
        </p:spPr>
        <p:txBody>
          <a:bodyPr>
            <a:normAutofit fontScale="92500" lnSpcReduction="20000"/>
          </a:bodyPr>
          <a:lstStyle/>
          <a:p>
            <a:r>
              <a:rPr lang="en-US" dirty="0"/>
              <a:t>y = 6.5848x + 19.355</a:t>
            </a:r>
          </a:p>
          <a:p>
            <a:r>
              <a:rPr lang="en-US" dirty="0"/>
              <a:t>The equation is calculated by Excel based on the slope of the trend line.</a:t>
            </a:r>
          </a:p>
          <a:p>
            <a:r>
              <a:rPr lang="en-US" dirty="0"/>
              <a:t>The x axis is the examiners’ ratings and 1 on the x axis represents students that the examiners ranked as borderline.</a:t>
            </a:r>
          </a:p>
          <a:p>
            <a:r>
              <a:rPr lang="en-US" dirty="0"/>
              <a:t>We want to know what is y when x is 1, based on this data. The equation allows us to calculate that – </a:t>
            </a:r>
          </a:p>
          <a:p>
            <a:r>
              <a:rPr lang="en-US" dirty="0"/>
              <a:t>y = 6.5848x + 19.355</a:t>
            </a:r>
          </a:p>
          <a:p>
            <a:r>
              <a:rPr lang="en-US" dirty="0"/>
              <a:t>y = 6.5848(1) + 19.355</a:t>
            </a:r>
          </a:p>
          <a:p>
            <a:r>
              <a:rPr lang="en-US" dirty="0"/>
              <a:t>Y = 25.9</a:t>
            </a:r>
          </a:p>
          <a:p>
            <a:r>
              <a:rPr lang="en-US" dirty="0"/>
              <a:t>So for this OSCE station the pass mark is 25.9/50.</a:t>
            </a:r>
          </a:p>
          <a:p>
            <a:endParaRPr lang="en-US" dirty="0"/>
          </a:p>
          <a:p>
            <a:endParaRPr lang="en-US" dirty="0"/>
          </a:p>
        </p:txBody>
      </p:sp>
      <p:sp>
        <p:nvSpPr>
          <p:cNvPr id="4" name="Content Placeholder 2"/>
          <p:cNvSpPr txBox="1">
            <a:spLocks/>
          </p:cNvSpPr>
          <p:nvPr/>
        </p:nvSpPr>
        <p:spPr>
          <a:xfrm>
            <a:off x="1097280" y="1845734"/>
            <a:ext cx="4760595"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803012848"/>
              </p:ext>
            </p:extLst>
          </p:nvPr>
        </p:nvGraphicFramePr>
        <p:xfrm>
          <a:off x="6000750" y="1845734"/>
          <a:ext cx="5154930" cy="3626378"/>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Straight Arrow Connector 10"/>
          <p:cNvCxnSpPr/>
          <p:nvPr/>
        </p:nvCxnSpPr>
        <p:spPr>
          <a:xfrm flipH="1" flipV="1">
            <a:off x="6272213" y="3686176"/>
            <a:ext cx="1200150" cy="14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286603"/>
            <a:ext cx="812800" cy="812800"/>
          </a:xfrm>
          <a:prstGeom prst="rect">
            <a:avLst/>
          </a:prstGeom>
        </p:spPr>
      </p:pic>
    </p:spTree>
    <p:extLst>
      <p:ext uri="{BB962C8B-B14F-4D97-AF65-F5344CB8AC3E}">
        <p14:creationId xmlns:p14="http://schemas.microsoft.com/office/powerpoint/2010/main" val="14496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5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r>
              <a:rPr lang="en-US" dirty="0"/>
              <a:t>Calculate the pass mark for each OSCE station using the process just described. </a:t>
            </a:r>
          </a:p>
          <a:p>
            <a:pPr lvl="1"/>
            <a:r>
              <a:rPr lang="en-US" dirty="0"/>
              <a:t>Each OSCE station will have a different Pass Mark depending on the difficulty of the station.</a:t>
            </a:r>
          </a:p>
          <a:p>
            <a:pPr lvl="1"/>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851050991"/>
              </p:ext>
            </p:extLst>
          </p:nvPr>
        </p:nvGraphicFramePr>
        <p:xfrm>
          <a:off x="746126" y="2671763"/>
          <a:ext cx="2854324" cy="20431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extLst>
              <p:ext uri="{D42A27DB-BD31-4B8C-83A1-F6EECF244321}">
                <p14:modId xmlns:p14="http://schemas.microsoft.com/office/powerpoint/2010/main" val="1263070740"/>
              </p:ext>
            </p:extLst>
          </p:nvPr>
        </p:nvGraphicFramePr>
        <p:xfrm>
          <a:off x="4197350" y="2671762"/>
          <a:ext cx="2960688" cy="20907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p:cNvGraphicFramePr>
            <a:graphicFrameLocks/>
          </p:cNvGraphicFramePr>
          <p:nvPr>
            <p:extLst>
              <p:ext uri="{D42A27DB-BD31-4B8C-83A1-F6EECF244321}">
                <p14:modId xmlns:p14="http://schemas.microsoft.com/office/powerpoint/2010/main" val="1311782891"/>
              </p:ext>
            </p:extLst>
          </p:nvPr>
        </p:nvGraphicFramePr>
        <p:xfrm>
          <a:off x="7754938" y="2671762"/>
          <a:ext cx="3205796" cy="2115926"/>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p:cNvSpPr txBox="1"/>
          <p:nvPr/>
        </p:nvSpPr>
        <p:spPr>
          <a:xfrm>
            <a:off x="746126" y="4787688"/>
            <a:ext cx="10214608" cy="369332"/>
          </a:xfrm>
          <a:prstGeom prst="rect">
            <a:avLst/>
          </a:prstGeom>
          <a:noFill/>
        </p:spPr>
        <p:txBody>
          <a:bodyPr wrap="square" rtlCol="0">
            <a:spAutoFit/>
          </a:bodyPr>
          <a:lstStyle/>
          <a:p>
            <a:r>
              <a:rPr lang="en-US" dirty="0"/>
              <a:t>Hip Exam: 36.5/50		            Blackout History: 23/50	          Diabetic Foot Exam: 31/50</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5747" y="286603"/>
            <a:ext cx="812800" cy="812800"/>
          </a:xfrm>
          <a:prstGeom prst="rect">
            <a:avLst/>
          </a:prstGeom>
        </p:spPr>
      </p:pic>
    </p:spTree>
    <p:extLst>
      <p:ext uri="{BB962C8B-B14F-4D97-AF65-F5344CB8AC3E}">
        <p14:creationId xmlns:p14="http://schemas.microsoft.com/office/powerpoint/2010/main" val="26757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Editing the students’ mark to reflect UCC Marks and Standards</a:t>
            </a:r>
          </a:p>
        </p:txBody>
      </p:sp>
      <p:sp>
        <p:nvSpPr>
          <p:cNvPr id="3" name="Content Placeholder 2"/>
          <p:cNvSpPr>
            <a:spLocks noGrp="1"/>
          </p:cNvSpPr>
          <p:nvPr>
            <p:ph idx="1"/>
          </p:nvPr>
        </p:nvSpPr>
        <p:spPr/>
        <p:txBody>
          <a:bodyPr>
            <a:normAutofit lnSpcReduction="10000"/>
          </a:bodyPr>
          <a:lstStyle/>
          <a:p>
            <a:r>
              <a:rPr lang="en-US" dirty="0"/>
              <a:t>As UCC uses 50% as the Pass Mark for examinations in the medical degree </a:t>
            </a:r>
            <a:r>
              <a:rPr lang="en-US" dirty="0" err="1"/>
              <a:t>programmes</a:t>
            </a:r>
            <a:r>
              <a:rPr lang="en-US" dirty="0"/>
              <a:t>, the students’ actual marks are amended taking into account the cut score.</a:t>
            </a:r>
          </a:p>
          <a:p>
            <a:r>
              <a:rPr lang="en-US" dirty="0"/>
              <a:t>This is the formula used:</a:t>
            </a:r>
          </a:p>
          <a:p>
            <a:r>
              <a:rPr lang="en-US" dirty="0"/>
              <a:t>Amended mark = (actual mark X old pass mark)/ new pass mark.</a:t>
            </a:r>
          </a:p>
          <a:p>
            <a:r>
              <a:rPr lang="en-US" dirty="0"/>
              <a:t>Old pass mark = 50% </a:t>
            </a:r>
          </a:p>
          <a:p>
            <a:r>
              <a:rPr lang="en-US" dirty="0"/>
              <a:t>For example, if the student’ actual score is 60/100 and the new pass mark (cut-score) is 55%, then the student’s amended mark is (30 X 50)/55= 54.5%</a:t>
            </a:r>
          </a:p>
          <a:p>
            <a:r>
              <a:rPr lang="en-US" dirty="0"/>
              <a:t>In the case of OSCE’s we usually mark out of 50. </a:t>
            </a:r>
          </a:p>
          <a:p>
            <a:r>
              <a:rPr lang="en-US" dirty="0"/>
              <a:t>Therefore the old pass mark = 25/50 (50%).</a:t>
            </a:r>
          </a:p>
          <a:p>
            <a:r>
              <a:rPr lang="en-US" dirty="0"/>
              <a:t>Amended mark = (actual mark X 25)/new pass mark.</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3225" y="286603"/>
            <a:ext cx="812800" cy="812800"/>
          </a:xfrm>
          <a:prstGeom prst="rect">
            <a:avLst/>
          </a:prstGeom>
        </p:spPr>
      </p:pic>
    </p:spTree>
    <p:extLst>
      <p:ext uri="{BB962C8B-B14F-4D97-AF65-F5344CB8AC3E}">
        <p14:creationId xmlns:p14="http://schemas.microsoft.com/office/powerpoint/2010/main" val="46393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choosing a method</a:t>
            </a:r>
          </a:p>
        </p:txBody>
      </p:sp>
      <p:sp>
        <p:nvSpPr>
          <p:cNvPr id="3" name="Content Placeholder 2"/>
          <p:cNvSpPr>
            <a:spLocks noGrp="1"/>
          </p:cNvSpPr>
          <p:nvPr>
            <p:ph idx="1"/>
          </p:nvPr>
        </p:nvSpPr>
        <p:spPr/>
        <p:txBody>
          <a:bodyPr/>
          <a:lstStyle/>
          <a:p>
            <a:r>
              <a:rPr lang="en-US" dirty="0"/>
              <a:t>The method must: </a:t>
            </a:r>
            <a:r>
              <a:rPr lang="en-US" baseline="30000" dirty="0"/>
              <a:t>4</a:t>
            </a:r>
            <a:endParaRPr lang="en-US" dirty="0"/>
          </a:p>
          <a:p>
            <a:pPr lvl="1"/>
            <a:r>
              <a:rPr lang="en-US" dirty="0"/>
              <a:t>Produce standards consistent with the purpose of the test</a:t>
            </a:r>
          </a:p>
          <a:p>
            <a:pPr lvl="1"/>
            <a:r>
              <a:rPr lang="en-US" dirty="0"/>
              <a:t>Rely on informed expert </a:t>
            </a:r>
            <a:r>
              <a:rPr lang="en-US" dirty="0" err="1"/>
              <a:t>judgement</a:t>
            </a:r>
            <a:endParaRPr lang="en-US" dirty="0"/>
          </a:p>
          <a:p>
            <a:pPr lvl="1"/>
            <a:r>
              <a:rPr lang="en-US" dirty="0"/>
              <a:t>Demonstrate due diligence</a:t>
            </a:r>
          </a:p>
          <a:p>
            <a:pPr lvl="1"/>
            <a:r>
              <a:rPr lang="en-US" dirty="0"/>
              <a:t>Be easy to explain and implement</a:t>
            </a:r>
          </a:p>
          <a:p>
            <a:pPr lvl="1"/>
            <a:r>
              <a:rPr lang="en-US" dirty="0"/>
              <a:t>Be supported by a body of research</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05236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by step: Using Excel for borderline regression</a:t>
            </a:r>
          </a:p>
        </p:txBody>
      </p:sp>
      <p:sp>
        <p:nvSpPr>
          <p:cNvPr id="3" name="Content Placeholder 2"/>
          <p:cNvSpPr>
            <a:spLocks noGrp="1"/>
          </p:cNvSpPr>
          <p:nvPr>
            <p:ph idx="1"/>
          </p:nvPr>
        </p:nvSpPr>
        <p:spPr>
          <a:xfrm>
            <a:off x="1097280" y="1845734"/>
            <a:ext cx="5560695" cy="4023360"/>
          </a:xfrm>
        </p:spPr>
        <p:txBody>
          <a:bodyPr/>
          <a:lstStyle/>
          <a:p>
            <a:r>
              <a:rPr lang="en-US" dirty="0"/>
              <a:t>1. OSCEs in UCC School of Medicine are marked using the Speedwell system. The results are returned to the module coordinator in the format of an Excel file. </a:t>
            </a:r>
            <a:endParaRPr lang="en-GB" dirty="0"/>
          </a:p>
          <a:p>
            <a:r>
              <a:rPr lang="en-US" dirty="0"/>
              <a:t>2. Start with Station 1.</a:t>
            </a:r>
            <a:endParaRPr lang="en-GB" dirty="0"/>
          </a:p>
          <a:p>
            <a:r>
              <a:rPr lang="en-US" dirty="0"/>
              <a:t>You want to draw a scatter plot with the students’ rating (fail/borderline/clear pass/good/outstanding) on the x-axis and the students’ score (0-50/50) on the y axis. To do this the Rating column should appear first and the score second as shown in the image below.</a:t>
            </a:r>
            <a:endParaRPr lang="en-GB" dirty="0"/>
          </a:p>
          <a:p>
            <a:r>
              <a:rPr lang="en-US" dirty="0"/>
              <a:t>Highlight the 2 columns that you want to graph.</a:t>
            </a:r>
            <a:endParaRPr lang="en-GB" dirty="0"/>
          </a:p>
          <a:p>
            <a:endParaRPr lang="en-US" dirty="0"/>
          </a:p>
        </p:txBody>
      </p:sp>
      <p:pic>
        <p:nvPicPr>
          <p:cNvPr id="5" name="Picture 4" descr="Macintosh HD:Users:helenhynes:Desktop:Screen shot 2015-05-12 at 08.54.05.png"/>
          <p:cNvPicPr/>
          <p:nvPr/>
        </p:nvPicPr>
        <p:blipFill>
          <a:blip r:embed="rId5"/>
          <a:srcRect/>
          <a:stretch>
            <a:fillRect/>
          </a:stretch>
        </p:blipFill>
        <p:spPr bwMode="auto">
          <a:xfrm>
            <a:off x="7429817" y="1328737"/>
            <a:ext cx="3928746" cy="4672330"/>
          </a:xfrm>
          <a:prstGeom prst="rect">
            <a:avLst/>
          </a:prstGeom>
          <a:noFill/>
          <a:ln w="9525">
            <a:solidFill>
              <a:schemeClr val="tx2"/>
            </a:solidFill>
            <a:miter lim="800000"/>
            <a:headEnd/>
            <a:tailEnd/>
          </a:ln>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286603"/>
            <a:ext cx="812800" cy="812800"/>
          </a:xfrm>
          <a:prstGeom prst="rect">
            <a:avLst/>
          </a:prstGeom>
        </p:spPr>
      </p:pic>
      <p:cxnSp>
        <p:nvCxnSpPr>
          <p:cNvPr id="7" name="Straight Arrow Connector 6"/>
          <p:cNvCxnSpPr/>
          <p:nvPr/>
        </p:nvCxnSpPr>
        <p:spPr>
          <a:xfrm>
            <a:off x="6072188" y="5200650"/>
            <a:ext cx="3471862" cy="14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88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Step by step: Using Excel for borderline regression</a:t>
            </a:r>
          </a:p>
        </p:txBody>
      </p:sp>
      <p:sp>
        <p:nvSpPr>
          <p:cNvPr id="13" name="Rectangle 11"/>
          <p:cNvSpPr>
            <a:spLocks noChangeArrowheads="1"/>
          </p:cNvSpPr>
          <p:nvPr/>
        </p:nvSpPr>
        <p:spPr bwMode="auto">
          <a:xfrm>
            <a:off x="1228725" y="173736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2"/>
          <p:cNvSpPr>
            <a:spLocks noChangeArrowheads="1"/>
          </p:cNvSpPr>
          <p:nvPr/>
        </p:nvSpPr>
        <p:spPr bwMode="auto">
          <a:xfrm>
            <a:off x="1228724" y="1965960"/>
            <a:ext cx="454342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rPr>
              <a:t>3. Click “Charts” in the sheets/charts/graphics line above the spreadsheet.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eaLnBrk="0" fontAlgn="base" hangingPunct="0">
              <a:spcBef>
                <a:spcPct val="0"/>
              </a:spcBef>
              <a:spcAft>
                <a:spcPct val="0"/>
              </a:spcAft>
            </a:pPr>
            <a:r>
              <a:rPr lang="en-US" altLang="en-US" sz="2000" dirty="0"/>
              <a:t>4. Then select “Scatter Plot”, and chose the appropriate graph type.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charset="0"/>
            </a:endParaRPr>
          </a:p>
        </p:txBody>
      </p:sp>
      <p:sp>
        <p:nvSpPr>
          <p:cNvPr id="15" name="Rectangle 13"/>
          <p:cNvSpPr>
            <a:spLocks noChangeArrowheads="1"/>
          </p:cNvSpPr>
          <p:nvPr/>
        </p:nvSpPr>
        <p:spPr bwMode="auto">
          <a:xfrm>
            <a:off x="1228725" y="21945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8" name="Picture 2" descr="Macintosh HD:Users:helenhynes:Desktop:Screen shot 2015-05-12 at 08.55.2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672" y="2194560"/>
            <a:ext cx="5327347" cy="365106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8952" y="243156"/>
            <a:ext cx="812800" cy="812800"/>
          </a:xfrm>
          <a:prstGeom prst="rect">
            <a:avLst/>
          </a:prstGeom>
        </p:spPr>
      </p:pic>
      <p:cxnSp>
        <p:nvCxnSpPr>
          <p:cNvPr id="3" name="Straight Arrow Connector 2"/>
          <p:cNvCxnSpPr/>
          <p:nvPr/>
        </p:nvCxnSpPr>
        <p:spPr>
          <a:xfrm flipV="1">
            <a:off x="5692373" y="3299564"/>
            <a:ext cx="2065740" cy="345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572000" y="2194560"/>
            <a:ext cx="4957763" cy="620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8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Step by step: Using Excel for borderline regression</a:t>
            </a:r>
          </a:p>
        </p:txBody>
      </p:sp>
      <p:sp>
        <p:nvSpPr>
          <p:cNvPr id="5" name="Rectangle 2"/>
          <p:cNvSpPr>
            <a:spLocks noChangeArrowheads="1"/>
          </p:cNvSpPr>
          <p:nvPr/>
        </p:nvSpPr>
        <p:spPr bwMode="auto">
          <a:xfrm>
            <a:off x="1097280" y="1763123"/>
            <a:ext cx="4327072"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rPr>
              <a:t>5. This will automatically generate a scatter plot graph. Name the scatter plot – in this case we have called it Station 1.</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p>
          <a:p>
            <a:pPr eaLnBrk="0" fontAlgn="base" hangingPunct="0">
              <a:spcBef>
                <a:spcPct val="0"/>
              </a:spcBef>
              <a:spcAft>
                <a:spcPct val="0"/>
              </a:spcAft>
            </a:pPr>
            <a:r>
              <a:rPr lang="en-US" sz="2000" dirty="0"/>
              <a:t>6. Click on the data points to highlight them.</a:t>
            </a:r>
            <a:endParaRPr lang="en-GB"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pic>
        <p:nvPicPr>
          <p:cNvPr id="6145" name="Picture 5" descr="Macintosh HD:Users:helenhynes:Desktop:Screen shot 2015-05-12 at 09.04.2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6716" y="2204679"/>
            <a:ext cx="4509951" cy="346112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305839"/>
            <a:ext cx="812800" cy="812800"/>
          </a:xfrm>
          <a:prstGeom prst="rect">
            <a:avLst/>
          </a:prstGeom>
        </p:spPr>
      </p:pic>
      <p:cxnSp>
        <p:nvCxnSpPr>
          <p:cNvPr id="3" name="Straight Arrow Connector 2"/>
          <p:cNvCxnSpPr/>
          <p:nvPr/>
        </p:nvCxnSpPr>
        <p:spPr>
          <a:xfrm flipV="1">
            <a:off x="5424352" y="3700463"/>
            <a:ext cx="2376623" cy="414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43475" y="2486025"/>
            <a:ext cx="2728913"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2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49680" y="439003"/>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Step by step: Using Excel for borderline regression</a:t>
            </a:r>
          </a:p>
        </p:txBody>
      </p:sp>
      <p:pic>
        <p:nvPicPr>
          <p:cNvPr id="5" name="Content Placeholder 4" descr="Macintosh HD:Users:helenhynes:Desktop:Screen shot 2015-05-12 at 09.08.37.png"/>
          <p:cNvPicPr>
            <a:picLocks noGrp="1"/>
          </p:cNvPicPr>
          <p:nvPr>
            <p:ph idx="1"/>
          </p:nvPr>
        </p:nvPicPr>
        <p:blipFill>
          <a:blip r:embed="rId5"/>
          <a:srcRect/>
          <a:stretch>
            <a:fillRect/>
          </a:stretch>
        </p:blipFill>
        <p:spPr bwMode="auto">
          <a:xfrm>
            <a:off x="5127983" y="1889760"/>
            <a:ext cx="6180097" cy="4022725"/>
          </a:xfrm>
          <a:prstGeom prst="rect">
            <a:avLst/>
          </a:prstGeom>
          <a:noFill/>
          <a:ln w="9525">
            <a:solidFill>
              <a:schemeClr val="tx2"/>
            </a:solidFill>
            <a:miter lim="800000"/>
            <a:headEnd/>
            <a:tailEnd/>
          </a:ln>
        </p:spPr>
      </p:pic>
      <p:sp>
        <p:nvSpPr>
          <p:cNvPr id="6" name="TextBox 5"/>
          <p:cNvSpPr txBox="1"/>
          <p:nvPr/>
        </p:nvSpPr>
        <p:spPr>
          <a:xfrm>
            <a:off x="1249680" y="1960971"/>
            <a:ext cx="3746863" cy="1015663"/>
          </a:xfrm>
          <a:prstGeom prst="rect">
            <a:avLst/>
          </a:prstGeom>
          <a:noFill/>
        </p:spPr>
        <p:txBody>
          <a:bodyPr wrap="square" rtlCol="0">
            <a:spAutoFit/>
          </a:bodyPr>
          <a:lstStyle/>
          <a:p>
            <a:endParaRPr lang="en-US" sz="2000" dirty="0"/>
          </a:p>
          <a:p>
            <a:r>
              <a:rPr lang="en-US" sz="2000" dirty="0"/>
              <a:t>7. Click on Chart at the top of the screen.</a:t>
            </a:r>
            <a:endParaRPr lang="en-GB" sz="2000"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1172" y="197757"/>
            <a:ext cx="812800" cy="812800"/>
          </a:xfrm>
          <a:prstGeom prst="rect">
            <a:avLst/>
          </a:prstGeom>
        </p:spPr>
      </p:pic>
      <p:cxnSp>
        <p:nvCxnSpPr>
          <p:cNvPr id="3" name="Straight Arrow Connector 2"/>
          <p:cNvCxnSpPr/>
          <p:nvPr/>
        </p:nvCxnSpPr>
        <p:spPr>
          <a:xfrm flipV="1">
            <a:off x="4843463" y="1960971"/>
            <a:ext cx="2771775" cy="353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4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201" y="758952"/>
            <a:ext cx="11108764" cy="3566160"/>
          </a:xfrm>
        </p:spPr>
        <p:txBody>
          <a:bodyPr>
            <a:normAutofit/>
          </a:bodyPr>
          <a:lstStyle/>
          <a:p>
            <a:r>
              <a:rPr lang="en-US" sz="7200" dirty="0"/>
              <a:t>Standard Setting for the OSCE</a:t>
            </a:r>
          </a:p>
        </p:txBody>
      </p:sp>
      <p:sp>
        <p:nvSpPr>
          <p:cNvPr id="3" name="Subtitle 2"/>
          <p:cNvSpPr>
            <a:spLocks noGrp="1"/>
          </p:cNvSpPr>
          <p:nvPr>
            <p:ph type="subTitle" idx="1"/>
          </p:nvPr>
        </p:nvSpPr>
        <p:spPr/>
        <p:txBody>
          <a:bodyPr>
            <a:normAutofit fontScale="85000" lnSpcReduction="20000"/>
          </a:bodyPr>
          <a:lstStyle/>
          <a:p>
            <a:endParaRPr lang="en-US" dirty="0"/>
          </a:p>
          <a:p>
            <a:endParaRPr lang="en-US" dirty="0"/>
          </a:p>
          <a:p>
            <a:r>
              <a:rPr lang="en-US" dirty="0" err="1"/>
              <a:t>Dr</a:t>
            </a:r>
            <a:r>
              <a:rPr lang="en-US" dirty="0"/>
              <a:t> Helen Hynes, Medical Education Unit, UCC</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586" y="0"/>
            <a:ext cx="2313414" cy="230428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7114" y="352552"/>
            <a:ext cx="812800" cy="812800"/>
          </a:xfrm>
          <a:prstGeom prst="rect">
            <a:avLst/>
          </a:prstGeom>
        </p:spPr>
      </p:pic>
    </p:spTree>
    <p:extLst>
      <p:ext uri="{BB962C8B-B14F-4D97-AF65-F5344CB8AC3E}">
        <p14:creationId xmlns:p14="http://schemas.microsoft.com/office/powerpoint/2010/main" val="7848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845734"/>
            <a:ext cx="3278777" cy="4023360"/>
          </a:xfrm>
        </p:spPr>
        <p:txBody>
          <a:bodyPr/>
          <a:lstStyle/>
          <a:p>
            <a:endParaRPr lang="en-US" dirty="0"/>
          </a:p>
          <a:p>
            <a:endParaRPr lang="en-US" dirty="0"/>
          </a:p>
          <a:p>
            <a:r>
              <a:rPr lang="en-US" dirty="0"/>
              <a:t>8. Click on “Add </a:t>
            </a:r>
            <a:r>
              <a:rPr lang="en-US" dirty="0" err="1"/>
              <a:t>Trendline</a:t>
            </a:r>
            <a:r>
              <a:rPr lang="en-US" dirty="0"/>
              <a:t>” in the Chart Dropdown menu.</a:t>
            </a:r>
            <a:endParaRPr lang="en-GB" dirty="0"/>
          </a:p>
          <a:p>
            <a:endParaRPr lang="en-US" dirty="0"/>
          </a:p>
        </p:txBody>
      </p:sp>
      <p:sp>
        <p:nvSpPr>
          <p:cNvPr id="4" name="Title 1"/>
          <p:cNvSpPr>
            <a:spLocks noGrp="1"/>
          </p:cNvSpPr>
          <p:nvPr>
            <p:ph type="title"/>
          </p:nvPr>
        </p:nvSpPr>
        <p:spPr/>
        <p:txBody>
          <a:bodyPr/>
          <a:lstStyle/>
          <a:p>
            <a:r>
              <a:rPr lang="en-US" dirty="0"/>
              <a:t>Step by step: Using Excel for borderline regression</a:t>
            </a:r>
          </a:p>
        </p:txBody>
      </p:sp>
      <p:pic>
        <p:nvPicPr>
          <p:cNvPr id="5" name="Picture 4" descr="Macintosh HD:Users:helenhynes:Desktop:Screen shot 2015-05-12 at 09.14.57.png"/>
          <p:cNvPicPr/>
          <p:nvPr/>
        </p:nvPicPr>
        <p:blipFill>
          <a:blip r:embed="rId5"/>
          <a:srcRect/>
          <a:stretch>
            <a:fillRect/>
          </a:stretch>
        </p:blipFill>
        <p:spPr bwMode="auto">
          <a:xfrm>
            <a:off x="4604657" y="2302329"/>
            <a:ext cx="6551023" cy="3296057"/>
          </a:xfrm>
          <a:prstGeom prst="rect">
            <a:avLst/>
          </a:prstGeom>
          <a:noFill/>
          <a:ln w="9525">
            <a:solidFill>
              <a:schemeClr val="tx2"/>
            </a:solidFill>
            <a:miter lim="800000"/>
            <a:headEnd/>
            <a:tailEnd/>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286603"/>
            <a:ext cx="812800" cy="812800"/>
          </a:xfrm>
          <a:prstGeom prst="rect">
            <a:avLst/>
          </a:prstGeom>
        </p:spPr>
      </p:pic>
      <p:cxnSp>
        <p:nvCxnSpPr>
          <p:cNvPr id="8" name="Straight Arrow Connector 7"/>
          <p:cNvCxnSpPr/>
          <p:nvPr/>
        </p:nvCxnSpPr>
        <p:spPr>
          <a:xfrm>
            <a:off x="3943350" y="3128962"/>
            <a:ext cx="4586288" cy="285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93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845734"/>
            <a:ext cx="3311434" cy="4023360"/>
          </a:xfrm>
        </p:spPr>
        <p:txBody>
          <a:bodyPr/>
          <a:lstStyle/>
          <a:p>
            <a:r>
              <a:rPr lang="en-US" dirty="0"/>
              <a:t>9. The </a:t>
            </a:r>
            <a:r>
              <a:rPr lang="en-US" dirty="0" err="1"/>
              <a:t>trendline</a:t>
            </a:r>
            <a:r>
              <a:rPr lang="en-US" dirty="0"/>
              <a:t> will appear in your graph, together with a box for formatting the </a:t>
            </a:r>
            <a:r>
              <a:rPr lang="en-US" dirty="0" err="1"/>
              <a:t>trendline</a:t>
            </a:r>
            <a:r>
              <a:rPr lang="en-US" dirty="0"/>
              <a:t>.</a:t>
            </a:r>
            <a:endParaRPr lang="en-GB" dirty="0"/>
          </a:p>
          <a:p>
            <a:endParaRPr lang="en-US" dirty="0"/>
          </a:p>
        </p:txBody>
      </p:sp>
      <p:sp>
        <p:nvSpPr>
          <p:cNvPr id="4" name="Title 1"/>
          <p:cNvSpPr>
            <a:spLocks noGrp="1"/>
          </p:cNvSpPr>
          <p:nvPr>
            <p:ph type="title"/>
          </p:nvPr>
        </p:nvSpPr>
        <p:spPr/>
        <p:txBody>
          <a:bodyPr/>
          <a:lstStyle/>
          <a:p>
            <a:r>
              <a:rPr lang="en-US" dirty="0"/>
              <a:t>Step by step: Using Excel for borderline regression</a:t>
            </a:r>
          </a:p>
        </p:txBody>
      </p:sp>
      <p:pic>
        <p:nvPicPr>
          <p:cNvPr id="5" name="Picture 4" descr="Macintosh HD:Users:helenhynes:Desktop:Screen shot 2015-05-12 at 09.19.29.png"/>
          <p:cNvPicPr/>
          <p:nvPr/>
        </p:nvPicPr>
        <p:blipFill>
          <a:blip r:embed="rId5"/>
          <a:srcRect/>
          <a:stretch>
            <a:fillRect/>
          </a:stretch>
        </p:blipFill>
        <p:spPr bwMode="auto">
          <a:xfrm>
            <a:off x="5029201" y="1845735"/>
            <a:ext cx="6126480" cy="4023360"/>
          </a:xfrm>
          <a:prstGeom prst="rect">
            <a:avLst/>
          </a:prstGeom>
          <a:noFill/>
          <a:ln w="9525">
            <a:solidFill>
              <a:schemeClr val="tx2"/>
            </a:solidFill>
            <a:miter lim="800000"/>
            <a:headEnd/>
            <a:tailEnd/>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7746" y="286603"/>
            <a:ext cx="812800" cy="812800"/>
          </a:xfrm>
          <a:prstGeom prst="rect">
            <a:avLst/>
          </a:prstGeom>
        </p:spPr>
      </p:pic>
    </p:spTree>
    <p:extLst>
      <p:ext uri="{BB962C8B-B14F-4D97-AF65-F5344CB8AC3E}">
        <p14:creationId xmlns:p14="http://schemas.microsoft.com/office/powerpoint/2010/main" val="187103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845734"/>
            <a:ext cx="3686991" cy="4023360"/>
          </a:xfrm>
        </p:spPr>
        <p:txBody>
          <a:bodyPr/>
          <a:lstStyle/>
          <a:p>
            <a:r>
              <a:rPr lang="en-US" dirty="0"/>
              <a:t>10. Then click on display equation and display R-squared value.</a:t>
            </a:r>
            <a:endParaRPr lang="en-GB" dirty="0"/>
          </a:p>
          <a:p>
            <a:endParaRPr lang="en-US" dirty="0"/>
          </a:p>
        </p:txBody>
      </p:sp>
      <p:sp>
        <p:nvSpPr>
          <p:cNvPr id="4" name="Title 1"/>
          <p:cNvSpPr>
            <a:spLocks noGrp="1"/>
          </p:cNvSpPr>
          <p:nvPr>
            <p:ph type="title"/>
          </p:nvPr>
        </p:nvSpPr>
        <p:spPr/>
        <p:txBody>
          <a:bodyPr/>
          <a:lstStyle/>
          <a:p>
            <a:r>
              <a:rPr lang="en-US" dirty="0"/>
              <a:t>Step by step: Using Excel for borderline regression</a:t>
            </a:r>
          </a:p>
        </p:txBody>
      </p:sp>
      <p:pic>
        <p:nvPicPr>
          <p:cNvPr id="5" name="Picture 4" descr="Macintosh HD:Users:helenhynes:Desktop:Screen shot 2015-05-12 at 09.16.21.png"/>
          <p:cNvPicPr/>
          <p:nvPr/>
        </p:nvPicPr>
        <p:blipFill>
          <a:blip r:embed="rId5"/>
          <a:srcRect/>
          <a:stretch>
            <a:fillRect/>
          </a:stretch>
        </p:blipFill>
        <p:spPr bwMode="auto">
          <a:xfrm>
            <a:off x="4784271" y="1845734"/>
            <a:ext cx="6608264" cy="4383194"/>
          </a:xfrm>
          <a:prstGeom prst="rect">
            <a:avLst/>
          </a:prstGeom>
          <a:noFill/>
          <a:ln w="9525">
            <a:solidFill>
              <a:schemeClr val="tx2"/>
            </a:solidFill>
            <a:miter lim="800000"/>
            <a:headEnd/>
            <a:tailEnd/>
          </a:ln>
        </p:spPr>
      </p:pic>
      <p:sp>
        <p:nvSpPr>
          <p:cNvPr id="6" name="Oval 5"/>
          <p:cNvSpPr/>
          <p:nvPr/>
        </p:nvSpPr>
        <p:spPr>
          <a:xfrm>
            <a:off x="5992586" y="4718957"/>
            <a:ext cx="881742" cy="865414"/>
          </a:xfrm>
          <a:prstGeom prst="ellipse">
            <a:avLst/>
          </a:prstGeom>
          <a:noFill/>
          <a:ln w="25400"/>
          <a:effectLst>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286603"/>
            <a:ext cx="812800" cy="812800"/>
          </a:xfrm>
          <a:prstGeom prst="rect">
            <a:avLst/>
          </a:prstGeom>
        </p:spPr>
      </p:pic>
    </p:spTree>
    <p:extLst>
      <p:ext uri="{BB962C8B-B14F-4D97-AF65-F5344CB8AC3E}">
        <p14:creationId xmlns:p14="http://schemas.microsoft.com/office/powerpoint/2010/main" val="188041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845734"/>
            <a:ext cx="6283234" cy="4023360"/>
          </a:xfrm>
        </p:spPr>
        <p:txBody>
          <a:bodyPr/>
          <a:lstStyle/>
          <a:p>
            <a:r>
              <a:rPr lang="en-US" dirty="0"/>
              <a:t>10.a 	The equation will appear in your graph. Use this to calculate the pass mark.</a:t>
            </a:r>
            <a:endParaRPr lang="en-GB" dirty="0"/>
          </a:p>
          <a:p>
            <a:r>
              <a:rPr lang="en-US" dirty="0"/>
              <a:t>1 on the x-axis corresponds to “borderline” so use x=1, to calculate y - the pass mark for that station.</a:t>
            </a:r>
            <a:endParaRPr lang="en-GB" dirty="0"/>
          </a:p>
          <a:p>
            <a:r>
              <a:rPr lang="en-US" dirty="0"/>
              <a:t>In the example we have been using the equation is: y=5.3396x + 26.509.</a:t>
            </a:r>
            <a:endParaRPr lang="en-GB" dirty="0"/>
          </a:p>
          <a:p>
            <a:r>
              <a:rPr lang="en-US" dirty="0"/>
              <a:t>If we use an x of 1, then y = (5.3396 x 1)+26.509 = 31.83.</a:t>
            </a:r>
            <a:endParaRPr lang="en-GB" dirty="0"/>
          </a:p>
          <a:p>
            <a:r>
              <a:rPr lang="en-US" dirty="0"/>
              <a:t>Therefore the pass mark is 31.83 for that particular station.</a:t>
            </a:r>
            <a:endParaRPr lang="en-GB" dirty="0"/>
          </a:p>
          <a:p>
            <a:endParaRPr lang="en-US" dirty="0"/>
          </a:p>
        </p:txBody>
      </p:sp>
      <p:sp>
        <p:nvSpPr>
          <p:cNvPr id="4" name="Title 1"/>
          <p:cNvSpPr>
            <a:spLocks noGrp="1"/>
          </p:cNvSpPr>
          <p:nvPr>
            <p:ph type="title"/>
          </p:nvPr>
        </p:nvSpPr>
        <p:spPr/>
        <p:txBody>
          <a:bodyPr/>
          <a:lstStyle/>
          <a:p>
            <a:r>
              <a:rPr lang="en-US" dirty="0"/>
              <a:t>Step by step: Using Excel for borderline regression</a:t>
            </a:r>
          </a:p>
        </p:txBody>
      </p:sp>
      <p:pic>
        <p:nvPicPr>
          <p:cNvPr id="8" name="Picture 7" descr="Macintosh HD:Users:helenhynes:Desktop:Screen shot 2015-05-12 at 09.23.45.png"/>
          <p:cNvPicPr/>
          <p:nvPr/>
        </p:nvPicPr>
        <p:blipFill>
          <a:blip r:embed="rId5"/>
          <a:srcRect/>
          <a:stretch>
            <a:fillRect/>
          </a:stretch>
        </p:blipFill>
        <p:spPr bwMode="auto">
          <a:xfrm>
            <a:off x="7494814" y="1845735"/>
            <a:ext cx="3660866" cy="2089452"/>
          </a:xfrm>
          <a:prstGeom prst="rect">
            <a:avLst/>
          </a:prstGeom>
          <a:noFill/>
          <a:ln w="9525">
            <a:solidFill>
              <a:schemeClr val="tx2"/>
            </a:solidFill>
            <a:miter lim="800000"/>
            <a:headEnd/>
            <a:tailEnd/>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286603"/>
            <a:ext cx="812800" cy="812800"/>
          </a:xfrm>
          <a:prstGeom prst="rect">
            <a:avLst/>
          </a:prstGeom>
        </p:spPr>
      </p:pic>
    </p:spTree>
    <p:extLst>
      <p:ext uri="{BB962C8B-B14F-4D97-AF65-F5344CB8AC3E}">
        <p14:creationId xmlns:p14="http://schemas.microsoft.com/office/powerpoint/2010/main" val="170196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by step: Using Excel for borderline regression</a:t>
            </a:r>
          </a:p>
        </p:txBody>
      </p:sp>
      <p:sp>
        <p:nvSpPr>
          <p:cNvPr id="3" name="Content Placeholder 2"/>
          <p:cNvSpPr>
            <a:spLocks noGrp="1"/>
          </p:cNvSpPr>
          <p:nvPr>
            <p:ph idx="1"/>
          </p:nvPr>
        </p:nvSpPr>
        <p:spPr>
          <a:xfrm>
            <a:off x="1097281" y="1845734"/>
            <a:ext cx="4062548" cy="4023360"/>
          </a:xfrm>
        </p:spPr>
        <p:txBody>
          <a:bodyPr/>
          <a:lstStyle/>
          <a:p>
            <a:r>
              <a:rPr lang="en-US" dirty="0"/>
              <a:t>11. Next we want to adjust the scores in the excel spreadsheet. </a:t>
            </a:r>
            <a:endParaRPr lang="en-GB" dirty="0"/>
          </a:p>
          <a:p>
            <a:r>
              <a:rPr lang="en-US" dirty="0"/>
              <a:t>Make a new column in the spreadsheet and insert this formula in the top cell: =[letter and number co-ordinates of the cell that shows actual score the student got, </a:t>
            </a:r>
            <a:r>
              <a:rPr lang="en-US" dirty="0" err="1"/>
              <a:t>eg</a:t>
            </a:r>
            <a:r>
              <a:rPr lang="en-US" dirty="0"/>
              <a:t> G2]*(Old pass mark / new pass mark).</a:t>
            </a:r>
          </a:p>
          <a:p>
            <a:r>
              <a:rPr lang="en-US" dirty="0"/>
              <a:t>The old pass mark is 25/50 in the case of our OSCEs. </a:t>
            </a:r>
          </a:p>
          <a:p>
            <a:r>
              <a:rPr lang="en-US" dirty="0"/>
              <a:t>In this example the formula reads =G2*(25/32)</a:t>
            </a:r>
            <a:endParaRPr lang="en-GB" dirty="0"/>
          </a:p>
        </p:txBody>
      </p:sp>
      <p:pic>
        <p:nvPicPr>
          <p:cNvPr id="4" name="Picture 3" descr="Macintosh HD:Users:helenhynes:Desktop:Screen shot 2015-05-12 at 12.12.09.png"/>
          <p:cNvPicPr/>
          <p:nvPr/>
        </p:nvPicPr>
        <p:blipFill>
          <a:blip r:embed="rId5"/>
          <a:srcRect b="34058"/>
          <a:stretch>
            <a:fillRect/>
          </a:stretch>
        </p:blipFill>
        <p:spPr bwMode="auto">
          <a:xfrm>
            <a:off x="6090558" y="1865766"/>
            <a:ext cx="5048793" cy="3110139"/>
          </a:xfrm>
          <a:prstGeom prst="rect">
            <a:avLst/>
          </a:prstGeom>
          <a:noFill/>
          <a:ln w="9525">
            <a:solidFill>
              <a:schemeClr val="tx2"/>
            </a:solidFill>
            <a:miter lim="800000"/>
            <a:headEnd/>
            <a:tailEnd/>
          </a:ln>
        </p:spPr>
      </p:pic>
      <p:sp>
        <p:nvSpPr>
          <p:cNvPr id="6" name="Oval 5"/>
          <p:cNvSpPr/>
          <p:nvPr/>
        </p:nvSpPr>
        <p:spPr>
          <a:xfrm>
            <a:off x="8843555" y="3118756"/>
            <a:ext cx="2080260" cy="99604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199181"/>
            <a:ext cx="812800" cy="812800"/>
          </a:xfrm>
          <a:prstGeom prst="rect">
            <a:avLst/>
          </a:prstGeom>
        </p:spPr>
      </p:pic>
    </p:spTree>
    <p:extLst>
      <p:ext uri="{BB962C8B-B14F-4D97-AF65-F5344CB8AC3E}">
        <p14:creationId xmlns:p14="http://schemas.microsoft.com/office/powerpoint/2010/main" val="105414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by step: Using Excel for borderline regression</a:t>
            </a:r>
          </a:p>
        </p:txBody>
      </p:sp>
      <p:sp>
        <p:nvSpPr>
          <p:cNvPr id="3" name="Content Placeholder 2"/>
          <p:cNvSpPr>
            <a:spLocks noGrp="1"/>
          </p:cNvSpPr>
          <p:nvPr>
            <p:ph idx="1"/>
          </p:nvPr>
        </p:nvSpPr>
        <p:spPr>
          <a:xfrm>
            <a:off x="1097279" y="3343274"/>
            <a:ext cx="4374833" cy="2525819"/>
          </a:xfrm>
        </p:spPr>
        <p:txBody>
          <a:bodyPr/>
          <a:lstStyle/>
          <a:p>
            <a:r>
              <a:rPr lang="en-US" dirty="0"/>
              <a:t>12. Now make this apply to the whole column by clicking on the small rectangle at the bottom right hand corner of the cell you have been working on, and then drag the mouse to the bottom of that column. Now the formula applies to the whole column.</a:t>
            </a:r>
            <a:endParaRPr lang="en-GB" dirty="0"/>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913" y="2644564"/>
            <a:ext cx="4927600" cy="2425700"/>
          </a:xfrm>
          <a:prstGeom prst="rect">
            <a:avLst/>
          </a:prstGeom>
          <a:ln>
            <a:solidFill>
              <a:schemeClr val="tx1"/>
            </a:solidFill>
          </a:ln>
        </p:spPr>
      </p:pic>
      <p:cxnSp>
        <p:nvCxnSpPr>
          <p:cNvPr id="8" name="Straight Arrow Connector 7"/>
          <p:cNvCxnSpPr/>
          <p:nvPr/>
        </p:nvCxnSpPr>
        <p:spPr>
          <a:xfrm flipV="1">
            <a:off x="5472112" y="3214688"/>
            <a:ext cx="4329113" cy="642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5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by step: Using Excel for borderline regression</a:t>
            </a:r>
          </a:p>
        </p:txBody>
      </p:sp>
      <p:sp>
        <p:nvSpPr>
          <p:cNvPr id="3" name="Content Placeholder 2"/>
          <p:cNvSpPr>
            <a:spLocks noGrp="1"/>
          </p:cNvSpPr>
          <p:nvPr>
            <p:ph idx="1"/>
          </p:nvPr>
        </p:nvSpPr>
        <p:spPr>
          <a:xfrm>
            <a:off x="1097280" y="1845734"/>
            <a:ext cx="4715691" cy="2448136"/>
          </a:xfrm>
        </p:spPr>
        <p:txBody>
          <a:bodyPr/>
          <a:lstStyle/>
          <a:p>
            <a:r>
              <a:rPr lang="en-US" dirty="0"/>
              <a:t>13. Next we need to input a grade for the marks in that station. We are now using the adjusted score that the student was given (the score in the new adjusted column we have just made.) In this case the top box of this column is labelled “ I2 ”</a:t>
            </a:r>
            <a:endParaRPr lang="en-GB" dirty="0"/>
          </a:p>
          <a:p>
            <a:endParaRPr lang="en-US" dirty="0"/>
          </a:p>
        </p:txBody>
      </p:sp>
      <p:pic>
        <p:nvPicPr>
          <p:cNvPr id="4" name="Picture 3" descr="Macintosh HD:Users:helenhynes:Desktop:Screen shot 2015-05-12 at 11.46.58.png"/>
          <p:cNvPicPr/>
          <p:nvPr/>
        </p:nvPicPr>
        <p:blipFill>
          <a:blip r:embed="rId5"/>
          <a:srcRect b="20106"/>
          <a:stretch>
            <a:fillRect/>
          </a:stretch>
        </p:blipFill>
        <p:spPr bwMode="auto">
          <a:xfrm>
            <a:off x="6126480" y="1737360"/>
            <a:ext cx="5257800" cy="2556510"/>
          </a:xfrm>
          <a:prstGeom prst="rect">
            <a:avLst/>
          </a:prstGeom>
          <a:noFill/>
          <a:ln w="9525">
            <a:solidFill>
              <a:schemeClr val="tx2"/>
            </a:solidFill>
            <a:miter lim="800000"/>
            <a:headEnd/>
            <a:tailEnd/>
          </a:ln>
        </p:spPr>
      </p:pic>
      <p:sp>
        <p:nvSpPr>
          <p:cNvPr id="5" name="TextBox 4"/>
          <p:cNvSpPr txBox="1"/>
          <p:nvPr/>
        </p:nvSpPr>
        <p:spPr>
          <a:xfrm>
            <a:off x="1097280" y="4653643"/>
            <a:ext cx="10287000" cy="1200329"/>
          </a:xfrm>
          <a:prstGeom prst="rect">
            <a:avLst/>
          </a:prstGeom>
          <a:noFill/>
        </p:spPr>
        <p:txBody>
          <a:bodyPr wrap="square" rtlCol="0">
            <a:spAutoFit/>
          </a:bodyPr>
          <a:lstStyle/>
          <a:p>
            <a:r>
              <a:rPr lang="en-US" dirty="0"/>
              <a:t>Based on the adjusted score, use 50% as the pass mark, 60% as 2H and 70% as 1H, then we would just </a:t>
            </a:r>
            <a:r>
              <a:rPr lang="en-US" dirty="0" err="1"/>
              <a:t>programme</a:t>
            </a:r>
            <a:r>
              <a:rPr lang="en-US" dirty="0"/>
              <a:t> in the code =IF(I2&gt;=35,"1H",IF(I2&gt;=30,"2H",IF(I2&gt;=25,"P",IF(I2&lt;25,"F")))) (presuming that I2 is the box where the student’s adjusted score on that station is listed).</a:t>
            </a:r>
            <a:endParaRPr lang="en-GB" dirty="0"/>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178229"/>
            <a:ext cx="812800" cy="812800"/>
          </a:xfrm>
          <a:prstGeom prst="rect">
            <a:avLst/>
          </a:prstGeom>
        </p:spPr>
      </p:pic>
    </p:spTree>
    <p:extLst>
      <p:ext uri="{BB962C8B-B14F-4D97-AF65-F5344CB8AC3E}">
        <p14:creationId xmlns:p14="http://schemas.microsoft.com/office/powerpoint/2010/main" val="199604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by step: Using Excel for borderline regression</a:t>
            </a:r>
          </a:p>
        </p:txBody>
      </p:sp>
      <p:sp>
        <p:nvSpPr>
          <p:cNvPr id="3" name="Content Placeholder 2"/>
          <p:cNvSpPr>
            <a:spLocks noGrp="1"/>
          </p:cNvSpPr>
          <p:nvPr>
            <p:ph idx="1"/>
          </p:nvPr>
        </p:nvSpPr>
        <p:spPr>
          <a:xfrm>
            <a:off x="1097280" y="1845734"/>
            <a:ext cx="5450477" cy="4023360"/>
          </a:xfrm>
        </p:spPr>
        <p:txBody>
          <a:bodyPr>
            <a:normAutofit lnSpcReduction="10000"/>
          </a:bodyPr>
          <a:lstStyle/>
          <a:p>
            <a:r>
              <a:rPr lang="en-US" dirty="0"/>
              <a:t>14. Do this for all the OSCE stations. Then add a new column and title it Adjusted Exam Score. In the example we have here, the new columns with the adjusted scores for the stations are I, P, W, AD, AM and AT and the top row of data is row 2.</a:t>
            </a:r>
            <a:endParaRPr lang="en-GB" dirty="0"/>
          </a:p>
          <a:p>
            <a:r>
              <a:rPr lang="en-US" dirty="0"/>
              <a:t>15. Finally we come up with a total score for the OSCE by adding the adjusted scores for all 6 stations. </a:t>
            </a:r>
            <a:r>
              <a:rPr lang="en-US" dirty="0" err="1"/>
              <a:t>Programme</a:t>
            </a:r>
            <a:r>
              <a:rPr lang="en-US" dirty="0"/>
              <a:t> this in the excel using this formula- </a:t>
            </a:r>
            <a:r>
              <a:rPr lang="en-US" b="1" dirty="0"/>
              <a:t>=I2+ P2+ W2+AD2+AM2+AT2 </a:t>
            </a:r>
            <a:r>
              <a:rPr lang="en-US" dirty="0"/>
              <a:t>(where the co-ordinates I2, P2 </a:t>
            </a:r>
            <a:r>
              <a:rPr lang="en-US" dirty="0" err="1"/>
              <a:t>etc</a:t>
            </a:r>
            <a:r>
              <a:rPr lang="en-US" dirty="0"/>
              <a:t> refer to the actual cells in the which the adjusted scores are in that row.) Apply to the whole column by clicking on the small rectangle at the bottom right hand corner of the cell as before and dragging the mouse to the bottom of that column.</a:t>
            </a:r>
            <a:endParaRPr lang="en-GB" dirty="0"/>
          </a:p>
          <a:p>
            <a:endParaRPr lang="en-US" dirty="0"/>
          </a:p>
        </p:txBody>
      </p:sp>
      <p:pic>
        <p:nvPicPr>
          <p:cNvPr id="4" name="Picture 3" descr="Macintosh HD:Users:helenhynes:Desktop:Screen shot 2015-05-12 at 11.49.20.png"/>
          <p:cNvPicPr/>
          <p:nvPr/>
        </p:nvPicPr>
        <p:blipFill>
          <a:blip r:embed="rId5"/>
          <a:srcRect t="6351" r="5028" b="36493"/>
          <a:stretch>
            <a:fillRect/>
          </a:stretch>
        </p:blipFill>
        <p:spPr bwMode="auto">
          <a:xfrm>
            <a:off x="6727371" y="2155371"/>
            <a:ext cx="4428309" cy="2873829"/>
          </a:xfrm>
          <a:prstGeom prst="rect">
            <a:avLst/>
          </a:prstGeom>
          <a:noFill/>
          <a:ln w="9525">
            <a:solidFill>
              <a:schemeClr val="tx2"/>
            </a:solidFill>
            <a:miter lim="800000"/>
            <a:headEnd/>
            <a:tailEnd/>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286603"/>
            <a:ext cx="812800" cy="812800"/>
          </a:xfrm>
          <a:prstGeom prst="rect">
            <a:avLst/>
          </a:prstGeom>
        </p:spPr>
      </p:pic>
    </p:spTree>
    <p:extLst>
      <p:ext uri="{BB962C8B-B14F-4D97-AF65-F5344CB8AC3E}">
        <p14:creationId xmlns:p14="http://schemas.microsoft.com/office/powerpoint/2010/main" val="8659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by step: Using Excel for borderline regression</a:t>
            </a:r>
          </a:p>
        </p:txBody>
      </p:sp>
      <p:sp>
        <p:nvSpPr>
          <p:cNvPr id="3" name="Content Placeholder 2"/>
          <p:cNvSpPr>
            <a:spLocks noGrp="1"/>
          </p:cNvSpPr>
          <p:nvPr>
            <p:ph idx="1"/>
          </p:nvPr>
        </p:nvSpPr>
        <p:spPr>
          <a:xfrm>
            <a:off x="1097280" y="1845734"/>
            <a:ext cx="4993277" cy="3063450"/>
          </a:xfrm>
        </p:spPr>
        <p:txBody>
          <a:bodyPr>
            <a:normAutofit/>
          </a:bodyPr>
          <a:lstStyle/>
          <a:p>
            <a:r>
              <a:rPr lang="en-US" dirty="0"/>
              <a:t>16. Finally calculate the overall exam grade using  the formula below. </a:t>
            </a:r>
          </a:p>
          <a:p>
            <a:r>
              <a:rPr lang="en-US" dirty="0"/>
              <a:t>Insert a new column and title it Adjusted Exam Grade. </a:t>
            </a:r>
          </a:p>
          <a:p>
            <a:r>
              <a:rPr lang="en-US" dirty="0"/>
              <a:t>In this example AY refers to the column with the new exam grade. AX refers to the column containing the adjusted exam score, row 2 is the top row that contains data and the maximum possible marks for the exam are 300.</a:t>
            </a:r>
            <a:endParaRPr lang="en-US" b="1" dirty="0"/>
          </a:p>
          <a:p>
            <a:endParaRPr lang="en-GB" dirty="0"/>
          </a:p>
          <a:p>
            <a:endParaRPr lang="en-US" dirty="0"/>
          </a:p>
        </p:txBody>
      </p:sp>
      <p:pic>
        <p:nvPicPr>
          <p:cNvPr id="4" name="Picture 3" descr="Macintosh HD:Users:helenhynes:Desktop:Screen shot 2015-05-12 at 11.57.17.png"/>
          <p:cNvPicPr/>
          <p:nvPr/>
        </p:nvPicPr>
        <p:blipFill>
          <a:blip r:embed="rId5"/>
          <a:srcRect/>
          <a:stretch>
            <a:fillRect/>
          </a:stretch>
        </p:blipFill>
        <p:spPr bwMode="auto">
          <a:xfrm>
            <a:off x="6587308" y="1247502"/>
            <a:ext cx="5381172" cy="3661682"/>
          </a:xfrm>
          <a:prstGeom prst="rect">
            <a:avLst/>
          </a:prstGeom>
          <a:noFill/>
          <a:ln w="9525">
            <a:solidFill>
              <a:schemeClr val="tx2"/>
            </a:solidFill>
            <a:miter lim="800000"/>
            <a:headEnd/>
            <a:tailEnd/>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480" y="286603"/>
            <a:ext cx="812800" cy="812800"/>
          </a:xfrm>
          <a:prstGeom prst="rect">
            <a:avLst/>
          </a:prstGeom>
        </p:spPr>
      </p:pic>
      <p:sp>
        <p:nvSpPr>
          <p:cNvPr id="6" name="TextBox 5"/>
          <p:cNvSpPr txBox="1"/>
          <p:nvPr/>
        </p:nvSpPr>
        <p:spPr>
          <a:xfrm>
            <a:off x="1097279" y="5094514"/>
            <a:ext cx="10528663" cy="1200329"/>
          </a:xfrm>
          <a:prstGeom prst="rect">
            <a:avLst/>
          </a:prstGeom>
          <a:noFill/>
        </p:spPr>
        <p:txBody>
          <a:bodyPr wrap="square" rtlCol="0">
            <a:spAutoFit/>
          </a:bodyPr>
          <a:lstStyle/>
          <a:p>
            <a:r>
              <a:rPr lang="en-US" dirty="0"/>
              <a:t>Into the box AY2 type this formula </a:t>
            </a:r>
            <a:r>
              <a:rPr lang="en-US" b="1" dirty="0"/>
              <a:t>=IF(AX2&gt;=210,"1H",IF(AX2&gt;=180,"2H",IF(AX2&gt;=150,"P",IF(AX2&lt;150,"F"))))</a:t>
            </a:r>
          </a:p>
          <a:p>
            <a:endParaRPr lang="en-US" b="1" dirty="0"/>
          </a:p>
          <a:p>
            <a:r>
              <a:rPr lang="en-US" dirty="0"/>
              <a:t>Apply this to the whole column as before and then you are finished!!!!!</a:t>
            </a:r>
            <a:endParaRPr lang="en-GB" dirty="0"/>
          </a:p>
          <a:p>
            <a:endParaRPr lang="en-US" dirty="0"/>
          </a:p>
        </p:txBody>
      </p:sp>
    </p:spTree>
    <p:extLst>
      <p:ext uri="{BB962C8B-B14F-4D97-AF65-F5344CB8AC3E}">
        <p14:creationId xmlns:p14="http://schemas.microsoft.com/office/powerpoint/2010/main" val="20004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0" y="-901603"/>
            <a:ext cx="12192000" cy="8125862"/>
          </a:xfr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902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just use 50%?</a:t>
            </a:r>
          </a:p>
        </p:txBody>
      </p:sp>
      <p:sp>
        <p:nvSpPr>
          <p:cNvPr id="3" name="Content Placeholder 2"/>
          <p:cNvSpPr>
            <a:spLocks noGrp="1"/>
          </p:cNvSpPr>
          <p:nvPr>
            <p:ph idx="1"/>
          </p:nvPr>
        </p:nvSpPr>
        <p:spPr>
          <a:xfrm>
            <a:off x="1097280" y="1845734"/>
            <a:ext cx="4189095" cy="4023360"/>
          </a:xfrm>
        </p:spPr>
        <p:txBody>
          <a:bodyPr/>
          <a:lstStyle/>
          <a:p>
            <a:r>
              <a:rPr lang="en-US" dirty="0"/>
              <a:t>Using a pre-fixed pass mark was the traditional approach. </a:t>
            </a:r>
          </a:p>
          <a:p>
            <a:r>
              <a:rPr lang="en-US" dirty="0"/>
              <a:t>Many other departments still use this.</a:t>
            </a:r>
          </a:p>
          <a:p>
            <a:r>
              <a:rPr lang="en-US" dirty="0"/>
              <a:t>Why can’t we?</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9425" y="2002897"/>
            <a:ext cx="5356255" cy="4019423"/>
          </a:xfrm>
          <a:prstGeom prst="rect">
            <a:avLst/>
          </a:prstGeom>
        </p:spPr>
      </p:pic>
    </p:spTree>
    <p:extLst>
      <p:ext uri="{BB962C8B-B14F-4D97-AF65-F5344CB8AC3E}">
        <p14:creationId xmlns:p14="http://schemas.microsoft.com/office/powerpoint/2010/main" val="119610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Presentations</a:t>
            </a:r>
          </a:p>
        </p:txBody>
      </p:sp>
      <p:sp>
        <p:nvSpPr>
          <p:cNvPr id="3" name="Content Placeholder 2"/>
          <p:cNvSpPr>
            <a:spLocks noGrp="1"/>
          </p:cNvSpPr>
          <p:nvPr>
            <p:ph idx="1"/>
          </p:nvPr>
        </p:nvSpPr>
        <p:spPr/>
        <p:txBody>
          <a:bodyPr/>
          <a:lstStyle/>
          <a:p>
            <a:endParaRPr lang="en-US" dirty="0"/>
          </a:p>
          <a:p>
            <a:endParaRPr lang="en-US" dirty="0"/>
          </a:p>
          <a:p>
            <a:r>
              <a:rPr lang="en-US" dirty="0"/>
              <a:t>Overview of Standard Setting</a:t>
            </a:r>
          </a:p>
          <a:p>
            <a:endParaRPr lang="en-US" dirty="0"/>
          </a:p>
          <a:p>
            <a:endParaRPr lang="en-US" dirty="0"/>
          </a:p>
          <a:p>
            <a:endParaRPr lang="en-US" dirty="0"/>
          </a:p>
          <a:p>
            <a:r>
              <a:rPr lang="en-US" dirty="0"/>
              <a:t>Standard Setting for Multiple Choice Examinations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800" y="472340"/>
            <a:ext cx="812800" cy="8128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4093327"/>
            <a:ext cx="3555999" cy="2003654"/>
          </a:xfrm>
          <a:prstGeom prst="rect">
            <a:avLst/>
          </a:prstGeom>
          <a:ln>
            <a:solidFill>
              <a:schemeClr val="tx1"/>
            </a:solidFill>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199" y="1872925"/>
            <a:ext cx="3555999" cy="1992515"/>
          </a:xfrm>
          <a:prstGeom prst="rect">
            <a:avLst/>
          </a:prstGeom>
          <a:ln>
            <a:solidFill>
              <a:schemeClr val="tx1"/>
            </a:solidFill>
          </a:ln>
        </p:spPr>
      </p:pic>
    </p:spTree>
    <p:extLst>
      <p:ext uri="{BB962C8B-B14F-4D97-AF65-F5344CB8AC3E}">
        <p14:creationId xmlns:p14="http://schemas.microsoft.com/office/powerpoint/2010/main" val="112221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lvl="0"/>
            <a:r>
              <a:rPr lang="en-US" dirty="0"/>
              <a:t>1. McKinley DW, </a:t>
            </a:r>
            <a:r>
              <a:rPr lang="en-US" dirty="0" err="1"/>
              <a:t>Norcini</a:t>
            </a:r>
            <a:r>
              <a:rPr lang="en-US" dirty="0"/>
              <a:t> JJ.  How to set standards on performance-based examinations: AMEE Guide No. 85. Medical Teacher 2014; 36(2):97-110</a:t>
            </a:r>
            <a:endParaRPr lang="en-GB" dirty="0"/>
          </a:p>
          <a:p>
            <a:pPr lvl="0"/>
            <a:r>
              <a:rPr lang="en-GB" dirty="0"/>
              <a:t>2. </a:t>
            </a:r>
            <a:r>
              <a:rPr lang="en-GB" dirty="0" err="1"/>
              <a:t>Angoff</a:t>
            </a:r>
            <a:r>
              <a:rPr lang="en-GB" dirty="0"/>
              <a:t>, W. H. (1971). Scales, norms, and equivalent scores. In R. L. Thorndike (Ed.), Educational measurement (2nd ed.). Washington DC: American Council on Education</a:t>
            </a:r>
            <a:endParaRPr lang="en-US" i="1" dirty="0"/>
          </a:p>
          <a:p>
            <a:pPr lvl="0"/>
            <a:r>
              <a:rPr lang="en-GB" dirty="0"/>
              <a:t>3. </a:t>
            </a:r>
            <a:r>
              <a:rPr lang="en-GB" dirty="0" err="1"/>
              <a:t>Hofstee</a:t>
            </a:r>
            <a:r>
              <a:rPr lang="en-GB" dirty="0"/>
              <a:t> WKB. The case for compromise in educational selection and grading. In: Anderson SB, </a:t>
            </a:r>
            <a:r>
              <a:rPr lang="en-GB" dirty="0" err="1"/>
              <a:t>Helminck</a:t>
            </a:r>
            <a:r>
              <a:rPr lang="en-GB" dirty="0"/>
              <a:t> JS, editors. On Educational Testing. San Francisco: </a:t>
            </a:r>
            <a:r>
              <a:rPr lang="en-GB" dirty="0" err="1"/>
              <a:t>Jossey</a:t>
            </a:r>
            <a:r>
              <a:rPr lang="en-GB" dirty="0"/>
              <a:t>-Bass; 1983. pp. 109–27.</a:t>
            </a:r>
          </a:p>
          <a:p>
            <a:pPr lvl="0"/>
            <a:r>
              <a:rPr lang="en-GB" dirty="0"/>
              <a:t>4. </a:t>
            </a:r>
            <a:r>
              <a:rPr lang="en-GB" dirty="0" err="1"/>
              <a:t>Norcini</a:t>
            </a:r>
            <a:r>
              <a:rPr lang="en-GB" dirty="0"/>
              <a:t> J, Anderson B, </a:t>
            </a:r>
            <a:r>
              <a:rPr lang="en-GB" dirty="0" err="1"/>
              <a:t>Bollela</a:t>
            </a:r>
            <a:r>
              <a:rPr lang="en-GB" dirty="0"/>
              <a:t> V, Burch V, Costa MJ, </a:t>
            </a:r>
            <a:r>
              <a:rPr lang="en-GB" dirty="0" err="1"/>
              <a:t>Duvivier</a:t>
            </a:r>
            <a:r>
              <a:rPr lang="en-GB" dirty="0"/>
              <a:t> R, Galbraith R, Hays R, Kent A, </a:t>
            </a:r>
            <a:r>
              <a:rPr lang="en-GB" dirty="0" err="1"/>
              <a:t>Perrott</a:t>
            </a:r>
            <a:r>
              <a:rPr lang="en-GB" dirty="0"/>
              <a:t> V, Roberts T. Criteria for good assessment: Consensus statement and recommendations from the Ottawa 2010 Conference. Medical Teacher 2010; 33:3 </a:t>
            </a:r>
          </a:p>
          <a:p>
            <a:endParaRPr lang="en-US" dirty="0"/>
          </a:p>
          <a:p>
            <a:endParaRPr lang="en-US" dirty="0"/>
          </a:p>
        </p:txBody>
      </p:sp>
    </p:spTree>
    <p:extLst>
      <p:ext uri="{BB962C8B-B14F-4D97-AF65-F5344CB8AC3E}">
        <p14:creationId xmlns:p14="http://schemas.microsoft.com/office/powerpoint/2010/main" val="164028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97823619"/>
              </p:ext>
            </p:extLst>
          </p:nvPr>
        </p:nvGraphicFramePr>
        <p:xfrm>
          <a:off x="257174" y="300042"/>
          <a:ext cx="11615739" cy="5360995"/>
        </p:xfrm>
        <a:graphic>
          <a:graphicData uri="http://schemas.openxmlformats.org/drawingml/2006/table">
            <a:tbl>
              <a:tblPr>
                <a:tableStyleId>{21E4AEA4-8DFA-4A89-87EB-49C32662AFE0}</a:tableStyleId>
              </a:tblPr>
              <a:tblGrid>
                <a:gridCol w="8601076">
                  <a:extLst>
                    <a:ext uri="{9D8B030D-6E8A-4147-A177-3AD203B41FA5}">
                      <a16:colId xmlns:a16="http://schemas.microsoft.com/office/drawing/2014/main" val="20000"/>
                    </a:ext>
                  </a:extLst>
                </a:gridCol>
                <a:gridCol w="1114425">
                  <a:extLst>
                    <a:ext uri="{9D8B030D-6E8A-4147-A177-3AD203B41FA5}">
                      <a16:colId xmlns:a16="http://schemas.microsoft.com/office/drawing/2014/main" val="20001"/>
                    </a:ext>
                  </a:extLst>
                </a:gridCol>
                <a:gridCol w="1057275">
                  <a:extLst>
                    <a:ext uri="{9D8B030D-6E8A-4147-A177-3AD203B41FA5}">
                      <a16:colId xmlns:a16="http://schemas.microsoft.com/office/drawing/2014/main" val="20002"/>
                    </a:ext>
                  </a:extLst>
                </a:gridCol>
                <a:gridCol w="842963">
                  <a:extLst>
                    <a:ext uri="{9D8B030D-6E8A-4147-A177-3AD203B41FA5}">
                      <a16:colId xmlns:a16="http://schemas.microsoft.com/office/drawing/2014/main" val="20003"/>
                    </a:ext>
                  </a:extLst>
                </a:gridCol>
              </a:tblGrid>
              <a:tr h="229896">
                <a:tc>
                  <a:txBody>
                    <a:bodyPr/>
                    <a:lstStyle/>
                    <a:p>
                      <a:pPr algn="ctr" fontAlgn="ctr"/>
                      <a:r>
                        <a:rPr lang="en-US" sz="1400" u="none" strike="noStrike" dirty="0">
                          <a:effectLst/>
                        </a:rPr>
                        <a:t>Checklist category / subject (a box to be ticked for each item)</a:t>
                      </a:r>
                      <a:endParaRPr lang="en-US" sz="1400" b="1"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Inadequate</a:t>
                      </a:r>
                      <a:endParaRPr lang="en-US" sz="1400" b="1" i="0" u="none" strike="noStrike">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Adequate</a:t>
                      </a:r>
                      <a:endParaRPr lang="en-US" sz="1400" b="1" i="0" u="none" strike="noStrike">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Good</a:t>
                      </a:r>
                      <a:endParaRPr lang="en-US" sz="1400" b="1" i="0" u="none" strike="noStrike">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0162">
                <a:tc>
                  <a:txBody>
                    <a:bodyPr/>
                    <a:lstStyle/>
                    <a:p>
                      <a:pPr algn="l" fontAlgn="ctr"/>
                      <a:r>
                        <a:rPr lang="en-US" sz="1400" u="none" strike="noStrike" dirty="0">
                          <a:effectLst/>
                        </a:rPr>
                        <a:t>Introduction: Candidates introduces self, establishes rapport - (Adequate= first name, surname and student) </a:t>
                      </a:r>
                      <a:endParaRPr lang="en-US" sz="1400" b="1"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1"/>
                  </a:ext>
                </a:extLst>
              </a:tr>
              <a:tr h="229896">
                <a:tc>
                  <a:txBody>
                    <a:bodyPr/>
                    <a:lstStyle/>
                    <a:p>
                      <a:pPr algn="l" fontAlgn="ctr"/>
                      <a:r>
                        <a:rPr lang="en-US" sz="1400" u="none" strike="noStrike" dirty="0">
                          <a:effectLst/>
                        </a:rPr>
                        <a:t>Establishes patient’s name and age</a:t>
                      </a:r>
                      <a:endParaRPr lang="en-US" sz="1400" b="0"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2"/>
                  </a:ext>
                </a:extLst>
              </a:tr>
              <a:tr h="216373">
                <a:tc>
                  <a:txBody>
                    <a:bodyPr/>
                    <a:lstStyle/>
                    <a:p>
                      <a:pPr algn="l" fontAlgn="ctr"/>
                      <a:r>
                        <a:rPr lang="en-US" sz="1400" u="none" strike="noStrike" dirty="0">
                          <a:effectLst/>
                        </a:rPr>
                        <a:t>Presenting Complaint: </a:t>
                      </a:r>
                      <a:endParaRPr lang="en-US" sz="1400" b="1"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3"/>
                  </a:ext>
                </a:extLst>
              </a:tr>
              <a:tr h="233189">
                <a:tc>
                  <a:txBody>
                    <a:bodyPr/>
                    <a:lstStyle/>
                    <a:p>
                      <a:pPr algn="l" fontAlgn="ctr"/>
                      <a:r>
                        <a:rPr lang="en-US" sz="1400" u="none" strike="noStrike" dirty="0">
                          <a:effectLst/>
                        </a:rPr>
                        <a:t>Appropriate use of open question</a:t>
                      </a:r>
                      <a:endParaRPr lang="en-US" sz="1400" b="0"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4"/>
                  </a:ext>
                </a:extLst>
              </a:tr>
              <a:tr h="216373">
                <a:tc>
                  <a:txBody>
                    <a:bodyPr/>
                    <a:lstStyle/>
                    <a:p>
                      <a:pPr algn="l" fontAlgn="ctr"/>
                      <a:r>
                        <a:rPr lang="en-US" sz="1400" u="none" strike="noStrike" dirty="0">
                          <a:effectLst/>
                        </a:rPr>
                        <a:t>History of Presenting Complaint:</a:t>
                      </a:r>
                      <a:endParaRPr lang="en-US" sz="1400" b="1"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l"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5"/>
                  </a:ext>
                </a:extLst>
              </a:tr>
              <a:tr h="509241">
                <a:tc>
                  <a:txBody>
                    <a:bodyPr/>
                    <a:lstStyle/>
                    <a:p>
                      <a:pPr algn="l" fontAlgn="ctr"/>
                      <a:r>
                        <a:rPr lang="en-US" sz="1400" u="none" strike="noStrike" dirty="0">
                          <a:effectLst/>
                        </a:rPr>
                        <a:t>Pain history: location / triggering factors / character / radiation / exacerbating factor / relieving factors / severity / periodicity / duration of headache (G=8 or 9 of the above, A= 6 or 7 of these)</a:t>
                      </a:r>
                      <a:endParaRPr lang="en-US" sz="1400" b="0"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u="none" strike="noStrike" dirty="0">
                          <a:effectLst/>
                        </a:rPr>
                        <a:t>0</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3</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5</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6373">
                <a:tc>
                  <a:txBody>
                    <a:bodyPr/>
                    <a:lstStyle/>
                    <a:p>
                      <a:pPr algn="l" fontAlgn="ctr"/>
                      <a:r>
                        <a:rPr lang="en-US" sz="1400" u="none" strike="noStrike" dirty="0">
                          <a:effectLst/>
                        </a:rPr>
                        <a:t>Timeline: Duration of symptoms and recent change in pattern. (G=both clearly defined)</a:t>
                      </a:r>
                      <a:endParaRPr lang="en-US" sz="1400" b="0"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4</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6373">
                <a:tc>
                  <a:txBody>
                    <a:bodyPr/>
                    <a:lstStyle/>
                    <a:p>
                      <a:pPr algn="l" fontAlgn="ctr"/>
                      <a:r>
                        <a:rPr lang="en-US" sz="1400" u="none" strike="noStrike" dirty="0">
                          <a:effectLst/>
                        </a:rPr>
                        <a:t>Enquires about aura and altered vision</a:t>
                      </a:r>
                      <a:endParaRPr lang="en-US" sz="1400" b="0"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u="none" strike="noStrike" dirty="0">
                          <a:effectLst/>
                        </a:rPr>
                        <a:t>0</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3</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8"/>
                  </a:ext>
                </a:extLst>
              </a:tr>
              <a:tr h="216373">
                <a:tc>
                  <a:txBody>
                    <a:bodyPr/>
                    <a:lstStyle/>
                    <a:p>
                      <a:pPr algn="l" fontAlgn="ctr"/>
                      <a:r>
                        <a:rPr lang="en-US" sz="1400" u="none" strike="noStrike" dirty="0">
                          <a:effectLst/>
                        </a:rPr>
                        <a:t>Enquires about nausea / vomiting</a:t>
                      </a:r>
                      <a:endParaRPr lang="en-US" sz="1400" b="0"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9"/>
                  </a:ext>
                </a:extLst>
              </a:tr>
              <a:tr h="260542">
                <a:tc>
                  <a:txBody>
                    <a:bodyPr/>
                    <a:lstStyle/>
                    <a:p>
                      <a:pPr algn="l" fontAlgn="ctr"/>
                      <a:r>
                        <a:rPr lang="en-US" sz="1400" u="none" strike="noStrike" dirty="0">
                          <a:effectLst/>
                        </a:rPr>
                        <a:t>Asks re other neurological symptoms – visual disturbance, dizziness, </a:t>
                      </a:r>
                      <a:r>
                        <a:rPr lang="en-US" sz="1400" u="none" strike="noStrike" dirty="0" err="1">
                          <a:effectLst/>
                        </a:rPr>
                        <a:t>paraesthesia</a:t>
                      </a:r>
                      <a:r>
                        <a:rPr lang="en-US" sz="1400" u="none" strike="noStrike" dirty="0">
                          <a:effectLst/>
                        </a:rPr>
                        <a:t>, loss of power, tremor, balance. A=4</a:t>
                      </a:r>
                      <a:endParaRPr lang="en-US" sz="1400" b="0"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u="none" strike="noStrike" dirty="0">
                          <a:effectLst/>
                        </a:rPr>
                        <a:t>0</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3</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10"/>
                  </a:ext>
                </a:extLst>
              </a:tr>
              <a:tr h="229896">
                <a:tc>
                  <a:txBody>
                    <a:bodyPr/>
                    <a:lstStyle/>
                    <a:p>
                      <a:pPr algn="l" fontAlgn="ctr"/>
                      <a:r>
                        <a:rPr lang="en-US" sz="1400" u="none" strike="noStrike" dirty="0">
                          <a:effectLst/>
                        </a:rPr>
                        <a:t>Past Medical History - Asks about Past medical history</a:t>
                      </a:r>
                      <a:endParaRPr lang="en-US" sz="1400" b="1" i="1"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2</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11"/>
                  </a:ext>
                </a:extLst>
              </a:tr>
              <a:tr h="229896">
                <a:tc>
                  <a:txBody>
                    <a:bodyPr/>
                    <a:lstStyle/>
                    <a:p>
                      <a:pPr algn="l" fontAlgn="ctr"/>
                      <a:r>
                        <a:rPr lang="en-US" sz="1400" u="none" strike="noStrike" dirty="0">
                          <a:effectLst/>
                        </a:rPr>
                        <a:t>Drug history - A=asks re meds. G=mentions COCP</a:t>
                      </a:r>
                      <a:endParaRPr lang="en-US" sz="1400" b="1" i="1"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4</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29896">
                <a:tc>
                  <a:txBody>
                    <a:bodyPr/>
                    <a:lstStyle/>
                    <a:p>
                      <a:pPr algn="l" fontAlgn="ctr"/>
                      <a:r>
                        <a:rPr lang="en-US" sz="1400" u="none" strike="noStrike">
                          <a:effectLst/>
                        </a:rPr>
                        <a:t>Family History - Enquires about family history (G= asks headaches/migraine)</a:t>
                      </a:r>
                      <a:endParaRPr lang="en-US" sz="1400" b="1" i="1" u="none" strike="noStrike">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3</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29896">
                <a:tc>
                  <a:txBody>
                    <a:bodyPr/>
                    <a:lstStyle/>
                    <a:p>
                      <a:pPr algn="l" fontAlgn="ctr"/>
                      <a:r>
                        <a:rPr lang="en-US" sz="1400" u="none" strike="noStrike" dirty="0">
                          <a:effectLst/>
                        </a:rPr>
                        <a:t>Social History</a:t>
                      </a:r>
                      <a:endParaRPr lang="en-US" sz="1400" b="1" i="1"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14"/>
                  </a:ext>
                </a:extLst>
              </a:tr>
              <a:tr h="229896">
                <a:tc>
                  <a:txBody>
                    <a:bodyPr/>
                    <a:lstStyle/>
                    <a:p>
                      <a:pPr algn="l" fontAlgn="ctr"/>
                      <a:r>
                        <a:rPr lang="en-US" sz="1400" u="none" strike="noStrike" dirty="0">
                          <a:effectLst/>
                        </a:rPr>
                        <a:t>Asks re impact of symptoms on life and work situation</a:t>
                      </a:r>
                      <a:endParaRPr lang="en-US" sz="1400" b="0" i="0" u="none" strike="noStrike" dirty="0">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3</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15"/>
                  </a:ext>
                </a:extLst>
              </a:tr>
              <a:tr h="229896">
                <a:tc>
                  <a:txBody>
                    <a:bodyPr/>
                    <a:lstStyle/>
                    <a:p>
                      <a:pPr algn="l" fontAlgn="ctr"/>
                      <a:r>
                        <a:rPr lang="en-US" sz="1400" u="none" strike="noStrike">
                          <a:effectLst/>
                        </a:rPr>
                        <a:t>Summaries history back to patient</a:t>
                      </a:r>
                      <a:endParaRPr lang="en-US" sz="1400" b="0" i="0" u="none" strike="noStrike">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 </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16"/>
                  </a:ext>
                </a:extLst>
              </a:tr>
              <a:tr h="229896">
                <a:tc>
                  <a:txBody>
                    <a:bodyPr/>
                    <a:lstStyle/>
                    <a:p>
                      <a:pPr algn="l" fontAlgn="ctr"/>
                      <a:r>
                        <a:rPr lang="en-US" sz="1400" u="none" strike="noStrike">
                          <a:effectLst/>
                        </a:rPr>
                        <a:t>Summarises to Examiner (G= comprehensive, systematic summary)</a:t>
                      </a:r>
                      <a:endParaRPr lang="en-US" sz="1400" b="1" i="0" u="none" strike="noStrike">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3</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5</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29896">
                <a:tc>
                  <a:txBody>
                    <a:bodyPr/>
                    <a:lstStyle/>
                    <a:p>
                      <a:pPr algn="l" fontAlgn="ctr"/>
                      <a:r>
                        <a:rPr lang="en-US" sz="1400" u="none" strike="noStrike">
                          <a:effectLst/>
                        </a:rPr>
                        <a:t>QUESTION: What is the most likely diagnosis? - Migraine/tension headache (G= links OCP)  </a:t>
                      </a:r>
                      <a:endParaRPr lang="en-US" sz="1400" b="1" i="0" u="none" strike="noStrike">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2</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3</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29896">
                <a:tc>
                  <a:txBody>
                    <a:bodyPr/>
                    <a:lstStyle/>
                    <a:p>
                      <a:pPr algn="l" fontAlgn="ctr"/>
                      <a:r>
                        <a:rPr lang="en-US" sz="1400" u="none" strike="noStrike">
                          <a:effectLst/>
                        </a:rPr>
                        <a:t>Appropriate verbal and non verbal behaviour, appears empathic</a:t>
                      </a:r>
                      <a:endParaRPr lang="en-US" sz="1400" b="0" i="0" u="none" strike="noStrike">
                        <a:solidFill>
                          <a:srgbClr val="00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1</a:t>
                      </a:r>
                      <a:endParaRPr lang="en-US" sz="1400" b="1" i="0" u="none" strike="noStrike">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dirty="0">
                          <a:effectLst/>
                        </a:rPr>
                        <a:t>3</a:t>
                      </a:r>
                      <a:endParaRPr lang="en-US" sz="1400" b="1" i="0" u="none" strike="noStrike" dirty="0">
                        <a:solidFill>
                          <a:srgbClr val="FF0000"/>
                        </a:solidFill>
                        <a:effectLst/>
                        <a:latin typeface="Calibri"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16373">
                <a:tc>
                  <a:txBody>
                    <a:bodyPr/>
                    <a:lstStyle/>
                    <a:p>
                      <a:pPr algn="l" fontAlgn="b"/>
                      <a:endParaRPr lang="en-US" sz="1400" b="0" i="0" u="none" strike="noStrike">
                        <a:solidFill>
                          <a:srgbClr val="000000"/>
                        </a:solidFill>
                        <a:effectLst/>
                        <a:latin typeface="Calibri" charset="0"/>
                      </a:endParaRPr>
                    </a:p>
                  </a:txBody>
                  <a:tcPr marL="9355" marR="9355" marT="93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charset="0"/>
                      </a:endParaRPr>
                    </a:p>
                  </a:txBody>
                  <a:tcPr marL="9355" marR="9355" marT="93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charset="0"/>
                      </a:endParaRPr>
                    </a:p>
                  </a:txBody>
                  <a:tcPr marL="9355" marR="9355" marT="93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charset="0"/>
                      </a:endParaRPr>
                    </a:p>
                  </a:txBody>
                  <a:tcPr marL="9355" marR="9355" marT="93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216373">
                <a:tc>
                  <a:txBody>
                    <a:bodyPr/>
                    <a:lstStyle/>
                    <a:p>
                      <a:pPr algn="l" fontAlgn="ctr"/>
                      <a:r>
                        <a:rPr lang="en-US" sz="1400" u="none" strike="noStrike">
                          <a:effectLst/>
                        </a:rPr>
                        <a:t>Global rating - Fail / Borderline / Clear Pass / Good / Outstanding</a:t>
                      </a:r>
                      <a:endParaRPr lang="en-US" sz="1400" b="1" i="0" u="none" strike="noStrike">
                        <a:solidFill>
                          <a:srgbClr val="000000"/>
                        </a:solidFill>
                        <a:effectLst/>
                        <a:latin typeface="Calibri (Body)"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400" b="0" i="0" u="none" strike="noStrike">
                        <a:solidFill>
                          <a:srgbClr val="000000"/>
                        </a:solidFill>
                        <a:effectLst/>
                        <a:latin typeface="Times New Roman"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400" b="0" i="0" u="none" strike="noStrike">
                        <a:solidFill>
                          <a:srgbClr val="000000"/>
                        </a:solidFill>
                        <a:effectLst/>
                        <a:latin typeface="Times New Roman"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400" b="0" i="0" u="none" strike="noStrike" dirty="0">
                        <a:solidFill>
                          <a:srgbClr val="000000"/>
                        </a:solidFill>
                        <a:effectLst/>
                        <a:latin typeface="Times New Roman" charset="0"/>
                      </a:endParaRPr>
                    </a:p>
                  </a:txBody>
                  <a:tcPr marL="9355" marR="9355" marT="93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extLst>
      <p:ext uri="{BB962C8B-B14F-4D97-AF65-F5344CB8AC3E}">
        <p14:creationId xmlns:p14="http://schemas.microsoft.com/office/powerpoint/2010/main" val="124103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from past OSCEs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92852230"/>
              </p:ext>
            </p:extLst>
          </p:nvPr>
        </p:nvGraphicFramePr>
        <p:xfrm>
          <a:off x="1097280" y="3422811"/>
          <a:ext cx="2717483" cy="2286000"/>
        </p:xfrm>
        <a:graphic>
          <a:graphicData uri="http://schemas.openxmlformats.org/drawingml/2006/table">
            <a:tbl>
              <a:tblPr firstRow="1" bandRow="1">
                <a:tableStyleId>{21E4AEA4-8DFA-4A89-87EB-49C32662AFE0}</a:tableStyleId>
              </a:tblPr>
              <a:tblGrid>
                <a:gridCol w="1303020">
                  <a:extLst>
                    <a:ext uri="{9D8B030D-6E8A-4147-A177-3AD203B41FA5}">
                      <a16:colId xmlns:a16="http://schemas.microsoft.com/office/drawing/2014/main" val="20000"/>
                    </a:ext>
                  </a:extLst>
                </a:gridCol>
                <a:gridCol w="1414463">
                  <a:extLst>
                    <a:ext uri="{9D8B030D-6E8A-4147-A177-3AD203B41FA5}">
                      <a16:colId xmlns:a16="http://schemas.microsoft.com/office/drawing/2014/main" val="20001"/>
                    </a:ext>
                  </a:extLst>
                </a:gridCol>
              </a:tblGrid>
              <a:tr h="288290">
                <a:tc>
                  <a:txBody>
                    <a:bodyPr/>
                    <a:lstStyle/>
                    <a:p>
                      <a:r>
                        <a:rPr lang="en-US" sz="2400" dirty="0"/>
                        <a:t>20XX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400" dirty="0"/>
                        <a:t>1H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400" dirty="0"/>
                        <a:t>2H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400" dirty="0"/>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2400" dirty="0"/>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969575845"/>
              </p:ext>
            </p:extLst>
          </p:nvPr>
        </p:nvGraphicFramePr>
        <p:xfrm>
          <a:off x="6607177" y="3422811"/>
          <a:ext cx="2793999" cy="2286000"/>
        </p:xfrm>
        <a:graphic>
          <a:graphicData uri="http://schemas.openxmlformats.org/drawingml/2006/table">
            <a:tbl>
              <a:tblPr firstRow="1" bandRow="1">
                <a:tableStyleId>{21E4AEA4-8DFA-4A89-87EB-49C32662AFE0}</a:tableStyleId>
              </a:tblPr>
              <a:tblGrid>
                <a:gridCol w="1422400">
                  <a:extLst>
                    <a:ext uri="{9D8B030D-6E8A-4147-A177-3AD203B41FA5}">
                      <a16:colId xmlns:a16="http://schemas.microsoft.com/office/drawing/2014/main" val="20000"/>
                    </a:ext>
                  </a:extLst>
                </a:gridCol>
                <a:gridCol w="1371599">
                  <a:extLst>
                    <a:ext uri="{9D8B030D-6E8A-4147-A177-3AD203B41FA5}">
                      <a16:colId xmlns:a16="http://schemas.microsoft.com/office/drawing/2014/main" val="20001"/>
                    </a:ext>
                  </a:extLst>
                </a:gridCol>
              </a:tblGrid>
              <a:tr h="436724">
                <a:tc>
                  <a:txBody>
                    <a:bodyPr/>
                    <a:lstStyle/>
                    <a:p>
                      <a:r>
                        <a:rPr lang="en-US" sz="2400" dirty="0"/>
                        <a:t>20XX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400" dirty="0"/>
                        <a:t>1H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400" dirty="0"/>
                        <a:t>2H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400" dirty="0"/>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2400" dirty="0"/>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TextBox 7"/>
          <p:cNvSpPr txBox="1"/>
          <p:nvPr/>
        </p:nvSpPr>
        <p:spPr>
          <a:xfrm>
            <a:off x="1097280" y="1791595"/>
            <a:ext cx="8972550" cy="1631216"/>
          </a:xfrm>
          <a:prstGeom prst="rect">
            <a:avLst/>
          </a:prstGeom>
          <a:noFill/>
        </p:spPr>
        <p:txBody>
          <a:bodyPr wrap="square" rtlCol="0">
            <a:spAutoFit/>
          </a:bodyPr>
          <a:lstStyle/>
          <a:p>
            <a:pPr marL="342900" indent="-342900">
              <a:buFont typeface="Arial" charset="0"/>
              <a:buChar char="•"/>
            </a:pPr>
            <a:r>
              <a:rPr lang="en-US" sz="2000" dirty="0"/>
              <a:t>Med 3 / GEM 2 OSCE. </a:t>
            </a:r>
          </a:p>
          <a:p>
            <a:pPr marL="342900" indent="-342900">
              <a:buFont typeface="Arial" charset="0"/>
              <a:buChar char="•"/>
            </a:pPr>
            <a:r>
              <a:rPr lang="en-US" sz="2000" dirty="0"/>
              <a:t>7 stations in the OSCE – 3 history taking, 3 examination 1 procedural skills.</a:t>
            </a:r>
          </a:p>
          <a:p>
            <a:pPr marL="342900" indent="-342900">
              <a:buFont typeface="Arial" charset="0"/>
              <a:buChar char="•"/>
            </a:pPr>
            <a:r>
              <a:rPr lang="en-US" sz="2000" dirty="0"/>
              <a:t>198 candidates.</a:t>
            </a:r>
          </a:p>
          <a:p>
            <a:endParaRPr lang="en-US" sz="2000" dirty="0"/>
          </a:p>
          <a:p>
            <a:r>
              <a:rPr lang="en-US" sz="2000" dirty="0"/>
              <a:t>No Standard Setting</a:t>
            </a:r>
            <a:r>
              <a:rPr lang="en-US" dirty="0"/>
              <a:t>				</a:t>
            </a:r>
            <a:r>
              <a:rPr lang="en-US" sz="2000" dirty="0"/>
              <a:t>With Standard Setting</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57386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8666180"/>
              </p:ext>
            </p:extLst>
          </p:nvPr>
        </p:nvGraphicFramePr>
        <p:xfrm>
          <a:off x="185741" y="757236"/>
          <a:ext cx="11858635" cy="5093404"/>
        </p:xfrm>
        <a:graphic>
          <a:graphicData uri="http://schemas.openxmlformats.org/drawingml/2006/table">
            <a:tbl>
              <a:tblPr>
                <a:tableStyleId>{21E4AEA4-8DFA-4A89-87EB-49C32662AFE0}</a:tableStyleId>
              </a:tblPr>
              <a:tblGrid>
                <a:gridCol w="976989">
                  <a:extLst>
                    <a:ext uri="{9D8B030D-6E8A-4147-A177-3AD203B41FA5}">
                      <a16:colId xmlns:a16="http://schemas.microsoft.com/office/drawing/2014/main" val="20000"/>
                    </a:ext>
                  </a:extLst>
                </a:gridCol>
                <a:gridCol w="1037545">
                  <a:extLst>
                    <a:ext uri="{9D8B030D-6E8A-4147-A177-3AD203B41FA5}">
                      <a16:colId xmlns:a16="http://schemas.microsoft.com/office/drawing/2014/main" val="20001"/>
                    </a:ext>
                  </a:extLst>
                </a:gridCol>
                <a:gridCol w="1071563">
                  <a:extLst>
                    <a:ext uri="{9D8B030D-6E8A-4147-A177-3AD203B41FA5}">
                      <a16:colId xmlns:a16="http://schemas.microsoft.com/office/drawing/2014/main" val="20002"/>
                    </a:ext>
                  </a:extLst>
                </a:gridCol>
                <a:gridCol w="1085850">
                  <a:extLst>
                    <a:ext uri="{9D8B030D-6E8A-4147-A177-3AD203B41FA5}">
                      <a16:colId xmlns:a16="http://schemas.microsoft.com/office/drawing/2014/main" val="20003"/>
                    </a:ext>
                  </a:extLst>
                </a:gridCol>
                <a:gridCol w="1057275">
                  <a:extLst>
                    <a:ext uri="{9D8B030D-6E8A-4147-A177-3AD203B41FA5}">
                      <a16:colId xmlns:a16="http://schemas.microsoft.com/office/drawing/2014/main" val="20004"/>
                    </a:ext>
                  </a:extLst>
                </a:gridCol>
                <a:gridCol w="1085850">
                  <a:extLst>
                    <a:ext uri="{9D8B030D-6E8A-4147-A177-3AD203B41FA5}">
                      <a16:colId xmlns:a16="http://schemas.microsoft.com/office/drawing/2014/main" val="20005"/>
                    </a:ext>
                  </a:extLst>
                </a:gridCol>
                <a:gridCol w="1042987">
                  <a:extLst>
                    <a:ext uri="{9D8B030D-6E8A-4147-A177-3AD203B41FA5}">
                      <a16:colId xmlns:a16="http://schemas.microsoft.com/office/drawing/2014/main" val="20006"/>
                    </a:ext>
                  </a:extLst>
                </a:gridCol>
                <a:gridCol w="1014418">
                  <a:extLst>
                    <a:ext uri="{9D8B030D-6E8A-4147-A177-3AD203B41FA5}">
                      <a16:colId xmlns:a16="http://schemas.microsoft.com/office/drawing/2014/main" val="20007"/>
                    </a:ext>
                  </a:extLst>
                </a:gridCol>
                <a:gridCol w="1085845">
                  <a:extLst>
                    <a:ext uri="{9D8B030D-6E8A-4147-A177-3AD203B41FA5}">
                      <a16:colId xmlns:a16="http://schemas.microsoft.com/office/drawing/2014/main" val="20008"/>
                    </a:ext>
                  </a:extLst>
                </a:gridCol>
                <a:gridCol w="1228731">
                  <a:extLst>
                    <a:ext uri="{9D8B030D-6E8A-4147-A177-3AD203B41FA5}">
                      <a16:colId xmlns:a16="http://schemas.microsoft.com/office/drawing/2014/main" val="20009"/>
                    </a:ext>
                  </a:extLst>
                </a:gridCol>
                <a:gridCol w="1171582">
                  <a:extLst>
                    <a:ext uri="{9D8B030D-6E8A-4147-A177-3AD203B41FA5}">
                      <a16:colId xmlns:a16="http://schemas.microsoft.com/office/drawing/2014/main" val="20010"/>
                    </a:ext>
                  </a:extLst>
                </a:gridCol>
              </a:tblGrid>
              <a:tr h="1100140">
                <a:tc>
                  <a:txBody>
                    <a:bodyPr/>
                    <a:lstStyle/>
                    <a:p>
                      <a:pPr algn="l" fontAlgn="b"/>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Position in class</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Station 1</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Station 2</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Station 3</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Station 4</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Station 5</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Station 6</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Station 7</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Overall grade before standard setting</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tc>
                  <a:txBody>
                    <a:bodyPr/>
                    <a:lstStyle/>
                    <a:p>
                      <a:pPr algn="l" fontAlgn="b"/>
                      <a:r>
                        <a:rPr lang="en-US" sz="1600" u="none" strike="noStrike" dirty="0">
                          <a:effectLst/>
                        </a:rPr>
                        <a:t>Overall grade after standard setting</a:t>
                      </a:r>
                      <a:endParaRPr lang="en-US" sz="1600" b="0" i="0" u="none" strike="noStrike" dirty="0">
                        <a:solidFill>
                          <a:srgbClr val="000000"/>
                        </a:solidFill>
                        <a:effectLst/>
                        <a:latin typeface="Calibri" charset="0"/>
                      </a:endParaRPr>
                    </a:p>
                  </a:txBody>
                  <a:tcPr marL="12700" marR="12700" marT="12700" marB="0" anchor="ctr">
                    <a:solidFill>
                      <a:schemeClr val="accent2">
                        <a:lumMod val="60000"/>
                        <a:lumOff val="40000"/>
                      </a:schemeClr>
                    </a:solidFill>
                  </a:tcPr>
                </a:tc>
                <a:extLst>
                  <a:ext uri="{0D108BD9-81ED-4DB2-BD59-A6C34878D82A}">
                    <a16:rowId xmlns:a16="http://schemas.microsoft.com/office/drawing/2014/main" val="10000"/>
                  </a:ext>
                </a:extLst>
              </a:tr>
              <a:tr h="998316">
                <a:tc>
                  <a:txBody>
                    <a:bodyPr/>
                    <a:lstStyle/>
                    <a:p>
                      <a:pPr algn="l" fontAlgn="b"/>
                      <a:r>
                        <a:rPr lang="en-US" sz="1600" u="none" strike="noStrike" dirty="0">
                          <a:effectLst/>
                        </a:rPr>
                        <a:t>Student 1</a:t>
                      </a:r>
                      <a:endParaRPr lang="en-US" sz="16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600" u="none" strike="noStrike" dirty="0">
                          <a:effectLst/>
                        </a:rPr>
                        <a:t>First</a:t>
                      </a:r>
                      <a:endParaRPr lang="en-US" sz="16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Good</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Good</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Clear Pass</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Outstanding</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Outstanding</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Good</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Good</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ctr" fontAlgn="b"/>
                      <a:r>
                        <a:rPr lang="en-US" sz="1400" u="none" strike="noStrike" dirty="0">
                          <a:effectLst/>
                        </a:rPr>
                        <a:t>1H</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ctr" fontAlgn="b"/>
                      <a:r>
                        <a:rPr lang="en-US" sz="1400" u="none" strike="noStrike" dirty="0">
                          <a:effectLst/>
                        </a:rPr>
                        <a:t>1H</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extLst>
                  <a:ext uri="{0D108BD9-81ED-4DB2-BD59-A6C34878D82A}">
                    <a16:rowId xmlns:a16="http://schemas.microsoft.com/office/drawing/2014/main" val="10001"/>
                  </a:ext>
                </a:extLst>
              </a:tr>
              <a:tr h="998316">
                <a:tc>
                  <a:txBody>
                    <a:bodyPr/>
                    <a:lstStyle/>
                    <a:p>
                      <a:pPr algn="l" fontAlgn="b"/>
                      <a:r>
                        <a:rPr lang="en-US" sz="1600" u="none" strike="noStrike" dirty="0">
                          <a:effectLst/>
                        </a:rPr>
                        <a:t>Student 2</a:t>
                      </a:r>
                      <a:endParaRPr lang="en-US" sz="1600" b="0" i="0" u="none" strike="noStrike" dirty="0">
                        <a:solidFill>
                          <a:srgbClr val="000000"/>
                        </a:solidFill>
                        <a:effectLst/>
                        <a:latin typeface="Calibri" charset="0"/>
                      </a:endParaRPr>
                    </a:p>
                  </a:txBody>
                  <a:tcPr marL="12700" marR="12700" marT="12700" marB="0" anchor="ctr"/>
                </a:tc>
                <a:tc>
                  <a:txBody>
                    <a:bodyPr/>
                    <a:lstStyle/>
                    <a:p>
                      <a:pPr algn="l" fontAlgn="b"/>
                      <a:r>
                        <a:rPr lang="en-US" sz="1600" u="none" strike="noStrike">
                          <a:effectLst/>
                        </a:rPr>
                        <a:t>Median</a:t>
                      </a:r>
                      <a:endParaRPr lang="en-US" sz="1600" b="0" i="0" u="none" strike="noStrike">
                        <a:solidFill>
                          <a:srgbClr val="000000"/>
                        </a:solidFill>
                        <a:effectLst/>
                        <a:latin typeface="Calibri" charset="0"/>
                      </a:endParaRPr>
                    </a:p>
                  </a:txBody>
                  <a:tcPr marL="12700" marR="12700" marT="12700" marB="0" anchor="ctr"/>
                </a:tc>
                <a:tc>
                  <a:txBody>
                    <a:bodyPr/>
                    <a:lstStyle/>
                    <a:p>
                      <a:pPr algn="l" fontAlgn="b"/>
                      <a:r>
                        <a:rPr lang="en-US" sz="1400" u="none" strike="noStrike" dirty="0">
                          <a:effectLst/>
                        </a:rPr>
                        <a:t>Good</a:t>
                      </a:r>
                      <a:endParaRPr lang="en-US" sz="1400" b="0" i="0" u="none" strike="noStrike" dirty="0">
                        <a:solidFill>
                          <a:srgbClr val="000000"/>
                        </a:solidFill>
                        <a:effectLst/>
                        <a:latin typeface="Calibri" charset="0"/>
                      </a:endParaRPr>
                    </a:p>
                  </a:txBody>
                  <a:tcPr marL="12700" marR="12700" marT="12700" marB="0" anchor="ctr"/>
                </a:tc>
                <a:tc>
                  <a:txBody>
                    <a:bodyPr/>
                    <a:lstStyle/>
                    <a:p>
                      <a:pPr algn="l" fontAlgn="b"/>
                      <a:r>
                        <a:rPr lang="en-US" sz="1400" u="none" strike="noStrike" dirty="0">
                          <a:effectLst/>
                        </a:rPr>
                        <a:t>Clear Pass</a:t>
                      </a:r>
                      <a:endParaRPr lang="en-US" sz="1400" b="0" i="0" u="none" strike="noStrike" dirty="0">
                        <a:solidFill>
                          <a:srgbClr val="000000"/>
                        </a:solidFill>
                        <a:effectLst/>
                        <a:latin typeface="Calibri" charset="0"/>
                      </a:endParaRPr>
                    </a:p>
                  </a:txBody>
                  <a:tcPr marL="12700" marR="12700" marT="12700" marB="0" anchor="ctr"/>
                </a:tc>
                <a:tc>
                  <a:txBody>
                    <a:bodyPr/>
                    <a:lstStyle/>
                    <a:p>
                      <a:pPr algn="l" fontAlgn="b"/>
                      <a:r>
                        <a:rPr lang="en-US" sz="1400" u="none" strike="noStrike" dirty="0">
                          <a:effectLst/>
                        </a:rPr>
                        <a:t>Good</a:t>
                      </a:r>
                      <a:endParaRPr lang="en-US" sz="1400" b="0" i="0" u="none" strike="noStrike" dirty="0">
                        <a:solidFill>
                          <a:srgbClr val="000000"/>
                        </a:solidFill>
                        <a:effectLst/>
                        <a:latin typeface="Calibri" charset="0"/>
                      </a:endParaRPr>
                    </a:p>
                  </a:txBody>
                  <a:tcPr marL="12700" marR="12700" marT="12700" marB="0" anchor="ctr"/>
                </a:tc>
                <a:tc>
                  <a:txBody>
                    <a:bodyPr/>
                    <a:lstStyle/>
                    <a:p>
                      <a:pPr algn="l" fontAlgn="b"/>
                      <a:r>
                        <a:rPr lang="en-US" sz="1400" u="none" strike="noStrike" dirty="0">
                          <a:effectLst/>
                        </a:rPr>
                        <a:t>Good</a:t>
                      </a:r>
                      <a:endParaRPr lang="en-US" sz="1400" b="0" i="0" u="none" strike="noStrike" dirty="0">
                        <a:solidFill>
                          <a:srgbClr val="000000"/>
                        </a:solidFill>
                        <a:effectLst/>
                        <a:latin typeface="Calibri" charset="0"/>
                      </a:endParaRPr>
                    </a:p>
                  </a:txBody>
                  <a:tcPr marL="12700" marR="12700" marT="12700" marB="0" anchor="ctr"/>
                </a:tc>
                <a:tc>
                  <a:txBody>
                    <a:bodyPr/>
                    <a:lstStyle/>
                    <a:p>
                      <a:pPr algn="l" fontAlgn="b"/>
                      <a:r>
                        <a:rPr lang="en-US" sz="1400" u="none" strike="noStrike">
                          <a:effectLst/>
                        </a:rPr>
                        <a:t>Clear Pass</a:t>
                      </a:r>
                      <a:endParaRPr lang="en-US" sz="1400" b="0" i="0" u="none" strike="noStrike">
                        <a:solidFill>
                          <a:srgbClr val="000000"/>
                        </a:solidFill>
                        <a:effectLst/>
                        <a:latin typeface="Calibri" charset="0"/>
                      </a:endParaRPr>
                    </a:p>
                  </a:txBody>
                  <a:tcPr marL="12700" marR="12700" marT="12700" marB="0" anchor="ctr"/>
                </a:tc>
                <a:tc>
                  <a:txBody>
                    <a:bodyPr/>
                    <a:lstStyle/>
                    <a:p>
                      <a:pPr algn="l" fontAlgn="b"/>
                      <a:r>
                        <a:rPr lang="en-US" sz="1400" u="none" strike="noStrike">
                          <a:effectLst/>
                        </a:rPr>
                        <a:t>Clear Pass</a:t>
                      </a:r>
                      <a:endParaRPr lang="en-US" sz="1400" b="0" i="0" u="none" strike="noStrike">
                        <a:solidFill>
                          <a:srgbClr val="000000"/>
                        </a:solidFill>
                        <a:effectLst/>
                        <a:latin typeface="Calibri" charset="0"/>
                      </a:endParaRPr>
                    </a:p>
                  </a:txBody>
                  <a:tcPr marL="12700" marR="12700" marT="12700" marB="0" anchor="ctr"/>
                </a:tc>
                <a:tc>
                  <a:txBody>
                    <a:bodyPr/>
                    <a:lstStyle/>
                    <a:p>
                      <a:pPr algn="l" fontAlgn="b"/>
                      <a:r>
                        <a:rPr lang="en-US" sz="1400" u="none" strike="noStrike">
                          <a:effectLst/>
                        </a:rPr>
                        <a:t>Clear Pass</a:t>
                      </a:r>
                      <a:endParaRPr lang="en-US" sz="1400" b="0" i="0" u="none" strike="noStrike">
                        <a:solidFill>
                          <a:srgbClr val="000000"/>
                        </a:solidFill>
                        <a:effectLst/>
                        <a:latin typeface="Calibri" charset="0"/>
                      </a:endParaRPr>
                    </a:p>
                  </a:txBody>
                  <a:tcPr marL="12700" marR="12700" marT="12700" marB="0" anchor="ctr"/>
                </a:tc>
                <a:tc>
                  <a:txBody>
                    <a:bodyPr/>
                    <a:lstStyle/>
                    <a:p>
                      <a:pPr algn="ctr" fontAlgn="b"/>
                      <a:r>
                        <a:rPr lang="en-US" sz="1400" u="none" strike="noStrike">
                          <a:effectLst/>
                        </a:rPr>
                        <a:t>1H</a:t>
                      </a:r>
                      <a:endParaRPr lang="en-US" sz="1400" b="0" i="0" u="none" strike="noStrike">
                        <a:solidFill>
                          <a:srgbClr val="000000"/>
                        </a:solidFill>
                        <a:effectLst/>
                        <a:latin typeface="Calibri" charset="0"/>
                      </a:endParaRPr>
                    </a:p>
                  </a:txBody>
                  <a:tcPr marL="12700" marR="12700" marT="12700" marB="0" anchor="ctr"/>
                </a:tc>
                <a:tc>
                  <a:txBody>
                    <a:bodyPr/>
                    <a:lstStyle/>
                    <a:p>
                      <a:pPr algn="ctr" fontAlgn="b"/>
                      <a:r>
                        <a:rPr lang="en-US" sz="1400" u="none" strike="noStrike" dirty="0">
                          <a:effectLst/>
                        </a:rPr>
                        <a:t>2H</a:t>
                      </a:r>
                      <a:endParaRPr lang="en-US" sz="1400" b="0" i="0" u="none" strike="noStrike" dirty="0">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2"/>
                  </a:ext>
                </a:extLst>
              </a:tr>
              <a:tr h="998316">
                <a:tc>
                  <a:txBody>
                    <a:bodyPr/>
                    <a:lstStyle/>
                    <a:p>
                      <a:pPr algn="l" fontAlgn="b"/>
                      <a:r>
                        <a:rPr lang="en-US" sz="1600" u="none" strike="noStrike" dirty="0">
                          <a:effectLst/>
                        </a:rPr>
                        <a:t>Student 3</a:t>
                      </a:r>
                      <a:endParaRPr lang="en-US" sz="16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600" b="0" i="0" u="none" strike="noStrike" dirty="0">
                          <a:solidFill>
                            <a:srgbClr val="000000"/>
                          </a:solidFill>
                          <a:effectLst/>
                          <a:latin typeface="Calibri" charset="0"/>
                        </a:rPr>
                        <a:t>10</a:t>
                      </a:r>
                      <a:r>
                        <a:rPr lang="en-US" sz="1600" b="0" i="0" u="none" strike="noStrike" baseline="30000" dirty="0">
                          <a:solidFill>
                            <a:srgbClr val="000000"/>
                          </a:solidFill>
                          <a:effectLst/>
                          <a:latin typeface="Calibri" charset="0"/>
                        </a:rPr>
                        <a:t>th</a:t>
                      </a:r>
                      <a:r>
                        <a:rPr lang="en-US" sz="1600" b="0" i="0" u="none" strike="noStrike" baseline="0" dirty="0">
                          <a:solidFill>
                            <a:srgbClr val="000000"/>
                          </a:solidFill>
                          <a:effectLst/>
                          <a:latin typeface="Calibri" charset="0"/>
                        </a:rPr>
                        <a:t> percentile</a:t>
                      </a:r>
                      <a:endParaRPr lang="en-US" sz="16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Clear Pass</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Clear Pass</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Clear Pass</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b="0" i="0" u="none" strike="noStrike" dirty="0">
                          <a:solidFill>
                            <a:srgbClr val="000000"/>
                          </a:solidFill>
                          <a:effectLst/>
                          <a:latin typeface="Calibri" charset="0"/>
                        </a:rPr>
                        <a:t>Good</a:t>
                      </a:r>
                    </a:p>
                  </a:txBody>
                  <a:tcPr marL="12700" marR="12700" marT="12700" marB="0" anchor="ctr">
                    <a:solidFill>
                      <a:schemeClr val="accent2">
                        <a:lumMod val="20000"/>
                        <a:lumOff val="80000"/>
                      </a:schemeClr>
                    </a:solidFill>
                  </a:tcPr>
                </a:tc>
                <a:tc>
                  <a:txBody>
                    <a:bodyPr/>
                    <a:lstStyle/>
                    <a:p>
                      <a:pPr algn="l" fontAlgn="b"/>
                      <a:r>
                        <a:rPr lang="en-US" sz="1400" b="0" i="0" u="none" strike="noStrike" dirty="0">
                          <a:solidFill>
                            <a:srgbClr val="000000"/>
                          </a:solidFill>
                          <a:effectLst/>
                          <a:latin typeface="Calibri" charset="0"/>
                        </a:rPr>
                        <a:t>Clear</a:t>
                      </a:r>
                      <a:r>
                        <a:rPr lang="en-US" sz="1400" b="0" i="0" u="none" strike="noStrike" baseline="0" dirty="0">
                          <a:solidFill>
                            <a:srgbClr val="000000"/>
                          </a:solidFill>
                          <a:effectLst/>
                          <a:latin typeface="Calibri" charset="0"/>
                        </a:rPr>
                        <a:t> Pass</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Clear Pass</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l" fontAlgn="b"/>
                      <a:r>
                        <a:rPr lang="en-US" sz="1400" u="none" strike="noStrike" dirty="0">
                          <a:effectLst/>
                        </a:rPr>
                        <a:t>Good</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ctr" fontAlgn="b"/>
                      <a:r>
                        <a:rPr lang="en-US" sz="1400" u="none" strike="noStrike" dirty="0">
                          <a:effectLst/>
                        </a:rPr>
                        <a:t>1H</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tc>
                  <a:txBody>
                    <a:bodyPr/>
                    <a:lstStyle/>
                    <a:p>
                      <a:pPr algn="ctr" fontAlgn="b"/>
                      <a:r>
                        <a:rPr lang="en-US" sz="1400" u="none" strike="noStrike" dirty="0">
                          <a:effectLst/>
                        </a:rPr>
                        <a:t>P</a:t>
                      </a:r>
                      <a:endParaRPr lang="en-US" sz="1400" b="0" i="0" u="none" strike="noStrike" dirty="0">
                        <a:solidFill>
                          <a:srgbClr val="000000"/>
                        </a:solidFill>
                        <a:effectLst/>
                        <a:latin typeface="Calibri" charset="0"/>
                      </a:endParaRPr>
                    </a:p>
                  </a:txBody>
                  <a:tcPr marL="12700" marR="12700" marT="12700" marB="0" anchor="ctr">
                    <a:solidFill>
                      <a:schemeClr val="accent2">
                        <a:lumMod val="20000"/>
                        <a:lumOff val="80000"/>
                      </a:schemeClr>
                    </a:solidFill>
                  </a:tcPr>
                </a:tc>
                <a:extLst>
                  <a:ext uri="{0D108BD9-81ED-4DB2-BD59-A6C34878D82A}">
                    <a16:rowId xmlns:a16="http://schemas.microsoft.com/office/drawing/2014/main" val="10003"/>
                  </a:ext>
                </a:extLst>
              </a:tr>
              <a:tr h="998316">
                <a:tc>
                  <a:txBody>
                    <a:bodyPr/>
                    <a:lstStyle/>
                    <a:p>
                      <a:pPr algn="l" fontAlgn="b"/>
                      <a:r>
                        <a:rPr lang="en-US" sz="1600" u="none" strike="noStrike" dirty="0">
                          <a:effectLst/>
                        </a:rPr>
                        <a:t>Student 4</a:t>
                      </a:r>
                      <a:endParaRPr lang="en-US" sz="1600" b="0" i="0" u="none" strike="noStrike" dirty="0">
                        <a:solidFill>
                          <a:srgbClr val="000000"/>
                        </a:solidFill>
                        <a:effectLst/>
                        <a:latin typeface="Calibri" charset="0"/>
                      </a:endParaRPr>
                    </a:p>
                  </a:txBody>
                  <a:tcPr marL="12700" marR="12700" marT="12700" marB="0" anchor="ctr"/>
                </a:tc>
                <a:tc>
                  <a:txBody>
                    <a:bodyPr/>
                    <a:lstStyle/>
                    <a:p>
                      <a:pPr algn="l" fontAlgn="b"/>
                      <a:r>
                        <a:rPr lang="en-US" sz="1600" u="none" strike="noStrike">
                          <a:effectLst/>
                        </a:rPr>
                        <a:t>Lowest</a:t>
                      </a:r>
                      <a:endParaRPr lang="en-US" sz="1600" b="0" i="0" u="none" strike="noStrike">
                        <a:solidFill>
                          <a:srgbClr val="000000"/>
                        </a:solidFill>
                        <a:effectLst/>
                        <a:latin typeface="Calibri" charset="0"/>
                      </a:endParaRPr>
                    </a:p>
                  </a:txBody>
                  <a:tcPr marL="12700" marR="12700" marT="12700" marB="0" anchor="ctr"/>
                </a:tc>
                <a:tc>
                  <a:txBody>
                    <a:bodyPr/>
                    <a:lstStyle/>
                    <a:p>
                      <a:pPr algn="l" fontAlgn="b"/>
                      <a:r>
                        <a:rPr lang="en-US" sz="1400" u="none" strike="noStrike">
                          <a:effectLst/>
                        </a:rPr>
                        <a:t>Clear Pass</a:t>
                      </a:r>
                      <a:endParaRPr lang="en-US" sz="1400" b="0" i="0" u="none" strike="noStrike">
                        <a:solidFill>
                          <a:srgbClr val="000000"/>
                        </a:solidFill>
                        <a:effectLst/>
                        <a:latin typeface="Calibri" charset="0"/>
                      </a:endParaRPr>
                    </a:p>
                  </a:txBody>
                  <a:tcPr marL="12700" marR="12700" marT="12700" marB="0" anchor="ctr"/>
                </a:tc>
                <a:tc>
                  <a:txBody>
                    <a:bodyPr/>
                    <a:lstStyle/>
                    <a:p>
                      <a:pPr algn="l" fontAlgn="b"/>
                      <a:r>
                        <a:rPr lang="en-US" sz="1400" u="none" strike="noStrike">
                          <a:effectLst/>
                        </a:rPr>
                        <a:t>Borderline</a:t>
                      </a:r>
                      <a:endParaRPr lang="en-US" sz="1400" b="0" i="0" u="none" strike="noStrike">
                        <a:solidFill>
                          <a:srgbClr val="000000"/>
                        </a:solidFill>
                        <a:effectLst/>
                        <a:latin typeface="Calibri" charset="0"/>
                      </a:endParaRPr>
                    </a:p>
                  </a:txBody>
                  <a:tcPr marL="12700" marR="12700" marT="12700" marB="0" anchor="ctr"/>
                </a:tc>
                <a:tc>
                  <a:txBody>
                    <a:bodyPr/>
                    <a:lstStyle/>
                    <a:p>
                      <a:pPr algn="l" fontAlgn="b"/>
                      <a:r>
                        <a:rPr lang="en-US" sz="1400" u="none" strike="noStrike" dirty="0">
                          <a:effectLst/>
                        </a:rPr>
                        <a:t>Clear Pass</a:t>
                      </a:r>
                      <a:endParaRPr lang="en-US" sz="1400" b="0" i="0" u="none" strike="noStrike" dirty="0">
                        <a:solidFill>
                          <a:srgbClr val="000000"/>
                        </a:solidFill>
                        <a:effectLst/>
                        <a:latin typeface="Calibri" charset="0"/>
                      </a:endParaRPr>
                    </a:p>
                  </a:txBody>
                  <a:tcPr marL="12700" marR="12700" marT="12700" marB="0" anchor="ctr"/>
                </a:tc>
                <a:tc>
                  <a:txBody>
                    <a:bodyPr/>
                    <a:lstStyle/>
                    <a:p>
                      <a:pPr algn="l" fontAlgn="b"/>
                      <a:r>
                        <a:rPr lang="en-US" sz="1400" u="none" strike="noStrike" dirty="0">
                          <a:effectLst/>
                        </a:rPr>
                        <a:t>Borderline</a:t>
                      </a:r>
                      <a:endParaRPr lang="en-US" sz="1400" b="0" i="0" u="none" strike="noStrike" dirty="0">
                        <a:solidFill>
                          <a:srgbClr val="000000"/>
                        </a:solidFill>
                        <a:effectLst/>
                        <a:latin typeface="Calibri" charset="0"/>
                      </a:endParaRPr>
                    </a:p>
                  </a:txBody>
                  <a:tcPr marL="12700" marR="12700" marT="12700" marB="0" anchor="ctr"/>
                </a:tc>
                <a:tc>
                  <a:txBody>
                    <a:bodyPr/>
                    <a:lstStyle/>
                    <a:p>
                      <a:pPr algn="l" fontAlgn="b"/>
                      <a:r>
                        <a:rPr lang="en-US" sz="1400" u="none" strike="noStrike" dirty="0">
                          <a:effectLst/>
                        </a:rPr>
                        <a:t>Fail</a:t>
                      </a:r>
                      <a:endParaRPr lang="en-US" sz="1400" b="0" i="0" u="none" strike="noStrike" dirty="0">
                        <a:solidFill>
                          <a:srgbClr val="000000"/>
                        </a:solidFill>
                        <a:effectLst/>
                        <a:latin typeface="Calibri" charset="0"/>
                      </a:endParaRPr>
                    </a:p>
                  </a:txBody>
                  <a:tcPr marL="12700" marR="12700" marT="12700" marB="0" anchor="ctr"/>
                </a:tc>
                <a:tc>
                  <a:txBody>
                    <a:bodyPr/>
                    <a:lstStyle/>
                    <a:p>
                      <a:pPr algn="l" fontAlgn="b"/>
                      <a:r>
                        <a:rPr lang="en-US" sz="1400" u="none" strike="noStrike" dirty="0">
                          <a:effectLst/>
                        </a:rPr>
                        <a:t>Clear Pass</a:t>
                      </a:r>
                      <a:endParaRPr lang="en-US" sz="1400" b="0" i="0" u="none" strike="noStrike" dirty="0">
                        <a:solidFill>
                          <a:srgbClr val="000000"/>
                        </a:solidFill>
                        <a:effectLst/>
                        <a:latin typeface="Calibri" charset="0"/>
                      </a:endParaRPr>
                    </a:p>
                  </a:txBody>
                  <a:tcPr marL="12700" marR="12700" marT="12700" marB="0" anchor="ctr"/>
                </a:tc>
                <a:tc>
                  <a:txBody>
                    <a:bodyPr/>
                    <a:lstStyle/>
                    <a:p>
                      <a:pPr algn="l" fontAlgn="b"/>
                      <a:r>
                        <a:rPr lang="en-US" sz="1400" u="none" strike="noStrike" dirty="0">
                          <a:effectLst/>
                        </a:rPr>
                        <a:t>Clear Pass</a:t>
                      </a:r>
                      <a:endParaRPr lang="en-US" sz="1400" b="0" i="0" u="none" strike="noStrike" dirty="0">
                        <a:solidFill>
                          <a:srgbClr val="000000"/>
                        </a:solidFill>
                        <a:effectLst/>
                        <a:latin typeface="Calibri" charset="0"/>
                      </a:endParaRPr>
                    </a:p>
                  </a:txBody>
                  <a:tcPr marL="12700" marR="12700" marT="12700" marB="0" anchor="ctr"/>
                </a:tc>
                <a:tc>
                  <a:txBody>
                    <a:bodyPr/>
                    <a:lstStyle/>
                    <a:p>
                      <a:pPr algn="ctr" fontAlgn="b"/>
                      <a:r>
                        <a:rPr lang="en-US" sz="1400" u="none" strike="noStrike" dirty="0">
                          <a:effectLst/>
                        </a:rPr>
                        <a:t>2H</a:t>
                      </a:r>
                      <a:endParaRPr lang="en-US" sz="1400" b="0" i="0" u="none" strike="noStrike" dirty="0">
                        <a:solidFill>
                          <a:srgbClr val="000000"/>
                        </a:solidFill>
                        <a:effectLst/>
                        <a:latin typeface="Calibri" charset="0"/>
                      </a:endParaRPr>
                    </a:p>
                  </a:txBody>
                  <a:tcPr marL="12700" marR="12700" marT="12700" marB="0" anchor="ctr"/>
                </a:tc>
                <a:tc>
                  <a:txBody>
                    <a:bodyPr/>
                    <a:lstStyle/>
                    <a:p>
                      <a:pPr algn="ctr" fontAlgn="b"/>
                      <a:r>
                        <a:rPr lang="en-US" sz="1400" u="none" strike="noStrike" dirty="0">
                          <a:effectLst/>
                        </a:rPr>
                        <a:t>F</a:t>
                      </a:r>
                      <a:endParaRPr lang="en-US" sz="1400" b="0" i="0" u="none" strike="noStrike" dirty="0">
                        <a:solidFill>
                          <a:srgbClr val="000000"/>
                        </a:solidFill>
                        <a:effectLst/>
                        <a:latin typeface="Calibri" charset="0"/>
                      </a:endParaRPr>
                    </a:p>
                  </a:txBody>
                  <a:tcPr marL="12700" marR="12700" marT="12700" marB="0" anchor="ctr"/>
                </a:tc>
                <a:extLst>
                  <a:ext uri="{0D108BD9-81ED-4DB2-BD59-A6C34878D82A}">
                    <a16:rowId xmlns:a16="http://schemas.microsoft.com/office/drawing/2014/main" val="10004"/>
                  </a:ext>
                </a:extLst>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741" y="-220663"/>
            <a:ext cx="812800" cy="812800"/>
          </a:xfrm>
          <a:prstGeom prst="rect">
            <a:avLst/>
          </a:prstGeom>
        </p:spPr>
      </p:pic>
    </p:spTree>
    <p:extLst>
      <p:ext uri="{BB962C8B-B14F-4D97-AF65-F5344CB8AC3E}">
        <p14:creationId xmlns:p14="http://schemas.microsoft.com/office/powerpoint/2010/main" val="18804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set standards in an OSCE?</a:t>
            </a:r>
          </a:p>
        </p:txBody>
      </p:sp>
      <p:sp>
        <p:nvSpPr>
          <p:cNvPr id="3" name="Content Placeholder 2"/>
          <p:cNvSpPr>
            <a:spLocks noGrp="1"/>
          </p:cNvSpPr>
          <p:nvPr>
            <p:ph idx="1"/>
          </p:nvPr>
        </p:nvSpPr>
        <p:spPr/>
        <p:txBody>
          <a:bodyPr/>
          <a:lstStyle/>
          <a:p>
            <a:r>
              <a:rPr lang="en-US" dirty="0"/>
              <a:t>Possible methods are:</a:t>
            </a:r>
          </a:p>
          <a:p>
            <a:pPr lvl="1"/>
            <a:r>
              <a:rPr lang="en-US" dirty="0"/>
              <a:t>Borderline Regression </a:t>
            </a:r>
            <a:r>
              <a:rPr lang="en-US" baseline="30000" dirty="0"/>
              <a:t>1</a:t>
            </a:r>
            <a:endParaRPr lang="en-US" dirty="0"/>
          </a:p>
          <a:p>
            <a:pPr lvl="1"/>
            <a:r>
              <a:rPr lang="en-US" dirty="0"/>
              <a:t>Borderline Group </a:t>
            </a:r>
            <a:r>
              <a:rPr lang="en-US" baseline="30000" dirty="0"/>
              <a:t>1</a:t>
            </a:r>
            <a:endParaRPr lang="en-US" dirty="0"/>
          </a:p>
          <a:p>
            <a:pPr lvl="1"/>
            <a:r>
              <a:rPr lang="en-US" dirty="0"/>
              <a:t>Modified </a:t>
            </a:r>
            <a:r>
              <a:rPr lang="en-US" dirty="0" err="1"/>
              <a:t>Angoff</a:t>
            </a:r>
            <a:r>
              <a:rPr lang="en-US" dirty="0"/>
              <a:t> </a:t>
            </a:r>
            <a:r>
              <a:rPr lang="en-US" baseline="30000" dirty="0"/>
              <a:t>1,2</a:t>
            </a:r>
            <a:endParaRPr lang="en-US" dirty="0"/>
          </a:p>
          <a:p>
            <a:pPr lvl="1"/>
            <a:r>
              <a:rPr lang="en-US" dirty="0" err="1"/>
              <a:t>Hofstee</a:t>
            </a:r>
            <a:r>
              <a:rPr lang="en-US" dirty="0"/>
              <a:t> Method </a:t>
            </a:r>
            <a:r>
              <a:rPr lang="en-US" baseline="30000" dirty="0"/>
              <a:t>1,3</a:t>
            </a:r>
            <a:endParaRPr lang="en-US" dirty="0"/>
          </a:p>
          <a:p>
            <a:pPr lvl="1"/>
            <a:endParaRPr lang="en-US" dirty="0"/>
          </a:p>
          <a:p>
            <a:r>
              <a:rPr lang="en-US" dirty="0"/>
              <a:t>Borderline regression and Borderline Group methods are describes as “Examinee </a:t>
            </a:r>
            <a:r>
              <a:rPr lang="en-US" dirty="0" err="1"/>
              <a:t>Centred</a:t>
            </a:r>
            <a:r>
              <a:rPr lang="en-US" dirty="0"/>
              <a:t>”- </a:t>
            </a:r>
          </a:p>
          <a:p>
            <a:pPr lvl="1"/>
            <a:r>
              <a:rPr lang="en-US" dirty="0"/>
              <a:t>Standard is translated to a passing score based on the review of examinees’ performance on tasks. </a:t>
            </a:r>
          </a:p>
          <a:p>
            <a:pPr lvl="1"/>
            <a:r>
              <a:rPr lang="en-US" dirty="0"/>
              <a:t>Judges determine whether the performance they review depicts someone possessing the knowledge and skills needed to meet the standard. </a:t>
            </a:r>
          </a:p>
          <a:p>
            <a:endParaRPr lang="en-US" dirty="0"/>
          </a:p>
          <a:p>
            <a:endParaRPr lang="en-US" dirty="0"/>
          </a:p>
          <a:p>
            <a:pPr lvl="1"/>
            <a:endParaRPr lang="en-US" dirty="0"/>
          </a:p>
          <a:p>
            <a:pPr lv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86603"/>
            <a:ext cx="812800" cy="812800"/>
          </a:xfrm>
          <a:prstGeom prst="rect">
            <a:avLst/>
          </a:prstGeom>
        </p:spPr>
      </p:pic>
    </p:spTree>
    <p:extLst>
      <p:ext uri="{BB962C8B-B14F-4D97-AF65-F5344CB8AC3E}">
        <p14:creationId xmlns:p14="http://schemas.microsoft.com/office/powerpoint/2010/main" val="164581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Borderline Candidate</a:t>
            </a:r>
          </a:p>
        </p:txBody>
      </p:sp>
      <p:sp>
        <p:nvSpPr>
          <p:cNvPr id="3" name="Content Placeholder 2"/>
          <p:cNvSpPr>
            <a:spLocks noGrp="1"/>
          </p:cNvSpPr>
          <p:nvPr>
            <p:ph idx="1"/>
          </p:nvPr>
        </p:nvSpPr>
        <p:spPr/>
        <p:txBody>
          <a:bodyPr/>
          <a:lstStyle/>
          <a:p>
            <a:r>
              <a:rPr lang="en-US" dirty="0"/>
              <a:t>Borderline regression and Borderline group methods both require the examiners to identify the borderline candidate.</a:t>
            </a:r>
          </a:p>
          <a:p>
            <a:r>
              <a:rPr lang="en-US" dirty="0"/>
              <a:t>This is the candidate who is neither qualified nor unqualified to meet the standard.</a:t>
            </a:r>
          </a:p>
          <a:p>
            <a:r>
              <a:rPr lang="en-US" dirty="0"/>
              <a:t>These methods depend on examiner training in advance of each exam so that the examiner has a clear picture of the standard expected.</a:t>
            </a:r>
          </a:p>
          <a:p>
            <a:r>
              <a:rPr lang="en-US" dirty="0"/>
              <a:t>The examiner must be familiar with the material being examined and must also have a clear picture of the standard required of a candidate at this stage of their training.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880" y="286603"/>
            <a:ext cx="812800" cy="812800"/>
          </a:xfrm>
          <a:prstGeom prst="rect">
            <a:avLst/>
          </a:prstGeom>
        </p:spPr>
      </p:pic>
    </p:spTree>
    <p:extLst>
      <p:ext uri="{BB962C8B-B14F-4D97-AF65-F5344CB8AC3E}">
        <p14:creationId xmlns:p14="http://schemas.microsoft.com/office/powerpoint/2010/main" val="126376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95817"/>
            <a:ext cx="10058400" cy="1450757"/>
          </a:xfrm>
        </p:spPr>
        <p:txBody>
          <a:bodyPr/>
          <a:lstStyle/>
          <a:p>
            <a:r>
              <a:rPr lang="en-US" dirty="0"/>
              <a:t>Borderline Group Method </a:t>
            </a:r>
            <a:r>
              <a:rPr lang="en-US" baseline="30000" dirty="0"/>
              <a:t>1</a:t>
            </a:r>
            <a:endParaRPr lang="en-US" dirty="0"/>
          </a:p>
        </p:txBody>
      </p:sp>
      <p:sp>
        <p:nvSpPr>
          <p:cNvPr id="3" name="Content Placeholder 2"/>
          <p:cNvSpPr>
            <a:spLocks noGrp="1"/>
          </p:cNvSpPr>
          <p:nvPr>
            <p:ph idx="1"/>
          </p:nvPr>
        </p:nvSpPr>
        <p:spPr/>
        <p:txBody>
          <a:bodyPr/>
          <a:lstStyle/>
          <a:p>
            <a:r>
              <a:rPr lang="en-US" dirty="0"/>
              <a:t>Examiners:</a:t>
            </a:r>
          </a:p>
          <a:p>
            <a:pPr lvl="1"/>
            <a:r>
              <a:rPr lang="en-US" dirty="0"/>
              <a:t>Mark each student’s performance on a checklist = Score</a:t>
            </a:r>
          </a:p>
          <a:p>
            <a:pPr lvl="1"/>
            <a:r>
              <a:rPr lang="en-US" dirty="0"/>
              <a:t>Rate each student’s performance as Fail, Borderline, Pass, Good, Outstanding = Rating</a:t>
            </a:r>
          </a:p>
          <a:p>
            <a:r>
              <a:rPr lang="en-US" dirty="0"/>
              <a:t>Descriptors vary from test to test but the important group is the borderline.</a:t>
            </a:r>
          </a:p>
          <a:p>
            <a:r>
              <a:rPr lang="en-US" dirty="0"/>
              <a:t>After the exam, the mean score of all candidates rated as borderline is calculated and this becomes the cut score or pass mark.</a:t>
            </a:r>
          </a:p>
          <a:p>
            <a:r>
              <a:rPr lang="en-US" dirty="0"/>
              <a:t>This method only works with a large cohort of candidates. With smaller cohorts there may be very few candidates ranked as borderline and then the pass mark is not very reliable.</a:t>
            </a:r>
          </a:p>
          <a:p>
            <a:r>
              <a:rPr lang="en-US" dirty="0"/>
              <a:t>We can overcome this by using Borderline Regression Analysis which uses data from all the candidates not just those who were ranked as borderline.</a:t>
            </a: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480" y="208395"/>
            <a:ext cx="812800" cy="812800"/>
          </a:xfrm>
          <a:prstGeom prst="rect">
            <a:avLst/>
          </a:prstGeom>
        </p:spPr>
      </p:pic>
    </p:spTree>
    <p:extLst>
      <p:ext uri="{BB962C8B-B14F-4D97-AF65-F5344CB8AC3E}">
        <p14:creationId xmlns:p14="http://schemas.microsoft.com/office/powerpoint/2010/main" val="26054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etrospect">
  <a:themeElements>
    <a:clrScheme name="Custom 6">
      <a:dk1>
        <a:srgbClr val="000000"/>
      </a:dk1>
      <a:lt1>
        <a:srgbClr val="FFFFFF"/>
      </a:lt1>
      <a:dk2>
        <a:srgbClr val="39302A"/>
      </a:dk2>
      <a:lt2>
        <a:srgbClr val="E5DEDB"/>
      </a:lt2>
      <a:accent1>
        <a:srgbClr val="FF5012"/>
      </a:accent1>
      <a:accent2>
        <a:srgbClr val="F6B835"/>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10803</TotalTime>
  <Words>5367</Words>
  <Application>Microsoft Macintosh PowerPoint</Application>
  <PresentationFormat>Widescreen</PresentationFormat>
  <Paragraphs>541</Paragraphs>
  <Slides>31</Slides>
  <Notes>31</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(Body)</vt:lpstr>
      <vt:lpstr>Calibri Light</vt:lpstr>
      <vt:lpstr>Times New Roman</vt:lpstr>
      <vt:lpstr>Retrospect</vt:lpstr>
      <vt:lpstr>Standard Setting for the OSCE</vt:lpstr>
      <vt:lpstr>Standard Setting for the OSCE</vt:lpstr>
      <vt:lpstr>Why not just use 50%?</vt:lpstr>
      <vt:lpstr>PowerPoint Presentation</vt:lpstr>
      <vt:lpstr>Data from past OSCEs</vt:lpstr>
      <vt:lpstr>PowerPoint Presentation</vt:lpstr>
      <vt:lpstr>How do we set standards in an OSCE?</vt:lpstr>
      <vt:lpstr>The Borderline Candidate</vt:lpstr>
      <vt:lpstr>Borderline Group Method 1</vt:lpstr>
      <vt:lpstr>Borderline Regression Analysis</vt:lpstr>
      <vt:lpstr>Borderline Regression Analysis</vt:lpstr>
      <vt:lpstr>Borderline Regression Analysis</vt:lpstr>
      <vt:lpstr>Next Steps</vt:lpstr>
      <vt:lpstr>Editing the students’ mark to reflect UCC Marks and Standards</vt:lpstr>
      <vt:lpstr>Guidelines for choosing a method</vt:lpstr>
      <vt:lpstr>Step by step: Using Excel for borderline regression</vt:lpstr>
      <vt:lpstr>Step by step: Using Excel for borderline regression</vt:lpstr>
      <vt:lpstr>Step by step: Using Excel for borderline regression</vt:lpstr>
      <vt:lpstr>PowerPoint Presentation</vt:lpstr>
      <vt:lpstr>Step by step: Using Excel for borderline regression</vt:lpstr>
      <vt:lpstr>Step by step: Using Excel for borderline regression</vt:lpstr>
      <vt:lpstr>Step by step: Using Excel for borderline regression</vt:lpstr>
      <vt:lpstr>Step by step: Using Excel for borderline regression</vt:lpstr>
      <vt:lpstr>Step by step: Using Excel for borderline regression</vt:lpstr>
      <vt:lpstr>Step by step: Using Excel for borderline regression</vt:lpstr>
      <vt:lpstr>Step by step: Using Excel for borderline regression</vt:lpstr>
      <vt:lpstr>Step by step: Using Excel for borderline regression</vt:lpstr>
      <vt:lpstr>Step by step: Using Excel for borderline regression</vt:lpstr>
      <vt:lpstr>PowerPoint Presentation</vt:lpstr>
      <vt:lpstr>Other Presentations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 MCQs</dc:title>
  <dc:creator>Hynes, Helen</dc:creator>
  <cp:lastModifiedBy>O'Reilly, Emma</cp:lastModifiedBy>
  <cp:revision>174</cp:revision>
  <cp:lastPrinted>2020-06-12T15:45:58Z</cp:lastPrinted>
  <dcterms:created xsi:type="dcterms:W3CDTF">2020-05-26T08:28:13Z</dcterms:created>
  <dcterms:modified xsi:type="dcterms:W3CDTF">2020-06-15T20:30:25Z</dcterms:modified>
</cp:coreProperties>
</file>