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notesMasterIdLst>
    <p:notesMasterId r:id="rId27"/>
  </p:notesMasterIdLst>
  <p:sldIdLst>
    <p:sldId id="256" r:id="rId2"/>
    <p:sldId id="320" r:id="rId3"/>
    <p:sldId id="292" r:id="rId4"/>
    <p:sldId id="304" r:id="rId5"/>
    <p:sldId id="305" r:id="rId6"/>
    <p:sldId id="306" r:id="rId7"/>
    <p:sldId id="308" r:id="rId8"/>
    <p:sldId id="309" r:id="rId9"/>
    <p:sldId id="310" r:id="rId10"/>
    <p:sldId id="293" r:id="rId11"/>
    <p:sldId id="294" r:id="rId12"/>
    <p:sldId id="298" r:id="rId13"/>
    <p:sldId id="311" r:id="rId14"/>
    <p:sldId id="300" r:id="rId15"/>
    <p:sldId id="299" r:id="rId16"/>
    <p:sldId id="301" r:id="rId17"/>
    <p:sldId id="314" r:id="rId18"/>
    <p:sldId id="315" r:id="rId19"/>
    <p:sldId id="316" r:id="rId20"/>
    <p:sldId id="317" r:id="rId21"/>
    <p:sldId id="319" r:id="rId22"/>
    <p:sldId id="318" r:id="rId23"/>
    <p:sldId id="312" r:id="rId24"/>
    <p:sldId id="313" r:id="rId25"/>
    <p:sldId id="2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8088"/>
  </p:normalViewPr>
  <p:slideViewPr>
    <p:cSldViewPr snapToGrid="0" snapToObjects="1">
      <p:cViewPr varScale="1">
        <p:scale>
          <a:sx n="72" d="100"/>
          <a:sy n="72" d="100"/>
        </p:scale>
        <p:origin x="2120" y="19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126" d="100"/>
          <a:sy n="126" d="100"/>
        </p:scale>
        <p:origin x="2424" y="-12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8801A-746F-4649-B859-2E0F1EE674C4}" type="datetimeFigureOut">
              <a:rPr lang="en-US" smtClean="0"/>
              <a:t>6/15/20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439B5-78C9-3744-8482-1A2F20B6F4BE}" type="slidenum">
              <a:rPr lang="en-US" smtClean="0"/>
              <a:t>‹#›</a:t>
            </a:fld>
            <a:endParaRPr lang="en-US"/>
          </a:p>
        </p:txBody>
      </p:sp>
    </p:spTree>
    <p:extLst>
      <p:ext uri="{BB962C8B-B14F-4D97-AF65-F5344CB8AC3E}">
        <p14:creationId xmlns:p14="http://schemas.microsoft.com/office/powerpoint/2010/main" val="389020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produced</a:t>
            </a:r>
            <a:r>
              <a:rPr lang="en-US" baseline="0" dirty="0"/>
              <a:t> by the Medical Education Unit in University College Cork, explains the rationale for using standing setting in assessments in medical education and gives an overview of standard setting methods that have been described and validated in the medical education literature. </a:t>
            </a:r>
          </a:p>
          <a:p>
            <a:endParaRPr lang="en-US" baseline="0" dirty="0"/>
          </a:p>
          <a:p>
            <a:r>
              <a:rPr lang="en-US" baseline="0" dirty="0"/>
              <a:t>We have produced 2 further presentations which describe standard setting methods used in Multiple Choice examinations and in OSCE examinations.</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a:t>
            </a:fld>
            <a:endParaRPr lang="en-US"/>
          </a:p>
        </p:txBody>
      </p:sp>
    </p:spTree>
    <p:extLst>
      <p:ext uri="{BB962C8B-B14F-4D97-AF65-F5344CB8AC3E}">
        <p14:creationId xmlns:p14="http://schemas.microsoft.com/office/powerpoint/2010/main" val="1330985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excellent resources in the literature</a:t>
            </a:r>
            <a:r>
              <a:rPr lang="en-US" baseline="0" dirty="0"/>
              <a:t> describing the pedagogy behind standard setting, and also a growing body of evidence for various standard setting methods methods which will be described later in the presentation. </a:t>
            </a:r>
          </a:p>
          <a:p>
            <a:endParaRPr lang="en-US" baseline="0" dirty="0"/>
          </a:p>
          <a:p>
            <a:r>
              <a:rPr lang="en-US" dirty="0" err="1"/>
              <a:t>Norcini</a:t>
            </a:r>
            <a:r>
              <a:rPr lang="en-US" dirty="0"/>
              <a:t> JJ. Setting standards on educational tests. Medical Education 2003; 37(5):464–9</a:t>
            </a:r>
            <a:r>
              <a:rPr lang="en-GB" dirty="0"/>
              <a:t> </a:t>
            </a:r>
            <a:r>
              <a:rPr lang="en-GB" baseline="30000" dirty="0"/>
              <a:t>5</a:t>
            </a:r>
            <a:endParaRPr lang="en-GB" dirty="0"/>
          </a:p>
          <a:p>
            <a:pPr lvl="0"/>
            <a:endParaRPr lang="en-GB" dirty="0"/>
          </a:p>
          <a:p>
            <a:pPr lvl="0"/>
            <a:r>
              <a:rPr lang="en-GB" dirty="0" err="1"/>
              <a:t>Norcini</a:t>
            </a:r>
            <a:r>
              <a:rPr lang="en-GB" dirty="0"/>
              <a:t> J, Anderson B, </a:t>
            </a:r>
            <a:r>
              <a:rPr lang="en-GB" dirty="0" err="1"/>
              <a:t>Bollela</a:t>
            </a:r>
            <a:r>
              <a:rPr lang="en-GB" dirty="0"/>
              <a:t> V, Burch V, Costa MJ, </a:t>
            </a:r>
            <a:r>
              <a:rPr lang="en-GB" dirty="0" err="1"/>
              <a:t>Duvivier</a:t>
            </a:r>
            <a:r>
              <a:rPr lang="en-GB" dirty="0"/>
              <a:t> R, Galbraith R, Hays R, Kent A, </a:t>
            </a:r>
            <a:r>
              <a:rPr lang="en-GB" dirty="0" err="1"/>
              <a:t>Perrott</a:t>
            </a:r>
            <a:r>
              <a:rPr lang="en-GB" dirty="0"/>
              <a:t> V, Roberts T. Criteria for good assessment: Consensus statement and recommendations from the Ottawa 2010 Conference. Medical Teacher 2010; 33:3 </a:t>
            </a:r>
            <a:r>
              <a:rPr lang="en-GB" baseline="30000" dirty="0"/>
              <a:t>6</a:t>
            </a:r>
            <a:endParaRPr lang="en-GB" dirty="0"/>
          </a:p>
          <a:p>
            <a:endParaRPr lang="en-GB" dirty="0"/>
          </a:p>
          <a:p>
            <a:r>
              <a:rPr lang="en-GB" dirty="0"/>
              <a:t>“Predetermined fixed standards are increasingly difficult to justify and defend and indeed have been described as </a:t>
            </a:r>
            <a:r>
              <a:rPr lang="en-US" dirty="0"/>
              <a:t>“the least defensible approach to standard setting” in the context of medical education” -  </a:t>
            </a:r>
            <a:r>
              <a:rPr lang="en-GB" dirty="0"/>
              <a:t>Cohen </a:t>
            </a:r>
            <a:r>
              <a:rPr lang="en-GB" dirty="0" err="1"/>
              <a:t>Schotanus</a:t>
            </a:r>
            <a:r>
              <a:rPr lang="en-GB" dirty="0"/>
              <a:t> J and Van der </a:t>
            </a:r>
            <a:r>
              <a:rPr lang="en-GB" dirty="0" err="1"/>
              <a:t>Vleuten</a:t>
            </a:r>
            <a:r>
              <a:rPr lang="en-GB" dirty="0"/>
              <a:t> CP, Medical Teacher 2010</a:t>
            </a:r>
            <a:r>
              <a:rPr lang="en-US" dirty="0"/>
              <a:t> </a:t>
            </a:r>
            <a:r>
              <a:rPr lang="en-US" baseline="30000" dirty="0"/>
              <a:t>7</a:t>
            </a:r>
            <a:endParaRPr lang="en-US"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10</a:t>
            </a:fld>
            <a:endParaRPr lang="en-US"/>
          </a:p>
        </p:txBody>
      </p:sp>
    </p:spTree>
    <p:extLst>
      <p:ext uri="{BB962C8B-B14F-4D97-AF65-F5344CB8AC3E}">
        <p14:creationId xmlns:p14="http://schemas.microsoft.com/office/powerpoint/2010/main" val="303826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2003</a:t>
            </a:r>
            <a:r>
              <a:rPr lang="en-US" baseline="0" dirty="0"/>
              <a:t> </a:t>
            </a:r>
            <a:r>
              <a:rPr lang="en-US" baseline="0" dirty="0" err="1"/>
              <a:t>Norcini</a:t>
            </a:r>
            <a:r>
              <a:rPr lang="en-US" baseline="0" dirty="0"/>
              <a:t> published Standard Setting in Educational Tests in the Journal Medical Education. </a:t>
            </a:r>
            <a:r>
              <a:rPr lang="en-US" baseline="30000" dirty="0"/>
              <a:t>5</a:t>
            </a:r>
            <a:endParaRPr lang="en-US" baseline="0" dirty="0"/>
          </a:p>
          <a:p>
            <a:endParaRPr lang="en-US" baseline="0" dirty="0"/>
          </a:p>
          <a:p>
            <a:r>
              <a:rPr lang="en-US" baseline="0" dirty="0" err="1"/>
              <a:t>Norcini</a:t>
            </a:r>
            <a:r>
              <a:rPr lang="en-US" baseline="0" dirty="0"/>
              <a:t> divides standard setting into 2 broad types – absolute standards and relative standards, and he says that which of them we choose to use, depends on the purpose of the test. </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11</a:t>
            </a:fld>
            <a:endParaRPr lang="en-US"/>
          </a:p>
        </p:txBody>
      </p:sp>
    </p:spTree>
    <p:extLst>
      <p:ext uri="{BB962C8B-B14F-4D97-AF65-F5344CB8AC3E}">
        <p14:creationId xmlns:p14="http://schemas.microsoft.com/office/powerpoint/2010/main" val="514799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Relative standards are expressed as a number or percentage of examinees who will pass or fail the exam.</a:t>
            </a:r>
          </a:p>
          <a:p>
            <a:endParaRPr lang="en-US" dirty="0"/>
          </a:p>
          <a:p>
            <a:r>
              <a:rPr lang="en-US" dirty="0"/>
              <a:t>The pass mark is set at some predefined limit based on all of the candidates’ performances on the test. </a:t>
            </a:r>
          </a:p>
          <a:p>
            <a:endParaRPr lang="en-US" dirty="0"/>
          </a:p>
          <a:p>
            <a:r>
              <a:rPr lang="en-US" dirty="0"/>
              <a:t>For example we might decide to pass the top 50 performers or decide to fail everyone who is in the lowest 5</a:t>
            </a:r>
            <a:r>
              <a:rPr lang="en-US" baseline="30000" dirty="0"/>
              <a:t>th</a:t>
            </a:r>
            <a:r>
              <a:rPr lang="en-US" dirty="0"/>
              <a:t> percentile.</a:t>
            </a:r>
          </a:p>
          <a:p>
            <a:endParaRPr lang="en-US" dirty="0"/>
          </a:p>
          <a:p>
            <a:r>
              <a:rPr lang="en-US" dirty="0"/>
              <a:t>A type of relative standard we are all familiar with is the Bell curve.</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12</a:t>
            </a:fld>
            <a:endParaRPr lang="en-US"/>
          </a:p>
        </p:txBody>
      </p:sp>
    </p:spTree>
    <p:extLst>
      <p:ext uri="{BB962C8B-B14F-4D97-AF65-F5344CB8AC3E}">
        <p14:creationId xmlns:p14="http://schemas.microsoft.com/office/powerpoint/2010/main" val="333620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Relative standards are most appropriate for examinations where the purpose is to identify a certain number of examinees. </a:t>
            </a:r>
          </a:p>
          <a:p>
            <a:endParaRPr lang="en-US" dirty="0"/>
          </a:p>
          <a:p>
            <a:r>
              <a:rPr lang="en-US" dirty="0"/>
              <a:t>This includes tests that are used to select the highest or lowest scorers for admission or placement, where a limited number of students can be accommodated. </a:t>
            </a:r>
          </a:p>
          <a:p>
            <a:endParaRPr lang="en-US" dirty="0"/>
          </a:p>
          <a:p>
            <a:r>
              <a:rPr lang="en-US" sz="2000" dirty="0"/>
              <a:t>Using these methods, standard setting is based on the test results.</a:t>
            </a:r>
          </a:p>
          <a:p>
            <a:endParaRPr lang="en-US" sz="2000" dirty="0"/>
          </a:p>
          <a:p>
            <a:r>
              <a:rPr lang="en-US" dirty="0"/>
              <a:t>Some of the problems using relative/norm-referenced standards are: </a:t>
            </a:r>
          </a:p>
          <a:p>
            <a:pPr marL="628650" lvl="1" indent="-171450">
              <a:buFont typeface="Arial" charset="0"/>
              <a:buChar char="•"/>
            </a:pPr>
            <a:r>
              <a:rPr lang="en-US" dirty="0"/>
              <a:t>They do not take account of difficulty of the test or competence of the students</a:t>
            </a:r>
          </a:p>
          <a:p>
            <a:pPr marL="628650" lvl="1" indent="-171450">
              <a:buFont typeface="Arial" charset="0"/>
              <a:buChar char="•"/>
            </a:pPr>
            <a:r>
              <a:rPr lang="en-US" dirty="0"/>
              <a:t>Standards are not content related</a:t>
            </a:r>
          </a:p>
          <a:p>
            <a:pPr marL="628650" lvl="1" indent="-171450">
              <a:buFont typeface="Arial" charset="0"/>
              <a:buChar char="•"/>
            </a:pPr>
            <a:r>
              <a:rPr lang="en-US" dirty="0"/>
              <a:t>Examinees’ ability may influence the standard.</a:t>
            </a:r>
          </a:p>
          <a:p>
            <a:pPr marL="628650" lvl="1" indent="-171450">
              <a:buFont typeface="Arial" charset="0"/>
              <a:buChar char="•"/>
            </a:pPr>
            <a:r>
              <a:rPr lang="en-US" dirty="0"/>
              <a:t>A fixed number of candidates may fail the test even if all the examinees are excellent</a:t>
            </a:r>
          </a:p>
          <a:p>
            <a:pPr marL="628650" lvl="1" indent="-171450">
              <a:buFont typeface="Arial" charset="0"/>
              <a:buChar char="•"/>
            </a:pPr>
            <a:r>
              <a:rPr lang="en-US" dirty="0"/>
              <a:t>A fixed number of candidates will pass and get </a:t>
            </a:r>
            <a:r>
              <a:rPr lang="en-US" dirty="0" err="1"/>
              <a:t>honours</a:t>
            </a:r>
            <a:r>
              <a:rPr lang="en-US" dirty="0"/>
              <a:t> grades in the test even if all the candidates are weak.</a:t>
            </a:r>
          </a:p>
          <a:p>
            <a:pPr marL="628650" lvl="1" indent="-171450">
              <a:buFont typeface="Arial" charset="0"/>
              <a:buChar char="•"/>
            </a:pPr>
            <a:r>
              <a:rPr lang="en-US" dirty="0"/>
              <a:t>The standard is not known in advance.</a:t>
            </a:r>
          </a:p>
          <a:p>
            <a:pPr marL="91440" lvl="1" indent="-91440">
              <a:spcBef>
                <a:spcPts val="1200"/>
              </a:spcBef>
              <a:spcAft>
                <a:spcPts val="200"/>
              </a:spcAft>
              <a:buSzPct val="100000"/>
              <a:buFont typeface="Calibri" panose="020F0502020204030204" pitchFamily="34" charset="0"/>
              <a:buChar char=" "/>
            </a:pPr>
            <a:endParaRPr lang="en-US" sz="2000"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13</a:t>
            </a:fld>
            <a:endParaRPr lang="en-US"/>
          </a:p>
        </p:txBody>
      </p:sp>
    </p:spTree>
    <p:extLst>
      <p:ext uri="{BB962C8B-B14F-4D97-AF65-F5344CB8AC3E}">
        <p14:creationId xmlns:p14="http://schemas.microsoft.com/office/powerpoint/2010/main" val="382740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Relative</a:t>
            </a:r>
            <a:r>
              <a:rPr lang="en-US" baseline="0" dirty="0"/>
              <a:t> standards are defensible when there is a very large cohort and the performance is not expected to vary greatly from year to year. </a:t>
            </a:r>
          </a:p>
          <a:p>
            <a:endParaRPr lang="en-US" baseline="0" dirty="0"/>
          </a:p>
          <a:p>
            <a:r>
              <a:rPr lang="en-US" baseline="0" dirty="0"/>
              <a:t>We see it used in the Leaving Certificate exam. </a:t>
            </a:r>
            <a:r>
              <a:rPr lang="en-US" baseline="30000" dirty="0"/>
              <a:t>8</a:t>
            </a:r>
            <a:endParaRPr lang="en-US" baseline="0" dirty="0"/>
          </a:p>
          <a:p>
            <a:endParaRPr lang="en-US" baseline="0" dirty="0"/>
          </a:p>
          <a:p>
            <a:r>
              <a:rPr lang="en-US" baseline="0" dirty="0"/>
              <a:t>Here we have the percentage of students who achieved the various grades form H1 to H8 in both English and Geography in the Leaving Certificate in 2017, 2018 and 2019. </a:t>
            </a:r>
          </a:p>
          <a:p>
            <a:endParaRPr lang="en-US" baseline="0" dirty="0"/>
          </a:p>
          <a:p>
            <a:r>
              <a:rPr lang="en-US" baseline="0" dirty="0"/>
              <a:t>We can see that within each subject the percentages getting each grade is very similar from year to year, although the percentages differ in different subjects. </a:t>
            </a:r>
          </a:p>
          <a:p>
            <a:endParaRPr lang="en-US" baseline="0" dirty="0"/>
          </a:p>
          <a:p>
            <a:r>
              <a:rPr lang="en-US" baseline="0" dirty="0"/>
              <a:t>And it works fine given the large number of candidates, but if you used this method with a small number of candidates, it would be less defensible because it does not take into account the ability of the candidates.</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14</a:t>
            </a:fld>
            <a:endParaRPr lang="en-US"/>
          </a:p>
        </p:txBody>
      </p:sp>
    </p:spTree>
    <p:extLst>
      <p:ext uri="{BB962C8B-B14F-4D97-AF65-F5344CB8AC3E}">
        <p14:creationId xmlns:p14="http://schemas.microsoft.com/office/powerpoint/2010/main" val="930198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absolute / criterion referenced standards the </a:t>
            </a:r>
            <a:r>
              <a:rPr lang="en-US" dirty="0"/>
              <a:t>standard is set based on certain pre-defined criteria such</a:t>
            </a:r>
            <a:r>
              <a:rPr lang="en-US" baseline="0" dirty="0"/>
              <a:t> as p</a:t>
            </a:r>
            <a:r>
              <a:rPr lang="en-US" dirty="0"/>
              <a:t>redefined criteria where the candidate demonstrates competency or mastery. </a:t>
            </a:r>
            <a:r>
              <a:rPr lang="en-US" baseline="30000" dirty="0"/>
              <a:t>5</a:t>
            </a:r>
            <a:endParaRPr lang="en-US" dirty="0"/>
          </a:p>
          <a:p>
            <a:endParaRPr lang="en-US" dirty="0"/>
          </a:p>
          <a:p>
            <a:r>
              <a:rPr lang="en-US" dirty="0"/>
              <a:t>Absolute methods  often rely on the concept of the Borderline (Minimally Competent) Candidate.</a:t>
            </a:r>
          </a:p>
          <a:p>
            <a:endParaRPr lang="en-US" dirty="0"/>
          </a:p>
          <a:p>
            <a:r>
              <a:rPr lang="en-US" dirty="0"/>
              <a:t>Absolute standards are most appropriate for tests of competence, where the purpose is to establish that the examinees know enough for a particular purpose. </a:t>
            </a:r>
          </a:p>
          <a:p>
            <a:endParaRPr lang="en-US" dirty="0"/>
          </a:p>
          <a:p>
            <a:r>
              <a:rPr lang="en-US" dirty="0"/>
              <a:t>These include final or exit examinations and tests for certification and licensure. </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15</a:t>
            </a:fld>
            <a:endParaRPr lang="en-US"/>
          </a:p>
        </p:txBody>
      </p:sp>
    </p:spTree>
    <p:extLst>
      <p:ext uri="{BB962C8B-B14F-4D97-AF65-F5344CB8AC3E}">
        <p14:creationId xmlns:p14="http://schemas.microsoft.com/office/powerpoint/2010/main" val="137974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different methods have been described in the medical literature.</a:t>
            </a:r>
          </a:p>
          <a:p>
            <a:endParaRPr lang="en-US" dirty="0"/>
          </a:p>
          <a:p>
            <a:r>
              <a:rPr lang="en-US" dirty="0"/>
              <a:t>They include:</a:t>
            </a:r>
          </a:p>
          <a:p>
            <a:pPr lvl="1"/>
            <a:r>
              <a:rPr lang="en-US" dirty="0"/>
              <a:t>Absolute / Criterion Referenced</a:t>
            </a:r>
          </a:p>
          <a:p>
            <a:pPr marL="1085850" lvl="2" indent="-171450">
              <a:buFont typeface="Arial" charset="0"/>
              <a:buChar char="•"/>
            </a:pPr>
            <a:r>
              <a:rPr lang="en-US" dirty="0"/>
              <a:t>Modified </a:t>
            </a:r>
            <a:r>
              <a:rPr lang="en-US" dirty="0" err="1"/>
              <a:t>Angoff</a:t>
            </a:r>
            <a:r>
              <a:rPr lang="en-US" dirty="0"/>
              <a:t> – useful with MCQ examinations </a:t>
            </a:r>
            <a:r>
              <a:rPr lang="en-US" baseline="30000" dirty="0"/>
              <a:t>2,3,4,5,9</a:t>
            </a:r>
          </a:p>
          <a:p>
            <a:pPr marL="1085850" lvl="2" indent="-171450">
              <a:buFont typeface="Arial" charset="0"/>
              <a:buChar char="•"/>
            </a:pPr>
            <a:r>
              <a:rPr lang="en-US" dirty="0" err="1"/>
              <a:t>Ebel</a:t>
            </a:r>
            <a:r>
              <a:rPr lang="en-US" dirty="0"/>
              <a:t> – also suitable for MCQ examinations </a:t>
            </a:r>
            <a:r>
              <a:rPr lang="en-US" baseline="30000" dirty="0"/>
              <a:t>5,10</a:t>
            </a:r>
            <a:endParaRPr lang="en-US" dirty="0"/>
          </a:p>
          <a:p>
            <a:pPr marL="1085850" lvl="2" indent="-171450">
              <a:buFont typeface="Arial" charset="0"/>
              <a:buChar char="•"/>
            </a:pPr>
            <a:r>
              <a:rPr lang="en-US" dirty="0"/>
              <a:t>Borderline Regression analysis – useful with OSCE </a:t>
            </a:r>
            <a:r>
              <a:rPr lang="en-US" baseline="30000" dirty="0"/>
              <a:t>4</a:t>
            </a:r>
            <a:endParaRPr lang="en-US" dirty="0"/>
          </a:p>
          <a:p>
            <a:pPr marL="1085850" lvl="2" indent="-171450">
              <a:buFont typeface="Arial" charset="0"/>
              <a:buChar char="•"/>
            </a:pPr>
            <a:r>
              <a:rPr lang="en-US" dirty="0"/>
              <a:t>Borderline Group method – also can be used with OSCE </a:t>
            </a:r>
            <a:r>
              <a:rPr lang="en-US" baseline="30000" dirty="0"/>
              <a:t>4</a:t>
            </a:r>
            <a:endParaRPr lang="en-US" dirty="0"/>
          </a:p>
          <a:p>
            <a:pPr lvl="1"/>
            <a:r>
              <a:rPr lang="en-US" dirty="0"/>
              <a:t>Relative</a:t>
            </a:r>
          </a:p>
          <a:p>
            <a:pPr marL="1085850" lvl="2" indent="-171450">
              <a:buFont typeface="Arial" charset="0"/>
              <a:buChar char="•"/>
            </a:pPr>
            <a:r>
              <a:rPr lang="en-US" dirty="0"/>
              <a:t>Cohen – useful for lower</a:t>
            </a:r>
            <a:r>
              <a:rPr lang="en-US" baseline="0" dirty="0"/>
              <a:t> stakes examinations when the cohort is sufficiently large – can also be used with other methods as a </a:t>
            </a:r>
            <a:r>
              <a:rPr lang="en-US" dirty="0"/>
              <a:t> “Reality Check” </a:t>
            </a:r>
            <a:r>
              <a:rPr lang="en-US" baseline="30000" dirty="0"/>
              <a:t>7</a:t>
            </a:r>
            <a:endParaRPr lang="en-US" dirty="0"/>
          </a:p>
          <a:p>
            <a:pPr marL="1085850" lvl="2" indent="-171450">
              <a:buFont typeface="Arial" charset="0"/>
              <a:buChar char="•"/>
            </a:pPr>
            <a:r>
              <a:rPr lang="en-US" dirty="0"/>
              <a:t>Bell Curve – not recommended</a:t>
            </a:r>
          </a:p>
          <a:p>
            <a:pPr lvl="1"/>
            <a:r>
              <a:rPr lang="en-US" dirty="0"/>
              <a:t>Compromise</a:t>
            </a:r>
          </a:p>
          <a:p>
            <a:pPr marL="1085850" lvl="2" indent="-171450">
              <a:buFont typeface="Arial" charset="0"/>
              <a:buChar char="•"/>
            </a:pPr>
            <a:r>
              <a:rPr lang="en-US" dirty="0" err="1"/>
              <a:t>Hofstee</a:t>
            </a:r>
            <a:r>
              <a:rPr lang="en-US" dirty="0"/>
              <a:t> </a:t>
            </a:r>
            <a:r>
              <a:rPr lang="en-US" baseline="30000" dirty="0"/>
              <a:t>2,3,5,11 </a:t>
            </a:r>
            <a:endParaRPr lang="en-US"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16</a:t>
            </a:fld>
            <a:endParaRPr lang="en-US"/>
          </a:p>
        </p:txBody>
      </p:sp>
    </p:spTree>
    <p:extLst>
      <p:ext uri="{BB962C8B-B14F-4D97-AF65-F5344CB8AC3E}">
        <p14:creationId xmlns:p14="http://schemas.microsoft.com/office/powerpoint/2010/main" val="169461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using the Modified </a:t>
            </a:r>
            <a:r>
              <a:rPr lang="en-GB" dirty="0" err="1"/>
              <a:t>Angoff</a:t>
            </a:r>
            <a:r>
              <a:rPr lang="en-GB" dirty="0"/>
              <a:t> method </a:t>
            </a:r>
            <a:r>
              <a:rPr lang="en-GB" baseline="30000" dirty="0"/>
              <a:t>9</a:t>
            </a:r>
            <a:r>
              <a:rPr lang="en-GB" dirty="0"/>
              <a:t>, a group of </a:t>
            </a:r>
            <a:r>
              <a:rPr lang="en-GB" b="1" dirty="0"/>
              <a:t>expert judges </a:t>
            </a:r>
            <a:r>
              <a:rPr lang="en-GB" dirty="0"/>
              <a:t>makes estimates of how a </a:t>
            </a:r>
            <a:r>
              <a:rPr lang="en-GB" b="1" dirty="0"/>
              <a:t>borderline candidate </a:t>
            </a:r>
            <a:r>
              <a:rPr lang="en-GB" dirty="0"/>
              <a:t>would perform on each item in the examination. </a:t>
            </a:r>
          </a:p>
          <a:p>
            <a:endParaRPr lang="en-GB" dirty="0"/>
          </a:p>
          <a:p>
            <a:r>
              <a:rPr lang="en-US" dirty="0"/>
              <a:t>The experts must:  </a:t>
            </a:r>
          </a:p>
          <a:p>
            <a:pPr marL="628650" lvl="1" indent="-171450">
              <a:buFont typeface="Arial" charset="0"/>
              <a:buChar char="•"/>
            </a:pPr>
            <a:r>
              <a:rPr lang="en-US" dirty="0"/>
              <a:t>be knowledgeable about the standard of the candidate population, the subject matter. </a:t>
            </a:r>
          </a:p>
          <a:p>
            <a:pPr marL="628650" lvl="1" indent="-171450">
              <a:buFont typeface="Arial" charset="0"/>
              <a:buChar char="•"/>
            </a:pPr>
            <a:r>
              <a:rPr lang="en-US" dirty="0"/>
              <a:t>understand what has been taught about the subject matter to this cohort of students. </a:t>
            </a:r>
          </a:p>
          <a:p>
            <a:endParaRPr lang="en-GB" dirty="0"/>
          </a:p>
          <a:p>
            <a:r>
              <a:rPr lang="en-GB" dirty="0"/>
              <a:t>The module coordinator / exam coordinator must train the experts on the concept of the borderline candidate, and must explain to the expert judges what the students have been taught.</a:t>
            </a:r>
          </a:p>
          <a:p>
            <a:endParaRPr lang="en-GB" dirty="0"/>
          </a:p>
          <a:p>
            <a:r>
              <a:rPr lang="en-GB" dirty="0"/>
              <a:t>The borderline candidate is described as that candidate who is minimally competent.</a:t>
            </a:r>
          </a:p>
          <a:p>
            <a:r>
              <a:rPr lang="en-GB" dirty="0"/>
              <a:t>This method is evidence based and is very suited to MCQs and extended matching questions.</a:t>
            </a:r>
          </a:p>
          <a:p>
            <a:endParaRPr lang="en-GB" dirty="0"/>
          </a:p>
        </p:txBody>
      </p:sp>
      <p:sp>
        <p:nvSpPr>
          <p:cNvPr id="4" name="Slide Number Placeholder 3"/>
          <p:cNvSpPr>
            <a:spLocks noGrp="1"/>
          </p:cNvSpPr>
          <p:nvPr>
            <p:ph type="sldNum" sz="quarter" idx="10"/>
          </p:nvPr>
        </p:nvSpPr>
        <p:spPr/>
        <p:txBody>
          <a:bodyPr/>
          <a:lstStyle/>
          <a:p>
            <a:fld id="{125439B5-78C9-3744-8482-1A2F20B6F4BE}" type="slidenum">
              <a:rPr lang="en-US" smtClean="0"/>
              <a:t>17</a:t>
            </a:fld>
            <a:endParaRPr lang="en-US"/>
          </a:p>
        </p:txBody>
      </p:sp>
    </p:spTree>
    <p:extLst>
      <p:ext uri="{BB962C8B-B14F-4D97-AF65-F5344CB8AC3E}">
        <p14:creationId xmlns:p14="http://schemas.microsoft.com/office/powerpoint/2010/main" val="199318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using the </a:t>
            </a:r>
            <a:r>
              <a:rPr lang="en-US" dirty="0" err="1"/>
              <a:t>Ebel</a:t>
            </a:r>
            <a:r>
              <a:rPr lang="en-US" dirty="0"/>
              <a:t> Method </a:t>
            </a:r>
            <a:r>
              <a:rPr lang="en-US" baseline="30000" dirty="0"/>
              <a:t>10</a:t>
            </a:r>
            <a:r>
              <a:rPr lang="en-US" dirty="0"/>
              <a:t>, a team of expert judges reviews the test. They rate each item on 2 dimensions – </a:t>
            </a:r>
          </a:p>
          <a:p>
            <a:endParaRPr lang="en-US" dirty="0"/>
          </a:p>
          <a:p>
            <a:pPr marL="628650" lvl="1" indent="-171450">
              <a:buFont typeface="Arial" charset="0"/>
              <a:buChar char="•"/>
            </a:pPr>
            <a:r>
              <a:rPr lang="en-US" dirty="0"/>
              <a:t>Difficulty : easy / medium / hard</a:t>
            </a:r>
          </a:p>
          <a:p>
            <a:pPr marL="628650" lvl="1" indent="-171450">
              <a:buFont typeface="Arial" charset="0"/>
              <a:buChar char="•"/>
            </a:pPr>
            <a:r>
              <a:rPr lang="en-US" dirty="0"/>
              <a:t>Importance: essential / important / acceptable (nice to know)</a:t>
            </a:r>
          </a:p>
          <a:p>
            <a:endParaRPr lang="en-US" dirty="0"/>
          </a:p>
          <a:p>
            <a:r>
              <a:rPr lang="en-US" dirty="0"/>
              <a:t>Examiners agree on the definition of the minimally competent / borderline candidate.</a:t>
            </a:r>
          </a:p>
          <a:p>
            <a:endParaRPr lang="en-US" dirty="0"/>
          </a:p>
          <a:p>
            <a:r>
              <a:rPr lang="en-US" dirty="0"/>
              <a:t>Examiners estimate the percentage of questions in each of the 9 categories that a minimally competent candidate would answer correctly.</a:t>
            </a:r>
          </a:p>
          <a:p>
            <a:endParaRPr lang="en-US" dirty="0"/>
          </a:p>
          <a:p>
            <a:r>
              <a:rPr lang="en-US" dirty="0"/>
              <a:t>The pass mark is calculated based on the number of questions in each category and the likelihood of a borderline candidate correctly answering questions from each category.</a:t>
            </a:r>
          </a:p>
          <a:p>
            <a:endParaRPr lang="en-US" dirty="0"/>
          </a:p>
          <a:p>
            <a:r>
              <a:rPr lang="en-US" dirty="0"/>
              <a:t>There is a reasonable body of evidence behind this method and its use is suited to MCQ type examinations.</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18</a:t>
            </a:fld>
            <a:endParaRPr lang="en-US"/>
          </a:p>
        </p:txBody>
      </p:sp>
    </p:spTree>
    <p:extLst>
      <p:ext uri="{BB962C8B-B14F-4D97-AF65-F5344CB8AC3E}">
        <p14:creationId xmlns:p14="http://schemas.microsoft.com/office/powerpoint/2010/main" val="858909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relative standard – the pass mark is based on the performance of the highest scoring students in the class.</a:t>
            </a:r>
          </a:p>
          <a:p>
            <a:endParaRPr lang="en-US" dirty="0"/>
          </a:p>
          <a:p>
            <a:r>
              <a:rPr lang="en-US" dirty="0"/>
              <a:t>The pass mark is set at 60% of highest achiever’s score (or 60% of the mean of the top 3 highest achievers’ scores, or 60% of the 90</a:t>
            </a:r>
            <a:r>
              <a:rPr lang="en-US" baseline="30000" dirty="0"/>
              <a:t>th</a:t>
            </a:r>
            <a:r>
              <a:rPr lang="en-US" dirty="0"/>
              <a:t> / 95</a:t>
            </a:r>
            <a:r>
              <a:rPr lang="en-US" baseline="30000" dirty="0"/>
              <a:t>th</a:t>
            </a:r>
            <a:r>
              <a:rPr lang="en-US" dirty="0"/>
              <a:t> centile.)</a:t>
            </a:r>
          </a:p>
          <a:p>
            <a:endParaRPr lang="en-US" dirty="0"/>
          </a:p>
          <a:p>
            <a:r>
              <a:rPr lang="en-US" dirty="0"/>
              <a:t>One would need to have at least 100 students to use this method with confidence.</a:t>
            </a:r>
          </a:p>
          <a:p>
            <a:endParaRPr lang="en-US" dirty="0"/>
          </a:p>
          <a:p>
            <a:r>
              <a:rPr lang="en-US" dirty="0"/>
              <a:t>It is fast</a:t>
            </a:r>
            <a:r>
              <a:rPr lang="en-US" baseline="0" dirty="0"/>
              <a:t> and</a:t>
            </a:r>
            <a:r>
              <a:rPr lang="en-US" dirty="0"/>
              <a:t> easy to calculate.</a:t>
            </a:r>
          </a:p>
          <a:p>
            <a:endParaRPr lang="en-US" dirty="0"/>
          </a:p>
          <a:p>
            <a:r>
              <a:rPr lang="en-US" dirty="0"/>
              <a:t>It is useful as a “reality check” if used in combination with other methods. It</a:t>
            </a:r>
            <a:r>
              <a:rPr lang="en-US" baseline="0" dirty="0"/>
              <a:t> is a</a:t>
            </a:r>
            <a:r>
              <a:rPr lang="en-US" dirty="0"/>
              <a:t>cceptable to use with lower stakes exams.</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19</a:t>
            </a:fld>
            <a:endParaRPr lang="en-US"/>
          </a:p>
        </p:txBody>
      </p:sp>
    </p:spTree>
    <p:extLst>
      <p:ext uri="{BB962C8B-B14F-4D97-AF65-F5344CB8AC3E}">
        <p14:creationId xmlns:p14="http://schemas.microsoft.com/office/powerpoint/2010/main" val="277600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produced</a:t>
            </a:r>
            <a:r>
              <a:rPr lang="en-US" baseline="0" dirty="0"/>
              <a:t> by the Medical Education Unit in University College Cork, explains the rationale for using standing setting in assessments in medical education and gives an overview of standard setting methods that have been described and validated in the medical education literature. </a:t>
            </a:r>
          </a:p>
          <a:p>
            <a:endParaRPr lang="en-US" baseline="0" dirty="0"/>
          </a:p>
          <a:p>
            <a:r>
              <a:rPr lang="en-US" baseline="0" dirty="0"/>
              <a:t>We have produced 2 further presentations which describe standard setting methods used in Multiple Choice examinations and in OSCE examinations.</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a:t>
            </a:fld>
            <a:endParaRPr lang="en-US"/>
          </a:p>
        </p:txBody>
      </p:sp>
    </p:spTree>
    <p:extLst>
      <p:ext uri="{BB962C8B-B14F-4D97-AF65-F5344CB8AC3E}">
        <p14:creationId xmlns:p14="http://schemas.microsoft.com/office/powerpoint/2010/main" val="826605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Hofstee</a:t>
            </a:r>
            <a:r>
              <a:rPr lang="en-US" dirty="0"/>
              <a:t> Method </a:t>
            </a:r>
            <a:r>
              <a:rPr lang="en-US" baseline="30000" dirty="0"/>
              <a:t>2,3,11,15</a:t>
            </a:r>
            <a:r>
              <a:rPr lang="en-US" dirty="0"/>
              <a:t> is described</a:t>
            </a:r>
            <a:r>
              <a:rPr lang="en-US" baseline="0" dirty="0"/>
              <a:t> as a</a:t>
            </a:r>
            <a:r>
              <a:rPr lang="en-US" dirty="0"/>
              <a:t> compromise between relative and absolute standards. </a:t>
            </a:r>
          </a:p>
          <a:p>
            <a:endParaRPr lang="en-US" dirty="0"/>
          </a:p>
          <a:p>
            <a:r>
              <a:rPr lang="en-US" dirty="0"/>
              <a:t>The examiners estimate 4 values:</a:t>
            </a:r>
          </a:p>
          <a:p>
            <a:pPr marL="628650" lvl="1" indent="-171450" fontAlgn="base">
              <a:buFont typeface="Arial" charset="0"/>
              <a:buChar char="•"/>
            </a:pPr>
            <a:r>
              <a:rPr lang="en-US" dirty="0"/>
              <a:t>The minimum acceptable failure rate</a:t>
            </a:r>
          </a:p>
          <a:p>
            <a:pPr marL="628650" lvl="1" indent="-171450" fontAlgn="base">
              <a:buFont typeface="Arial" charset="0"/>
              <a:buChar char="•"/>
            </a:pPr>
            <a:r>
              <a:rPr lang="en-US" dirty="0"/>
              <a:t>The maximum acceptable failure rate</a:t>
            </a:r>
          </a:p>
          <a:p>
            <a:pPr marL="628650" lvl="1" indent="-171450" fontAlgn="base">
              <a:buFont typeface="Arial" charset="0"/>
              <a:buChar char="•"/>
            </a:pPr>
            <a:r>
              <a:rPr lang="en-US" dirty="0"/>
              <a:t>The minimum pass mark (</a:t>
            </a:r>
            <a:r>
              <a:rPr lang="en-US" dirty="0" err="1"/>
              <a:t>cutscore</a:t>
            </a:r>
            <a:r>
              <a:rPr lang="en-US" dirty="0"/>
              <a:t>), even if all examinees failed</a:t>
            </a:r>
          </a:p>
          <a:p>
            <a:pPr marL="628650" lvl="1" indent="-171450" fontAlgn="base">
              <a:buFont typeface="Arial" charset="0"/>
              <a:buChar char="•"/>
            </a:pPr>
            <a:r>
              <a:rPr lang="en-US" dirty="0"/>
              <a:t>The maximum </a:t>
            </a:r>
            <a:r>
              <a:rPr lang="en-US" dirty="0" err="1"/>
              <a:t>passmark</a:t>
            </a:r>
            <a:r>
              <a:rPr lang="en-US" dirty="0"/>
              <a:t> (</a:t>
            </a:r>
            <a:r>
              <a:rPr lang="en-US" dirty="0" err="1"/>
              <a:t>cutscore</a:t>
            </a:r>
            <a:r>
              <a:rPr lang="en-US" dirty="0"/>
              <a:t>), even if all examinees passed</a:t>
            </a:r>
          </a:p>
          <a:p>
            <a:pPr lvl="1" fontAlgn="base"/>
            <a:endParaRPr lang="en-US" dirty="0"/>
          </a:p>
          <a:p>
            <a:r>
              <a:rPr lang="en-US" dirty="0"/>
              <a:t>Their responses serve as the focus for discussion, with all being free to change their estimates. </a:t>
            </a:r>
          </a:p>
          <a:p>
            <a:endParaRPr lang="en-US" dirty="0"/>
          </a:p>
          <a:p>
            <a:r>
              <a:rPr lang="en-US" dirty="0"/>
              <a:t>These minimum and maximum failure rates and percent correct scores are averaged across panelists and projected onto the actual score distribution to derive a passing score. </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20</a:t>
            </a:fld>
            <a:endParaRPr lang="en-US"/>
          </a:p>
        </p:txBody>
      </p:sp>
    </p:spTree>
    <p:extLst>
      <p:ext uri="{BB962C8B-B14F-4D97-AF65-F5344CB8AC3E}">
        <p14:creationId xmlns:p14="http://schemas.microsoft.com/office/powerpoint/2010/main" val="1454873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a:t>
            </a:r>
          </a:p>
          <a:p>
            <a:pPr marL="628650" lvl="1" indent="-171450">
              <a:buFont typeface="Arial" charset="0"/>
              <a:buChar char="•"/>
            </a:pPr>
            <a:r>
              <a:rPr lang="en-US" dirty="0"/>
              <a:t>the Modified </a:t>
            </a:r>
            <a:r>
              <a:rPr lang="en-US" dirty="0" err="1"/>
              <a:t>Angoff</a:t>
            </a:r>
            <a:r>
              <a:rPr lang="en-US" dirty="0"/>
              <a:t>; </a:t>
            </a:r>
          </a:p>
          <a:p>
            <a:pPr marL="628650" lvl="1" indent="-171450">
              <a:buFont typeface="Arial" charset="0"/>
              <a:buChar char="•"/>
            </a:pPr>
            <a:r>
              <a:rPr lang="en-US" dirty="0" err="1"/>
              <a:t>Ebel</a:t>
            </a:r>
            <a:r>
              <a:rPr lang="en-US" dirty="0"/>
              <a:t>;</a:t>
            </a:r>
          </a:p>
          <a:p>
            <a:pPr marL="628650" lvl="1" indent="-171450">
              <a:buFont typeface="Arial" charset="0"/>
              <a:buChar char="•"/>
            </a:pPr>
            <a:r>
              <a:rPr lang="en-US" dirty="0"/>
              <a:t>Cohen; and </a:t>
            </a:r>
          </a:p>
          <a:p>
            <a:pPr marL="628650" lvl="1" indent="-171450">
              <a:buFont typeface="Arial" charset="0"/>
              <a:buChar char="•"/>
            </a:pPr>
            <a:r>
              <a:rPr lang="en-US" dirty="0" err="1"/>
              <a:t>Hofstee</a:t>
            </a:r>
            <a:r>
              <a:rPr lang="en-US" dirty="0"/>
              <a:t> Methods </a:t>
            </a:r>
          </a:p>
          <a:p>
            <a:r>
              <a:rPr lang="en-US" dirty="0"/>
              <a:t>of standard setting are included in our presentation on Standard Setting for MCQ examinations.</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21</a:t>
            </a:fld>
            <a:endParaRPr lang="en-US"/>
          </a:p>
        </p:txBody>
      </p:sp>
    </p:spTree>
    <p:extLst>
      <p:ext uri="{BB962C8B-B14F-4D97-AF65-F5344CB8AC3E}">
        <p14:creationId xmlns:p14="http://schemas.microsoft.com/office/powerpoint/2010/main" val="657894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Borderline Regression Analysis </a:t>
            </a:r>
            <a:r>
              <a:rPr lang="en-US" baseline="30000" dirty="0"/>
              <a:t>4</a:t>
            </a:r>
            <a:r>
              <a:rPr lang="en-US" baseline="0" dirty="0"/>
              <a:t> is an evidence based method used for standard setting OSCE examinations.</a:t>
            </a:r>
          </a:p>
          <a:p>
            <a:endParaRPr lang="en-US" baseline="0" dirty="0"/>
          </a:p>
          <a:p>
            <a:r>
              <a:rPr lang="en-US" dirty="0"/>
              <a:t>A checklist is used on which the examiner records whether predefined actions were carried out or not. The examiner separately rates the student’s overall performance as Fail, Borderline, Pass, Good Pass, Outstanding.</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All candidates’ results are plotted on Excel (or equivalent software). A scatter plot is produced which allows for a regression line to be drawn.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pass mark mark is calculated using the slope of the regression line.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More information on this method is included in our presentation on Setting the standards in OSCE examinations.</a:t>
            </a:r>
          </a:p>
          <a:p>
            <a:endParaRPr lang="en-US"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22</a:t>
            </a:fld>
            <a:endParaRPr lang="en-US"/>
          </a:p>
        </p:txBody>
      </p:sp>
    </p:spTree>
    <p:extLst>
      <p:ext uri="{BB962C8B-B14F-4D97-AF65-F5344CB8AC3E}">
        <p14:creationId xmlns:p14="http://schemas.microsoft.com/office/powerpoint/2010/main" val="726538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Whichever method you choose, the method must: </a:t>
            </a:r>
          </a:p>
          <a:p>
            <a:endParaRPr lang="en-US" dirty="0"/>
          </a:p>
          <a:p>
            <a:pPr marL="628650" lvl="1" indent="-171450">
              <a:buFont typeface="Arial" charset="0"/>
              <a:buChar char="•"/>
            </a:pPr>
            <a:r>
              <a:rPr lang="en-US" dirty="0"/>
              <a:t>Produce standards consistent with the purpose of the test</a:t>
            </a:r>
          </a:p>
          <a:p>
            <a:pPr marL="628650" lvl="1" indent="-171450">
              <a:buFont typeface="Arial" charset="0"/>
              <a:buChar char="•"/>
            </a:pPr>
            <a:r>
              <a:rPr lang="en-US" dirty="0"/>
              <a:t>Rely on informed expert </a:t>
            </a:r>
            <a:r>
              <a:rPr lang="en-US" dirty="0" err="1"/>
              <a:t>judgement</a:t>
            </a:r>
            <a:endParaRPr lang="en-US" dirty="0"/>
          </a:p>
          <a:p>
            <a:pPr marL="628650" lvl="1" indent="-171450">
              <a:buFont typeface="Arial" charset="0"/>
              <a:buChar char="•"/>
            </a:pPr>
            <a:r>
              <a:rPr lang="en-US" dirty="0"/>
              <a:t>Demonstrate due diligence</a:t>
            </a:r>
          </a:p>
          <a:p>
            <a:pPr marL="628650" lvl="1" indent="-171450">
              <a:buFont typeface="Arial" charset="0"/>
              <a:buChar char="•"/>
            </a:pPr>
            <a:r>
              <a:rPr lang="en-US" dirty="0"/>
              <a:t>Be easy to explain and implement</a:t>
            </a:r>
          </a:p>
          <a:p>
            <a:pPr marL="628650" lvl="1" indent="-171450">
              <a:buFont typeface="Arial" charset="0"/>
              <a:buChar char="•"/>
            </a:pPr>
            <a:r>
              <a:rPr lang="en-US" dirty="0"/>
              <a:t>Be supported by a body of research</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23</a:t>
            </a:fld>
            <a:endParaRPr lang="en-US"/>
          </a:p>
        </p:txBody>
      </p:sp>
    </p:spTree>
    <p:extLst>
      <p:ext uri="{BB962C8B-B14F-4D97-AF65-F5344CB8AC3E}">
        <p14:creationId xmlns:p14="http://schemas.microsoft.com/office/powerpoint/2010/main" val="1010599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Medical Education Unit has also prepared 2 further presentations on standard setting. One of these relates</a:t>
            </a:r>
            <a:r>
              <a:rPr lang="en-US" baseline="0" dirty="0"/>
              <a:t> to standard setting for MCQs, the other relates to standard setting for OSCEs. Further details are included in these presentations of how to carry our standard setting using the methods described above.</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24</a:t>
            </a:fld>
            <a:endParaRPr lang="en-US"/>
          </a:p>
        </p:txBody>
      </p:sp>
    </p:spTree>
    <p:extLst>
      <p:ext uri="{BB962C8B-B14F-4D97-AF65-F5344CB8AC3E}">
        <p14:creationId xmlns:p14="http://schemas.microsoft.com/office/powerpoint/2010/main" val="1008904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Traditionally universities</a:t>
            </a:r>
            <a:r>
              <a:rPr lang="en-US" baseline="0" dirty="0"/>
              <a:t> just used a set pass mark for examinations. In many faculties this has been 40%. In medical education, the traditional pass mark has been 50%.</a:t>
            </a:r>
          </a:p>
          <a:p>
            <a:r>
              <a:rPr lang="en-US" baseline="0" dirty="0"/>
              <a:t>So why can’t we just keep on doing what we did in the past?</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3</a:t>
            </a:fld>
            <a:endParaRPr lang="en-US"/>
          </a:p>
        </p:txBody>
      </p:sp>
    </p:spTree>
    <p:extLst>
      <p:ext uri="{BB962C8B-B14F-4D97-AF65-F5344CB8AC3E}">
        <p14:creationId xmlns:p14="http://schemas.microsoft.com/office/powerpoint/2010/main" val="884106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education aims to produce graduates who are competent</a:t>
            </a:r>
            <a:r>
              <a:rPr lang="en-US" baseline="0" dirty="0"/>
              <a:t> and ready to begin supervised medical practice. </a:t>
            </a:r>
            <a:r>
              <a:rPr lang="en-US" dirty="0"/>
              <a:t>But how do we know our</a:t>
            </a:r>
            <a:r>
              <a:rPr lang="en-US" baseline="0" dirty="0"/>
              <a:t> graduates</a:t>
            </a:r>
            <a:r>
              <a:rPr lang="en-US" dirty="0"/>
              <a:t> are competent?</a:t>
            </a:r>
            <a:r>
              <a:rPr lang="en-US" baseline="0" dirty="0"/>
              <a:t> If they get 50% in their exam does that mean they are competent?</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4</a:t>
            </a:fld>
            <a:endParaRPr lang="en-US"/>
          </a:p>
        </p:txBody>
      </p:sp>
    </p:spTree>
    <p:extLst>
      <p:ext uri="{BB962C8B-B14F-4D97-AF65-F5344CB8AC3E}">
        <p14:creationId xmlns:p14="http://schemas.microsoft.com/office/powerpoint/2010/main" val="213631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 much knowledge is enough? Is 50% enough? How comfortable would we be with the idea that our doctor got 50% in their exams? </a:t>
            </a:r>
          </a:p>
          <a:p>
            <a:endParaRPr lang="en-US" baseline="0" dirty="0"/>
          </a:p>
          <a:p>
            <a:r>
              <a:rPr lang="en-US" baseline="0" dirty="0"/>
              <a:t>50% does not really tell us anything. Maybe it was a very hard exam -  maybe it was a very easy exam. </a:t>
            </a:r>
          </a:p>
          <a:p>
            <a:endParaRPr lang="en-US" baseline="0" dirty="0"/>
          </a:p>
          <a:p>
            <a:r>
              <a:rPr lang="en-US" baseline="0" dirty="0"/>
              <a:t>How can we make sure that the doctors we graduate are actually competent? </a:t>
            </a:r>
          </a:p>
          <a:p>
            <a:endParaRPr lang="en-US"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answer</a:t>
            </a:r>
            <a:r>
              <a:rPr lang="en-GB" sz="1200" kern="1200" baseline="0" dirty="0">
                <a:solidFill>
                  <a:schemeClr val="tx1"/>
                </a:solidFill>
                <a:effectLst/>
                <a:latin typeface="+mn-lt"/>
                <a:ea typeface="+mn-ea"/>
                <a:cs typeface="+mn-cs"/>
              </a:rPr>
              <a:t> that question we need to review what are the standards elsewhere. </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5</a:t>
            </a:fld>
            <a:endParaRPr lang="en-US"/>
          </a:p>
        </p:txBody>
      </p:sp>
    </p:spTree>
    <p:extLst>
      <p:ext uri="{BB962C8B-B14F-4D97-AF65-F5344CB8AC3E}">
        <p14:creationId xmlns:p14="http://schemas.microsoft.com/office/powerpoint/2010/main" val="27531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We’ll start with the World Federation of Medical Education or (WFME</a:t>
            </a:r>
            <a:r>
              <a:rPr lang="en-GB" sz="1200" kern="1200" baseline="300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WFME is an internationally recognised organisation which publishes basic standards, which must be met by all universities offering undergraduate medical degrees. It also produces Quality Development Standards, which constitute best practice in medical education, and to which medical schools should aspire.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Irish Medical Council uses</a:t>
            </a:r>
            <a:r>
              <a:rPr lang="en-GB" sz="1200" kern="1200" baseline="0" dirty="0">
                <a:solidFill>
                  <a:schemeClr val="tx1"/>
                </a:solidFill>
                <a:effectLst/>
                <a:latin typeface="+mn-lt"/>
                <a:ea typeface="+mn-ea"/>
                <a:cs typeface="+mn-cs"/>
              </a:rPr>
              <a:t> the WFME standards in its accreditation of Medical Schools. The Medical Council is our regulator, and we must adhere to its recommendations.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The Association for Medical Education in Europe (AMEE)  is a worldwide organisation with members in ninety countries on five continents. AMEE promotes international excellence in education in the healthcare professions by multiple methods, including promoting the use of evidence-informed education, and setting standards for excellence in healthcare professions education. AMEE publish guides giving practical advice and current thinking on important topics in healthcare education </a:t>
            </a:r>
            <a:r>
              <a:rPr lang="en-IE" sz="1200" kern="1200" baseline="30000" dirty="0">
                <a:solidFill>
                  <a:schemeClr val="tx1"/>
                </a:solidFill>
                <a:effectLst/>
                <a:latin typeface="+mn-lt"/>
                <a:ea typeface="+mn-ea"/>
                <a:cs typeface="+mn-cs"/>
              </a:rPr>
              <a:t>2,3,4</a:t>
            </a:r>
            <a:r>
              <a:rPr lang="en-I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5439B5-78C9-3744-8482-1A2F20B6F4BE}" type="slidenum">
              <a:rPr lang="en-US" smtClean="0"/>
              <a:t>6</a:t>
            </a:fld>
            <a:endParaRPr lang="en-US"/>
          </a:p>
        </p:txBody>
      </p:sp>
    </p:spTree>
    <p:extLst>
      <p:ext uri="{BB962C8B-B14F-4D97-AF65-F5344CB8AC3E}">
        <p14:creationId xmlns:p14="http://schemas.microsoft.com/office/powerpoint/2010/main" val="1474818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looking at what the WFME says about assessment: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Among their basic standards for assessment they state that: </a:t>
            </a:r>
          </a:p>
          <a:p>
            <a:endParaRPr lang="en-GB" sz="1200" kern="1200" dirty="0">
              <a:solidFill>
                <a:schemeClr val="tx1"/>
              </a:solidFill>
              <a:effectLst/>
              <a:latin typeface="+mn-lt"/>
              <a:ea typeface="+mn-ea"/>
              <a:cs typeface="+mn-cs"/>
            </a:endParaRPr>
          </a:p>
          <a:p>
            <a:r>
              <a:rPr lang="en-US" dirty="0"/>
              <a:t>The medical school must </a:t>
            </a:r>
          </a:p>
          <a:p>
            <a:r>
              <a:rPr lang="en-US" dirty="0"/>
              <a:t>• define, state and publish the principles, methods and practices used for assessment of its students, including the criteria for setting pass marks, grade boundaries and number of allowed retakes. (B 3.1.1) </a:t>
            </a:r>
          </a:p>
          <a:p>
            <a:r>
              <a:rPr lang="en-US" dirty="0"/>
              <a:t>• use a wide range of assessment methods and formats according to their “assessment utility” * (B 3.1.3). </a:t>
            </a:r>
          </a:p>
          <a:p>
            <a:endParaRPr lang="en-US" dirty="0"/>
          </a:p>
          <a:p>
            <a:r>
              <a:rPr lang="en-US" dirty="0"/>
              <a:t>In their</a:t>
            </a:r>
            <a:r>
              <a:rPr lang="en-US" baseline="0" dirty="0"/>
              <a:t> </a:t>
            </a:r>
            <a:r>
              <a:rPr lang="en-US" dirty="0"/>
              <a:t>Quality development standards they state</a:t>
            </a:r>
            <a:r>
              <a:rPr lang="en-US" baseline="0" dirty="0"/>
              <a:t> that</a:t>
            </a:r>
            <a:r>
              <a:rPr lang="en-US" dirty="0"/>
              <a:t>: </a:t>
            </a:r>
          </a:p>
          <a:p>
            <a:endParaRPr lang="en-US" dirty="0"/>
          </a:p>
          <a:p>
            <a:r>
              <a:rPr lang="en-US" dirty="0"/>
              <a:t>The medical school should: </a:t>
            </a:r>
          </a:p>
          <a:p>
            <a:r>
              <a:rPr lang="en-US" dirty="0"/>
              <a:t>• evaluate and document the reliability and validity of assessment methods. (Q 3.1.1) </a:t>
            </a:r>
          </a:p>
          <a:p>
            <a:endParaRPr lang="en-US" dirty="0"/>
          </a:p>
          <a:p>
            <a:r>
              <a:rPr lang="en-US" dirty="0"/>
              <a:t> *“Assessment utility” is a term combining validity, reliability, educational impact, acceptability and efficiency of the assessment methods and formats. </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7</a:t>
            </a:fld>
            <a:endParaRPr lang="en-US"/>
          </a:p>
        </p:txBody>
      </p:sp>
    </p:spTree>
    <p:extLst>
      <p:ext uri="{BB962C8B-B14F-4D97-AF65-F5344CB8AC3E}">
        <p14:creationId xmlns:p14="http://schemas.microsoft.com/office/powerpoint/2010/main" val="1218497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Association for medical Education in Europe has published 3 guides relating to standard setting in medical Education. </a:t>
            </a:r>
          </a:p>
          <a:p>
            <a:endParaRPr lang="en-US" dirty="0"/>
          </a:p>
          <a:p>
            <a:r>
              <a:rPr lang="en-US" dirty="0"/>
              <a:t>In the first of these, AMEE Guide 18, they say that:</a:t>
            </a:r>
          </a:p>
          <a:p>
            <a:pPr lvl="1"/>
            <a:r>
              <a:rPr lang="en-US" dirty="0"/>
              <a:t>“Historical precedent cut off scores (</a:t>
            </a:r>
            <a:r>
              <a:rPr lang="en-US" dirty="0" err="1"/>
              <a:t>eg</a:t>
            </a:r>
            <a:r>
              <a:rPr lang="en-US" dirty="0"/>
              <a:t> 50%) are no longer acceptable in high stakes examination”</a:t>
            </a:r>
          </a:p>
          <a:p>
            <a:pPr lvl="1"/>
            <a:r>
              <a:rPr lang="en-US" dirty="0"/>
              <a:t>“Standard setting on a written examination is essential for good testing practice.” </a:t>
            </a:r>
            <a:r>
              <a:rPr lang="en-US" baseline="30000" dirty="0"/>
              <a:t>2</a:t>
            </a:r>
            <a:endParaRPr lang="en-US" dirty="0"/>
          </a:p>
          <a:p>
            <a:endParaRPr lang="en-US" dirty="0"/>
          </a:p>
          <a:p>
            <a:r>
              <a:rPr lang="en-US" dirty="0"/>
              <a:t>AMEE Guide 37 describes: Setting and maintaining standards in multiple choice examinations </a:t>
            </a:r>
            <a:r>
              <a:rPr lang="en-US" u="none" baseline="30000" dirty="0"/>
              <a:t>3</a:t>
            </a:r>
            <a:r>
              <a:rPr lang="en-US" u="none" baseline="0" dirty="0"/>
              <a:t>.</a:t>
            </a:r>
            <a:endParaRPr lang="en-US" u="none" dirty="0"/>
          </a:p>
          <a:p>
            <a:endParaRPr lang="en-US" dirty="0"/>
          </a:p>
          <a:p>
            <a:r>
              <a:rPr lang="en-US" dirty="0"/>
              <a:t>AMEE Guide 85 describes: How to set standards on performance-based examinations</a:t>
            </a:r>
            <a:r>
              <a:rPr lang="en-GB" dirty="0"/>
              <a:t>,</a:t>
            </a:r>
            <a:r>
              <a:rPr lang="en-GB" baseline="0" dirty="0"/>
              <a:t> for example in Clinical OSCEs </a:t>
            </a:r>
            <a:r>
              <a:rPr lang="en-GB" baseline="30000" dirty="0"/>
              <a:t>4</a:t>
            </a:r>
            <a:r>
              <a:rPr lang="en-GB"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8</a:t>
            </a:fld>
            <a:endParaRPr lang="en-US"/>
          </a:p>
        </p:txBody>
      </p:sp>
    </p:spTree>
    <p:extLst>
      <p:ext uri="{BB962C8B-B14F-4D97-AF65-F5344CB8AC3E}">
        <p14:creationId xmlns:p14="http://schemas.microsoft.com/office/powerpoint/2010/main" val="318001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why medical licensing </a:t>
            </a:r>
            <a:r>
              <a:rPr lang="en-US" baseline="0" dirty="0" err="1"/>
              <a:t>organisations</a:t>
            </a:r>
            <a:r>
              <a:rPr lang="en-US" baseline="0" dirty="0"/>
              <a:t> such 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the Medical Council;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the UK’s General Medical Council;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the American USMLE;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professional bodies such as: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the Irish College of General Practitioners;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the Royal College of Physicians in Ireland;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the joint committee of intercollegiate examinations (who are responsible for surgical exams); and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many other international postgraduate training bodies and high standard medical school around the world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have moved away from a fixed pass mark to find better ways to ensure that their graduates are competent.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9</a:t>
            </a:fld>
            <a:endParaRPr lang="en-US"/>
          </a:p>
        </p:txBody>
      </p:sp>
    </p:spTree>
    <p:extLst>
      <p:ext uri="{BB962C8B-B14F-4D97-AF65-F5344CB8AC3E}">
        <p14:creationId xmlns:p14="http://schemas.microsoft.com/office/powerpoint/2010/main" val="705230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291222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455325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151026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740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E6954A-D499-454B-B233-BD5279CEDEFC}" type="datetimeFigureOut">
              <a:rPr lang="en-US" smtClean="0"/>
              <a:t>6/15/20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449927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E6954A-D499-454B-B233-BD5279CEDEFC}" type="datetimeFigureOut">
              <a:rPr lang="en-US" smtClean="0"/>
              <a:t>6/15/20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637873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E6954A-D499-454B-B233-BD5279CEDEFC}" type="datetimeFigureOut">
              <a:rPr lang="en-US" smtClean="0"/>
              <a:t>6/15/20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507817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0E6954A-D499-454B-B233-BD5279CEDEFC}" type="datetimeFigureOut">
              <a:rPr lang="en-US" smtClean="0"/>
              <a:t>6/15/20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791852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0E6954A-D499-454B-B233-BD5279CEDEFC}" type="datetimeFigureOut">
              <a:rPr lang="en-US" smtClean="0"/>
              <a:t>6/15/20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DA48416-A9EF-2648-8098-D0068A08B44A}" type="slidenum">
              <a:rPr lang="en-US" smtClean="0"/>
              <a:t>‹#›</a:t>
            </a:fld>
            <a:endParaRPr lang="en-US"/>
          </a:p>
        </p:txBody>
      </p:sp>
    </p:spTree>
    <p:extLst>
      <p:ext uri="{BB962C8B-B14F-4D97-AF65-F5344CB8AC3E}">
        <p14:creationId xmlns:p14="http://schemas.microsoft.com/office/powerpoint/2010/main" val="70428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E6954A-D499-454B-B233-BD5279CEDEFC}" type="datetimeFigureOut">
              <a:rPr lang="en-US" smtClean="0"/>
              <a:t>6/15/20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4233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0E6954A-D499-454B-B233-BD5279CEDEFC}" type="datetimeFigureOut">
              <a:rPr lang="en-US" smtClean="0"/>
              <a:t>6/15/20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DA48416-A9EF-2648-8098-D0068A08B44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2682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1.tiff"/><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hyperlink" Target="https://www.examinations.ie/?l=en&amp;mc=st&amp;sc=r19"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g"/><Relationship Id="rId5" Type="http://schemas.openxmlformats.org/officeDocument/2006/relationships/image" Target="../media/image4.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hyperlink" Target="https://pubmed.ncbi.nlm.nih.gov/19117221/"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1201" y="758952"/>
            <a:ext cx="11108764" cy="3566160"/>
          </a:xfrm>
        </p:spPr>
        <p:txBody>
          <a:bodyPr>
            <a:normAutofit/>
          </a:bodyPr>
          <a:lstStyle/>
          <a:p>
            <a:r>
              <a:rPr lang="en-US" sz="7200" dirty="0"/>
              <a:t>Overview of Standard Setting</a:t>
            </a:r>
          </a:p>
        </p:txBody>
      </p:sp>
      <p:sp>
        <p:nvSpPr>
          <p:cNvPr id="3" name="Subtitle 2"/>
          <p:cNvSpPr>
            <a:spLocks noGrp="1"/>
          </p:cNvSpPr>
          <p:nvPr>
            <p:ph type="subTitle" idx="1"/>
          </p:nvPr>
        </p:nvSpPr>
        <p:spPr/>
        <p:txBody>
          <a:bodyPr>
            <a:normAutofit fontScale="85000" lnSpcReduction="20000"/>
          </a:bodyPr>
          <a:lstStyle/>
          <a:p>
            <a:endParaRPr lang="en-US" dirty="0"/>
          </a:p>
          <a:p>
            <a:endParaRPr lang="en-US"/>
          </a:p>
          <a:p>
            <a:r>
              <a:rPr lang="en-US"/>
              <a:t>Dr</a:t>
            </a:r>
            <a:r>
              <a:rPr lang="en-US" dirty="0"/>
              <a:t> Helen Hynes, Medical Education Unit, UCC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8586" y="0"/>
            <a:ext cx="2313414" cy="2304288"/>
          </a:xfrm>
          <a:prstGeom prst="rect">
            <a:avLst/>
          </a:prstGeom>
        </p:spPr>
      </p:pic>
    </p:spTree>
    <p:extLst>
      <p:ext uri="{BB962C8B-B14F-4D97-AF65-F5344CB8AC3E}">
        <p14:creationId xmlns:p14="http://schemas.microsoft.com/office/powerpoint/2010/main" val="12220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Literature</a:t>
            </a:r>
          </a:p>
        </p:txBody>
      </p:sp>
      <p:sp>
        <p:nvSpPr>
          <p:cNvPr id="3" name="Content Placeholder 2"/>
          <p:cNvSpPr>
            <a:spLocks noGrp="1"/>
          </p:cNvSpPr>
          <p:nvPr>
            <p:ph idx="1"/>
          </p:nvPr>
        </p:nvSpPr>
        <p:spPr/>
        <p:txBody>
          <a:bodyPr>
            <a:normAutofit/>
          </a:bodyPr>
          <a:lstStyle/>
          <a:p>
            <a:r>
              <a:rPr lang="en-US" dirty="0" err="1"/>
              <a:t>Norcini</a:t>
            </a:r>
            <a:r>
              <a:rPr lang="en-US" dirty="0"/>
              <a:t> JJ. Setting standards on educational tests. Medical Education 2003; 37(5):464–9</a:t>
            </a:r>
            <a:r>
              <a:rPr lang="en-GB" dirty="0"/>
              <a:t> </a:t>
            </a:r>
            <a:r>
              <a:rPr lang="en-GB" baseline="30000" dirty="0"/>
              <a:t>5</a:t>
            </a:r>
            <a:endParaRPr lang="en-GB" dirty="0"/>
          </a:p>
          <a:p>
            <a:pPr lvl="0"/>
            <a:endParaRPr lang="en-GB" dirty="0"/>
          </a:p>
          <a:p>
            <a:pPr lvl="0"/>
            <a:r>
              <a:rPr lang="en-GB" dirty="0" err="1"/>
              <a:t>Norcini</a:t>
            </a:r>
            <a:r>
              <a:rPr lang="en-GB" dirty="0"/>
              <a:t> J, Anderson B, </a:t>
            </a:r>
            <a:r>
              <a:rPr lang="en-GB" dirty="0" err="1"/>
              <a:t>Bollela</a:t>
            </a:r>
            <a:r>
              <a:rPr lang="en-GB" dirty="0"/>
              <a:t> V, Burch V, Costa MJ, </a:t>
            </a:r>
            <a:r>
              <a:rPr lang="en-GB" dirty="0" err="1"/>
              <a:t>Duvivier</a:t>
            </a:r>
            <a:r>
              <a:rPr lang="en-GB" dirty="0"/>
              <a:t> R, Galbraith R, Hays R, Kent A, </a:t>
            </a:r>
            <a:r>
              <a:rPr lang="en-GB" dirty="0" err="1"/>
              <a:t>Perrott</a:t>
            </a:r>
            <a:r>
              <a:rPr lang="en-GB" dirty="0"/>
              <a:t> V, Roberts T. Criteria for good assessment: Consensus statement and recommendations from the Ottawa 2010 Conference. Medical Teacher 2010; 33:3 </a:t>
            </a:r>
            <a:r>
              <a:rPr lang="en-GB" baseline="30000" dirty="0"/>
              <a:t>6</a:t>
            </a:r>
            <a:endParaRPr lang="en-GB" dirty="0"/>
          </a:p>
          <a:p>
            <a:endParaRPr lang="en-GB" dirty="0"/>
          </a:p>
          <a:p>
            <a:r>
              <a:rPr lang="en-GB" dirty="0"/>
              <a:t>“Predetermined fixed standards are increasingly difficult to justify and defend and indeed have been described as </a:t>
            </a:r>
            <a:r>
              <a:rPr lang="en-US" dirty="0"/>
              <a:t>“the least defensible approach to standard setting” in the context of medical education” -  </a:t>
            </a:r>
            <a:r>
              <a:rPr lang="en-GB" dirty="0"/>
              <a:t>Cohen </a:t>
            </a:r>
            <a:r>
              <a:rPr lang="en-GB" dirty="0" err="1"/>
              <a:t>Schotanus</a:t>
            </a:r>
            <a:r>
              <a:rPr lang="en-GB" dirty="0"/>
              <a:t> J and Van der </a:t>
            </a:r>
            <a:r>
              <a:rPr lang="en-GB" dirty="0" err="1"/>
              <a:t>Vleuten</a:t>
            </a:r>
            <a:r>
              <a:rPr lang="en-GB" dirty="0"/>
              <a:t> CP, Medical Teacher 2010</a:t>
            </a:r>
            <a:r>
              <a:rPr lang="en-US" dirty="0"/>
              <a:t> </a:t>
            </a:r>
            <a:r>
              <a:rPr lang="en-US" baseline="30000" dirty="0"/>
              <a:t>7</a:t>
            </a:r>
            <a:endParaRPr lang="en-US" dirty="0"/>
          </a:p>
          <a:p>
            <a:r>
              <a:rPr lang="en-US" dirty="0"/>
              <a: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8938" y="467784"/>
            <a:ext cx="812800" cy="812800"/>
          </a:xfrm>
          <a:prstGeom prst="rect">
            <a:avLst/>
          </a:prstGeom>
        </p:spPr>
      </p:pic>
    </p:spTree>
    <p:extLst>
      <p:ext uri="{BB962C8B-B14F-4D97-AF65-F5344CB8AC3E}">
        <p14:creationId xmlns:p14="http://schemas.microsoft.com/office/powerpoint/2010/main" val="68382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389870" cy="1450757"/>
          </a:xfrm>
        </p:spPr>
        <p:txBody>
          <a:bodyPr/>
          <a:lstStyle/>
          <a:p>
            <a:r>
              <a:rPr lang="en-US" dirty="0"/>
              <a:t>Absolute Standards Vs </a:t>
            </a:r>
            <a:r>
              <a:rPr lang="en-US"/>
              <a:t>Relative Standards </a:t>
            </a:r>
            <a:r>
              <a:rPr lang="en-US" baseline="30000"/>
              <a:t>5</a:t>
            </a:r>
            <a:endParaRPr lang="en-US" dirty="0"/>
          </a:p>
        </p:txBody>
      </p:sp>
      <p:sp>
        <p:nvSpPr>
          <p:cNvPr id="3" name="Content Placeholder 2"/>
          <p:cNvSpPr>
            <a:spLocks noGrp="1"/>
          </p:cNvSpPr>
          <p:nvPr>
            <p:ph idx="1"/>
          </p:nvPr>
        </p:nvSpPr>
        <p:spPr/>
        <p:txBody>
          <a:bodyPr/>
          <a:lstStyle/>
          <a:p>
            <a:r>
              <a:rPr lang="en-US" dirty="0"/>
              <a:t>2 types of standard setting:</a:t>
            </a:r>
          </a:p>
          <a:p>
            <a:endParaRPr lang="en-US" dirty="0"/>
          </a:p>
          <a:p>
            <a:pPr marL="578358" lvl="1" indent="-285750">
              <a:buFont typeface="Courier New" charset="0"/>
              <a:buChar char="o"/>
            </a:pPr>
            <a:r>
              <a:rPr lang="en-US" dirty="0"/>
              <a:t>Relative standard – also known as norm referenced.</a:t>
            </a:r>
          </a:p>
          <a:p>
            <a:pPr marL="578358" lvl="1" indent="-285750">
              <a:buFont typeface="Courier New" charset="0"/>
              <a:buChar char="o"/>
            </a:pPr>
            <a:r>
              <a:rPr lang="en-US" dirty="0"/>
              <a:t>Absolute standards – also known as criterion referenced</a:t>
            </a:r>
          </a:p>
          <a:p>
            <a:pPr marL="578358" lvl="1" indent="-285750">
              <a:buFont typeface="Courier New" charset="0"/>
              <a:buChar char="o"/>
            </a:pPr>
            <a:endParaRPr lang="en-US" dirty="0"/>
          </a:p>
          <a:p>
            <a:r>
              <a:rPr lang="en-US" dirty="0"/>
              <a:t>Decision between them is related to the purpose of the test.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4662" y="474981"/>
            <a:ext cx="812800" cy="812800"/>
          </a:xfrm>
          <a:prstGeom prst="rect">
            <a:avLst/>
          </a:prstGeom>
        </p:spPr>
      </p:pic>
    </p:spTree>
    <p:extLst>
      <p:ext uri="{BB962C8B-B14F-4D97-AF65-F5344CB8AC3E}">
        <p14:creationId xmlns:p14="http://schemas.microsoft.com/office/powerpoint/2010/main" val="27372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Relative Standards</a:t>
            </a:r>
          </a:p>
        </p:txBody>
      </p:sp>
      <p:sp>
        <p:nvSpPr>
          <p:cNvPr id="3" name="Content Placeholder 2"/>
          <p:cNvSpPr>
            <a:spLocks noGrp="1"/>
          </p:cNvSpPr>
          <p:nvPr>
            <p:ph idx="1"/>
          </p:nvPr>
        </p:nvSpPr>
        <p:spPr>
          <a:xfrm>
            <a:off x="1097280" y="1845734"/>
            <a:ext cx="4200434" cy="4023360"/>
          </a:xfrm>
        </p:spPr>
        <p:txBody>
          <a:bodyPr>
            <a:normAutofit/>
          </a:bodyPr>
          <a:lstStyle/>
          <a:p>
            <a:r>
              <a:rPr lang="en-US" dirty="0"/>
              <a:t>Relative standards are expressed as a number or percentage of examinees.</a:t>
            </a:r>
          </a:p>
          <a:p>
            <a:r>
              <a:rPr lang="en-US" dirty="0"/>
              <a:t>The pass mark is set at some predefined limit based on all of the candidates’ performances on the test. </a:t>
            </a:r>
          </a:p>
          <a:p>
            <a:r>
              <a:rPr lang="en-US" dirty="0"/>
              <a:t>For example we might decide to pass the top 50 performers or decide to fail everyone who is in the lowest 5</a:t>
            </a:r>
            <a:r>
              <a:rPr lang="en-US" baseline="30000" dirty="0"/>
              <a:t>th</a:t>
            </a:r>
            <a:r>
              <a:rPr lang="en-US" dirty="0"/>
              <a:t> percentile.</a:t>
            </a:r>
          </a:p>
          <a:p>
            <a:r>
              <a:rPr lang="en-US" dirty="0"/>
              <a:t>A type of relative standard we are all familiar with the Bell curve.</a:t>
            </a:r>
          </a:p>
          <a:p>
            <a:endParaRPr lang="en-US" dirty="0"/>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0476" y="1947334"/>
            <a:ext cx="6446516" cy="4238171"/>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4480" y="286603"/>
            <a:ext cx="812800" cy="812800"/>
          </a:xfrm>
          <a:prstGeom prst="rect">
            <a:avLst/>
          </a:prstGeom>
        </p:spPr>
      </p:pic>
    </p:spTree>
    <p:extLst>
      <p:ext uri="{BB962C8B-B14F-4D97-AF65-F5344CB8AC3E}">
        <p14:creationId xmlns:p14="http://schemas.microsoft.com/office/powerpoint/2010/main" val="177386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Relative Standards</a:t>
            </a:r>
          </a:p>
        </p:txBody>
      </p:sp>
      <p:sp>
        <p:nvSpPr>
          <p:cNvPr id="3" name="Content Placeholder 2"/>
          <p:cNvSpPr>
            <a:spLocks noGrp="1"/>
          </p:cNvSpPr>
          <p:nvPr>
            <p:ph idx="1"/>
          </p:nvPr>
        </p:nvSpPr>
        <p:spPr/>
        <p:txBody>
          <a:bodyPr>
            <a:normAutofit fontScale="92500"/>
          </a:bodyPr>
          <a:lstStyle/>
          <a:p>
            <a:r>
              <a:rPr lang="en-US" dirty="0"/>
              <a:t>Relative standards are most appropriate for examinations where the purpose is to identify a certain number of examinees. </a:t>
            </a:r>
          </a:p>
          <a:p>
            <a:r>
              <a:rPr lang="en-US" dirty="0"/>
              <a:t>This includes tests that are used to select the highest or lowest scorers for admissions or placement, where a limited number of students can be accommodated. </a:t>
            </a:r>
          </a:p>
          <a:p>
            <a:pPr marL="91440" lvl="1" indent="-91440">
              <a:spcBef>
                <a:spcPts val="1200"/>
              </a:spcBef>
              <a:spcAft>
                <a:spcPts val="200"/>
              </a:spcAft>
              <a:buSzPct val="100000"/>
              <a:buFont typeface="Calibri" panose="020F0502020204030204" pitchFamily="34" charset="0"/>
              <a:buChar char=" "/>
            </a:pPr>
            <a:r>
              <a:rPr lang="en-US" sz="2000" dirty="0"/>
              <a:t>Standard setting is based on the test results.</a:t>
            </a:r>
          </a:p>
          <a:p>
            <a:r>
              <a:rPr lang="en-US" dirty="0"/>
              <a:t>Weaknesses of relative/norm-referenced standards</a:t>
            </a:r>
          </a:p>
          <a:p>
            <a:pPr lvl="1"/>
            <a:r>
              <a:rPr lang="en-US" dirty="0"/>
              <a:t>Does not take account of difficulty of the test or competence of the students</a:t>
            </a:r>
          </a:p>
          <a:p>
            <a:pPr lvl="1"/>
            <a:r>
              <a:rPr lang="en-US" dirty="0"/>
              <a:t>Standards are not content related</a:t>
            </a:r>
          </a:p>
          <a:p>
            <a:pPr lvl="1"/>
            <a:r>
              <a:rPr lang="en-US" dirty="0"/>
              <a:t>Examinees’ ability may influence the standard.</a:t>
            </a:r>
          </a:p>
          <a:p>
            <a:pPr lvl="1"/>
            <a:r>
              <a:rPr lang="en-US" dirty="0"/>
              <a:t>A fixed number of candidates may fail the test even if all the examinees are excellent</a:t>
            </a:r>
          </a:p>
          <a:p>
            <a:pPr lvl="1"/>
            <a:r>
              <a:rPr lang="en-US" dirty="0"/>
              <a:t>A fixed number of candidates will pass and get </a:t>
            </a:r>
            <a:r>
              <a:rPr lang="en-US" dirty="0" err="1"/>
              <a:t>honours</a:t>
            </a:r>
            <a:r>
              <a:rPr lang="en-US" dirty="0"/>
              <a:t> grades in the test if if all the candidates are weak.</a:t>
            </a:r>
          </a:p>
          <a:p>
            <a:pPr lvl="1"/>
            <a:r>
              <a:rPr lang="en-US" dirty="0"/>
              <a:t>Standard is not known in advance.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0375" y="393700"/>
            <a:ext cx="812800" cy="812800"/>
          </a:xfrm>
          <a:prstGeom prst="rect">
            <a:avLst/>
          </a:prstGeom>
        </p:spPr>
      </p:pic>
    </p:spTree>
    <p:extLst>
      <p:ext uri="{BB962C8B-B14F-4D97-AF65-F5344CB8AC3E}">
        <p14:creationId xmlns:p14="http://schemas.microsoft.com/office/powerpoint/2010/main" val="122166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Relative – The Leaving Cert </a:t>
            </a:r>
            <a:r>
              <a:rPr lang="en-US" baseline="30000" dirty="0"/>
              <a:t>8</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95339883"/>
              </p:ext>
            </p:extLst>
          </p:nvPr>
        </p:nvGraphicFramePr>
        <p:xfrm>
          <a:off x="1256620" y="2437908"/>
          <a:ext cx="10058400" cy="807624"/>
        </p:xfrm>
        <a:graphic>
          <a:graphicData uri="http://schemas.openxmlformats.org/drawingml/2006/table">
            <a:tbl>
              <a:tblPr>
                <a:tableStyleId>{5C22544A-7EE6-4342-B048-85BDC9FD1C3A}</a:tableStyleId>
              </a:tblPr>
              <a:tblGrid>
                <a:gridCol w="924588">
                  <a:extLst>
                    <a:ext uri="{9D8B030D-6E8A-4147-A177-3AD203B41FA5}">
                      <a16:colId xmlns:a16="http://schemas.microsoft.com/office/drawing/2014/main" val="20000"/>
                    </a:ext>
                  </a:extLst>
                </a:gridCol>
                <a:gridCol w="812517">
                  <a:extLst>
                    <a:ext uri="{9D8B030D-6E8A-4147-A177-3AD203B41FA5}">
                      <a16:colId xmlns:a16="http://schemas.microsoft.com/office/drawing/2014/main" val="20001"/>
                    </a:ext>
                  </a:extLst>
                </a:gridCol>
                <a:gridCol w="812517">
                  <a:extLst>
                    <a:ext uri="{9D8B030D-6E8A-4147-A177-3AD203B41FA5}">
                      <a16:colId xmlns:a16="http://schemas.microsoft.com/office/drawing/2014/main" val="20002"/>
                    </a:ext>
                  </a:extLst>
                </a:gridCol>
                <a:gridCol w="1008642">
                  <a:extLst>
                    <a:ext uri="{9D8B030D-6E8A-4147-A177-3AD203B41FA5}">
                      <a16:colId xmlns:a16="http://schemas.microsoft.com/office/drawing/2014/main" val="20003"/>
                    </a:ext>
                  </a:extLst>
                </a:gridCol>
                <a:gridCol w="812517">
                  <a:extLst>
                    <a:ext uri="{9D8B030D-6E8A-4147-A177-3AD203B41FA5}">
                      <a16:colId xmlns:a16="http://schemas.microsoft.com/office/drawing/2014/main" val="20004"/>
                    </a:ext>
                  </a:extLst>
                </a:gridCol>
                <a:gridCol w="812517">
                  <a:extLst>
                    <a:ext uri="{9D8B030D-6E8A-4147-A177-3AD203B41FA5}">
                      <a16:colId xmlns:a16="http://schemas.microsoft.com/office/drawing/2014/main" val="20005"/>
                    </a:ext>
                  </a:extLst>
                </a:gridCol>
                <a:gridCol w="812517">
                  <a:extLst>
                    <a:ext uri="{9D8B030D-6E8A-4147-A177-3AD203B41FA5}">
                      <a16:colId xmlns:a16="http://schemas.microsoft.com/office/drawing/2014/main" val="20006"/>
                    </a:ext>
                  </a:extLst>
                </a:gridCol>
                <a:gridCol w="812517">
                  <a:extLst>
                    <a:ext uri="{9D8B030D-6E8A-4147-A177-3AD203B41FA5}">
                      <a16:colId xmlns:a16="http://schemas.microsoft.com/office/drawing/2014/main" val="20007"/>
                    </a:ext>
                  </a:extLst>
                </a:gridCol>
                <a:gridCol w="812517">
                  <a:extLst>
                    <a:ext uri="{9D8B030D-6E8A-4147-A177-3AD203B41FA5}">
                      <a16:colId xmlns:a16="http://schemas.microsoft.com/office/drawing/2014/main" val="20008"/>
                    </a:ext>
                  </a:extLst>
                </a:gridCol>
                <a:gridCol w="812517">
                  <a:extLst>
                    <a:ext uri="{9D8B030D-6E8A-4147-A177-3AD203B41FA5}">
                      <a16:colId xmlns:a16="http://schemas.microsoft.com/office/drawing/2014/main" val="20009"/>
                    </a:ext>
                  </a:extLst>
                </a:gridCol>
                <a:gridCol w="812517">
                  <a:extLst>
                    <a:ext uri="{9D8B030D-6E8A-4147-A177-3AD203B41FA5}">
                      <a16:colId xmlns:a16="http://schemas.microsoft.com/office/drawing/2014/main" val="20010"/>
                    </a:ext>
                  </a:extLst>
                </a:gridCol>
                <a:gridCol w="812517">
                  <a:extLst>
                    <a:ext uri="{9D8B030D-6E8A-4147-A177-3AD203B41FA5}">
                      <a16:colId xmlns:a16="http://schemas.microsoft.com/office/drawing/2014/main" val="20011"/>
                    </a:ext>
                  </a:extLst>
                </a:gridCol>
              </a:tblGrid>
              <a:tr h="0">
                <a:tc>
                  <a:txBody>
                    <a:bodyPr/>
                    <a:lstStyle/>
                    <a:p>
                      <a:pPr algn="l" fontAlgn="b"/>
                      <a:r>
                        <a:rPr lang="en-US" sz="1200" u="none" strike="noStrike" dirty="0">
                          <a:effectLst/>
                        </a:rPr>
                        <a:t> </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b"/>
                      <a:r>
                        <a:rPr lang="en-US" sz="1200" u="none" strike="noStrike" dirty="0">
                          <a:effectLst/>
                        </a:rPr>
                        <a:t> </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 of students</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H1</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H2</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H3</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H4</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H5</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H6</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H7</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H8</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199918">
                <a:tc>
                  <a:txBody>
                    <a:bodyPr/>
                    <a:lstStyle/>
                    <a:p>
                      <a:pPr algn="l" fontAlgn="b"/>
                      <a:r>
                        <a:rPr lang="en-US" sz="1200" u="none" strike="noStrike" dirty="0">
                          <a:effectLst/>
                        </a:rPr>
                        <a:t>ENGLISH                </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b"/>
                      <a:r>
                        <a:rPr lang="en-US" sz="1200" u="none" strike="noStrike" dirty="0">
                          <a:effectLst/>
                        </a:rPr>
                        <a:t>Higher</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2019</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40217</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2.9</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10</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20.4</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27.6</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23.8</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12</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2.6</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0.6</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199918">
                <a:tc>
                  <a:txBody>
                    <a:bodyPr/>
                    <a:lstStyle/>
                    <a:p>
                      <a:pPr algn="l" fontAlgn="b"/>
                      <a:r>
                        <a:rPr lang="en-US" sz="1200" u="none" strike="noStrike">
                          <a:effectLst/>
                        </a:rPr>
                        <a:t>ENGLISH                </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b"/>
                      <a:r>
                        <a:rPr lang="en-US" sz="1200" u="none" strike="noStrike">
                          <a:effectLst/>
                        </a:rPr>
                        <a:t>Higher</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2018</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38283</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2.9</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10</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20</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27.9</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24.2</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12.2</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2.3</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0.5</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12413">
                <a:tc>
                  <a:txBody>
                    <a:bodyPr/>
                    <a:lstStyle/>
                    <a:p>
                      <a:pPr algn="l" fontAlgn="b"/>
                      <a:r>
                        <a:rPr lang="en-US" sz="1200" u="none" strike="noStrike">
                          <a:effectLst/>
                        </a:rPr>
                        <a:t>ENGLISH                </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b"/>
                      <a:r>
                        <a:rPr lang="en-US" sz="1200" u="none" strike="noStrike">
                          <a:effectLst/>
                        </a:rPr>
                        <a:t>Higher</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2017</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38749</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2.9</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10.7</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20.6</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26.8</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23.3</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12.7</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2.4</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0.6</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45671131"/>
              </p:ext>
            </p:extLst>
          </p:nvPr>
        </p:nvGraphicFramePr>
        <p:xfrm>
          <a:off x="1256620" y="4093028"/>
          <a:ext cx="10058400" cy="807624"/>
        </p:xfrm>
        <a:graphic>
          <a:graphicData uri="http://schemas.openxmlformats.org/drawingml/2006/table">
            <a:tbl>
              <a:tblPr>
                <a:tableStyleId>{5C22544A-7EE6-4342-B048-85BDC9FD1C3A}</a:tableStyleId>
              </a:tblPr>
              <a:tblGrid>
                <a:gridCol w="924588">
                  <a:extLst>
                    <a:ext uri="{9D8B030D-6E8A-4147-A177-3AD203B41FA5}">
                      <a16:colId xmlns:a16="http://schemas.microsoft.com/office/drawing/2014/main" val="20000"/>
                    </a:ext>
                  </a:extLst>
                </a:gridCol>
                <a:gridCol w="812517">
                  <a:extLst>
                    <a:ext uri="{9D8B030D-6E8A-4147-A177-3AD203B41FA5}">
                      <a16:colId xmlns:a16="http://schemas.microsoft.com/office/drawing/2014/main" val="20001"/>
                    </a:ext>
                  </a:extLst>
                </a:gridCol>
                <a:gridCol w="812517">
                  <a:extLst>
                    <a:ext uri="{9D8B030D-6E8A-4147-A177-3AD203B41FA5}">
                      <a16:colId xmlns:a16="http://schemas.microsoft.com/office/drawing/2014/main" val="20002"/>
                    </a:ext>
                  </a:extLst>
                </a:gridCol>
                <a:gridCol w="977349">
                  <a:extLst>
                    <a:ext uri="{9D8B030D-6E8A-4147-A177-3AD203B41FA5}">
                      <a16:colId xmlns:a16="http://schemas.microsoft.com/office/drawing/2014/main" val="20003"/>
                    </a:ext>
                  </a:extLst>
                </a:gridCol>
                <a:gridCol w="843810">
                  <a:extLst>
                    <a:ext uri="{9D8B030D-6E8A-4147-A177-3AD203B41FA5}">
                      <a16:colId xmlns:a16="http://schemas.microsoft.com/office/drawing/2014/main" val="20004"/>
                    </a:ext>
                  </a:extLst>
                </a:gridCol>
                <a:gridCol w="812517">
                  <a:extLst>
                    <a:ext uri="{9D8B030D-6E8A-4147-A177-3AD203B41FA5}">
                      <a16:colId xmlns:a16="http://schemas.microsoft.com/office/drawing/2014/main" val="20005"/>
                    </a:ext>
                  </a:extLst>
                </a:gridCol>
                <a:gridCol w="812517">
                  <a:extLst>
                    <a:ext uri="{9D8B030D-6E8A-4147-A177-3AD203B41FA5}">
                      <a16:colId xmlns:a16="http://schemas.microsoft.com/office/drawing/2014/main" val="20006"/>
                    </a:ext>
                  </a:extLst>
                </a:gridCol>
                <a:gridCol w="812517">
                  <a:extLst>
                    <a:ext uri="{9D8B030D-6E8A-4147-A177-3AD203B41FA5}">
                      <a16:colId xmlns:a16="http://schemas.microsoft.com/office/drawing/2014/main" val="20007"/>
                    </a:ext>
                  </a:extLst>
                </a:gridCol>
                <a:gridCol w="812517">
                  <a:extLst>
                    <a:ext uri="{9D8B030D-6E8A-4147-A177-3AD203B41FA5}">
                      <a16:colId xmlns:a16="http://schemas.microsoft.com/office/drawing/2014/main" val="20008"/>
                    </a:ext>
                  </a:extLst>
                </a:gridCol>
                <a:gridCol w="812517">
                  <a:extLst>
                    <a:ext uri="{9D8B030D-6E8A-4147-A177-3AD203B41FA5}">
                      <a16:colId xmlns:a16="http://schemas.microsoft.com/office/drawing/2014/main" val="20009"/>
                    </a:ext>
                  </a:extLst>
                </a:gridCol>
                <a:gridCol w="812517">
                  <a:extLst>
                    <a:ext uri="{9D8B030D-6E8A-4147-A177-3AD203B41FA5}">
                      <a16:colId xmlns:a16="http://schemas.microsoft.com/office/drawing/2014/main" val="20010"/>
                    </a:ext>
                  </a:extLst>
                </a:gridCol>
                <a:gridCol w="812517">
                  <a:extLst>
                    <a:ext uri="{9D8B030D-6E8A-4147-A177-3AD203B41FA5}">
                      <a16:colId xmlns:a16="http://schemas.microsoft.com/office/drawing/2014/main" val="20011"/>
                    </a:ext>
                  </a:extLst>
                </a:gridCol>
              </a:tblGrid>
              <a:tr h="156375">
                <a:tc>
                  <a:txBody>
                    <a:bodyPr/>
                    <a:lstStyle/>
                    <a:p>
                      <a:pPr algn="l" fontAlgn="b"/>
                      <a:r>
                        <a:rPr lang="en-US" sz="1200" u="none" strike="noStrike" dirty="0">
                          <a:effectLst/>
                        </a:rPr>
                        <a:t> </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b"/>
                      <a:r>
                        <a:rPr lang="en-US" sz="1200" u="none" strike="noStrike" dirty="0">
                          <a:effectLst/>
                        </a:rPr>
                        <a:t> </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 </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 of students</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H1</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H2</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H3</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H4</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H5</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H6</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H7</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H8</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199918">
                <a:tc>
                  <a:txBody>
                    <a:bodyPr/>
                    <a:lstStyle/>
                    <a:p>
                      <a:pPr algn="l" fontAlgn="b"/>
                      <a:r>
                        <a:rPr lang="en-US" sz="1200" u="none" strike="noStrike">
                          <a:effectLst/>
                        </a:rPr>
                        <a:t>GEOGRAPHY              </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b"/>
                      <a:r>
                        <a:rPr lang="en-US" sz="1200" u="none" strike="noStrike" dirty="0">
                          <a:effectLst/>
                        </a:rPr>
                        <a:t>Higher</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2019</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19982</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3.7</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13.1</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20.7</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23.1</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20.2</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13.7</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4.6</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1</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199918">
                <a:tc>
                  <a:txBody>
                    <a:bodyPr/>
                    <a:lstStyle/>
                    <a:p>
                      <a:pPr algn="l" fontAlgn="b"/>
                      <a:r>
                        <a:rPr lang="en-US" sz="1200" u="none" strike="noStrike">
                          <a:effectLst/>
                        </a:rPr>
                        <a:t>GEOGRAPHY              </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b"/>
                      <a:r>
                        <a:rPr lang="en-US" sz="1200" u="none" strike="noStrike">
                          <a:effectLst/>
                        </a:rPr>
                        <a:t>Higher</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2018</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19106</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3.5</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12.5</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19.7</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23.3</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20.8</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14.1</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4.9</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1.1</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12413">
                <a:tc>
                  <a:txBody>
                    <a:bodyPr/>
                    <a:lstStyle/>
                    <a:p>
                      <a:pPr algn="l" fontAlgn="b"/>
                      <a:r>
                        <a:rPr lang="en-US" sz="1200" u="none" strike="noStrike">
                          <a:effectLst/>
                        </a:rPr>
                        <a:t>GEOGRAPHY              </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b"/>
                      <a:r>
                        <a:rPr lang="en-US" sz="1200" u="none" strike="noStrike">
                          <a:effectLst/>
                        </a:rPr>
                        <a:t>Higher</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2017</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19293</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3.4</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12.7</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21.8</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24</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a:effectLst/>
                        </a:rPr>
                        <a:t>20.1</a:t>
                      </a:r>
                      <a:endParaRPr lang="en-US" sz="1200" b="0" i="0" u="none" strike="noStrike">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12.9</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4.2</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200" u="none" strike="noStrike" dirty="0">
                          <a:effectLst/>
                        </a:rPr>
                        <a:t>0.9</a:t>
                      </a:r>
                      <a:endParaRPr lang="en-US" sz="1200" b="0" i="0" u="none" strike="noStrike" dirty="0">
                        <a:solidFill>
                          <a:srgbClr val="000000"/>
                        </a:solidFill>
                        <a:effectLst/>
                        <a:latin typeface="Calibri" charset="0"/>
                      </a:endParaRPr>
                    </a:p>
                  </a:txBody>
                  <a:tcPr marL="12495" marR="12495" marT="124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bl>
          </a:graphicData>
        </a:graphic>
      </p:graphicFrame>
      <p:sp>
        <p:nvSpPr>
          <p:cNvPr id="6" name="TextBox 5"/>
          <p:cNvSpPr txBox="1"/>
          <p:nvPr/>
        </p:nvSpPr>
        <p:spPr>
          <a:xfrm>
            <a:off x="1256620" y="3410857"/>
            <a:ext cx="10058400" cy="369332"/>
          </a:xfrm>
          <a:prstGeom prst="rect">
            <a:avLst/>
          </a:prstGeom>
          <a:noFill/>
        </p:spPr>
        <p:txBody>
          <a:bodyPr wrap="square" rtlCol="0">
            <a:spAutoFit/>
          </a:bodyPr>
          <a:lstStyle/>
          <a:p>
            <a:r>
              <a:rPr lang="en-US" dirty="0"/>
              <a:t>Leaving </a:t>
            </a:r>
            <a:r>
              <a:rPr lang="en-US"/>
              <a:t>Cert Higher English </a:t>
            </a:r>
            <a:r>
              <a:rPr lang="en-US" dirty="0"/>
              <a:t>Results, 2017-2019</a:t>
            </a:r>
          </a:p>
        </p:txBody>
      </p:sp>
      <p:sp>
        <p:nvSpPr>
          <p:cNvPr id="7" name="TextBox 6"/>
          <p:cNvSpPr txBox="1"/>
          <p:nvPr/>
        </p:nvSpPr>
        <p:spPr>
          <a:xfrm>
            <a:off x="1256620" y="5213491"/>
            <a:ext cx="10058400" cy="369332"/>
          </a:xfrm>
          <a:prstGeom prst="rect">
            <a:avLst/>
          </a:prstGeom>
          <a:noFill/>
        </p:spPr>
        <p:txBody>
          <a:bodyPr wrap="square" rtlCol="0">
            <a:spAutoFit/>
          </a:bodyPr>
          <a:lstStyle/>
          <a:p>
            <a:r>
              <a:rPr lang="en-US" dirty="0"/>
              <a:t>Leaving Cert Higher Geography Results, 2017-2019</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433639"/>
            <a:ext cx="812800" cy="812800"/>
          </a:xfrm>
          <a:prstGeom prst="rect">
            <a:avLst/>
          </a:prstGeom>
        </p:spPr>
      </p:pic>
    </p:spTree>
    <p:extLst>
      <p:ext uri="{BB962C8B-B14F-4D97-AF65-F5344CB8AC3E}">
        <p14:creationId xmlns:p14="http://schemas.microsoft.com/office/powerpoint/2010/main" val="55383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286603"/>
            <a:ext cx="10246995" cy="1450757"/>
          </a:xfrm>
        </p:spPr>
        <p:txBody>
          <a:bodyPr/>
          <a:lstStyle/>
          <a:p>
            <a:r>
              <a:rPr lang="en-US" dirty="0"/>
              <a:t>Absolute Standards / Criterion Referenced</a:t>
            </a:r>
          </a:p>
        </p:txBody>
      </p:sp>
      <p:sp>
        <p:nvSpPr>
          <p:cNvPr id="3" name="Content Placeholder 2"/>
          <p:cNvSpPr>
            <a:spLocks noGrp="1"/>
          </p:cNvSpPr>
          <p:nvPr>
            <p:ph idx="1"/>
          </p:nvPr>
        </p:nvSpPr>
        <p:spPr/>
        <p:txBody>
          <a:bodyPr>
            <a:normAutofit/>
          </a:bodyPr>
          <a:lstStyle/>
          <a:p>
            <a:r>
              <a:rPr lang="en-US" dirty="0"/>
              <a:t>The standard is set based on certain pre-defined criteria. </a:t>
            </a:r>
            <a:r>
              <a:rPr lang="en-US" dirty="0" err="1"/>
              <a:t>Eg</a:t>
            </a:r>
            <a:r>
              <a:rPr lang="en-US" dirty="0"/>
              <a:t>:</a:t>
            </a:r>
          </a:p>
          <a:p>
            <a:pPr lvl="1"/>
            <a:r>
              <a:rPr lang="en-US" dirty="0"/>
              <a:t>Predefined criteria where the candidate demonstrates competency or mastery </a:t>
            </a:r>
          </a:p>
          <a:p>
            <a:pPr lvl="1"/>
            <a:r>
              <a:rPr lang="en-US" dirty="0"/>
              <a:t>Often relies on the concept of the Borderline (Minimally Competent) Candidate</a:t>
            </a:r>
          </a:p>
          <a:p>
            <a:r>
              <a:rPr lang="en-US" dirty="0"/>
              <a:t>Absolute standards are most appropriate for tests of competence, where the purpose is to establish that the examinees know enough for a particular purpose. </a:t>
            </a:r>
          </a:p>
          <a:p>
            <a:r>
              <a:rPr lang="en-US" dirty="0"/>
              <a:t>These include final or exit examinations and tests for certification and licensure.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800" y="286603"/>
            <a:ext cx="812800" cy="812800"/>
          </a:xfrm>
          <a:prstGeom prst="rect">
            <a:avLst/>
          </a:prstGeom>
        </p:spPr>
      </p:pic>
    </p:spTree>
    <p:extLst>
      <p:ext uri="{BB962C8B-B14F-4D97-AF65-F5344CB8AC3E}">
        <p14:creationId xmlns:p14="http://schemas.microsoft.com/office/powerpoint/2010/main" val="173586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methods should I use?</a:t>
            </a:r>
          </a:p>
        </p:txBody>
      </p:sp>
      <p:sp>
        <p:nvSpPr>
          <p:cNvPr id="3" name="Content Placeholder 2"/>
          <p:cNvSpPr>
            <a:spLocks noGrp="1"/>
          </p:cNvSpPr>
          <p:nvPr>
            <p:ph idx="1"/>
          </p:nvPr>
        </p:nvSpPr>
        <p:spPr/>
        <p:txBody>
          <a:bodyPr/>
          <a:lstStyle/>
          <a:p>
            <a:r>
              <a:rPr lang="en-US" dirty="0"/>
              <a:t>Absolute / Criterion Referenced</a:t>
            </a:r>
          </a:p>
          <a:p>
            <a:pPr lvl="1"/>
            <a:r>
              <a:rPr lang="en-US" dirty="0"/>
              <a:t>Modified </a:t>
            </a:r>
            <a:r>
              <a:rPr lang="en-US" dirty="0" err="1"/>
              <a:t>Angoff</a:t>
            </a:r>
            <a:r>
              <a:rPr lang="en-US" dirty="0"/>
              <a:t> – MCQ </a:t>
            </a:r>
            <a:r>
              <a:rPr lang="en-US" baseline="30000" dirty="0"/>
              <a:t>2,3,4,5,9</a:t>
            </a:r>
          </a:p>
          <a:p>
            <a:pPr lvl="1"/>
            <a:r>
              <a:rPr lang="en-US" dirty="0" err="1"/>
              <a:t>Ebel</a:t>
            </a:r>
            <a:r>
              <a:rPr lang="en-US" dirty="0"/>
              <a:t> – MCQ </a:t>
            </a:r>
            <a:r>
              <a:rPr lang="en-US" baseline="30000" dirty="0"/>
              <a:t>5,10</a:t>
            </a:r>
            <a:endParaRPr lang="en-US" dirty="0"/>
          </a:p>
          <a:p>
            <a:pPr lvl="1"/>
            <a:r>
              <a:rPr lang="en-US" dirty="0"/>
              <a:t>Borderline Regression analysis – OSCE </a:t>
            </a:r>
            <a:r>
              <a:rPr lang="en-US" baseline="30000" dirty="0"/>
              <a:t>4</a:t>
            </a:r>
            <a:endParaRPr lang="en-US" dirty="0"/>
          </a:p>
          <a:p>
            <a:pPr lvl="1"/>
            <a:r>
              <a:rPr lang="en-US" dirty="0"/>
              <a:t>Borderline Group method – OSCE </a:t>
            </a:r>
            <a:r>
              <a:rPr lang="en-US" baseline="30000" dirty="0"/>
              <a:t>4</a:t>
            </a:r>
            <a:endParaRPr lang="en-US" dirty="0"/>
          </a:p>
          <a:p>
            <a:r>
              <a:rPr lang="en-US" dirty="0"/>
              <a:t>Relative</a:t>
            </a:r>
          </a:p>
          <a:p>
            <a:pPr lvl="1"/>
            <a:r>
              <a:rPr lang="en-US" dirty="0"/>
              <a:t>Cohen – “Reality Check” </a:t>
            </a:r>
            <a:r>
              <a:rPr lang="en-US" baseline="30000" dirty="0"/>
              <a:t>7</a:t>
            </a:r>
            <a:endParaRPr lang="en-US" dirty="0"/>
          </a:p>
          <a:p>
            <a:pPr lvl="1"/>
            <a:r>
              <a:rPr lang="en-US" dirty="0"/>
              <a:t>Bell Curve – not recommended</a:t>
            </a:r>
          </a:p>
          <a:p>
            <a:r>
              <a:rPr lang="en-US" dirty="0"/>
              <a:t>Compromise</a:t>
            </a:r>
          </a:p>
          <a:p>
            <a:pPr lvl="1"/>
            <a:r>
              <a:rPr lang="en-US" dirty="0" err="1"/>
              <a:t>Hofstee</a:t>
            </a:r>
            <a:r>
              <a:rPr lang="en-US" dirty="0"/>
              <a:t> </a:t>
            </a:r>
            <a:r>
              <a:rPr lang="en-US" baseline="30000" dirty="0"/>
              <a:t>2,3,5,11</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212460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Modified </a:t>
            </a:r>
            <a:r>
              <a:rPr lang="en-US" dirty="0" err="1"/>
              <a:t>Angoff</a:t>
            </a:r>
            <a:r>
              <a:rPr lang="en-US" dirty="0"/>
              <a:t> </a:t>
            </a:r>
            <a:r>
              <a:rPr lang="en-US" baseline="30000" dirty="0"/>
              <a:t>9</a:t>
            </a:r>
            <a:endParaRPr lang="en-US" dirty="0"/>
          </a:p>
        </p:txBody>
      </p:sp>
      <p:sp>
        <p:nvSpPr>
          <p:cNvPr id="3" name="Content Placeholder 2"/>
          <p:cNvSpPr>
            <a:spLocks noGrp="1"/>
          </p:cNvSpPr>
          <p:nvPr>
            <p:ph idx="1"/>
          </p:nvPr>
        </p:nvSpPr>
        <p:spPr/>
        <p:txBody>
          <a:bodyPr/>
          <a:lstStyle/>
          <a:p>
            <a:r>
              <a:rPr lang="en-GB" dirty="0"/>
              <a:t>A group of </a:t>
            </a:r>
            <a:r>
              <a:rPr lang="en-GB" b="1" dirty="0"/>
              <a:t>expert judges </a:t>
            </a:r>
            <a:r>
              <a:rPr lang="en-GB" dirty="0"/>
              <a:t>makes estimates of how a </a:t>
            </a:r>
            <a:r>
              <a:rPr lang="en-GB" b="1" dirty="0"/>
              <a:t>borderline candidate </a:t>
            </a:r>
            <a:r>
              <a:rPr lang="en-GB" dirty="0"/>
              <a:t>would perform on each item in the examination. </a:t>
            </a:r>
          </a:p>
          <a:p>
            <a:r>
              <a:rPr lang="en-US" dirty="0"/>
              <a:t>The experts must:  </a:t>
            </a:r>
          </a:p>
          <a:p>
            <a:pPr lvl="1"/>
            <a:r>
              <a:rPr lang="en-US" dirty="0"/>
              <a:t>be knowledgeable about the standard of the candidate population, the subject matter. </a:t>
            </a:r>
          </a:p>
          <a:p>
            <a:pPr lvl="1"/>
            <a:r>
              <a:rPr lang="en-US" dirty="0"/>
              <a:t>understand what has been taught about the subject matter to this cohort of students. </a:t>
            </a:r>
          </a:p>
          <a:p>
            <a:r>
              <a:rPr lang="en-GB" dirty="0"/>
              <a:t>The module coordinator / exam coordinator must train the experts on the concept of the borderline candidate, and must explain to the expert judges what the students have been taught.</a:t>
            </a:r>
          </a:p>
          <a:p>
            <a:r>
              <a:rPr lang="en-GB" dirty="0"/>
              <a:t>The borderline candidate is described as that candidate who is minimally competent.</a:t>
            </a:r>
          </a:p>
          <a:p>
            <a:r>
              <a:rPr lang="en-GB" dirty="0"/>
              <a:t>This method is evidence based and is very suited to MCQs and extended matching questions.</a:t>
            </a:r>
          </a:p>
          <a:p>
            <a:endParaRPr lang="en-GB"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91921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Ebel</a:t>
            </a:r>
            <a:r>
              <a:rPr lang="en-US" dirty="0"/>
              <a:t> </a:t>
            </a:r>
            <a:r>
              <a:rPr lang="en-US" baseline="30000" dirty="0"/>
              <a:t>10</a:t>
            </a:r>
            <a:r>
              <a:rPr lang="en-US" dirty="0"/>
              <a:t> </a:t>
            </a:r>
          </a:p>
        </p:txBody>
      </p:sp>
      <p:sp>
        <p:nvSpPr>
          <p:cNvPr id="3" name="Content Placeholder 2"/>
          <p:cNvSpPr>
            <a:spLocks noGrp="1"/>
          </p:cNvSpPr>
          <p:nvPr>
            <p:ph idx="1"/>
          </p:nvPr>
        </p:nvSpPr>
        <p:spPr>
          <a:xfrm>
            <a:off x="1097280" y="1845734"/>
            <a:ext cx="6483839" cy="2647895"/>
          </a:xfrm>
        </p:spPr>
        <p:txBody>
          <a:bodyPr>
            <a:normAutofit/>
          </a:bodyPr>
          <a:lstStyle/>
          <a:p>
            <a:r>
              <a:rPr lang="en-US" dirty="0"/>
              <a:t>A team of expert judges reviews the test. They rate each item on 2 dimensions – </a:t>
            </a:r>
          </a:p>
          <a:p>
            <a:pPr lvl="1"/>
            <a:r>
              <a:rPr lang="en-US" dirty="0"/>
              <a:t>Difficulty : easy / medium / hard</a:t>
            </a:r>
          </a:p>
          <a:p>
            <a:pPr lvl="1"/>
            <a:r>
              <a:rPr lang="en-US" dirty="0"/>
              <a:t>Importance: essential / important / acceptable (nice to know)</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pic>
        <p:nvPicPr>
          <p:cNvPr id="5" name="Picture 4"/>
          <p:cNvPicPr>
            <a:picLocks noChangeAspect="1"/>
          </p:cNvPicPr>
          <p:nvPr/>
        </p:nvPicPr>
        <p:blipFill>
          <a:blip r:embed="rId6"/>
          <a:stretch>
            <a:fillRect/>
          </a:stretch>
        </p:blipFill>
        <p:spPr>
          <a:xfrm>
            <a:off x="7581119" y="1845734"/>
            <a:ext cx="4223526" cy="1410383"/>
          </a:xfrm>
          <a:prstGeom prst="rect">
            <a:avLst/>
          </a:prstGeom>
        </p:spPr>
      </p:pic>
      <p:sp>
        <p:nvSpPr>
          <p:cNvPr id="6" name="TextBox 5"/>
          <p:cNvSpPr txBox="1"/>
          <p:nvPr/>
        </p:nvSpPr>
        <p:spPr>
          <a:xfrm>
            <a:off x="1097280" y="3256117"/>
            <a:ext cx="10707365" cy="3170099"/>
          </a:xfrm>
          <a:prstGeom prst="rect">
            <a:avLst/>
          </a:prstGeom>
          <a:noFill/>
        </p:spPr>
        <p:txBody>
          <a:bodyPr wrap="square" rtlCol="0">
            <a:spAutoFit/>
          </a:bodyPr>
          <a:lstStyle/>
          <a:p>
            <a:r>
              <a:rPr lang="en-US" sz="2000"/>
              <a:t>Examiners agree on the definition of the minimally competent / borderline candidate.</a:t>
            </a:r>
          </a:p>
          <a:p>
            <a:endParaRPr lang="en-US" sz="2000" dirty="0"/>
          </a:p>
          <a:p>
            <a:r>
              <a:rPr lang="en-US" sz="2000" dirty="0"/>
              <a:t>Examiners estimate the percentage of questions in each of the 9 categories that a minimally competent candidate would answer correctly.</a:t>
            </a:r>
          </a:p>
          <a:p>
            <a:endParaRPr lang="en-US" sz="2000" dirty="0"/>
          </a:p>
          <a:p>
            <a:r>
              <a:rPr lang="en-US" sz="2000" dirty="0"/>
              <a:t>The pass mark is calculated based on the number of questions in each category and the likelihood of a borderline candidate correctly answering questions from each category.</a:t>
            </a:r>
          </a:p>
          <a:p>
            <a:endParaRPr lang="en-US" sz="2000" dirty="0"/>
          </a:p>
          <a:p>
            <a:r>
              <a:rPr lang="en-US" sz="2000" dirty="0"/>
              <a:t>There is a reasonable body of evidence behind this method and its use is suited to MCQ type examinations.</a:t>
            </a:r>
          </a:p>
        </p:txBody>
      </p:sp>
    </p:spTree>
    <p:extLst>
      <p:ext uri="{BB962C8B-B14F-4D97-AF65-F5344CB8AC3E}">
        <p14:creationId xmlns:p14="http://schemas.microsoft.com/office/powerpoint/2010/main" val="126533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Cohen </a:t>
            </a:r>
            <a:r>
              <a:rPr lang="en-US" baseline="30000" dirty="0"/>
              <a:t>7</a:t>
            </a:r>
            <a:endParaRPr lang="en-US" dirty="0"/>
          </a:p>
        </p:txBody>
      </p:sp>
      <p:sp>
        <p:nvSpPr>
          <p:cNvPr id="3" name="Content Placeholder 2"/>
          <p:cNvSpPr>
            <a:spLocks noGrp="1"/>
          </p:cNvSpPr>
          <p:nvPr>
            <p:ph idx="1"/>
          </p:nvPr>
        </p:nvSpPr>
        <p:spPr/>
        <p:txBody>
          <a:bodyPr/>
          <a:lstStyle/>
          <a:p>
            <a:r>
              <a:rPr lang="en-US" dirty="0"/>
              <a:t>This is a relative standard – the pass mark is based on the performance of the highest scoring students in the class.</a:t>
            </a:r>
          </a:p>
          <a:p>
            <a:r>
              <a:rPr lang="en-US" dirty="0"/>
              <a:t>The pass mark is set at 60% of highest achiever’s score (or 60% of the mean of the top 3 highest achievers’ scores, or 60% of the 90</a:t>
            </a:r>
            <a:r>
              <a:rPr lang="en-US" baseline="30000" dirty="0"/>
              <a:t>th</a:t>
            </a:r>
            <a:r>
              <a:rPr lang="en-US" dirty="0"/>
              <a:t> / 95</a:t>
            </a:r>
            <a:r>
              <a:rPr lang="en-US" baseline="30000" dirty="0"/>
              <a:t>th</a:t>
            </a:r>
            <a:r>
              <a:rPr lang="en-US" dirty="0"/>
              <a:t> centile.)</a:t>
            </a:r>
          </a:p>
          <a:p>
            <a:r>
              <a:rPr lang="en-US" dirty="0"/>
              <a:t>Need to have at least 100 students to use this method with confidence</a:t>
            </a:r>
          </a:p>
          <a:p>
            <a:r>
              <a:rPr lang="en-US" dirty="0"/>
              <a:t>Fast, easy to calculate</a:t>
            </a:r>
          </a:p>
          <a:p>
            <a:r>
              <a:rPr lang="en-US" dirty="0"/>
              <a:t>Useful as a “reality check” if other methods are used.</a:t>
            </a:r>
          </a:p>
          <a:p>
            <a:r>
              <a:rPr lang="en-US" dirty="0"/>
              <a:t>Acceptable to use with lower stakes exams.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4216" y="286603"/>
            <a:ext cx="812800" cy="812800"/>
          </a:xfrm>
          <a:prstGeom prst="rect">
            <a:avLst/>
          </a:prstGeom>
        </p:spPr>
      </p:pic>
    </p:spTree>
    <p:extLst>
      <p:ext uri="{BB962C8B-B14F-4D97-AF65-F5344CB8AC3E}">
        <p14:creationId xmlns:p14="http://schemas.microsoft.com/office/powerpoint/2010/main" val="22087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1201" y="758952"/>
            <a:ext cx="11108764" cy="3566160"/>
          </a:xfrm>
        </p:spPr>
        <p:txBody>
          <a:bodyPr>
            <a:normAutofit/>
          </a:bodyPr>
          <a:lstStyle/>
          <a:p>
            <a:r>
              <a:rPr lang="en-US" sz="7200" dirty="0"/>
              <a:t>Overview of Standard Setting</a:t>
            </a:r>
          </a:p>
        </p:txBody>
      </p:sp>
      <p:sp>
        <p:nvSpPr>
          <p:cNvPr id="3" name="Subtitle 2"/>
          <p:cNvSpPr>
            <a:spLocks noGrp="1"/>
          </p:cNvSpPr>
          <p:nvPr>
            <p:ph type="subTitle" idx="1"/>
          </p:nvPr>
        </p:nvSpPr>
        <p:spPr/>
        <p:txBody>
          <a:bodyPr>
            <a:normAutofit fontScale="85000" lnSpcReduction="20000"/>
          </a:bodyPr>
          <a:lstStyle/>
          <a:p>
            <a:endParaRPr lang="en-US" dirty="0"/>
          </a:p>
          <a:p>
            <a:endParaRPr lang="en-US"/>
          </a:p>
          <a:p>
            <a:r>
              <a:rPr lang="en-US"/>
              <a:t>Dr</a:t>
            </a:r>
            <a:r>
              <a:rPr lang="en-US" dirty="0"/>
              <a:t> Helen Hynes, Medical Education Unit, UCC</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8586" y="0"/>
            <a:ext cx="2313414" cy="230428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651" y="758952"/>
            <a:ext cx="812800" cy="812800"/>
          </a:xfrm>
          <a:prstGeom prst="rect">
            <a:avLst/>
          </a:prstGeom>
        </p:spPr>
      </p:pic>
    </p:spTree>
    <p:extLst>
      <p:ext uri="{BB962C8B-B14F-4D97-AF65-F5344CB8AC3E}">
        <p14:creationId xmlns:p14="http://schemas.microsoft.com/office/powerpoint/2010/main" val="182477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Hofstee</a:t>
            </a:r>
            <a:r>
              <a:rPr lang="en-US" dirty="0"/>
              <a:t> </a:t>
            </a:r>
            <a:r>
              <a:rPr lang="en-US" baseline="30000" dirty="0"/>
              <a:t>2,3,5,11</a:t>
            </a:r>
            <a:r>
              <a:rPr lang="en-US" dirty="0"/>
              <a:t> </a:t>
            </a:r>
          </a:p>
        </p:txBody>
      </p:sp>
      <p:sp>
        <p:nvSpPr>
          <p:cNvPr id="3" name="Content Placeholder 2"/>
          <p:cNvSpPr>
            <a:spLocks noGrp="1"/>
          </p:cNvSpPr>
          <p:nvPr>
            <p:ph idx="1"/>
          </p:nvPr>
        </p:nvSpPr>
        <p:spPr/>
        <p:txBody>
          <a:bodyPr/>
          <a:lstStyle/>
          <a:p>
            <a:r>
              <a:rPr lang="en-US" dirty="0"/>
              <a:t>A compromise between relative and absolute standards. </a:t>
            </a:r>
          </a:p>
          <a:p>
            <a:r>
              <a:rPr lang="en-US" dirty="0"/>
              <a:t>The examiners estimate 4 values:</a:t>
            </a:r>
          </a:p>
          <a:p>
            <a:pPr lvl="1" fontAlgn="base"/>
            <a:r>
              <a:rPr lang="en-US" dirty="0"/>
              <a:t>The minimum acceptable failure rate</a:t>
            </a:r>
          </a:p>
          <a:p>
            <a:pPr lvl="1" fontAlgn="base"/>
            <a:r>
              <a:rPr lang="en-US" dirty="0"/>
              <a:t>The maximum acceptable failure rate</a:t>
            </a:r>
          </a:p>
          <a:p>
            <a:pPr lvl="1" fontAlgn="base"/>
            <a:r>
              <a:rPr lang="en-US" dirty="0"/>
              <a:t>The minimum pass mark (</a:t>
            </a:r>
            <a:r>
              <a:rPr lang="en-US" dirty="0" err="1"/>
              <a:t>cutscore</a:t>
            </a:r>
            <a:r>
              <a:rPr lang="en-US" dirty="0"/>
              <a:t>), even if all examinees failed</a:t>
            </a:r>
          </a:p>
          <a:p>
            <a:pPr lvl="1" fontAlgn="base"/>
            <a:r>
              <a:rPr lang="en-US" dirty="0"/>
              <a:t>The maximum </a:t>
            </a:r>
            <a:r>
              <a:rPr lang="en-US" dirty="0" err="1"/>
              <a:t>passmark</a:t>
            </a:r>
            <a:r>
              <a:rPr lang="en-US" dirty="0"/>
              <a:t> (</a:t>
            </a:r>
            <a:r>
              <a:rPr lang="en-US" dirty="0" err="1"/>
              <a:t>cutscore</a:t>
            </a:r>
            <a:r>
              <a:rPr lang="en-US" dirty="0"/>
              <a:t>), even if all examinees passed</a:t>
            </a:r>
          </a:p>
          <a:p>
            <a:r>
              <a:rPr lang="en-US" dirty="0"/>
              <a:t>Their responses serve as the focus for discussion, with all being free to change their estimates. </a:t>
            </a:r>
          </a:p>
          <a:p>
            <a:r>
              <a:rPr lang="en-US" dirty="0"/>
              <a:t>These minimum and maximum failure rates and percent correct scores are averaged across panelists and projected onto the actual score distribution to derive a passing score.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187973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Information</a:t>
            </a:r>
          </a:p>
        </p:txBody>
      </p:sp>
      <p:sp>
        <p:nvSpPr>
          <p:cNvPr id="3" name="Content Placeholder 2"/>
          <p:cNvSpPr>
            <a:spLocks noGrp="1"/>
          </p:cNvSpPr>
          <p:nvPr>
            <p:ph idx="1"/>
          </p:nvPr>
        </p:nvSpPr>
        <p:spPr>
          <a:xfrm>
            <a:off x="1097280" y="1845734"/>
            <a:ext cx="4360985" cy="4023360"/>
          </a:xfrm>
        </p:spPr>
        <p:txBody>
          <a:bodyPr/>
          <a:lstStyle/>
          <a:p>
            <a:r>
              <a:rPr lang="en-US" dirty="0"/>
              <a:t>More information on: </a:t>
            </a:r>
          </a:p>
          <a:p>
            <a:pPr lvl="1">
              <a:buFont typeface="Courier New" charset="0"/>
              <a:buChar char="o"/>
            </a:pPr>
            <a:r>
              <a:rPr lang="en-US" dirty="0"/>
              <a:t>the Modified </a:t>
            </a:r>
            <a:r>
              <a:rPr lang="en-US" dirty="0" err="1"/>
              <a:t>Angoff</a:t>
            </a:r>
            <a:r>
              <a:rPr lang="en-US" dirty="0"/>
              <a:t>; </a:t>
            </a:r>
          </a:p>
          <a:p>
            <a:pPr lvl="1">
              <a:buFont typeface="Courier New" charset="0"/>
              <a:buChar char="o"/>
            </a:pPr>
            <a:r>
              <a:rPr lang="en-US" dirty="0" err="1"/>
              <a:t>Ebel</a:t>
            </a:r>
            <a:r>
              <a:rPr lang="en-US" dirty="0"/>
              <a:t>;</a:t>
            </a:r>
          </a:p>
          <a:p>
            <a:pPr lvl="1">
              <a:buFont typeface="Courier New" charset="0"/>
              <a:buChar char="o"/>
            </a:pPr>
            <a:r>
              <a:rPr lang="en-US" dirty="0"/>
              <a:t>Cohen; and </a:t>
            </a:r>
          </a:p>
          <a:p>
            <a:pPr lvl="1">
              <a:buFont typeface="Courier New" charset="0"/>
              <a:buChar char="o"/>
            </a:pPr>
            <a:r>
              <a:rPr lang="en-US" dirty="0" err="1"/>
              <a:t>Hofstee</a:t>
            </a:r>
            <a:r>
              <a:rPr lang="en-US" dirty="0"/>
              <a:t> Methods </a:t>
            </a:r>
          </a:p>
          <a:p>
            <a:r>
              <a:rPr lang="en-US" dirty="0"/>
              <a:t>of standard setting are included in our presentation on Standard Setting for MCQ examinations.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042" y="2601486"/>
            <a:ext cx="5799211" cy="3267608"/>
          </a:xfrm>
          <a:prstGeom prst="rect">
            <a:avLst/>
          </a:prstGeom>
          <a:ln>
            <a:solidFill>
              <a:schemeClr val="tx1"/>
            </a:solidFill>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5227" y="286603"/>
            <a:ext cx="812800" cy="812800"/>
          </a:xfrm>
          <a:prstGeom prst="rect">
            <a:avLst/>
          </a:prstGeom>
        </p:spPr>
      </p:pic>
    </p:spTree>
    <p:extLst>
      <p:ext uri="{BB962C8B-B14F-4D97-AF65-F5344CB8AC3E}">
        <p14:creationId xmlns:p14="http://schemas.microsoft.com/office/powerpoint/2010/main" val="32075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Borderline Regression Analysis </a:t>
            </a:r>
            <a:r>
              <a:rPr lang="en-US" baseline="30000" dirty="0"/>
              <a:t>4</a:t>
            </a:r>
            <a:endParaRPr lang="en-US" dirty="0"/>
          </a:p>
        </p:txBody>
      </p:sp>
      <p:sp>
        <p:nvSpPr>
          <p:cNvPr id="3" name="Content Placeholder 2"/>
          <p:cNvSpPr>
            <a:spLocks noGrp="1"/>
          </p:cNvSpPr>
          <p:nvPr>
            <p:ph idx="1"/>
          </p:nvPr>
        </p:nvSpPr>
        <p:spPr/>
        <p:txBody>
          <a:bodyPr/>
          <a:lstStyle/>
          <a:p>
            <a:r>
              <a:rPr lang="en-US" dirty="0"/>
              <a:t>Used to set the standard in OSCE examinations.</a:t>
            </a:r>
          </a:p>
          <a:p>
            <a:r>
              <a:rPr lang="en-US" dirty="0"/>
              <a:t>A checklist is using on which the examiner records whether predefined actions were carried out or not. The examiner separately rates the student’s overall performance as Fail, Borderline, Pass, Good Pass, Outstanding.</a:t>
            </a:r>
          </a:p>
          <a:p>
            <a:r>
              <a:rPr lang="en-US" dirty="0"/>
              <a:t>All candidates’ results are plotted on Excel (equivalent software).  A scatter plot is produced which allows for a regression line to be drawn. </a:t>
            </a:r>
          </a:p>
          <a:p>
            <a:r>
              <a:rPr lang="en-US" dirty="0"/>
              <a:t>The pass mark mark is calculated using the slope of the regression line. </a:t>
            </a:r>
          </a:p>
          <a:p>
            <a:r>
              <a:rPr lang="en-US" dirty="0"/>
              <a:t>More information on this method is included in our presentation on Setting the standards in OSCE examinations.</a:t>
            </a:r>
          </a:p>
          <a:p>
            <a:endParaRPr lang="en-US" dirty="0"/>
          </a:p>
          <a:p>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8886" y="286603"/>
            <a:ext cx="812800" cy="812800"/>
          </a:xfrm>
          <a:prstGeom prst="rect">
            <a:avLst/>
          </a:prstGeom>
        </p:spPr>
      </p:pic>
    </p:spTree>
    <p:extLst>
      <p:ext uri="{BB962C8B-B14F-4D97-AF65-F5344CB8AC3E}">
        <p14:creationId xmlns:p14="http://schemas.microsoft.com/office/powerpoint/2010/main" val="3257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Guidelines for choosing a method </a:t>
            </a:r>
            <a:r>
              <a:rPr lang="en-US" baseline="30000" dirty="0"/>
              <a:t>5</a:t>
            </a:r>
            <a:endParaRPr lang="en-US" dirty="0"/>
          </a:p>
        </p:txBody>
      </p:sp>
      <p:sp>
        <p:nvSpPr>
          <p:cNvPr id="3" name="Content Placeholder 2"/>
          <p:cNvSpPr>
            <a:spLocks noGrp="1"/>
          </p:cNvSpPr>
          <p:nvPr>
            <p:ph idx="1"/>
          </p:nvPr>
        </p:nvSpPr>
        <p:spPr/>
        <p:txBody>
          <a:bodyPr/>
          <a:lstStyle/>
          <a:p>
            <a:r>
              <a:rPr lang="en-US" dirty="0"/>
              <a:t>The method must: </a:t>
            </a:r>
          </a:p>
          <a:p>
            <a:pPr lvl="1"/>
            <a:r>
              <a:rPr lang="en-US" dirty="0"/>
              <a:t>Produce standards consistent with the purpose of the test</a:t>
            </a:r>
          </a:p>
          <a:p>
            <a:pPr lvl="1"/>
            <a:r>
              <a:rPr lang="en-US" dirty="0"/>
              <a:t>Rely on informed expert </a:t>
            </a:r>
            <a:r>
              <a:rPr lang="en-US" dirty="0" err="1"/>
              <a:t>judgement</a:t>
            </a:r>
            <a:endParaRPr lang="en-US" dirty="0"/>
          </a:p>
          <a:p>
            <a:pPr lvl="1"/>
            <a:r>
              <a:rPr lang="en-US" dirty="0"/>
              <a:t>Demonstrate due diligence</a:t>
            </a:r>
          </a:p>
          <a:p>
            <a:pPr lvl="1"/>
            <a:r>
              <a:rPr lang="en-US" dirty="0"/>
              <a:t>Be easy to explain and implement</a:t>
            </a:r>
          </a:p>
          <a:p>
            <a:pPr lvl="1"/>
            <a:r>
              <a:rPr lang="en-US" dirty="0"/>
              <a:t>Be supported by a body of research</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105236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Presentations</a:t>
            </a:r>
          </a:p>
        </p:txBody>
      </p:sp>
      <p:sp>
        <p:nvSpPr>
          <p:cNvPr id="3" name="Content Placeholder 2"/>
          <p:cNvSpPr>
            <a:spLocks noGrp="1"/>
          </p:cNvSpPr>
          <p:nvPr>
            <p:ph idx="1"/>
          </p:nvPr>
        </p:nvSpPr>
        <p:spPr/>
        <p:txBody>
          <a:bodyPr/>
          <a:lstStyle/>
          <a:p>
            <a:r>
              <a:rPr lang="en-US" dirty="0"/>
              <a:t>Standard Setting for Multiple Choice Examinations</a:t>
            </a:r>
          </a:p>
          <a:p>
            <a:r>
              <a:rPr lang="en-US" dirty="0"/>
              <a:t>Standard Setting for OSCE Examinations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112221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Autofit/>
          </a:bodyPr>
          <a:lstStyle/>
          <a:p>
            <a:pPr lvl="0"/>
            <a:r>
              <a:rPr lang="en-GB" sz="1100" dirty="0"/>
              <a:t>1. </a:t>
            </a:r>
            <a:r>
              <a:rPr lang="en-GB" sz="1100" dirty="0">
                <a:hlinkClick r:id="" action="ppaction://noaction"/>
              </a:rPr>
              <a:t>WFME: Basic Standards for Medical Education, 2015.</a:t>
            </a:r>
            <a:endParaRPr lang="en-GB" sz="1100" dirty="0"/>
          </a:p>
          <a:p>
            <a:r>
              <a:rPr lang="en-GB" sz="1100" dirty="0"/>
              <a:t>2. Ben-David MF. AMEE Guide No. 18: Standard setting in student assessment. Medical Teacher 2000; 22(2):120-30</a:t>
            </a:r>
          </a:p>
          <a:p>
            <a:pPr lvl="0"/>
            <a:r>
              <a:rPr lang="en-GB" sz="1100" dirty="0"/>
              <a:t>3. </a:t>
            </a:r>
            <a:r>
              <a:rPr lang="en-GB" sz="1100" dirty="0" err="1"/>
              <a:t>Bandaranayake</a:t>
            </a:r>
            <a:r>
              <a:rPr lang="en-GB" sz="1100" dirty="0"/>
              <a:t> RC. AMEE Guide No. 37: Setting and maintaining standards in multiple choice examinations. Med Teacher 2008;30(9-10):836-45 </a:t>
            </a:r>
          </a:p>
          <a:p>
            <a:r>
              <a:rPr lang="en-GB" sz="1100" dirty="0"/>
              <a:t>4. </a:t>
            </a:r>
            <a:r>
              <a:rPr lang="en-US" sz="1100" dirty="0"/>
              <a:t>McKinley DW, </a:t>
            </a:r>
            <a:r>
              <a:rPr lang="en-US" sz="1100" dirty="0" err="1"/>
              <a:t>Norcini</a:t>
            </a:r>
            <a:r>
              <a:rPr lang="en-US" sz="1100" dirty="0"/>
              <a:t> JJ. AMEE Guise 85:  How to set standards on performance-based examinations. Medical Teacher 2014; 36(2):97-110</a:t>
            </a:r>
            <a:endParaRPr lang="en-GB" sz="1100" dirty="0"/>
          </a:p>
          <a:p>
            <a:r>
              <a:rPr lang="en-GB" sz="1100" dirty="0"/>
              <a:t>5. </a:t>
            </a:r>
            <a:r>
              <a:rPr lang="en-US" sz="1100" dirty="0" err="1"/>
              <a:t>Norcini</a:t>
            </a:r>
            <a:r>
              <a:rPr lang="en-US" sz="1100" dirty="0"/>
              <a:t> JJ. Setting standards on educational tests. Medical Education 2003; 37(5):464–9</a:t>
            </a:r>
            <a:endParaRPr lang="en-GB" sz="1100" dirty="0"/>
          </a:p>
          <a:p>
            <a:pPr lvl="0"/>
            <a:r>
              <a:rPr lang="en-GB" sz="1100" dirty="0"/>
              <a:t>6. </a:t>
            </a:r>
            <a:r>
              <a:rPr lang="en-GB" sz="1100" dirty="0" err="1"/>
              <a:t>Norcini</a:t>
            </a:r>
            <a:r>
              <a:rPr lang="en-GB" sz="1100" dirty="0"/>
              <a:t> J, Anderson B, </a:t>
            </a:r>
            <a:r>
              <a:rPr lang="en-GB" sz="1100" dirty="0" err="1"/>
              <a:t>Bollela</a:t>
            </a:r>
            <a:r>
              <a:rPr lang="en-GB" sz="1100" dirty="0"/>
              <a:t> V, Burch V, Costa MJ, </a:t>
            </a:r>
            <a:r>
              <a:rPr lang="en-GB" sz="1100" dirty="0" err="1"/>
              <a:t>Duvivier</a:t>
            </a:r>
            <a:r>
              <a:rPr lang="en-GB" sz="1100" dirty="0"/>
              <a:t> R, Galbraith R, Hays R, Kent A, </a:t>
            </a:r>
            <a:r>
              <a:rPr lang="en-GB" sz="1100" dirty="0" err="1"/>
              <a:t>Perrott</a:t>
            </a:r>
            <a:r>
              <a:rPr lang="en-GB" sz="1100" dirty="0"/>
              <a:t> V, Roberts T. Criteria for good assessment: Consensus statement and recommendations from the Ottawa 2010 Conference. Medical Teacher 2010; 33:3 </a:t>
            </a:r>
          </a:p>
          <a:p>
            <a:pPr lvl="0"/>
            <a:r>
              <a:rPr lang="en-GB" sz="1100" dirty="0"/>
              <a:t>7. Cohen </a:t>
            </a:r>
            <a:r>
              <a:rPr lang="en-GB" sz="1100" dirty="0" err="1"/>
              <a:t>Schotanus</a:t>
            </a:r>
            <a:r>
              <a:rPr lang="en-GB" sz="1100" dirty="0"/>
              <a:t> J and Van der </a:t>
            </a:r>
            <a:r>
              <a:rPr lang="en-GB" sz="1100" dirty="0" err="1"/>
              <a:t>Vleuten</a:t>
            </a:r>
            <a:r>
              <a:rPr lang="en-GB" sz="1100" dirty="0"/>
              <a:t> CP.  A standard setting method with the best performing students as point of reference: practical and affordable. Medical Teacher 2010; 32(2):154-60</a:t>
            </a:r>
          </a:p>
          <a:p>
            <a:r>
              <a:rPr lang="en-GB" sz="1100" dirty="0"/>
              <a:t>8. </a:t>
            </a:r>
            <a:r>
              <a:rPr lang="en-GB" sz="1100" dirty="0">
                <a:hlinkClick r:id="rId2"/>
              </a:rPr>
              <a:t>Leaving Certificate Examination Statistics.</a:t>
            </a:r>
            <a:endParaRPr lang="en-GB" sz="1100" dirty="0"/>
          </a:p>
          <a:p>
            <a:r>
              <a:rPr lang="en-GB" sz="1100" dirty="0"/>
              <a:t>9. </a:t>
            </a:r>
            <a:r>
              <a:rPr lang="en-GB" sz="1100" dirty="0" err="1"/>
              <a:t>Angoff</a:t>
            </a:r>
            <a:r>
              <a:rPr lang="en-GB" sz="1100" dirty="0"/>
              <a:t>, W. H. (1971). Scales, norms, and equivalent scores. In R. L. Thorndike (Ed.), Educational measurement (2nd ed.). Washington DC: American Council on Education</a:t>
            </a:r>
          </a:p>
          <a:p>
            <a:pPr marL="91440" lvl="1" indent="-91440">
              <a:spcBef>
                <a:spcPts val="1200"/>
              </a:spcBef>
              <a:spcAft>
                <a:spcPts val="200"/>
              </a:spcAft>
              <a:buSzPct val="100000"/>
              <a:buFont typeface="Calibri" panose="020F0502020204030204" pitchFamily="34" charset="0"/>
              <a:buChar char=" "/>
            </a:pPr>
            <a:r>
              <a:rPr lang="en-GB" sz="1100" dirty="0"/>
              <a:t>10. </a:t>
            </a:r>
            <a:r>
              <a:rPr lang="en-GB" sz="1100" dirty="0" err="1"/>
              <a:t>Ebel</a:t>
            </a:r>
            <a:r>
              <a:rPr lang="en-GB" sz="1100" dirty="0"/>
              <a:t> RL. (1972) Essential of educational measurement. Englewood Cliffs (NJ): Prentice Hall</a:t>
            </a:r>
            <a:r>
              <a:rPr lang="en-GB" sz="1100"/>
              <a:t>; p</a:t>
            </a:r>
            <a:r>
              <a:rPr lang="en-GB" sz="1100" dirty="0"/>
              <a:t>. 622.</a:t>
            </a:r>
          </a:p>
          <a:p>
            <a:pPr lvl="0"/>
            <a:r>
              <a:rPr lang="en-GB" sz="1100" dirty="0"/>
              <a:t>11. </a:t>
            </a:r>
            <a:r>
              <a:rPr lang="en-GB" sz="1100" dirty="0" err="1"/>
              <a:t>Hofstee</a:t>
            </a:r>
            <a:r>
              <a:rPr lang="en-GB" sz="1100" dirty="0"/>
              <a:t> WKB. The case for compromise in educational selection and grading. In: Anderson SB, </a:t>
            </a:r>
            <a:r>
              <a:rPr lang="en-GB" sz="1100" dirty="0" err="1"/>
              <a:t>Helminck</a:t>
            </a:r>
            <a:r>
              <a:rPr lang="en-GB" sz="1100" dirty="0"/>
              <a:t> JS, editors. On Educational Testing. San Francisco: </a:t>
            </a:r>
            <a:r>
              <a:rPr lang="en-GB" sz="1100" dirty="0" err="1"/>
              <a:t>Jossey</a:t>
            </a:r>
            <a:r>
              <a:rPr lang="en-GB" sz="1100" dirty="0"/>
              <a:t>-Bass; 1983. pp. 109–27.</a:t>
            </a:r>
          </a:p>
        </p:txBody>
      </p:sp>
    </p:spTree>
    <p:extLst>
      <p:ext uri="{BB962C8B-B14F-4D97-AF65-F5344CB8AC3E}">
        <p14:creationId xmlns:p14="http://schemas.microsoft.com/office/powerpoint/2010/main" val="1640284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not just use 50%?</a:t>
            </a:r>
          </a:p>
        </p:txBody>
      </p:sp>
      <p:sp>
        <p:nvSpPr>
          <p:cNvPr id="3" name="Content Placeholder 2"/>
          <p:cNvSpPr>
            <a:spLocks noGrp="1"/>
          </p:cNvSpPr>
          <p:nvPr>
            <p:ph idx="1"/>
          </p:nvPr>
        </p:nvSpPr>
        <p:spPr/>
        <p:txBody>
          <a:bodyPr/>
          <a:lstStyle/>
          <a:p>
            <a:r>
              <a:rPr lang="en-US" dirty="0"/>
              <a:t>Using a pre-fixed pass mark was the traditional approach. </a:t>
            </a:r>
          </a:p>
          <a:p>
            <a:r>
              <a:rPr lang="en-US" dirty="0"/>
              <a:t>Many other departments still use this.</a:t>
            </a:r>
          </a:p>
          <a:p>
            <a:r>
              <a:rPr lang="en-US" dirty="0"/>
              <a:t>Why can’t we?</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119610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a Medical Education?</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6477" y="2138817"/>
            <a:ext cx="6019415" cy="4005943"/>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7543" y="2138817"/>
            <a:ext cx="5336014" cy="400594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8938" y="286603"/>
            <a:ext cx="812800" cy="812800"/>
          </a:xfrm>
          <a:prstGeom prst="rect">
            <a:avLst/>
          </a:prstGeom>
        </p:spPr>
      </p:pic>
    </p:spTree>
    <p:extLst>
      <p:ext uri="{BB962C8B-B14F-4D97-AF65-F5344CB8AC3E}">
        <p14:creationId xmlns:p14="http://schemas.microsoft.com/office/powerpoint/2010/main" val="112170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357188" y="-686352"/>
            <a:ext cx="12192000" cy="8130139"/>
          </a:xfr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788" y="128587"/>
            <a:ext cx="812800" cy="812800"/>
          </a:xfrm>
          <a:prstGeom prst="rect">
            <a:avLst/>
          </a:prstGeom>
        </p:spPr>
      </p:pic>
    </p:spTree>
    <p:extLst>
      <p:ext uri="{BB962C8B-B14F-4D97-AF65-F5344CB8AC3E}">
        <p14:creationId xmlns:p14="http://schemas.microsoft.com/office/powerpoint/2010/main" val="10296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says we need to standard set?</a:t>
            </a:r>
          </a:p>
        </p:txBody>
      </p:sp>
      <p:sp>
        <p:nvSpPr>
          <p:cNvPr id="3" name="Content Placeholder 2"/>
          <p:cNvSpPr>
            <a:spLocks noGrp="1"/>
          </p:cNvSpPr>
          <p:nvPr>
            <p:ph idx="1"/>
          </p:nvPr>
        </p:nvSpPr>
        <p:spPr>
          <a:xfrm>
            <a:off x="1097280" y="1874763"/>
            <a:ext cx="10058400" cy="4023360"/>
          </a:xfrm>
        </p:spPr>
        <p:txBody>
          <a:bodyPr>
            <a:normAutofit/>
          </a:bodyPr>
          <a:lstStyle/>
          <a:p>
            <a:endParaRPr lang="en-US" dirty="0"/>
          </a:p>
          <a:p>
            <a:endParaRPr lang="en-US" dirty="0"/>
          </a:p>
          <a:p>
            <a:r>
              <a:rPr lang="en-US" dirty="0"/>
              <a:t>World Federation for Medical Education </a:t>
            </a:r>
            <a:r>
              <a:rPr lang="en-US" baseline="30000" dirty="0"/>
              <a:t>1</a:t>
            </a:r>
            <a:endParaRPr lang="en-US" dirty="0"/>
          </a:p>
          <a:p>
            <a:endParaRPr lang="en-US" dirty="0"/>
          </a:p>
          <a:p>
            <a:endParaRPr lang="en-US" dirty="0"/>
          </a:p>
          <a:p>
            <a:r>
              <a:rPr lang="en-US" dirty="0"/>
              <a:t>Medical Council</a:t>
            </a:r>
          </a:p>
          <a:p>
            <a:endParaRPr lang="en-US" dirty="0"/>
          </a:p>
          <a:p>
            <a:endParaRPr lang="en-US" dirty="0"/>
          </a:p>
          <a:p>
            <a:r>
              <a:rPr lang="en-US" dirty="0"/>
              <a:t>Association for Medical Education in Europe </a:t>
            </a:r>
            <a:r>
              <a:rPr lang="en-US" baseline="30000" dirty="0"/>
              <a:t>2,3,4</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4433" y="2074987"/>
            <a:ext cx="4881247" cy="1512622"/>
          </a:xfrm>
          <a:prstGeom prst="rect">
            <a:avLst/>
          </a:prstGeom>
          <a:ln>
            <a:solidFill>
              <a:schemeClr val="tx1"/>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4433" y="4132834"/>
            <a:ext cx="4988653" cy="261765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4433" y="3587610"/>
            <a:ext cx="4881247" cy="1194348"/>
          </a:xfrm>
          <a:prstGeom prst="rect">
            <a:avLst/>
          </a:prstGeom>
          <a:ln>
            <a:solidFill>
              <a:schemeClr val="tx1"/>
            </a:solidFill>
          </a:ln>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1800" y="429699"/>
            <a:ext cx="812800" cy="812800"/>
          </a:xfrm>
          <a:prstGeom prst="rect">
            <a:avLst/>
          </a:prstGeom>
        </p:spPr>
      </p:pic>
    </p:spTree>
    <p:extLst>
      <p:ext uri="{BB962C8B-B14F-4D97-AF65-F5344CB8AC3E}">
        <p14:creationId xmlns:p14="http://schemas.microsoft.com/office/powerpoint/2010/main" val="8390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9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49680" y="4390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World Federation of Medical Education: Basic Medical Education Standards</a:t>
            </a:r>
            <a:r>
              <a:rPr lang="en-US" baseline="30000" dirty="0"/>
              <a:t> 1</a:t>
            </a:r>
            <a:endParaRPr lang="en-US" dirty="0"/>
          </a:p>
        </p:txBody>
      </p:sp>
      <p:sp>
        <p:nvSpPr>
          <p:cNvPr id="5" name="Content Placeholder 2"/>
          <p:cNvSpPr txBox="1">
            <a:spLocks/>
          </p:cNvSpPr>
          <p:nvPr/>
        </p:nvSpPr>
        <p:spPr>
          <a:xfrm>
            <a:off x="1249680" y="1998134"/>
            <a:ext cx="10058400" cy="4023360"/>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3.1. ASSESSMENT METHODS : </a:t>
            </a:r>
          </a:p>
          <a:p>
            <a:r>
              <a:rPr lang="en-US" b="1" dirty="0"/>
              <a:t>Basic standards: </a:t>
            </a:r>
            <a:r>
              <a:rPr lang="en-US" dirty="0"/>
              <a:t>The medical school must </a:t>
            </a:r>
          </a:p>
          <a:p>
            <a:r>
              <a:rPr lang="en-US" dirty="0"/>
              <a:t>• define, state and publish the principles, methods and practices used for assessment of its students, including the criteria for setting pass marks, grade boundaries and number of allowed retakes. (B 3.1.1) </a:t>
            </a:r>
          </a:p>
          <a:p>
            <a:r>
              <a:rPr lang="en-US" dirty="0"/>
              <a:t>• use a wide range of assessment methods and formats according to their “assessment utility”*. (B 3.1.3) </a:t>
            </a:r>
          </a:p>
          <a:p>
            <a:r>
              <a:rPr lang="en-US" b="1" dirty="0"/>
              <a:t>Quality development standards:  </a:t>
            </a:r>
            <a:r>
              <a:rPr lang="en-US" dirty="0"/>
              <a:t>The medical school should </a:t>
            </a:r>
          </a:p>
          <a:p>
            <a:r>
              <a:rPr lang="en-US" dirty="0"/>
              <a:t>• evaluate and document the reliability and validity of assessment methods. (Q 3.1.1) </a:t>
            </a:r>
          </a:p>
          <a:p>
            <a:r>
              <a:rPr lang="en-US" b="1" dirty="0"/>
              <a:t>* “Assessment utility” </a:t>
            </a:r>
            <a:r>
              <a:rPr lang="en-US" dirty="0"/>
              <a:t>is a term combining validity, reliability, educational impact, acceptability and efficiency of the assessment methods and formats. </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00" y="250825"/>
            <a:ext cx="812800" cy="812800"/>
          </a:xfrm>
          <a:prstGeom prst="rect">
            <a:avLst/>
          </a:prstGeom>
        </p:spPr>
      </p:pic>
    </p:spTree>
    <p:extLst>
      <p:ext uri="{BB962C8B-B14F-4D97-AF65-F5344CB8AC3E}">
        <p14:creationId xmlns:p14="http://schemas.microsoft.com/office/powerpoint/2010/main" val="76102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Association for Medical Education in Europe (AMEE)</a:t>
            </a:r>
          </a:p>
        </p:txBody>
      </p:sp>
      <p:sp>
        <p:nvSpPr>
          <p:cNvPr id="3" name="Content Placeholder 2"/>
          <p:cNvSpPr>
            <a:spLocks noGrp="1"/>
          </p:cNvSpPr>
          <p:nvPr>
            <p:ph idx="1"/>
          </p:nvPr>
        </p:nvSpPr>
        <p:spPr/>
        <p:txBody>
          <a:bodyPr>
            <a:normAutofit/>
          </a:bodyPr>
          <a:lstStyle/>
          <a:p>
            <a:endParaRPr lang="en-US" dirty="0"/>
          </a:p>
          <a:p>
            <a:r>
              <a:rPr lang="en-US" dirty="0"/>
              <a:t>AMEE Guide 18 </a:t>
            </a:r>
            <a:r>
              <a:rPr lang="en-US" baseline="30000" dirty="0"/>
              <a:t>2</a:t>
            </a:r>
            <a:r>
              <a:rPr lang="en-US" dirty="0"/>
              <a:t>: Standard setting in student assessment</a:t>
            </a:r>
          </a:p>
          <a:p>
            <a:pPr lvl="1"/>
            <a:r>
              <a:rPr lang="en-US" dirty="0"/>
              <a:t>“Historical precedent cut off scores (</a:t>
            </a:r>
            <a:r>
              <a:rPr lang="en-US" dirty="0" err="1"/>
              <a:t>eg</a:t>
            </a:r>
            <a:r>
              <a:rPr lang="en-US" dirty="0"/>
              <a:t> 50%) are no longer acceptable in high stakes examination”</a:t>
            </a:r>
          </a:p>
          <a:p>
            <a:pPr lvl="1"/>
            <a:r>
              <a:rPr lang="en-US" dirty="0"/>
              <a:t>“Standard setting on a written examination is essential for good testing practice.”</a:t>
            </a:r>
          </a:p>
          <a:p>
            <a:endParaRPr lang="en-US" dirty="0"/>
          </a:p>
          <a:p>
            <a:r>
              <a:rPr lang="en-US" dirty="0"/>
              <a:t>AMEE Guide 37 </a:t>
            </a:r>
            <a:r>
              <a:rPr lang="en-US" baseline="30000" dirty="0"/>
              <a:t>3</a:t>
            </a:r>
            <a:r>
              <a:rPr lang="en-US" dirty="0"/>
              <a:t>: </a:t>
            </a:r>
            <a:r>
              <a:rPr lang="en-US" dirty="0">
                <a:hlinkClick r:id="rId5"/>
              </a:rPr>
              <a:t>Setting and maintaining standards in multiple choice examinations</a:t>
            </a:r>
            <a:endParaRPr lang="en-US" dirty="0"/>
          </a:p>
          <a:p>
            <a:endParaRPr lang="en-US" dirty="0"/>
          </a:p>
          <a:p>
            <a:r>
              <a:rPr lang="en-US" dirty="0"/>
              <a:t>AMEE Guide 85 </a:t>
            </a:r>
            <a:r>
              <a:rPr lang="en-US" baseline="30000" dirty="0"/>
              <a:t>4</a:t>
            </a:r>
            <a:r>
              <a:rPr lang="en-US" dirty="0"/>
              <a:t>: How to set standards on performance-based examinations</a:t>
            </a:r>
            <a:r>
              <a:rPr lang="en-GB" dirty="0"/>
              <a:t> </a:t>
            </a:r>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4480" y="286603"/>
            <a:ext cx="812800" cy="812800"/>
          </a:xfrm>
          <a:prstGeom prst="rect">
            <a:avLst/>
          </a:prstGeom>
        </p:spPr>
      </p:pic>
    </p:spTree>
    <p:extLst>
      <p:ext uri="{BB962C8B-B14F-4D97-AF65-F5344CB8AC3E}">
        <p14:creationId xmlns:p14="http://schemas.microsoft.com/office/powerpoint/2010/main" val="19618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Licensing Exams / Postgraduate Exams</a:t>
            </a:r>
          </a:p>
        </p:txBody>
      </p:sp>
      <p:sp>
        <p:nvSpPr>
          <p:cNvPr id="3" name="Content Placeholder 2"/>
          <p:cNvSpPr>
            <a:spLocks noGrp="1"/>
          </p:cNvSpPr>
          <p:nvPr>
            <p:ph idx="1"/>
          </p:nvPr>
        </p:nvSpPr>
        <p:spPr/>
        <p:txBody>
          <a:bodyPr/>
          <a:lstStyle/>
          <a:p>
            <a:r>
              <a:rPr lang="en-US" dirty="0"/>
              <a:t>PRES – Medical Council’s licensing exam for International Medical Graduates (IMGs)</a:t>
            </a:r>
          </a:p>
          <a:p>
            <a:r>
              <a:rPr lang="en-US" dirty="0"/>
              <a:t>PLAB – UK’s General Medical Council licensing exam for IMGs</a:t>
            </a:r>
          </a:p>
          <a:p>
            <a:r>
              <a:rPr lang="en-US" dirty="0"/>
              <a:t>USMLE - Federation of State Medical Boards (FSMB) and National Board of Medical Examiners (NBME) – licensing exam for all medical graduates </a:t>
            </a:r>
          </a:p>
          <a:p>
            <a:r>
              <a:rPr lang="en-US" dirty="0"/>
              <a:t>ICGP – MICGP exams</a:t>
            </a:r>
          </a:p>
          <a:p>
            <a:r>
              <a:rPr lang="en-US" dirty="0"/>
              <a:t>RCPI – MRCPI exams</a:t>
            </a:r>
          </a:p>
          <a:p>
            <a:r>
              <a:rPr lang="en-US" dirty="0"/>
              <a:t>Joint Committee of Intercollegiate examinations – FRCS exams </a:t>
            </a:r>
          </a:p>
          <a:p>
            <a:r>
              <a:rPr lang="en-US" dirty="0"/>
              <a:t>UK Academy of Medical Royal Colleges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450850"/>
            <a:ext cx="812800" cy="812800"/>
          </a:xfrm>
          <a:prstGeom prst="rect">
            <a:avLst/>
          </a:prstGeom>
        </p:spPr>
      </p:pic>
    </p:spTree>
    <p:extLst>
      <p:ext uri="{BB962C8B-B14F-4D97-AF65-F5344CB8AC3E}">
        <p14:creationId xmlns:p14="http://schemas.microsoft.com/office/powerpoint/2010/main" val="90231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etrospect">
  <a:themeElements>
    <a:clrScheme name="Custom 6">
      <a:dk1>
        <a:srgbClr val="000000"/>
      </a:dk1>
      <a:lt1>
        <a:srgbClr val="FFFFFF"/>
      </a:lt1>
      <a:dk2>
        <a:srgbClr val="39302A"/>
      </a:dk2>
      <a:lt2>
        <a:srgbClr val="E5DEDB"/>
      </a:lt2>
      <a:accent1>
        <a:srgbClr val="FF5012"/>
      </a:accent1>
      <a:accent2>
        <a:srgbClr val="F6B835"/>
      </a:accent2>
      <a:accent3>
        <a:srgbClr val="CE8D3E"/>
      </a:accent3>
      <a:accent4>
        <a:srgbClr val="EC7016"/>
      </a:accent4>
      <a:accent5>
        <a:srgbClr val="E64823"/>
      </a:accent5>
      <a:accent6>
        <a:srgbClr val="9C6A6A"/>
      </a:accent6>
      <a:hlink>
        <a:srgbClr val="2998E3"/>
      </a:hlink>
      <a:folHlink>
        <a:srgbClr val="7F723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6112</TotalTime>
  <Words>4189</Words>
  <Application>Microsoft Macintosh PowerPoint</Application>
  <PresentationFormat>Widescreen</PresentationFormat>
  <Paragraphs>471</Paragraphs>
  <Slides>25</Slides>
  <Notes>24</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Courier New</vt:lpstr>
      <vt:lpstr>Retrospect</vt:lpstr>
      <vt:lpstr>Overview of Standard Setting</vt:lpstr>
      <vt:lpstr>Overview of Standard Setting</vt:lpstr>
      <vt:lpstr>Why not just use 50%?</vt:lpstr>
      <vt:lpstr>Purpose of a Medical Education?</vt:lpstr>
      <vt:lpstr>PowerPoint Presentation</vt:lpstr>
      <vt:lpstr>Who says we need to standard set?</vt:lpstr>
      <vt:lpstr>PowerPoint Presentation</vt:lpstr>
      <vt:lpstr>Association for Medical Education in Europe (AMEE)</vt:lpstr>
      <vt:lpstr>Licensing Exams / Postgraduate Exams</vt:lpstr>
      <vt:lpstr>Literature</vt:lpstr>
      <vt:lpstr>Absolute Standards Vs Relative Standards 5</vt:lpstr>
      <vt:lpstr>Relative Standards</vt:lpstr>
      <vt:lpstr>Relative Standards</vt:lpstr>
      <vt:lpstr>Relative – The Leaving Cert 8</vt:lpstr>
      <vt:lpstr>Absolute Standards / Criterion Referenced</vt:lpstr>
      <vt:lpstr>Which methods should I use?</vt:lpstr>
      <vt:lpstr>Modified Angoff 9</vt:lpstr>
      <vt:lpstr>Ebel 10 </vt:lpstr>
      <vt:lpstr>Cohen 7</vt:lpstr>
      <vt:lpstr>Hofstee 2,3,5,11 </vt:lpstr>
      <vt:lpstr>More Information</vt:lpstr>
      <vt:lpstr>Borderline Regression Analysis 4</vt:lpstr>
      <vt:lpstr>Guidelines for choosing a method 5</vt:lpstr>
      <vt:lpstr>Other Presentations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 MCQs</dc:title>
  <dc:creator>Hynes, Helen</dc:creator>
  <cp:lastModifiedBy>O'Reilly, Emma</cp:lastModifiedBy>
  <cp:revision>134</cp:revision>
  <dcterms:created xsi:type="dcterms:W3CDTF">2020-05-26T08:28:13Z</dcterms:created>
  <dcterms:modified xsi:type="dcterms:W3CDTF">2020-06-15T20:27:23Z</dcterms:modified>
</cp:coreProperties>
</file>