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8"/>
  </p:notesMasterIdLst>
  <p:sldIdLst>
    <p:sldId id="256" r:id="rId2"/>
    <p:sldId id="292" r:id="rId3"/>
    <p:sldId id="266" r:id="rId4"/>
    <p:sldId id="267" r:id="rId5"/>
    <p:sldId id="269" r:id="rId6"/>
    <p:sldId id="268" r:id="rId7"/>
    <p:sldId id="270" r:id="rId8"/>
    <p:sldId id="278" r:id="rId9"/>
    <p:sldId id="279" r:id="rId10"/>
    <p:sldId id="286" r:id="rId11"/>
    <p:sldId id="271" r:id="rId12"/>
    <p:sldId id="272" r:id="rId13"/>
    <p:sldId id="273" r:id="rId14"/>
    <p:sldId id="274" r:id="rId15"/>
    <p:sldId id="280" r:id="rId16"/>
    <p:sldId id="275" r:id="rId17"/>
    <p:sldId id="282" r:id="rId18"/>
    <p:sldId id="287" r:id="rId19"/>
    <p:sldId id="283" r:id="rId20"/>
    <p:sldId id="284" r:id="rId21"/>
    <p:sldId id="276" r:id="rId22"/>
    <p:sldId id="289" r:id="rId23"/>
    <p:sldId id="288" r:id="rId24"/>
    <p:sldId id="277" r:id="rId25"/>
    <p:sldId id="290"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0853"/>
  </p:normalViewPr>
  <p:slideViewPr>
    <p:cSldViewPr snapToGrid="0" snapToObjects="1">
      <p:cViewPr varScale="1">
        <p:scale>
          <a:sx n="75" d="100"/>
          <a:sy n="75" d="100"/>
        </p:scale>
        <p:origin x="19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801A-746F-4649-B859-2E0F1EE674C4}"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39B5-78C9-3744-8482-1A2F20B6F4BE}" type="slidenum">
              <a:rPr lang="en-US" smtClean="0"/>
              <a:t>‹#›</a:t>
            </a:fld>
            <a:endParaRPr lang="en-US"/>
          </a:p>
        </p:txBody>
      </p:sp>
    </p:spTree>
    <p:extLst>
      <p:ext uri="{BB962C8B-B14F-4D97-AF65-F5344CB8AC3E}">
        <p14:creationId xmlns:p14="http://schemas.microsoft.com/office/powerpoint/2010/main" val="38902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from</a:t>
            </a:r>
            <a:r>
              <a:rPr lang="en-US" baseline="0" dirty="0"/>
              <a:t> the Medical Education Unit in University College Cork, describes how to carry out standard setting for multiple choice examination. </a:t>
            </a:r>
            <a:r>
              <a:rPr lang="en-US" dirty="0"/>
              <a:t>In a previous presentation we have looked at what standard</a:t>
            </a:r>
            <a:r>
              <a:rPr lang="en-US" baseline="0" dirty="0"/>
              <a:t> setting means and why it is used in medical education.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a:t>
            </a:fld>
            <a:endParaRPr lang="en-US"/>
          </a:p>
        </p:txBody>
      </p:sp>
    </p:spTree>
    <p:extLst>
      <p:ext uri="{BB962C8B-B14F-4D97-AF65-F5344CB8AC3E}">
        <p14:creationId xmlns:p14="http://schemas.microsoft.com/office/powerpoint/2010/main" val="13309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modified </a:t>
            </a:r>
            <a:r>
              <a:rPr lang="en-US" dirty="0" err="1"/>
              <a:t>Angoff</a:t>
            </a:r>
            <a:r>
              <a:rPr lang="en-US" dirty="0"/>
              <a:t> is being used in a single best answer MCQ, it is important to remember that just by guessing, a proportion of completely incompetent candidates would statistically be expected to answer each question correctly. </a:t>
            </a:r>
          </a:p>
          <a:p>
            <a:endParaRPr lang="en-US" dirty="0"/>
          </a:p>
          <a:p>
            <a:r>
              <a:rPr lang="en-US" dirty="0"/>
              <a:t>So for example if the question has 5 possible answers, then 20% of candidates with no prior knowledge would be expected to answer each question correctly.</a:t>
            </a:r>
          </a:p>
          <a:p>
            <a:endParaRPr lang="en-US" dirty="0"/>
          </a:p>
          <a:p>
            <a:r>
              <a:rPr lang="en-US" dirty="0"/>
              <a:t>So when answering the question “What percentage of borderline candidates do you think would answer this question correctly?” we need to bear this in mind.</a:t>
            </a:r>
          </a:p>
          <a:p>
            <a:endParaRPr lang="en-US" dirty="0"/>
          </a:p>
          <a:p>
            <a:r>
              <a:rPr lang="en-US" dirty="0"/>
              <a:t>For a question with 5 possible answers I would ask the examiners to give a percentage between 20% -100% to allow for random chance. </a:t>
            </a:r>
          </a:p>
        </p:txBody>
      </p:sp>
      <p:sp>
        <p:nvSpPr>
          <p:cNvPr id="4" name="Slide Number Placeholder 3"/>
          <p:cNvSpPr>
            <a:spLocks noGrp="1"/>
          </p:cNvSpPr>
          <p:nvPr>
            <p:ph type="sldNum" sz="quarter" idx="10"/>
          </p:nvPr>
        </p:nvSpPr>
        <p:spPr/>
        <p:txBody>
          <a:bodyPr/>
          <a:lstStyle/>
          <a:p>
            <a:fld id="{125439B5-78C9-3744-8482-1A2F20B6F4BE}" type="slidenum">
              <a:rPr lang="en-US" smtClean="0"/>
              <a:t>10</a:t>
            </a:fld>
            <a:endParaRPr lang="en-US"/>
          </a:p>
        </p:txBody>
      </p:sp>
    </p:spTree>
    <p:extLst>
      <p:ext uri="{BB962C8B-B14F-4D97-AF65-F5344CB8AC3E}">
        <p14:creationId xmlns:p14="http://schemas.microsoft.com/office/powerpoint/2010/main" val="43536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a:t>
            </a:r>
            <a:r>
              <a:rPr lang="en-US" baseline="0" dirty="0"/>
              <a:t> we can see a worked example from a previous MCQ used in the School of Medicine on a clinical paper. </a:t>
            </a:r>
          </a:p>
          <a:p>
            <a:endParaRPr lang="en-US" baseline="0" dirty="0"/>
          </a:p>
          <a:p>
            <a:r>
              <a:rPr lang="en-US" baseline="0" dirty="0"/>
              <a:t>We can see that 7 examiners have filled in their percentages for each question. Usually we record the examiners initials but as this is actual data from School of Medicine examiners, I have replaced the initials with A, B, C, D and so on to protect anonymity. </a:t>
            </a:r>
          </a:p>
          <a:p>
            <a:endParaRPr lang="en-US" baseline="0" dirty="0"/>
          </a:p>
          <a:p>
            <a:r>
              <a:rPr lang="en-US" baseline="0" dirty="0"/>
              <a:t>Each column represents a separate examiner and each row represents a separate exam question. </a:t>
            </a:r>
          </a:p>
          <a:p>
            <a:endParaRPr lang="en-US" baseline="0" dirty="0"/>
          </a:p>
          <a:p>
            <a:r>
              <a:rPr lang="en-US" baseline="0" dirty="0"/>
              <a:t>For this exam 7 examiners participated in the standard setting. We usually ask all clinical module coordinators and clinical tutors who are involved in the year to participate. This gives us a good mix of subject expertise and also knowledge of what the students have been taught and the standard expected from them.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11</a:t>
            </a:fld>
            <a:endParaRPr lang="en-US"/>
          </a:p>
        </p:txBody>
      </p:sp>
    </p:spTree>
    <p:extLst>
      <p:ext uri="{BB962C8B-B14F-4D97-AF65-F5344CB8AC3E}">
        <p14:creationId xmlns:p14="http://schemas.microsoft.com/office/powerpoint/2010/main" val="1293531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for the panel to compare their scores. </a:t>
            </a:r>
          </a:p>
          <a:p>
            <a:endParaRPr lang="en-US" dirty="0"/>
          </a:p>
          <a:p>
            <a:r>
              <a:rPr lang="en-US" dirty="0"/>
              <a:t>Looking at question 1 here, we can see that there is broad agreement between examiners, with estimates ranging from 30% to 50%. </a:t>
            </a:r>
          </a:p>
          <a:p>
            <a:endParaRPr lang="en-US" dirty="0"/>
          </a:p>
          <a:p>
            <a:r>
              <a:rPr lang="en-US" dirty="0"/>
              <a:t>However look at question 14 – here we see a big discrepancy with estimates ranging from 30% to 80%. Now the examination coordinator or usually module coordinator</a:t>
            </a:r>
            <a:r>
              <a:rPr lang="en-US" baseline="0" dirty="0"/>
              <a:t> should step in. </a:t>
            </a:r>
          </a:p>
          <a:p>
            <a:endParaRPr lang="en-US" baseline="0" dirty="0"/>
          </a:p>
          <a:p>
            <a:r>
              <a:rPr lang="en-US" baseline="0" dirty="0"/>
              <a:t>Perhaps, for example, this might be a difficult concept, but the students may have had explicit teaching on this subject. Some examiners may be aware of this and others may not. </a:t>
            </a:r>
          </a:p>
          <a:p>
            <a:endParaRPr lang="en-US" baseline="0" dirty="0"/>
          </a:p>
          <a:p>
            <a:r>
              <a:rPr lang="en-US" baseline="0" dirty="0"/>
              <a:t>So at this stage, the questions are reviewed, discrepancies are discussed, and examiners can choose to review their original estimates. If a broad consensus cannot be reaching on any particular question then the module coordinator should consider removing that question from the paper entirely.</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12</a:t>
            </a:fld>
            <a:endParaRPr lang="en-US"/>
          </a:p>
        </p:txBody>
      </p:sp>
    </p:spTree>
    <p:extLst>
      <p:ext uri="{BB962C8B-B14F-4D97-AF65-F5344CB8AC3E}">
        <p14:creationId xmlns:p14="http://schemas.microsoft.com/office/powerpoint/2010/main" val="199948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step is to calculate the mean percentage per question and then the overall mean. The overall mean becomes the new pass mark – in this case 52.3%.</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13</a:t>
            </a:fld>
            <a:endParaRPr lang="en-US"/>
          </a:p>
        </p:txBody>
      </p:sp>
    </p:spTree>
    <p:extLst>
      <p:ext uri="{BB962C8B-B14F-4D97-AF65-F5344CB8AC3E}">
        <p14:creationId xmlns:p14="http://schemas.microsoft.com/office/powerpoint/2010/main" val="43976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UCC uses 50% as the Pass Mark for examinations in the medical degree </a:t>
            </a:r>
            <a:r>
              <a:rPr lang="en-US" dirty="0" err="1"/>
              <a:t>programmes</a:t>
            </a:r>
            <a:r>
              <a:rPr lang="en-US" dirty="0"/>
              <a:t>, the students’ actual marks are amended taking into account the new pass mark (cut score).</a:t>
            </a:r>
          </a:p>
          <a:p>
            <a:endParaRPr lang="en-US" dirty="0"/>
          </a:p>
          <a:p>
            <a:r>
              <a:rPr lang="en-US" dirty="0"/>
              <a:t>This is the formula used:</a:t>
            </a:r>
            <a:r>
              <a:rPr lang="en-US" baseline="0" dirty="0"/>
              <a:t> </a:t>
            </a:r>
            <a:r>
              <a:rPr lang="en-US" dirty="0"/>
              <a:t>Amended mark = (actual mark X old pass mark)/ new pass mark.</a:t>
            </a:r>
          </a:p>
          <a:p>
            <a:endParaRPr lang="en-US" dirty="0"/>
          </a:p>
          <a:p>
            <a:r>
              <a:rPr lang="en-US" dirty="0"/>
              <a:t>For example, if a student’s actual score is 60/100 and the new pass mark / cut-off score is 55%, the student’s amended mark is (60 X</a:t>
            </a:r>
            <a:r>
              <a:rPr lang="en-US" baseline="0" dirty="0"/>
              <a:t> </a:t>
            </a:r>
            <a:r>
              <a:rPr lang="en-US" dirty="0"/>
              <a:t>50)/55= 54.5%</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14</a:t>
            </a:fld>
            <a:endParaRPr lang="en-US"/>
          </a:p>
        </p:txBody>
      </p:sp>
    </p:spTree>
    <p:extLst>
      <p:ext uri="{BB962C8B-B14F-4D97-AF65-F5344CB8AC3E}">
        <p14:creationId xmlns:p14="http://schemas.microsoft.com/office/powerpoint/2010/main" val="5804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Angoff’s</a:t>
            </a:r>
            <a:r>
              <a:rPr lang="en-US" dirty="0"/>
              <a:t> method is relatively easy to use, there is a sizeable body of research to support it, and it is frequently applied in licensing and certifying settings. </a:t>
            </a:r>
          </a:p>
          <a:p>
            <a:endParaRPr lang="en-US" dirty="0"/>
          </a:p>
          <a:p>
            <a:r>
              <a:rPr lang="en-US" dirty="0"/>
              <a:t>This process can be time consuming when first used.</a:t>
            </a:r>
          </a:p>
          <a:p>
            <a:endParaRPr lang="en-US" dirty="0"/>
          </a:p>
          <a:p>
            <a:r>
              <a:rPr lang="en-US" dirty="0"/>
              <a:t>However it is much easier to use when the panel have done it once or twice in the past.</a:t>
            </a:r>
          </a:p>
          <a:p>
            <a:endParaRPr lang="en-US" dirty="0"/>
          </a:p>
          <a:p>
            <a:r>
              <a:rPr lang="en-US" dirty="0"/>
              <a:t>This method produces absolute standards, so it is well suited to tests that seek to establish competence.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15</a:t>
            </a:fld>
            <a:endParaRPr lang="en-US"/>
          </a:p>
        </p:txBody>
      </p:sp>
    </p:spTree>
    <p:extLst>
      <p:ext uri="{BB962C8B-B14F-4D97-AF65-F5344CB8AC3E}">
        <p14:creationId xmlns:p14="http://schemas.microsoft.com/office/powerpoint/2010/main" val="102606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that can be used for standard setting is the </a:t>
            </a:r>
            <a:r>
              <a:rPr lang="en-US" dirty="0" err="1"/>
              <a:t>Ebel</a:t>
            </a:r>
            <a:r>
              <a:rPr lang="en-US" dirty="0"/>
              <a:t> method. This has been in use since 1986. In the </a:t>
            </a:r>
            <a:r>
              <a:rPr lang="en-US" dirty="0" err="1"/>
              <a:t>Ebel</a:t>
            </a:r>
            <a:r>
              <a:rPr lang="en-US" dirty="0"/>
              <a:t> method, again, we have a team of judges who review each</a:t>
            </a:r>
            <a:r>
              <a:rPr lang="en-US" baseline="0" dirty="0"/>
              <a:t> item in the test. They rate each item on 2 dimensions – difficulty and importance.</a:t>
            </a:r>
          </a:p>
          <a:p>
            <a:endParaRPr lang="en-US" baseline="0" dirty="0"/>
          </a:p>
          <a:p>
            <a:r>
              <a:rPr lang="en-US" dirty="0"/>
              <a:t>Each member of a panel of standard-setters completes a 3x3 grid, allocating every question to one of the nine boxes in the grid. </a:t>
            </a:r>
          </a:p>
        </p:txBody>
      </p:sp>
      <p:sp>
        <p:nvSpPr>
          <p:cNvPr id="4" name="Slide Number Placeholder 3"/>
          <p:cNvSpPr>
            <a:spLocks noGrp="1"/>
          </p:cNvSpPr>
          <p:nvPr>
            <p:ph type="sldNum" sz="quarter" idx="10"/>
          </p:nvPr>
        </p:nvSpPr>
        <p:spPr/>
        <p:txBody>
          <a:bodyPr/>
          <a:lstStyle/>
          <a:p>
            <a:fld id="{125439B5-78C9-3744-8482-1A2F20B6F4BE}" type="slidenum">
              <a:rPr lang="en-US" smtClean="0"/>
              <a:t>16</a:t>
            </a:fld>
            <a:endParaRPr lang="en-US"/>
          </a:p>
        </p:txBody>
      </p:sp>
    </p:spTree>
    <p:extLst>
      <p:ext uri="{BB962C8B-B14F-4D97-AF65-F5344CB8AC3E}">
        <p14:creationId xmlns:p14="http://schemas.microsoft.com/office/powerpoint/2010/main" val="196916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looking at this</a:t>
            </a:r>
            <a:r>
              <a:rPr lang="en-US" baseline="0" dirty="0"/>
              <a:t> sample MCQ question</a:t>
            </a:r>
            <a:r>
              <a:rPr lang="en-US" dirty="0"/>
              <a:t>, an examiner might</a:t>
            </a:r>
            <a:r>
              <a:rPr lang="en-US" baseline="0" dirty="0"/>
              <a:t> decide to rate this question as Important and of medium difficulty.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17</a:t>
            </a:fld>
            <a:endParaRPr lang="en-US"/>
          </a:p>
        </p:txBody>
      </p:sp>
    </p:spTree>
    <p:extLst>
      <p:ext uri="{BB962C8B-B14F-4D97-AF65-F5344CB8AC3E}">
        <p14:creationId xmlns:p14="http://schemas.microsoft.com/office/powerpoint/2010/main" val="195597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Examiners may have differing opinions about how to categorize any given question.</a:t>
            </a:r>
          </a:p>
          <a:p>
            <a:endParaRPr lang="en-US" dirty="0"/>
          </a:p>
          <a:p>
            <a:r>
              <a:rPr lang="en-US" dirty="0"/>
              <a:t>Then the question should be discussed by the panel, including any relevant information about how the topic was covered in teaching.</a:t>
            </a:r>
          </a:p>
          <a:p>
            <a:endParaRPr lang="en-US" dirty="0"/>
          </a:p>
          <a:p>
            <a:r>
              <a:rPr lang="en-US" dirty="0"/>
              <a:t>A consensus is then reached by the panel for each question.</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18</a:t>
            </a:fld>
            <a:endParaRPr lang="en-US"/>
          </a:p>
        </p:txBody>
      </p:sp>
    </p:spTree>
    <p:extLst>
      <p:ext uri="{BB962C8B-B14F-4D97-AF65-F5344CB8AC3E}">
        <p14:creationId xmlns:p14="http://schemas.microsoft.com/office/powerpoint/2010/main" val="33351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the </a:t>
            </a:r>
            <a:r>
              <a:rPr lang="en-US" dirty="0"/>
              <a:t>experts agree on the definition of a minimally competent examinee.</a:t>
            </a:r>
            <a:r>
              <a:rPr lang="en-US" baseline="0" dirty="0"/>
              <a:t> Then another grid is filled out, this time estimating the percentage of questions in each category that a borderline / minimally competent candidate would answer correctly.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19</a:t>
            </a:fld>
            <a:endParaRPr lang="en-US"/>
          </a:p>
        </p:txBody>
      </p:sp>
    </p:spTree>
    <p:extLst>
      <p:ext uri="{BB962C8B-B14F-4D97-AF65-F5344CB8AC3E}">
        <p14:creationId xmlns:p14="http://schemas.microsoft.com/office/powerpoint/2010/main" val="119242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from</a:t>
            </a:r>
            <a:r>
              <a:rPr lang="en-US" baseline="0" dirty="0"/>
              <a:t> the Medical Education Unit in University College Cork, describes how to carry out standard setting for multiple choice examination. </a:t>
            </a:r>
            <a:r>
              <a:rPr lang="en-US" dirty="0"/>
              <a:t>In a previous presentation we have looked at what standard</a:t>
            </a:r>
            <a:r>
              <a:rPr lang="en-US" baseline="0" dirty="0"/>
              <a:t> setting means and why it is used in medical education.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a:t>
            </a:fld>
            <a:endParaRPr lang="en-US"/>
          </a:p>
        </p:txBody>
      </p:sp>
    </p:spTree>
    <p:extLst>
      <p:ext uri="{BB962C8B-B14F-4D97-AF65-F5344CB8AC3E}">
        <p14:creationId xmlns:p14="http://schemas.microsoft.com/office/powerpoint/2010/main" val="154378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in this table I have transferred the 9 boxes on the last grid into the first 2 columns we see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go back to the test and count how many items were judged</a:t>
            </a:r>
            <a:r>
              <a:rPr lang="en-US" baseline="0" dirty="0"/>
              <a:t> to be in each of the 9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in this example 7 questions were judged by the expert panel to be Essential and Easy, 8 were judged to be Important and Easy and so 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percentage in</a:t>
            </a:r>
            <a:r>
              <a:rPr lang="en-US" baseline="0" dirty="0"/>
              <a:t> each category that the panel believed would answer questions in that category correctly is multiplied </a:t>
            </a:r>
            <a:r>
              <a:rPr lang="en-US" dirty="0"/>
              <a:t>by the number of questions that</a:t>
            </a:r>
            <a:r>
              <a:rPr lang="en-US" baseline="0" dirty="0"/>
              <a:t> category</a:t>
            </a:r>
            <a:r>
              <a:rPr lang="en-US" dirty="0"/>
              <a:t> contains.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passing score is set by averaging the category scores. So in this case the average category</a:t>
            </a:r>
            <a:r>
              <a:rPr lang="en-US" baseline="0" dirty="0"/>
              <a:t> score is the total score for all the 9 categories divided by the total number of questions, which is 60. So 3600/60 = 60 which now becomes the pass mark of the test.</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20</a:t>
            </a:fld>
            <a:endParaRPr lang="en-US"/>
          </a:p>
        </p:txBody>
      </p:sp>
    </p:spTree>
    <p:extLst>
      <p:ext uri="{BB962C8B-B14F-4D97-AF65-F5344CB8AC3E}">
        <p14:creationId xmlns:p14="http://schemas.microsoft.com/office/powerpoint/2010/main" val="3870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Hofstee</a:t>
            </a:r>
            <a:r>
              <a:rPr lang="en-US" baseline="0" dirty="0"/>
              <a:t> Method is another way of standard setting. It is described as a compromise method, using a combination of relative and absolute standards. </a:t>
            </a:r>
          </a:p>
          <a:p>
            <a:endParaRPr lang="en-US" baseline="0" dirty="0"/>
          </a:p>
          <a:p>
            <a:r>
              <a:rPr lang="en-US" dirty="0"/>
              <a:t>The examiners estimate 4 values:</a:t>
            </a:r>
          </a:p>
          <a:p>
            <a:pPr marL="628650" lvl="1" indent="-171450" fontAlgn="base">
              <a:buFont typeface="Arial" charset="0"/>
              <a:buChar char="•"/>
            </a:pPr>
            <a:r>
              <a:rPr lang="en-US" dirty="0"/>
              <a:t>The minimum acceptable failure rate</a:t>
            </a:r>
          </a:p>
          <a:p>
            <a:pPr marL="628650" lvl="1" indent="-171450" fontAlgn="base">
              <a:buFont typeface="Arial" charset="0"/>
              <a:buChar char="•"/>
            </a:pPr>
            <a:r>
              <a:rPr lang="en-US" dirty="0"/>
              <a:t>The maximum acceptable failure rate</a:t>
            </a:r>
          </a:p>
          <a:p>
            <a:pPr marL="628650" lvl="1" indent="-171450" fontAlgn="base">
              <a:buFont typeface="Arial" charset="0"/>
              <a:buChar char="•"/>
            </a:pPr>
            <a:r>
              <a:rPr lang="en-US" dirty="0"/>
              <a:t>The minimum pass mark (</a:t>
            </a:r>
            <a:r>
              <a:rPr lang="en-US" dirty="0" err="1"/>
              <a:t>cutscore</a:t>
            </a:r>
            <a:r>
              <a:rPr lang="en-US" dirty="0"/>
              <a:t>), even if all examinees failed</a:t>
            </a:r>
          </a:p>
          <a:p>
            <a:pPr marL="628650" lvl="1" indent="-171450" fontAlgn="base">
              <a:buFont typeface="Arial" charset="0"/>
              <a:buChar char="•"/>
            </a:pPr>
            <a:r>
              <a:rPr lang="en-US" dirty="0"/>
              <a:t>The maximum </a:t>
            </a:r>
            <a:r>
              <a:rPr lang="en-US" dirty="0" err="1"/>
              <a:t>passmark</a:t>
            </a:r>
            <a:r>
              <a:rPr lang="en-US" dirty="0"/>
              <a:t> (</a:t>
            </a:r>
            <a:r>
              <a:rPr lang="en-US" dirty="0" err="1"/>
              <a:t>cutscore</a:t>
            </a:r>
            <a:r>
              <a:rPr lang="en-US" dirty="0"/>
              <a:t>), even if all examinees passed</a:t>
            </a:r>
          </a:p>
          <a:p>
            <a:pPr marL="628650" lvl="1" indent="-171450" fontAlgn="base">
              <a:buFont typeface="Arial" charset="0"/>
              <a:buChar char="•"/>
            </a:pPr>
            <a:endParaRPr lang="en-US" dirty="0"/>
          </a:p>
          <a:p>
            <a:r>
              <a:rPr lang="en-US" dirty="0"/>
              <a:t>Their responses serve as the focus for discussion, with all being free to change their estimates. </a:t>
            </a:r>
          </a:p>
          <a:p>
            <a:endParaRPr lang="en-US" dirty="0"/>
          </a:p>
          <a:p>
            <a:r>
              <a:rPr lang="en-US" dirty="0"/>
              <a:t>These minimum and maximum failure rates and percent correct scores are averaged across panelists and projected onto the actual score distribution to derive a passing score as we see on the next slide.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21</a:t>
            </a:fld>
            <a:endParaRPr lang="en-US"/>
          </a:p>
        </p:txBody>
      </p:sp>
    </p:spTree>
    <p:extLst>
      <p:ext uri="{BB962C8B-B14F-4D97-AF65-F5344CB8AC3E}">
        <p14:creationId xmlns:p14="http://schemas.microsoft.com/office/powerpoint/2010/main" val="128365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worked example taken</a:t>
            </a:r>
            <a:r>
              <a:rPr lang="en-US" baseline="0" dirty="0"/>
              <a:t> from Kamal et al </a:t>
            </a:r>
            <a:r>
              <a:rPr lang="en-US" baseline="30000" dirty="0"/>
              <a:t>10</a:t>
            </a:r>
            <a:r>
              <a:rPr lang="en-US" baseline="0" dirty="0"/>
              <a:t>. </a:t>
            </a:r>
          </a:p>
          <a:p>
            <a:endParaRPr lang="en-US" baseline="0" dirty="0"/>
          </a:p>
          <a:p>
            <a:r>
              <a:rPr lang="en-US" baseline="0" dirty="0"/>
              <a:t>The data refers to a Final Med MCQ paper with 80 questions on the paper. </a:t>
            </a:r>
          </a:p>
          <a:p>
            <a:endParaRPr lang="en-US" baseline="0" dirty="0"/>
          </a:p>
          <a:p>
            <a:r>
              <a:rPr lang="en-US" baseline="0" dirty="0"/>
              <a:t>As we see on the Y axis, the examiners set the minimum acceptable fail rate at 17% and the maximum acceptable fail rate at 36%. </a:t>
            </a:r>
          </a:p>
          <a:p>
            <a:endParaRPr lang="en-US" baseline="0" dirty="0"/>
          </a:p>
          <a:p>
            <a:r>
              <a:rPr lang="en-US" baseline="0" dirty="0"/>
              <a:t>Looking at the x axis we can see that they set the minimum acceptable pass mark at 36/80 and the maximum acceptable pass mark at 48/80. </a:t>
            </a:r>
          </a:p>
          <a:p>
            <a:endParaRPr lang="en-US" baseline="0" dirty="0"/>
          </a:p>
          <a:p>
            <a:r>
              <a:rPr lang="en-US" baseline="0" dirty="0"/>
              <a:t>Finally we see the curve of the students’ actual performance on the test. </a:t>
            </a:r>
          </a:p>
          <a:p>
            <a:endParaRPr lang="en-US" baseline="0" dirty="0"/>
          </a:p>
          <a:p>
            <a:r>
              <a:rPr lang="en-US" baseline="0" dirty="0"/>
              <a:t>Look at the 2 horizontal lines made up by the minimum and maximum fail rates. </a:t>
            </a:r>
          </a:p>
          <a:p>
            <a:endParaRPr lang="en-US" baseline="0" dirty="0"/>
          </a:p>
          <a:p>
            <a:r>
              <a:rPr lang="en-US" baseline="0" dirty="0"/>
              <a:t>Now look at the vertical lines made up by the minimum and maximum acceptable pass marks. These 4 lines intersect in a rectangle as shown on the graph. </a:t>
            </a:r>
          </a:p>
          <a:p>
            <a:endParaRPr lang="en-US" baseline="0" dirty="0"/>
          </a:p>
          <a:p>
            <a:r>
              <a:rPr lang="en-US" baseline="0" dirty="0"/>
              <a:t>A diagonal is drawn across the rectangle. The point where that diagonal line intersects with the curve of the students’ actual performance becomes the pass mark for the exam – so in this case the pass mark is set at 45/80.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22</a:t>
            </a:fld>
            <a:endParaRPr lang="en-US"/>
          </a:p>
        </p:txBody>
      </p:sp>
    </p:spTree>
    <p:extLst>
      <p:ext uri="{BB962C8B-B14F-4D97-AF65-F5344CB8AC3E}">
        <p14:creationId xmlns:p14="http://schemas.microsoft.com/office/powerpoint/2010/main" val="1188322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of the </a:t>
            </a:r>
            <a:r>
              <a:rPr lang="en-US" dirty="0" err="1"/>
              <a:t>Hofstee</a:t>
            </a:r>
            <a:r>
              <a:rPr lang="en-US" dirty="0"/>
              <a:t> method are that it is easy to implement, and that the questions asked of the examiners are less abstract</a:t>
            </a:r>
            <a:r>
              <a:rPr lang="en-US" baseline="0" dirty="0"/>
              <a:t> than in some of the other methods.</a:t>
            </a:r>
          </a:p>
          <a:p>
            <a:endParaRPr lang="en-US" baseline="0" dirty="0"/>
          </a:p>
          <a:p>
            <a:r>
              <a:rPr lang="en-US" baseline="0" dirty="0"/>
              <a:t>However, it can happen the the pass mark defined by the process is not within the bounds of the actual scores on the exam and when this happens the standard becomes the maximum or minimum acceptable pass mark identified by the examiners. </a:t>
            </a:r>
          </a:p>
          <a:p>
            <a:endParaRPr lang="en-US" baseline="0" dirty="0"/>
          </a:p>
          <a:p>
            <a:r>
              <a:rPr lang="en-US" baseline="0" dirty="0"/>
              <a:t>For this reason the </a:t>
            </a:r>
            <a:r>
              <a:rPr lang="en-US" baseline="0" dirty="0" err="1"/>
              <a:t>Hofstee</a:t>
            </a:r>
            <a:r>
              <a:rPr lang="en-US" baseline="0" dirty="0"/>
              <a:t> method is less suited to high stakes exams.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23</a:t>
            </a:fld>
            <a:endParaRPr lang="en-US"/>
          </a:p>
        </p:txBody>
      </p:sp>
    </p:spTree>
    <p:extLst>
      <p:ext uri="{BB962C8B-B14F-4D97-AF65-F5344CB8AC3E}">
        <p14:creationId xmlns:p14="http://schemas.microsoft.com/office/powerpoint/2010/main" val="40479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Cohen Method</a:t>
            </a:r>
            <a:r>
              <a:rPr lang="en-US" dirty="0"/>
              <a:t> is a simple and fast</a:t>
            </a:r>
            <a:r>
              <a:rPr lang="en-US" baseline="0" dirty="0"/>
              <a:t> way of standard setting. </a:t>
            </a:r>
          </a:p>
          <a:p>
            <a:endParaRPr lang="en-US" baseline="0" dirty="0"/>
          </a:p>
          <a:p>
            <a:r>
              <a:rPr lang="en-US" baseline="0" dirty="0"/>
              <a:t>Various modifications have been suggested in the literature. </a:t>
            </a:r>
          </a:p>
          <a:p>
            <a:endParaRPr lang="en-US" baseline="0" dirty="0"/>
          </a:p>
          <a:p>
            <a:r>
              <a:rPr lang="en-US" baseline="0" dirty="0"/>
              <a:t>The basic method is to set the pass mark at 60% of the highest achievers’ score, or 60% of the mean of the top 3 highest achievers’ scores, or at 60% of the 90</a:t>
            </a:r>
            <a:r>
              <a:rPr lang="en-US" baseline="30000" dirty="0"/>
              <a:t>th</a:t>
            </a:r>
            <a:r>
              <a:rPr lang="en-US" baseline="0" dirty="0"/>
              <a:t> or 95</a:t>
            </a:r>
            <a:r>
              <a:rPr lang="en-US" baseline="30000" dirty="0"/>
              <a:t>th</a:t>
            </a:r>
            <a:r>
              <a:rPr lang="en-US" baseline="0" dirty="0"/>
              <a:t> centile. </a:t>
            </a:r>
          </a:p>
          <a:p>
            <a:endParaRPr lang="en-US" baseline="0" dirty="0"/>
          </a:p>
          <a:p>
            <a:r>
              <a:rPr lang="en-US" baseline="0" dirty="0"/>
              <a:t>You need to have at least 100 students in the cohort to be able to use this with any degree of statistical confidence. </a:t>
            </a:r>
          </a:p>
          <a:p>
            <a:endParaRPr lang="en-US" baseline="0" dirty="0"/>
          </a:p>
          <a:p>
            <a:r>
              <a:rPr lang="en-US" baseline="0" dirty="0"/>
              <a:t>I use it as part of a post exam evaluation to reality check the pass mark that I have arrived at by doing a modified </a:t>
            </a:r>
            <a:r>
              <a:rPr lang="en-US" baseline="0" dirty="0" err="1"/>
              <a:t>Angoff</a:t>
            </a:r>
            <a:r>
              <a:rPr lang="en-US" baseline="0" dirty="0"/>
              <a:t>.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24</a:t>
            </a:fld>
            <a:endParaRPr lang="en-US"/>
          </a:p>
        </p:txBody>
      </p:sp>
    </p:spTree>
    <p:extLst>
      <p:ext uri="{BB962C8B-B14F-4D97-AF65-F5344CB8AC3E}">
        <p14:creationId xmlns:p14="http://schemas.microsoft.com/office/powerpoint/2010/main" val="114981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Whichever standard setting method is used, we must follow </a:t>
            </a:r>
            <a:r>
              <a:rPr lang="en-US"/>
              <a:t>these guidelines </a:t>
            </a:r>
            <a:r>
              <a:rPr lang="en-US" baseline="30000"/>
              <a:t>3</a:t>
            </a:r>
            <a:r>
              <a:rPr lang="en-US"/>
              <a:t>: </a:t>
            </a:r>
            <a:endParaRPr lang="en-US" dirty="0"/>
          </a:p>
          <a:p>
            <a:endParaRPr lang="en-US" dirty="0"/>
          </a:p>
          <a:p>
            <a:r>
              <a:rPr lang="en-US" dirty="0"/>
              <a:t>The method must: </a:t>
            </a:r>
          </a:p>
          <a:p>
            <a:pPr marL="628650" lvl="1" indent="-171450">
              <a:buFont typeface="Arial" charset="0"/>
              <a:buChar char="•"/>
            </a:pPr>
            <a:r>
              <a:rPr lang="en-US" dirty="0"/>
              <a:t>Produce standards consistent with the purpose of the test</a:t>
            </a:r>
          </a:p>
          <a:p>
            <a:pPr marL="628650" lvl="1" indent="-171450">
              <a:buFont typeface="Arial" charset="0"/>
              <a:buChar char="•"/>
            </a:pPr>
            <a:r>
              <a:rPr lang="en-US" dirty="0"/>
              <a:t>Rely on informed expert </a:t>
            </a:r>
            <a:r>
              <a:rPr lang="en-US" dirty="0" err="1"/>
              <a:t>judgement</a:t>
            </a:r>
            <a:r>
              <a:rPr lang="en-US" dirty="0"/>
              <a:t>, taking into account careful analysis and </a:t>
            </a:r>
            <a:r>
              <a:rPr lang="en-US" dirty="0" err="1"/>
              <a:t>judgement</a:t>
            </a:r>
            <a:r>
              <a:rPr lang="en-US" dirty="0"/>
              <a:t> of acceptable performance</a:t>
            </a:r>
          </a:p>
          <a:p>
            <a:pPr marL="628650" lvl="1" indent="-171450">
              <a:buFont typeface="Arial" charset="0"/>
              <a:buChar char="•"/>
            </a:pPr>
            <a:r>
              <a:rPr lang="en-US" dirty="0"/>
              <a:t>Take into account test difficulty and student criteria.</a:t>
            </a:r>
          </a:p>
          <a:p>
            <a:pPr marL="628650" lvl="1" indent="-171450">
              <a:buFont typeface="Arial" charset="0"/>
              <a:buChar char="•"/>
            </a:pPr>
            <a:r>
              <a:rPr lang="en-US" dirty="0"/>
              <a:t>Demonstrate due diligence</a:t>
            </a:r>
          </a:p>
          <a:p>
            <a:pPr marL="628650" lvl="1" indent="-171450">
              <a:buFont typeface="Arial" charset="0"/>
              <a:buChar char="•"/>
            </a:pPr>
            <a:r>
              <a:rPr lang="en-US" dirty="0"/>
              <a:t>Be easy to explain and implement</a:t>
            </a:r>
          </a:p>
          <a:p>
            <a:pPr marL="628650" lvl="1" indent="-171450">
              <a:buFont typeface="Arial" charset="0"/>
              <a:buChar char="•"/>
            </a:pPr>
            <a:r>
              <a:rPr lang="en-US" dirty="0"/>
              <a:t>Be supported by a body of research</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25</a:t>
            </a:fld>
            <a:endParaRPr lang="en-US"/>
          </a:p>
        </p:txBody>
      </p:sp>
    </p:spTree>
    <p:extLst>
      <p:ext uri="{BB962C8B-B14F-4D97-AF65-F5344CB8AC3E}">
        <p14:creationId xmlns:p14="http://schemas.microsoft.com/office/powerpoint/2010/main" val="1266183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5439B5-78C9-3744-8482-1A2F20B6F4BE}" type="slidenum">
              <a:rPr lang="en-US" smtClean="0"/>
              <a:t>26</a:t>
            </a:fld>
            <a:endParaRPr lang="en-US"/>
          </a:p>
        </p:txBody>
      </p:sp>
    </p:spTree>
    <p:extLst>
      <p:ext uri="{BB962C8B-B14F-4D97-AF65-F5344CB8AC3E}">
        <p14:creationId xmlns:p14="http://schemas.microsoft.com/office/powerpoint/2010/main" val="171222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see the Overview of Standard Setting presentation for more details on the theory behind standard setting. </a:t>
            </a:r>
          </a:p>
          <a:p>
            <a:endParaRPr lang="en-US" baseline="0" dirty="0"/>
          </a:p>
          <a:p>
            <a:r>
              <a:rPr lang="en-US" baseline="0" dirty="0"/>
              <a:t>There are a number of different methods of standard setting that have been validated for use in MCQ type examinations. </a:t>
            </a:r>
          </a:p>
          <a:p>
            <a:endParaRPr lang="en-US" baseline="0" dirty="0"/>
          </a:p>
          <a:p>
            <a:r>
              <a:rPr lang="en-US" baseline="0" dirty="0"/>
              <a:t>These include the Modified </a:t>
            </a:r>
            <a:r>
              <a:rPr lang="en-US" baseline="0" dirty="0" err="1"/>
              <a:t>Angoff</a:t>
            </a:r>
            <a:r>
              <a:rPr lang="en-US" baseline="0" dirty="0"/>
              <a:t> </a:t>
            </a:r>
            <a:r>
              <a:rPr lang="en-US" baseline="30000" dirty="0"/>
              <a:t>1,2,3,4</a:t>
            </a:r>
            <a:r>
              <a:rPr lang="en-US" baseline="0" dirty="0"/>
              <a:t>, </a:t>
            </a:r>
            <a:r>
              <a:rPr lang="en-US" baseline="0" dirty="0" err="1"/>
              <a:t>Ebel</a:t>
            </a:r>
            <a:r>
              <a:rPr lang="en-US" baseline="0" dirty="0"/>
              <a:t> </a:t>
            </a:r>
            <a:r>
              <a:rPr lang="en-US" baseline="30000" dirty="0"/>
              <a:t>2,5</a:t>
            </a:r>
            <a:r>
              <a:rPr lang="en-US" baseline="0" dirty="0"/>
              <a:t>, </a:t>
            </a:r>
            <a:r>
              <a:rPr lang="en-US" baseline="0" dirty="0" err="1"/>
              <a:t>Hofstee</a:t>
            </a:r>
            <a:r>
              <a:rPr lang="en-US" baseline="0" dirty="0"/>
              <a:t> </a:t>
            </a:r>
            <a:r>
              <a:rPr lang="en-US" baseline="30000" dirty="0"/>
              <a:t>2,6</a:t>
            </a:r>
            <a:r>
              <a:rPr lang="en-US" baseline="0" dirty="0"/>
              <a:t> and Cohen </a:t>
            </a:r>
            <a:r>
              <a:rPr lang="en-US" baseline="30000" dirty="0"/>
              <a:t>7,8</a:t>
            </a:r>
            <a:r>
              <a:rPr lang="en-US" baseline="0" dirty="0"/>
              <a:t> methods. </a:t>
            </a:r>
          </a:p>
          <a:p>
            <a:endParaRPr lang="en-US" baseline="0" dirty="0"/>
          </a:p>
          <a:p>
            <a:r>
              <a:rPr lang="en-US" baseline="0" dirty="0"/>
              <a:t>I will describe each of these methods and give references to related publications. </a:t>
            </a:r>
          </a:p>
          <a:p>
            <a:endParaRPr lang="en-US" baseline="0" dirty="0"/>
          </a:p>
          <a:p>
            <a:r>
              <a:rPr lang="en-US" baseline="0" dirty="0"/>
              <a:t>The method that is most used in UCC’s Medical Education Unit is the Modified </a:t>
            </a:r>
            <a:r>
              <a:rPr lang="en-US" baseline="0" dirty="0" err="1"/>
              <a:t>Angoff</a:t>
            </a:r>
            <a:r>
              <a:rPr lang="en-US" baseline="0" dirty="0"/>
              <a:t>, so we will describe this in the greatest detail.</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a:t>
            </a:fld>
            <a:endParaRPr lang="en-US"/>
          </a:p>
        </p:txBody>
      </p:sp>
    </p:spTree>
    <p:extLst>
      <p:ext uri="{BB962C8B-B14F-4D97-AF65-F5344CB8AC3E}">
        <p14:creationId xmlns:p14="http://schemas.microsoft.com/office/powerpoint/2010/main" val="34227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Angoff</a:t>
            </a:r>
            <a:r>
              <a:rPr lang="en-US" dirty="0"/>
              <a:t> Method was first described</a:t>
            </a:r>
            <a:r>
              <a:rPr lang="en-US" baseline="0" dirty="0"/>
              <a:t> in 1971, and since then various modifications have been proposed. </a:t>
            </a:r>
          </a:p>
          <a:p>
            <a:endParaRPr lang="en-US" baseline="0" dirty="0"/>
          </a:p>
          <a:p>
            <a:r>
              <a:rPr lang="en-US" baseline="0" dirty="0"/>
              <a:t>It is widely used in medical education nationally and internationally.  </a:t>
            </a:r>
          </a:p>
          <a:p>
            <a:endParaRPr lang="en-US" baseline="0" dirty="0"/>
          </a:p>
          <a:p>
            <a:r>
              <a:rPr lang="en-US" baseline="0" dirty="0"/>
              <a:t>A group of expert judges make estimates on how a borderline candidate would perform on each item in the test. </a:t>
            </a:r>
          </a:p>
          <a:p>
            <a:endParaRPr lang="en-US" baseline="0" dirty="0"/>
          </a:p>
          <a:p>
            <a:r>
              <a:rPr lang="en-US" baseline="0" dirty="0"/>
              <a:t>Ideally a panel of at least 6-8 judges should be involved in the process.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4</a:t>
            </a:fld>
            <a:endParaRPr lang="en-US"/>
          </a:p>
        </p:txBody>
      </p:sp>
    </p:spTree>
    <p:extLst>
      <p:ext uri="{BB962C8B-B14F-4D97-AF65-F5344CB8AC3E}">
        <p14:creationId xmlns:p14="http://schemas.microsoft.com/office/powerpoint/2010/main" val="60227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Experts in the standard setting process are required to </a:t>
            </a:r>
            <a:r>
              <a:rPr lang="en-US" dirty="0" err="1"/>
              <a:t>conceptualise</a:t>
            </a:r>
            <a:r>
              <a:rPr lang="en-US" dirty="0"/>
              <a:t> the minimum level of performance required for a pass in the examination. </a:t>
            </a:r>
          </a:p>
          <a:p>
            <a:endParaRPr lang="en-US" dirty="0"/>
          </a:p>
          <a:p>
            <a:r>
              <a:rPr lang="en-US" dirty="0"/>
              <a:t>In order to do so, they must :</a:t>
            </a:r>
            <a:r>
              <a:rPr lang="en-US" baseline="0" dirty="0"/>
              <a:t> </a:t>
            </a:r>
          </a:p>
          <a:p>
            <a:pPr marL="628650" lvl="1" indent="-171450">
              <a:buFont typeface="Arial" charset="0"/>
              <a:buChar char="•"/>
            </a:pPr>
            <a:r>
              <a:rPr lang="en-US" dirty="0"/>
              <a:t>be knowledgeable about the candidate population (for example first years or final years); </a:t>
            </a:r>
          </a:p>
          <a:p>
            <a:pPr marL="628650" lvl="1" indent="-171450">
              <a:buFont typeface="Arial" charset="0"/>
              <a:buChar char="•"/>
            </a:pPr>
            <a:r>
              <a:rPr lang="en-US" dirty="0"/>
              <a:t>understand the standard expected at this level; </a:t>
            </a:r>
          </a:p>
          <a:p>
            <a:pPr marL="628650" lvl="1" indent="-171450">
              <a:buFont typeface="Arial" charset="0"/>
              <a:buChar char="•"/>
            </a:pPr>
            <a:r>
              <a:rPr lang="en-US" dirty="0"/>
              <a:t>be knowledgeable about the subject matter; and </a:t>
            </a:r>
          </a:p>
          <a:p>
            <a:pPr marL="628650" lvl="1" indent="-171450">
              <a:buFont typeface="Arial" charset="0"/>
              <a:buChar char="•"/>
            </a:pPr>
            <a:r>
              <a:rPr lang="en-US" dirty="0"/>
              <a:t>understand what has been taught about the subject matter to this cohort of students. </a:t>
            </a:r>
          </a:p>
          <a:p>
            <a:endParaRPr lang="en-US" dirty="0"/>
          </a:p>
          <a:p>
            <a:r>
              <a:rPr lang="en-US" dirty="0"/>
              <a:t>Standard setters should receive training, so that they can provide their </a:t>
            </a:r>
            <a:r>
              <a:rPr lang="en-US" dirty="0" err="1"/>
              <a:t>judgements</a:t>
            </a:r>
            <a:r>
              <a:rPr lang="en-US" dirty="0"/>
              <a:t> in an</a:t>
            </a:r>
            <a:r>
              <a:rPr lang="en-US" baseline="0" dirty="0"/>
              <a:t> </a:t>
            </a:r>
            <a:r>
              <a:rPr lang="en-US" dirty="0"/>
              <a:t>informed manner. This training should </a:t>
            </a:r>
            <a:r>
              <a:rPr lang="en-US" dirty="0" err="1"/>
              <a:t>familiarise</a:t>
            </a:r>
            <a:r>
              <a:rPr lang="en-US" dirty="0"/>
              <a:t> them with both the standard setting task and</a:t>
            </a:r>
            <a:r>
              <a:rPr lang="en-US" baseline="0" dirty="0"/>
              <a:t> </a:t>
            </a:r>
            <a:r>
              <a:rPr lang="en-US" dirty="0"/>
              <a:t>the conceptual level required for a pass. It should ideally provide an opportunity for standard setters to calibrate their expectations using past performance data.</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5</a:t>
            </a:fld>
            <a:endParaRPr lang="en-US"/>
          </a:p>
        </p:txBody>
      </p:sp>
    </p:spTree>
    <p:extLst>
      <p:ext uri="{BB962C8B-B14F-4D97-AF65-F5344CB8AC3E}">
        <p14:creationId xmlns:p14="http://schemas.microsoft.com/office/powerpoint/2010/main" val="133109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concept that we need to explore</a:t>
            </a:r>
            <a:r>
              <a:rPr lang="en-US" baseline="0" dirty="0"/>
              <a:t> is that of the borderline candidate. </a:t>
            </a:r>
          </a:p>
          <a:p>
            <a:endParaRPr lang="en-US" baseline="0" dirty="0"/>
          </a:p>
          <a:p>
            <a:r>
              <a:rPr lang="en-US" dirty="0"/>
              <a:t>At the beginning of every modified </a:t>
            </a:r>
            <a:r>
              <a:rPr lang="en-US" dirty="0" err="1"/>
              <a:t>Angoff</a:t>
            </a:r>
            <a:r>
              <a:rPr lang="en-US" dirty="0"/>
              <a:t> process, the panel of judges should conceptualize the “Borderline Candidate” /  Minimally Competent Candidate.</a:t>
            </a:r>
          </a:p>
          <a:p>
            <a:endParaRPr lang="en-US" dirty="0"/>
          </a:p>
          <a:p>
            <a:r>
              <a:rPr lang="en-US" dirty="0"/>
              <a:t>This candidate demonstrates the knowledge / skills that are just about at the level which differentiates pass or fail.</a:t>
            </a:r>
          </a:p>
          <a:p>
            <a:endParaRPr lang="en-US" dirty="0"/>
          </a:p>
          <a:p>
            <a:r>
              <a:rPr lang="en-US" dirty="0"/>
              <a:t>We use the concept of the borderline candidate routinely in our clinical OSCE exams so this is generally familiar to clinical examiners but it may be less familiar to examiners in other fields. We describe the</a:t>
            </a:r>
            <a:r>
              <a:rPr lang="en-US" baseline="0" dirty="0"/>
              <a:t> borderline candidate as one where their performance is patchy, they may demonstrate some aspect of the required knowledge or skill but they also demonstrate multiple omissions and errors.</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6</a:t>
            </a:fld>
            <a:endParaRPr lang="en-US"/>
          </a:p>
        </p:txBody>
      </p:sp>
    </p:spTree>
    <p:extLst>
      <p:ext uri="{BB962C8B-B14F-4D97-AF65-F5344CB8AC3E}">
        <p14:creationId xmlns:p14="http://schemas.microsoft.com/office/powerpoint/2010/main" val="169886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member of the panel of judges estimates the proportion of borderline examinees who will answer an item correctly.</a:t>
            </a:r>
          </a:p>
          <a:p>
            <a:endParaRPr lang="en-US" dirty="0"/>
          </a:p>
          <a:p>
            <a:r>
              <a:rPr lang="en-US" dirty="0"/>
              <a:t>This is equivalent to estimating the candidate’s likelihood of answering an item correctly </a:t>
            </a:r>
            <a:r>
              <a:rPr lang="en-US" baseline="30000" dirty="0"/>
              <a:t>9</a:t>
            </a:r>
            <a:r>
              <a:rPr lang="en-US" baseline="0" dirty="0"/>
              <a:t>.</a:t>
            </a:r>
            <a:r>
              <a:rPr lang="en-US" dirty="0"/>
              <a:t> </a:t>
            </a:r>
          </a:p>
          <a:p>
            <a:endParaRPr lang="en-US" dirty="0"/>
          </a:p>
          <a:p>
            <a:r>
              <a:rPr lang="en-US" dirty="0"/>
              <a:t>Estimates are averaged over judges and summed over items to create a standard (cut-off score).</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7</a:t>
            </a:fld>
            <a:endParaRPr lang="en-US"/>
          </a:p>
        </p:txBody>
      </p:sp>
    </p:spTree>
    <p:extLst>
      <p:ext uri="{BB962C8B-B14F-4D97-AF65-F5344CB8AC3E}">
        <p14:creationId xmlns:p14="http://schemas.microsoft.com/office/powerpoint/2010/main" val="164762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Examination coordinator convenes a panel of experts. These experts might include anyone who teaches on the module, or who teaches on that subject in other modules, tutors, post grads.</a:t>
            </a:r>
          </a:p>
          <a:p>
            <a:endParaRPr lang="en-US" dirty="0"/>
          </a:p>
          <a:p>
            <a:r>
              <a:rPr lang="en-US" dirty="0"/>
              <a:t>Training should be provided to the panel of standard setters.</a:t>
            </a:r>
          </a:p>
          <a:p>
            <a:endParaRPr lang="en-US" dirty="0"/>
          </a:p>
          <a:p>
            <a:r>
              <a:rPr lang="en-US" dirty="0"/>
              <a:t>The</a:t>
            </a:r>
            <a:r>
              <a:rPr lang="en-US" baseline="0" dirty="0"/>
              <a:t> training</a:t>
            </a:r>
            <a:r>
              <a:rPr lang="en-US" dirty="0"/>
              <a:t> focuses on explaining what has been taught to the students and what level the students are at.</a:t>
            </a:r>
          </a:p>
          <a:p>
            <a:endParaRPr lang="en-US" dirty="0"/>
          </a:p>
          <a:p>
            <a:r>
              <a:rPr lang="en-US" dirty="0"/>
              <a:t>The panel should then focus on </a:t>
            </a:r>
            <a:r>
              <a:rPr lang="en-US" dirty="0" err="1"/>
              <a:t>conceptualising</a:t>
            </a:r>
            <a:r>
              <a:rPr lang="en-US" dirty="0"/>
              <a:t> the Borderline Candidate.</a:t>
            </a:r>
          </a:p>
          <a:p>
            <a:endParaRPr lang="en-US" dirty="0"/>
          </a:p>
          <a:p>
            <a:r>
              <a:rPr lang="en-US" dirty="0"/>
              <a:t>The next step is for each member of the panel to read the examination and for each item to answer the question:</a:t>
            </a:r>
          </a:p>
          <a:p>
            <a:endParaRPr lang="en-US" dirty="0"/>
          </a:p>
          <a:p>
            <a:r>
              <a:rPr lang="en-US" dirty="0"/>
              <a:t>“What percentage of borderline candidates would answer this question correctly?”</a:t>
            </a:r>
          </a:p>
          <a:p>
            <a:endParaRPr lang="en-US" dirty="0"/>
          </a:p>
          <a:p>
            <a:r>
              <a:rPr lang="en-US" dirty="0"/>
              <a:t>Each member of the panel should fill out a spreadsheet such as the one shown in the next slide.</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8</a:t>
            </a:fld>
            <a:endParaRPr lang="en-US"/>
          </a:p>
        </p:txBody>
      </p:sp>
    </p:spTree>
    <p:extLst>
      <p:ext uri="{BB962C8B-B14F-4D97-AF65-F5344CB8AC3E}">
        <p14:creationId xmlns:p14="http://schemas.microsoft.com/office/powerpoint/2010/main" val="69674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examiner fills in their initials as shown and then records</a:t>
            </a:r>
            <a:r>
              <a:rPr lang="en-US" baseline="0" dirty="0"/>
              <a:t> the percentage of Borderline candidates that they think would answer each question correctly, based on how difficult they think the question would be for this cohort of students.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9</a:t>
            </a:fld>
            <a:endParaRPr lang="en-US"/>
          </a:p>
        </p:txBody>
      </p:sp>
    </p:spTree>
    <p:extLst>
      <p:ext uri="{BB962C8B-B14F-4D97-AF65-F5344CB8AC3E}">
        <p14:creationId xmlns:p14="http://schemas.microsoft.com/office/powerpoint/2010/main" val="1475513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291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5532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1510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4992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63787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6954A-D499-454B-B233-BD5279CEDEFC}"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50781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79185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48416-A9EF-2648-8098-D0068A08B44A}" type="slidenum">
              <a:rPr lang="en-US" smtClean="0"/>
              <a:t>‹#›</a:t>
            </a:fld>
            <a:endParaRPr lang="en-US"/>
          </a:p>
        </p:txBody>
      </p:sp>
    </p:spTree>
    <p:extLst>
      <p:ext uri="{BB962C8B-B14F-4D97-AF65-F5344CB8AC3E}">
        <p14:creationId xmlns:p14="http://schemas.microsoft.com/office/powerpoint/2010/main" val="70428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2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6954A-D499-454B-B233-BD5279CEDEFC}" type="datetimeFigureOut">
              <a:rPr lang="en-US" smtClean="0"/>
              <a:t>6/15/20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A48416-A9EF-2648-8098-D0068A08B44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68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jpg"/><Relationship Id="rId5" Type="http://schemas.openxmlformats.org/officeDocument/2006/relationships/hyperlink" Target="https://www.researchgate.net/deref/http:/dx.doi.org/10.21315/eimj2018.10.2.3?_sg%5b0%5d=HBLx-Ck82gtGqSBh0P8VeZhBvam5KGpoMECH4Evgr1qWjTRHzY7nt8A8Gf9sCmoqpd7DQKmffQYl5XIPeIAUgzXWdQ.XYXkR8n6MHRmmm4edWXiYiIWnl4fa6Tp21Lyx3djJ-8TI_InYbi4c9Nx5Mh0Vu2ZL41Z0EqiNZPRUNdTa6XwDQ"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pubmed.ncbi.nlm.nih.gov/1911722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researchgate.net/deref/http:/dx.doi.org/10.21315/eimj2018.10.2.3?_sg%5b0%5d=HBLx-Ck82gtGqSBh0P8VeZhBvam5KGpoMECH4Evgr1qWjTRHzY7nt8A8Gf9sCmoqpd7DQKmffQYl5XIPeIAUgzXWdQ.XYXkR8n6MHRmmm4edWXiYiIWnl4fa6Tp21Lyx3djJ-8TI_InYbi4c9Nx5Mh0Vu2ZL41Z0EqiNZPRUNdTa6XwDQ"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29924"/>
            <a:ext cx="10722685" cy="3566160"/>
          </a:xfrm>
        </p:spPr>
        <p:txBody>
          <a:bodyPr>
            <a:normAutofit/>
          </a:bodyPr>
          <a:lstStyle/>
          <a:p>
            <a:r>
              <a:rPr lang="en-US" sz="7200" dirty="0"/>
              <a:t>Multiple Choice Questions</a:t>
            </a:r>
          </a:p>
        </p:txBody>
      </p:sp>
      <p:sp>
        <p:nvSpPr>
          <p:cNvPr id="3" name="Subtitle 2"/>
          <p:cNvSpPr>
            <a:spLocks noGrp="1"/>
          </p:cNvSpPr>
          <p:nvPr>
            <p:ph type="subTitle" idx="1"/>
          </p:nvPr>
        </p:nvSpPr>
        <p:spPr>
          <a:xfrm>
            <a:off x="1100051" y="4455620"/>
            <a:ext cx="10058400" cy="1163302"/>
          </a:xfrm>
        </p:spPr>
        <p:txBody>
          <a:bodyPr>
            <a:normAutofit fontScale="92500" lnSpcReduction="20000"/>
          </a:bodyPr>
          <a:lstStyle/>
          <a:p>
            <a:r>
              <a:rPr lang="en-US" dirty="0"/>
              <a:t>How to set the standard in MCQ examinations </a:t>
            </a:r>
          </a:p>
          <a:p>
            <a:endParaRPr lang="en-US" dirty="0"/>
          </a:p>
          <a:p>
            <a:r>
              <a:rPr lang="en-US" sz="1800" dirty="0" err="1"/>
              <a:t>Dr</a:t>
            </a:r>
            <a:r>
              <a:rPr lang="en-US" sz="1800" dirty="0"/>
              <a:t> Helen Hynes, Medical Education Unit, UCC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spTree>
    <p:extLst>
      <p:ext uri="{BB962C8B-B14F-4D97-AF65-F5344CB8AC3E}">
        <p14:creationId xmlns:p14="http://schemas.microsoft.com/office/powerpoint/2010/main" val="12220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a:t>
            </a:r>
            <a:r>
              <a:rPr lang="en-US" dirty="0" err="1"/>
              <a:t>Angoff</a:t>
            </a:r>
            <a:r>
              <a:rPr lang="en-US" dirty="0"/>
              <a:t> and guessing</a:t>
            </a:r>
          </a:p>
        </p:txBody>
      </p:sp>
      <p:sp>
        <p:nvSpPr>
          <p:cNvPr id="3" name="Content Placeholder 2"/>
          <p:cNvSpPr>
            <a:spLocks noGrp="1"/>
          </p:cNvSpPr>
          <p:nvPr>
            <p:ph idx="1"/>
          </p:nvPr>
        </p:nvSpPr>
        <p:spPr/>
        <p:txBody>
          <a:bodyPr/>
          <a:lstStyle/>
          <a:p>
            <a:r>
              <a:rPr lang="en-US" dirty="0"/>
              <a:t>If the modified </a:t>
            </a:r>
            <a:r>
              <a:rPr lang="en-US" dirty="0" err="1"/>
              <a:t>Angoff</a:t>
            </a:r>
            <a:r>
              <a:rPr lang="en-US" dirty="0"/>
              <a:t> is being used in a single best answer MCQ, it is important to remember that just by guessing, a completely incompetent candidate would statistically be expected to answer each question correctly. </a:t>
            </a:r>
          </a:p>
          <a:p>
            <a:r>
              <a:rPr lang="en-US" dirty="0"/>
              <a:t>So for example if the question has 5 possible answers, then 20% of candidates with no prior knowledge would be expected to answer each question correctly.</a:t>
            </a:r>
          </a:p>
          <a:p>
            <a:r>
              <a:rPr lang="en-US" dirty="0"/>
              <a:t>So when answering the question “What percentage of borderline candidates do you think would answer this question correctly?” we need to bear this in mind.</a:t>
            </a:r>
          </a:p>
          <a:p>
            <a:r>
              <a:rPr lang="en-US" dirty="0"/>
              <a:t>For a question with 5 possible answers I would ask the examiners to give a percentage between 20% -100% to allow for that.</a:t>
            </a:r>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462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Worked example from a previous MCQ</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1502764"/>
              </p:ext>
            </p:extLst>
          </p:nvPr>
        </p:nvGraphicFramePr>
        <p:xfrm>
          <a:off x="1096963" y="1846263"/>
          <a:ext cx="8094803" cy="4164487"/>
        </p:xfrm>
        <a:graphic>
          <a:graphicData uri="http://schemas.openxmlformats.org/drawingml/2006/table">
            <a:tbl>
              <a:tblPr>
                <a:tableStyleId>{5C22544A-7EE6-4342-B048-85BDC9FD1C3A}</a:tableStyleId>
              </a:tblPr>
              <a:tblGrid>
                <a:gridCol w="1116844">
                  <a:extLst>
                    <a:ext uri="{9D8B030D-6E8A-4147-A177-3AD203B41FA5}">
                      <a16:colId xmlns:a16="http://schemas.microsoft.com/office/drawing/2014/main" val="20000"/>
                    </a:ext>
                  </a:extLst>
                </a:gridCol>
                <a:gridCol w="664568">
                  <a:extLst>
                    <a:ext uri="{9D8B030D-6E8A-4147-A177-3AD203B41FA5}">
                      <a16:colId xmlns:a16="http://schemas.microsoft.com/office/drawing/2014/main" val="20001"/>
                    </a:ext>
                  </a:extLst>
                </a:gridCol>
                <a:gridCol w="692258">
                  <a:extLst>
                    <a:ext uri="{9D8B030D-6E8A-4147-A177-3AD203B41FA5}">
                      <a16:colId xmlns:a16="http://schemas.microsoft.com/office/drawing/2014/main" val="20002"/>
                    </a:ext>
                  </a:extLst>
                </a:gridCol>
                <a:gridCol w="803019">
                  <a:extLst>
                    <a:ext uri="{9D8B030D-6E8A-4147-A177-3AD203B41FA5}">
                      <a16:colId xmlns:a16="http://schemas.microsoft.com/office/drawing/2014/main" val="20003"/>
                    </a:ext>
                  </a:extLst>
                </a:gridCol>
                <a:gridCol w="803019">
                  <a:extLst>
                    <a:ext uri="{9D8B030D-6E8A-4147-A177-3AD203B41FA5}">
                      <a16:colId xmlns:a16="http://schemas.microsoft.com/office/drawing/2014/main" val="20004"/>
                    </a:ext>
                  </a:extLst>
                </a:gridCol>
                <a:gridCol w="803019">
                  <a:extLst>
                    <a:ext uri="{9D8B030D-6E8A-4147-A177-3AD203B41FA5}">
                      <a16:colId xmlns:a16="http://schemas.microsoft.com/office/drawing/2014/main" val="20005"/>
                    </a:ext>
                  </a:extLst>
                </a:gridCol>
                <a:gridCol w="803019">
                  <a:extLst>
                    <a:ext uri="{9D8B030D-6E8A-4147-A177-3AD203B41FA5}">
                      <a16:colId xmlns:a16="http://schemas.microsoft.com/office/drawing/2014/main" val="20006"/>
                    </a:ext>
                  </a:extLst>
                </a:gridCol>
                <a:gridCol w="803019">
                  <a:extLst>
                    <a:ext uri="{9D8B030D-6E8A-4147-A177-3AD203B41FA5}">
                      <a16:colId xmlns:a16="http://schemas.microsoft.com/office/drawing/2014/main" val="20007"/>
                    </a:ext>
                  </a:extLst>
                </a:gridCol>
                <a:gridCol w="803019">
                  <a:extLst>
                    <a:ext uri="{9D8B030D-6E8A-4147-A177-3AD203B41FA5}">
                      <a16:colId xmlns:a16="http://schemas.microsoft.com/office/drawing/2014/main" val="20008"/>
                    </a:ext>
                  </a:extLst>
                </a:gridCol>
                <a:gridCol w="803019">
                  <a:extLst>
                    <a:ext uri="{9D8B030D-6E8A-4147-A177-3AD203B41FA5}">
                      <a16:colId xmlns:a16="http://schemas.microsoft.com/office/drawing/2014/main" val="20009"/>
                    </a:ext>
                  </a:extLst>
                </a:gridCol>
              </a:tblGrid>
              <a:tr h="297847">
                <a:tc>
                  <a:txBody>
                    <a:bodyPr/>
                    <a:lstStyle/>
                    <a:p>
                      <a:pPr algn="ctr" fontAlgn="b"/>
                      <a:r>
                        <a:rPr lang="en-US" sz="1000" u="none" strike="noStrike" dirty="0">
                          <a:effectLst/>
                        </a:rPr>
                        <a:t>Question number</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9">
                  <a:txBody>
                    <a:bodyPr/>
                    <a:lstStyle/>
                    <a:p>
                      <a:pPr algn="ctr" fontAlgn="ctr"/>
                      <a:r>
                        <a:rPr lang="en-US" sz="1000" u="none" strike="noStrike" dirty="0">
                          <a:effectLst/>
                        </a:rPr>
                        <a:t>What percentage of borderline</a:t>
                      </a:r>
                      <a:r>
                        <a:rPr lang="en-US" sz="1000" u="none" strike="noStrike" baseline="0" dirty="0">
                          <a:effectLst/>
                        </a:rPr>
                        <a:t> candidates do </a:t>
                      </a:r>
                      <a:r>
                        <a:rPr lang="en-US" sz="1000" u="none" strike="noStrike" dirty="0">
                          <a:effectLst/>
                        </a:rPr>
                        <a:t>you think would answer this question correctly?</a:t>
                      </a:r>
                      <a:endParaRPr lang="en-US" sz="1000" b="0" i="0" u="none" strike="noStrike" dirty="0">
                        <a:effectLst/>
                        <a:latin typeface="Verdana" charset="0"/>
                      </a:endParaRPr>
                    </a:p>
                  </a:txBody>
                  <a:tcPr marL="12340" marR="12340" marT="12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0415">
                <a:tc>
                  <a:txBody>
                    <a:bodyPr/>
                    <a:lstStyle/>
                    <a:p>
                      <a:pPr algn="ctr" fontAlgn="b"/>
                      <a:r>
                        <a:rPr lang="sk-SK" sz="1000" u="none" strike="noStrike" dirty="0">
                          <a:effectLst/>
                        </a:rPr>
                        <a:t> </a:t>
                      </a:r>
                      <a:endParaRPr lang="sk-SK"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mn-lt"/>
                        </a:rPr>
                        <a:t>A</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mn-lt"/>
                        </a:rPr>
                        <a:t>B</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C</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D</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effectLst/>
                          <a:latin typeface="Verdana" charset="0"/>
                        </a:rPr>
                        <a:t>E</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F</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G</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185095">
                <a:tc>
                  <a:txBody>
                    <a:bodyPr/>
                    <a:lstStyle/>
                    <a:p>
                      <a:pPr algn="ctr" fontAlgn="b"/>
                      <a:r>
                        <a:rPr lang="en-US" sz="1000" u="none" strike="noStrike" dirty="0">
                          <a:effectLst/>
                        </a:rPr>
                        <a:t>1</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185095">
                <a:tc>
                  <a:txBody>
                    <a:bodyPr/>
                    <a:lstStyle/>
                    <a:p>
                      <a:pPr algn="ctr" fontAlgn="b"/>
                      <a:r>
                        <a:rPr lang="is-IS" sz="1000" u="none" strike="noStrike" dirty="0">
                          <a:effectLst/>
                        </a:rPr>
                        <a:t>2</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dirty="0">
                          <a:effectLst/>
                        </a:rPr>
                        <a:t>25</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85095">
                <a:tc>
                  <a:txBody>
                    <a:bodyPr/>
                    <a:lstStyle/>
                    <a:p>
                      <a:pPr algn="ctr" fontAlgn="b"/>
                      <a:r>
                        <a:rPr lang="en-US" sz="1000" u="none" strike="noStrike" dirty="0">
                          <a:effectLst/>
                        </a:rPr>
                        <a:t>3</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60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185095">
                <a:tc>
                  <a:txBody>
                    <a:bodyPr/>
                    <a:lstStyle/>
                    <a:p>
                      <a:pPr algn="ctr" fontAlgn="b"/>
                      <a:r>
                        <a:rPr lang="en-US" sz="1000" u="none" strike="noStrike" dirty="0">
                          <a:effectLst/>
                        </a:rPr>
                        <a:t>4</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75</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40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185095">
                <a:tc>
                  <a:txBody>
                    <a:bodyPr/>
                    <a:lstStyle/>
                    <a:p>
                      <a:pPr algn="ctr" fontAlgn="b"/>
                      <a:r>
                        <a:rPr lang="en-US" sz="1000" u="none" strike="noStrike">
                          <a:effectLst/>
                        </a:rPr>
                        <a:t>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100" u="none" strike="noStrike">
                          <a:effectLst/>
                        </a:rPr>
                        <a:t>20</a:t>
                      </a:r>
                      <a:endParaRPr lang="is-I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dirty="0">
                          <a:effectLst/>
                        </a:rPr>
                        <a:t>20</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185095">
                <a:tc>
                  <a:txBody>
                    <a:bodyPr/>
                    <a:lstStyle/>
                    <a:p>
                      <a:pPr algn="ctr" fontAlgn="b"/>
                      <a:r>
                        <a:rPr lang="en-US" sz="1000" u="none" strike="noStrike">
                          <a:effectLst/>
                        </a:rPr>
                        <a:t>6</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100" u="none" strike="noStrike" dirty="0">
                          <a:effectLst/>
                        </a:rPr>
                        <a:t>20</a:t>
                      </a:r>
                      <a:endParaRPr lang="is-I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dirty="0">
                          <a:effectLst/>
                        </a:rPr>
                        <a:t>20</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185095">
                <a:tc>
                  <a:txBody>
                    <a:bodyPr/>
                    <a:lstStyle/>
                    <a:p>
                      <a:pPr algn="ctr" fontAlgn="b"/>
                      <a:r>
                        <a:rPr lang="en-US" sz="1000" u="none" strike="noStrike">
                          <a:effectLst/>
                        </a:rPr>
                        <a:t>7</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185095">
                <a:tc>
                  <a:txBody>
                    <a:bodyPr/>
                    <a:lstStyle/>
                    <a:p>
                      <a:pPr algn="ctr" fontAlgn="b"/>
                      <a:r>
                        <a:rPr lang="en-US" sz="1000" u="none" strike="noStrike">
                          <a:effectLst/>
                        </a:rPr>
                        <a:t>8</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185095">
                <a:tc>
                  <a:txBody>
                    <a:bodyPr/>
                    <a:lstStyle/>
                    <a:p>
                      <a:pPr algn="ctr" fontAlgn="b"/>
                      <a:r>
                        <a:rPr lang="en-US" sz="1000" u="none" strike="noStrike">
                          <a:effectLst/>
                        </a:rPr>
                        <a:t>9</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185095">
                <a:tc>
                  <a:txBody>
                    <a:bodyPr/>
                    <a:lstStyle/>
                    <a:p>
                      <a:pPr algn="ctr" fontAlgn="b"/>
                      <a:r>
                        <a:rPr lang="en-US" sz="1000" u="none" strike="noStrike">
                          <a:effectLst/>
                        </a:rPr>
                        <a:t>10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50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185095">
                <a:tc>
                  <a:txBody>
                    <a:bodyPr/>
                    <a:lstStyle/>
                    <a:p>
                      <a:pPr algn="ctr" fontAlgn="b"/>
                      <a:r>
                        <a:rPr lang="cs-CZ" sz="1000" u="none" strike="noStrike">
                          <a:effectLst/>
                        </a:rPr>
                        <a:t>11</a:t>
                      </a:r>
                      <a:endParaRPr lang="cs-CZ"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185095">
                <a:tc>
                  <a:txBody>
                    <a:bodyPr/>
                    <a:lstStyle/>
                    <a:p>
                      <a:pPr algn="ctr" fontAlgn="b"/>
                      <a:r>
                        <a:rPr lang="is-IS" sz="1000" u="none" strike="noStrike">
                          <a:effectLst/>
                        </a:rPr>
                        <a:t>12</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80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185095">
                <a:tc>
                  <a:txBody>
                    <a:bodyPr/>
                    <a:lstStyle/>
                    <a:p>
                      <a:pPr algn="ctr" fontAlgn="b"/>
                      <a:r>
                        <a:rPr lang="is-IS" sz="1000" u="none" strike="noStrike">
                          <a:effectLst/>
                        </a:rPr>
                        <a:t>13</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80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80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185095">
                <a:tc>
                  <a:txBody>
                    <a:bodyPr/>
                    <a:lstStyle/>
                    <a:p>
                      <a:pPr algn="ctr" fontAlgn="b"/>
                      <a:r>
                        <a:rPr lang="en-US" sz="1000" u="none" strike="noStrike">
                          <a:effectLst/>
                        </a:rPr>
                        <a:t>14</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185095">
                <a:tc>
                  <a:txBody>
                    <a:bodyPr/>
                    <a:lstStyle/>
                    <a:p>
                      <a:pPr algn="ctr" fontAlgn="b"/>
                      <a:r>
                        <a:rPr lang="en-US" sz="1000" u="none" strike="noStrike">
                          <a:effectLst/>
                        </a:rPr>
                        <a:t>15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185095">
                <a:tc>
                  <a:txBody>
                    <a:bodyPr/>
                    <a:lstStyle/>
                    <a:p>
                      <a:pPr algn="ctr" fontAlgn="b"/>
                      <a:r>
                        <a:rPr lang="en-US" sz="1000" u="none" strike="noStrike">
                          <a:effectLst/>
                        </a:rPr>
                        <a:t>16</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185095">
                <a:tc>
                  <a:txBody>
                    <a:bodyPr/>
                    <a:lstStyle/>
                    <a:p>
                      <a:pPr algn="ctr" fontAlgn="b"/>
                      <a:r>
                        <a:rPr lang="en-US" sz="1000" u="none" strike="noStrike">
                          <a:effectLst/>
                        </a:rPr>
                        <a:t>17</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185095">
                <a:tc>
                  <a:txBody>
                    <a:bodyPr/>
                    <a:lstStyle/>
                    <a:p>
                      <a:pPr algn="ctr" fontAlgn="b"/>
                      <a:r>
                        <a:rPr lang="fi-FI" sz="1000" u="none" strike="noStrike">
                          <a:effectLst/>
                        </a:rPr>
                        <a:t>18</a:t>
                      </a:r>
                      <a:endParaRPr lang="fi-FI"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185095">
                <a:tc>
                  <a:txBody>
                    <a:bodyPr/>
                    <a:lstStyle/>
                    <a:p>
                      <a:pPr algn="ctr" fontAlgn="b"/>
                      <a:r>
                        <a:rPr lang="en-US" sz="1000" u="none" strike="noStrike">
                          <a:effectLst/>
                        </a:rPr>
                        <a:t>19</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0"/>
                  </a:ext>
                </a:extLst>
              </a:tr>
              <a:tr h="185095">
                <a:tc>
                  <a:txBody>
                    <a:bodyPr/>
                    <a:lstStyle/>
                    <a:p>
                      <a:pPr algn="ctr" fontAlgn="b"/>
                      <a:r>
                        <a:rPr lang="is-IS" sz="1000" u="none" strike="noStrike">
                          <a:effectLst/>
                        </a:rPr>
                        <a:t>20</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90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bl>
          </a:graphicData>
        </a:graphic>
      </p:graphicFrame>
      <p:sp>
        <p:nvSpPr>
          <p:cNvPr id="6" name="Oval 5"/>
          <p:cNvSpPr/>
          <p:nvPr/>
        </p:nvSpPr>
        <p:spPr>
          <a:xfrm>
            <a:off x="2317531" y="2049517"/>
            <a:ext cx="488731" cy="378373"/>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286603"/>
            <a:ext cx="812800" cy="812800"/>
          </a:xfrm>
          <a:prstGeom prst="rect">
            <a:avLst/>
          </a:prstGeom>
        </p:spPr>
      </p:pic>
    </p:spTree>
    <p:extLst>
      <p:ext uri="{BB962C8B-B14F-4D97-AF65-F5344CB8AC3E}">
        <p14:creationId xmlns:p14="http://schemas.microsoft.com/office/powerpoint/2010/main" val="2858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Worked example from a previous MCQ</a:t>
            </a:r>
          </a:p>
        </p:txBody>
      </p:sp>
      <p:graphicFrame>
        <p:nvGraphicFramePr>
          <p:cNvPr id="5" name="Content Placeholder 3"/>
          <p:cNvGraphicFramePr>
            <a:graphicFrameLocks/>
          </p:cNvGraphicFramePr>
          <p:nvPr>
            <p:extLst>
              <p:ext uri="{D42A27DB-BD31-4B8C-83A1-F6EECF244321}">
                <p14:modId xmlns:p14="http://schemas.microsoft.com/office/powerpoint/2010/main" val="692476129"/>
              </p:ext>
            </p:extLst>
          </p:nvPr>
        </p:nvGraphicFramePr>
        <p:xfrm>
          <a:off x="1096963" y="1846263"/>
          <a:ext cx="7360914" cy="4131565"/>
        </p:xfrm>
        <a:graphic>
          <a:graphicData uri="http://schemas.openxmlformats.org/drawingml/2006/table">
            <a:tbl>
              <a:tblPr>
                <a:tableStyleId>{5C22544A-7EE6-4342-B048-85BDC9FD1C3A}</a:tableStyleId>
              </a:tblPr>
              <a:tblGrid>
                <a:gridCol w="1116844">
                  <a:extLst>
                    <a:ext uri="{9D8B030D-6E8A-4147-A177-3AD203B41FA5}">
                      <a16:colId xmlns:a16="http://schemas.microsoft.com/office/drawing/2014/main" val="20000"/>
                    </a:ext>
                  </a:extLst>
                </a:gridCol>
                <a:gridCol w="664568">
                  <a:extLst>
                    <a:ext uri="{9D8B030D-6E8A-4147-A177-3AD203B41FA5}">
                      <a16:colId xmlns:a16="http://schemas.microsoft.com/office/drawing/2014/main" val="20001"/>
                    </a:ext>
                  </a:extLst>
                </a:gridCol>
                <a:gridCol w="692258">
                  <a:extLst>
                    <a:ext uri="{9D8B030D-6E8A-4147-A177-3AD203B41FA5}">
                      <a16:colId xmlns:a16="http://schemas.microsoft.com/office/drawing/2014/main" val="20002"/>
                    </a:ext>
                  </a:extLst>
                </a:gridCol>
                <a:gridCol w="803019">
                  <a:extLst>
                    <a:ext uri="{9D8B030D-6E8A-4147-A177-3AD203B41FA5}">
                      <a16:colId xmlns:a16="http://schemas.microsoft.com/office/drawing/2014/main" val="20003"/>
                    </a:ext>
                  </a:extLst>
                </a:gridCol>
                <a:gridCol w="803019">
                  <a:extLst>
                    <a:ext uri="{9D8B030D-6E8A-4147-A177-3AD203B41FA5}">
                      <a16:colId xmlns:a16="http://schemas.microsoft.com/office/drawing/2014/main" val="20004"/>
                    </a:ext>
                  </a:extLst>
                </a:gridCol>
                <a:gridCol w="803019">
                  <a:extLst>
                    <a:ext uri="{9D8B030D-6E8A-4147-A177-3AD203B41FA5}">
                      <a16:colId xmlns:a16="http://schemas.microsoft.com/office/drawing/2014/main" val="20005"/>
                    </a:ext>
                  </a:extLst>
                </a:gridCol>
                <a:gridCol w="803019">
                  <a:extLst>
                    <a:ext uri="{9D8B030D-6E8A-4147-A177-3AD203B41FA5}">
                      <a16:colId xmlns:a16="http://schemas.microsoft.com/office/drawing/2014/main" val="20006"/>
                    </a:ext>
                  </a:extLst>
                </a:gridCol>
                <a:gridCol w="803019">
                  <a:extLst>
                    <a:ext uri="{9D8B030D-6E8A-4147-A177-3AD203B41FA5}">
                      <a16:colId xmlns:a16="http://schemas.microsoft.com/office/drawing/2014/main" val="20007"/>
                    </a:ext>
                  </a:extLst>
                </a:gridCol>
                <a:gridCol w="69130">
                  <a:extLst>
                    <a:ext uri="{9D8B030D-6E8A-4147-A177-3AD203B41FA5}">
                      <a16:colId xmlns:a16="http://schemas.microsoft.com/office/drawing/2014/main" val="20008"/>
                    </a:ext>
                  </a:extLst>
                </a:gridCol>
                <a:gridCol w="803019">
                  <a:extLst>
                    <a:ext uri="{9D8B030D-6E8A-4147-A177-3AD203B41FA5}">
                      <a16:colId xmlns:a16="http://schemas.microsoft.com/office/drawing/2014/main" val="20009"/>
                    </a:ext>
                  </a:extLst>
                </a:gridCol>
              </a:tblGrid>
              <a:tr h="264925">
                <a:tc>
                  <a:txBody>
                    <a:bodyPr/>
                    <a:lstStyle/>
                    <a:p>
                      <a:pPr algn="ctr" fontAlgn="b"/>
                      <a:r>
                        <a:rPr lang="en-US" sz="1000" u="none" strike="noStrike" dirty="0">
                          <a:effectLst/>
                        </a:rPr>
                        <a:t>Question number</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9">
                  <a:txBody>
                    <a:bodyPr/>
                    <a:lstStyle/>
                    <a:p>
                      <a:pPr algn="ctr" fontAlgn="ctr"/>
                      <a:r>
                        <a:rPr lang="en-US" sz="1000" u="none" strike="noStrike" dirty="0">
                          <a:effectLst/>
                        </a:rPr>
                        <a:t>What</a:t>
                      </a:r>
                      <a:r>
                        <a:rPr lang="en-US" sz="1000" u="none" strike="noStrike" baseline="0" dirty="0">
                          <a:effectLst/>
                        </a:rPr>
                        <a:t> p</a:t>
                      </a:r>
                      <a:r>
                        <a:rPr lang="en-US" sz="1000" u="none" strike="noStrike" dirty="0">
                          <a:effectLst/>
                        </a:rPr>
                        <a:t>ercentage of borderline candidates do you think would answer this</a:t>
                      </a:r>
                      <a:r>
                        <a:rPr lang="en-US" sz="1000" u="none" strike="noStrike" baseline="0" dirty="0">
                          <a:effectLst/>
                        </a:rPr>
                        <a:t> question </a:t>
                      </a:r>
                      <a:r>
                        <a:rPr lang="en-US" sz="1000" u="none" strike="noStrike" dirty="0">
                          <a:effectLst/>
                        </a:rPr>
                        <a:t>correctly?</a:t>
                      </a:r>
                      <a:endParaRPr lang="en-US" sz="1000" b="0" i="0" u="none" strike="noStrike" dirty="0">
                        <a:effectLst/>
                        <a:latin typeface="Verdana" charset="0"/>
                      </a:endParaRPr>
                    </a:p>
                  </a:txBody>
                  <a:tcPr marL="12340" marR="12340" marT="12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0415">
                <a:tc>
                  <a:txBody>
                    <a:bodyPr/>
                    <a:lstStyle/>
                    <a:p>
                      <a:pPr algn="ctr" fontAlgn="b"/>
                      <a:r>
                        <a:rPr lang="sk-SK" sz="1000" u="none" strike="noStrike" dirty="0">
                          <a:effectLst/>
                        </a:rPr>
                        <a:t> </a:t>
                      </a:r>
                      <a:endParaRPr lang="sk-SK"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mn-lt"/>
                        </a:rPr>
                        <a:t>A</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mn-lt"/>
                        </a:rPr>
                        <a:t>B</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C</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D</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effectLst/>
                          <a:latin typeface="Verdana" charset="0"/>
                        </a:rPr>
                        <a:t>E</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b="0" i="0" u="none" strike="noStrike" dirty="0">
                          <a:effectLst/>
                          <a:latin typeface="Verdana" charset="0"/>
                        </a:rPr>
                        <a:t>F</a:t>
                      </a: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G</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185095">
                <a:tc>
                  <a:txBody>
                    <a:bodyPr/>
                    <a:lstStyle/>
                    <a:p>
                      <a:pPr algn="ctr" fontAlgn="b"/>
                      <a:r>
                        <a:rPr lang="en-US" sz="1000" u="none" strike="noStrike" dirty="0">
                          <a:effectLst/>
                        </a:rPr>
                        <a:t>1</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185095">
                <a:tc>
                  <a:txBody>
                    <a:bodyPr/>
                    <a:lstStyle/>
                    <a:p>
                      <a:pPr algn="ctr" fontAlgn="b"/>
                      <a:r>
                        <a:rPr lang="is-IS" sz="1000" u="none" strike="noStrike" dirty="0">
                          <a:effectLst/>
                        </a:rPr>
                        <a:t>2</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dirty="0">
                          <a:effectLst/>
                        </a:rPr>
                        <a:t>25</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85095">
                <a:tc>
                  <a:txBody>
                    <a:bodyPr/>
                    <a:lstStyle/>
                    <a:p>
                      <a:pPr algn="ctr" fontAlgn="b"/>
                      <a:r>
                        <a:rPr lang="en-US" sz="1000" u="none" strike="noStrike" dirty="0">
                          <a:effectLst/>
                        </a:rPr>
                        <a:t>3</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60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185095">
                <a:tc>
                  <a:txBody>
                    <a:bodyPr/>
                    <a:lstStyle/>
                    <a:p>
                      <a:pPr algn="ctr" fontAlgn="b"/>
                      <a:r>
                        <a:rPr lang="en-US" sz="1000" u="none" strike="noStrike">
                          <a:effectLst/>
                        </a:rPr>
                        <a:t>4</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75</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40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185095">
                <a:tc>
                  <a:txBody>
                    <a:bodyPr/>
                    <a:lstStyle/>
                    <a:p>
                      <a:pPr algn="ctr" fontAlgn="b"/>
                      <a:r>
                        <a:rPr lang="en-US" sz="1000" u="none" strike="noStrike">
                          <a:effectLst/>
                        </a:rPr>
                        <a:t>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100" u="none" strike="noStrike">
                          <a:effectLst/>
                        </a:rPr>
                        <a:t>20</a:t>
                      </a:r>
                      <a:endParaRPr lang="is-I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dirty="0">
                          <a:effectLst/>
                        </a:rPr>
                        <a:t>20</a:t>
                      </a:r>
                      <a:endParaRPr lang="is-I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185095">
                <a:tc>
                  <a:txBody>
                    <a:bodyPr/>
                    <a:lstStyle/>
                    <a:p>
                      <a:pPr algn="ctr" fontAlgn="b"/>
                      <a:r>
                        <a:rPr lang="en-US" sz="1000" u="none" strike="noStrike">
                          <a:effectLst/>
                        </a:rPr>
                        <a:t>6</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100" u="none" strike="noStrike">
                          <a:effectLst/>
                        </a:rPr>
                        <a:t>20</a:t>
                      </a:r>
                      <a:endParaRPr lang="is-I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is-IS" sz="1000" u="none" strike="noStrike">
                          <a:effectLst/>
                        </a:rPr>
                        <a:t>20</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185095">
                <a:tc>
                  <a:txBody>
                    <a:bodyPr/>
                    <a:lstStyle/>
                    <a:p>
                      <a:pPr algn="ctr" fontAlgn="b"/>
                      <a:r>
                        <a:rPr lang="en-US" sz="1000" u="none" strike="noStrike">
                          <a:effectLst/>
                        </a:rPr>
                        <a:t>7</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30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185095">
                <a:tc>
                  <a:txBody>
                    <a:bodyPr/>
                    <a:lstStyle/>
                    <a:p>
                      <a:pPr algn="ctr" fontAlgn="b"/>
                      <a:r>
                        <a:rPr lang="en-US" sz="1000" u="none" strike="noStrike">
                          <a:effectLst/>
                        </a:rPr>
                        <a:t>8</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185095">
                <a:tc>
                  <a:txBody>
                    <a:bodyPr/>
                    <a:lstStyle/>
                    <a:p>
                      <a:pPr algn="ctr" fontAlgn="b"/>
                      <a:r>
                        <a:rPr lang="en-US" sz="1000" u="none" strike="noStrike">
                          <a:effectLst/>
                        </a:rPr>
                        <a:t>9</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70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185095">
                <a:tc>
                  <a:txBody>
                    <a:bodyPr/>
                    <a:lstStyle/>
                    <a:p>
                      <a:pPr algn="ctr" fontAlgn="b"/>
                      <a:r>
                        <a:rPr lang="en-US" sz="1000" u="none" strike="noStrike">
                          <a:effectLst/>
                        </a:rPr>
                        <a:t>10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50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185095">
                <a:tc>
                  <a:txBody>
                    <a:bodyPr/>
                    <a:lstStyle/>
                    <a:p>
                      <a:pPr algn="ctr" fontAlgn="b"/>
                      <a:r>
                        <a:rPr lang="cs-CZ" sz="1000" u="none" strike="noStrike">
                          <a:effectLst/>
                        </a:rPr>
                        <a:t>11</a:t>
                      </a:r>
                      <a:endParaRPr lang="cs-CZ"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185095">
                <a:tc>
                  <a:txBody>
                    <a:bodyPr/>
                    <a:lstStyle/>
                    <a:p>
                      <a:pPr algn="ctr" fontAlgn="b"/>
                      <a:r>
                        <a:rPr lang="is-IS" sz="1000" u="none" strike="noStrike">
                          <a:effectLst/>
                        </a:rPr>
                        <a:t>12</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80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185095">
                <a:tc>
                  <a:txBody>
                    <a:bodyPr/>
                    <a:lstStyle/>
                    <a:p>
                      <a:pPr algn="ctr" fontAlgn="b"/>
                      <a:r>
                        <a:rPr lang="is-IS" sz="1000" u="none" strike="noStrike">
                          <a:effectLst/>
                        </a:rPr>
                        <a:t>13</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80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185095">
                <a:tc>
                  <a:txBody>
                    <a:bodyPr/>
                    <a:lstStyle/>
                    <a:p>
                      <a:pPr algn="ctr" fontAlgn="b"/>
                      <a:r>
                        <a:rPr lang="en-US" sz="1000" u="none" strike="noStrike" dirty="0">
                          <a:effectLst/>
                        </a:rPr>
                        <a:t>14</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30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100" u="none" strike="noStrike" dirty="0">
                          <a:effectLst/>
                        </a:rPr>
                        <a:t>70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solidFill>
                            <a:srgbClr val="FF0000"/>
                          </a:solidFill>
                          <a:effectLst/>
                        </a:rPr>
                        <a:t>80</a:t>
                      </a:r>
                      <a:endParaRPr lang="en-US" sz="1000" b="0" i="0" u="none" strike="noStrike" dirty="0">
                        <a:solidFill>
                          <a:srgbClr val="FF0000"/>
                        </a:solidFill>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solidFill>
                            <a:srgbClr val="FF0000"/>
                          </a:solidFill>
                          <a:effectLst/>
                        </a:rPr>
                        <a:t>30</a:t>
                      </a:r>
                      <a:endParaRPr lang="en-US" sz="1000" b="0" i="0" u="none" strike="noStrike" dirty="0">
                        <a:solidFill>
                          <a:srgbClr val="FF0000"/>
                        </a:solidFill>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185095">
                <a:tc>
                  <a:txBody>
                    <a:bodyPr/>
                    <a:lstStyle/>
                    <a:p>
                      <a:pPr algn="ctr" fontAlgn="b"/>
                      <a:r>
                        <a:rPr lang="en-US" sz="1000" u="none" strike="noStrike" dirty="0">
                          <a:effectLst/>
                        </a:rPr>
                        <a:t>15</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dirty="0">
                          <a:effectLst/>
                        </a:rPr>
                        <a:t>70</a:t>
                      </a:r>
                      <a:endParaRPr lang="en-US" sz="1100" b="0" i="0" u="none" strike="noStrike" dirty="0">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185095">
                <a:tc>
                  <a:txBody>
                    <a:bodyPr/>
                    <a:lstStyle/>
                    <a:p>
                      <a:pPr algn="ctr" fontAlgn="b"/>
                      <a:r>
                        <a:rPr lang="en-US" sz="1000" u="none" strike="noStrike">
                          <a:effectLst/>
                        </a:rPr>
                        <a:t>16</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75</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80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185095">
                <a:tc>
                  <a:txBody>
                    <a:bodyPr/>
                    <a:lstStyle/>
                    <a:p>
                      <a:pPr algn="ctr" fontAlgn="b"/>
                      <a:r>
                        <a:rPr lang="en-US" sz="1000" u="none" strike="noStrike">
                          <a:effectLst/>
                        </a:rPr>
                        <a:t>17</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80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185095">
                <a:tc>
                  <a:txBody>
                    <a:bodyPr/>
                    <a:lstStyle/>
                    <a:p>
                      <a:pPr algn="ctr" fontAlgn="b"/>
                      <a:r>
                        <a:rPr lang="fi-FI" sz="1000" u="none" strike="noStrike">
                          <a:effectLst/>
                        </a:rPr>
                        <a:t>18</a:t>
                      </a:r>
                      <a:endParaRPr lang="fi-FI"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70</a:t>
                      </a:r>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185095">
                <a:tc>
                  <a:txBody>
                    <a:bodyPr/>
                    <a:lstStyle/>
                    <a:p>
                      <a:pPr algn="ctr" fontAlgn="b"/>
                      <a:r>
                        <a:rPr lang="en-US" sz="1000" u="none" strike="noStrike">
                          <a:effectLst/>
                        </a:rPr>
                        <a:t>19</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60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0"/>
                  </a:ext>
                </a:extLst>
              </a:tr>
              <a:tr h="185095">
                <a:tc>
                  <a:txBody>
                    <a:bodyPr/>
                    <a:lstStyle/>
                    <a:p>
                      <a:pPr algn="ctr" fontAlgn="b"/>
                      <a:r>
                        <a:rPr lang="is-IS" sz="1000" u="none" strike="noStrike">
                          <a:effectLst/>
                        </a:rPr>
                        <a:t>20</a:t>
                      </a:r>
                      <a:endParaRPr lang="is-I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u="none" strike="noStrike">
                          <a:effectLst/>
                        </a:rPr>
                        <a:t>90</a:t>
                      </a:r>
                      <a:endParaRPr lang="en-US" sz="1100" b="0" i="0" u="none" strike="noStrike">
                        <a:solidFill>
                          <a:srgbClr val="000000"/>
                        </a:solidFill>
                        <a:effectLst/>
                        <a:latin typeface="Calibri"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70</a:t>
                      </a:r>
                      <a:endParaRPr lang="en-US" sz="1000" b="0" i="0" u="none" strike="noStrike">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endParaRPr lang="en-US" sz="1000" b="0" i="0" u="none" strike="noStrike" dirty="0">
                        <a:effectLst/>
                        <a:latin typeface="Verdana" charset="0"/>
                      </a:endParaRPr>
                    </a:p>
                  </a:txBody>
                  <a:tcPr marL="12340" marR="12340" marT="1234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915" y="286603"/>
            <a:ext cx="812800" cy="812800"/>
          </a:xfrm>
          <a:prstGeom prst="rect">
            <a:avLst/>
          </a:prstGeom>
        </p:spPr>
      </p:pic>
    </p:spTree>
    <p:extLst>
      <p:ext uri="{BB962C8B-B14F-4D97-AF65-F5344CB8AC3E}">
        <p14:creationId xmlns:p14="http://schemas.microsoft.com/office/powerpoint/2010/main" val="11040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Worked example from a previous MCQ</a:t>
            </a:r>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1626645265"/>
              </p:ext>
            </p:extLst>
          </p:nvPr>
        </p:nvGraphicFramePr>
        <p:xfrm>
          <a:off x="1174772" y="1799772"/>
          <a:ext cx="7253239" cy="4299833"/>
        </p:xfrm>
        <a:graphic>
          <a:graphicData uri="http://schemas.openxmlformats.org/drawingml/2006/table">
            <a:tbl>
              <a:tblPr>
                <a:tableStyleId>{5C22544A-7EE6-4342-B048-85BDC9FD1C3A}</a:tableStyleId>
              </a:tblPr>
              <a:tblGrid>
                <a:gridCol w="835034">
                  <a:extLst>
                    <a:ext uri="{9D8B030D-6E8A-4147-A177-3AD203B41FA5}">
                      <a16:colId xmlns:a16="http://schemas.microsoft.com/office/drawing/2014/main" val="20000"/>
                    </a:ext>
                  </a:extLst>
                </a:gridCol>
                <a:gridCol w="667731">
                  <a:extLst>
                    <a:ext uri="{9D8B030D-6E8A-4147-A177-3AD203B41FA5}">
                      <a16:colId xmlns:a16="http://schemas.microsoft.com/office/drawing/2014/main" val="20001"/>
                    </a:ext>
                  </a:extLst>
                </a:gridCol>
                <a:gridCol w="667731">
                  <a:extLst>
                    <a:ext uri="{9D8B030D-6E8A-4147-A177-3AD203B41FA5}">
                      <a16:colId xmlns:a16="http://schemas.microsoft.com/office/drawing/2014/main" val="20002"/>
                    </a:ext>
                  </a:extLst>
                </a:gridCol>
                <a:gridCol w="667731">
                  <a:extLst>
                    <a:ext uri="{9D8B030D-6E8A-4147-A177-3AD203B41FA5}">
                      <a16:colId xmlns:a16="http://schemas.microsoft.com/office/drawing/2014/main" val="20003"/>
                    </a:ext>
                  </a:extLst>
                </a:gridCol>
                <a:gridCol w="667731">
                  <a:extLst>
                    <a:ext uri="{9D8B030D-6E8A-4147-A177-3AD203B41FA5}">
                      <a16:colId xmlns:a16="http://schemas.microsoft.com/office/drawing/2014/main" val="20004"/>
                    </a:ext>
                  </a:extLst>
                </a:gridCol>
                <a:gridCol w="667731">
                  <a:extLst>
                    <a:ext uri="{9D8B030D-6E8A-4147-A177-3AD203B41FA5}">
                      <a16:colId xmlns:a16="http://schemas.microsoft.com/office/drawing/2014/main" val="20005"/>
                    </a:ext>
                  </a:extLst>
                </a:gridCol>
                <a:gridCol w="667731">
                  <a:extLst>
                    <a:ext uri="{9D8B030D-6E8A-4147-A177-3AD203B41FA5}">
                      <a16:colId xmlns:a16="http://schemas.microsoft.com/office/drawing/2014/main" val="20006"/>
                    </a:ext>
                  </a:extLst>
                </a:gridCol>
                <a:gridCol w="667731">
                  <a:extLst>
                    <a:ext uri="{9D8B030D-6E8A-4147-A177-3AD203B41FA5}">
                      <a16:colId xmlns:a16="http://schemas.microsoft.com/office/drawing/2014/main" val="20007"/>
                    </a:ext>
                  </a:extLst>
                </a:gridCol>
                <a:gridCol w="1545334">
                  <a:extLst>
                    <a:ext uri="{9D8B030D-6E8A-4147-A177-3AD203B41FA5}">
                      <a16:colId xmlns:a16="http://schemas.microsoft.com/office/drawing/2014/main" val="20008"/>
                    </a:ext>
                  </a:extLst>
                </a:gridCol>
                <a:gridCol w="198754">
                  <a:extLst>
                    <a:ext uri="{9D8B030D-6E8A-4147-A177-3AD203B41FA5}">
                      <a16:colId xmlns:a16="http://schemas.microsoft.com/office/drawing/2014/main" val="20009"/>
                    </a:ext>
                  </a:extLst>
                </a:gridCol>
              </a:tblGrid>
              <a:tr h="182945">
                <a:tc>
                  <a:txBody>
                    <a:bodyPr/>
                    <a:lstStyle/>
                    <a:p>
                      <a:pPr algn="ctr" rtl="0" fontAlgn="b"/>
                      <a:r>
                        <a:rPr lang="en-US" sz="1000" u="none" strike="noStrike" dirty="0">
                          <a:effectLst/>
                        </a:rPr>
                        <a:t> </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9">
                  <a:txBody>
                    <a:bodyPr/>
                    <a:lstStyle/>
                    <a:p>
                      <a:pPr algn="ctr" rtl="0" fontAlgn="ctr"/>
                      <a:r>
                        <a:rPr lang="en-US" sz="1000" u="none" strike="noStrike" dirty="0">
                          <a:effectLst/>
                        </a:rPr>
                        <a:t>What percentage of borderline candidates do you think would answer this question correctly? </a:t>
                      </a:r>
                      <a:endParaRPr lang="en-US" sz="1000" b="0" i="0" u="none" strike="noStrike" dirty="0">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2118">
                <a:tc>
                  <a:txBody>
                    <a:bodyPr/>
                    <a:lstStyle/>
                    <a:p>
                      <a:pPr algn="ctr" rtl="0" fontAlgn="b"/>
                      <a:r>
                        <a:rPr lang="en-US" sz="1000" u="none" strike="noStrike">
                          <a:effectLst/>
                        </a:rPr>
                        <a:t> </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dirty="0">
                          <a:effectLst/>
                        </a:rPr>
                        <a:t> </a:t>
                      </a:r>
                      <a:endParaRPr lang="en-US" sz="1000" b="0" i="0" u="none" strike="noStrike" dirty="0">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dirty="0">
                          <a:effectLst/>
                        </a:rPr>
                        <a:t> </a:t>
                      </a:r>
                      <a:endParaRPr lang="en-US" sz="1000" b="0" i="0" u="none" strike="noStrike" dirty="0">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1000" u="none" strike="noStrike">
                          <a:effectLst/>
                        </a:rPr>
                        <a:t> </a:t>
                      </a:r>
                      <a:endParaRPr lang="en-US" sz="10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rtl="0" fontAlgn="ctr"/>
                      <a:r>
                        <a:rPr lang="en-US" sz="600" u="none" strike="noStrike">
                          <a:effectLst/>
                        </a:rPr>
                        <a:t> </a:t>
                      </a:r>
                      <a:endParaRPr lang="en-US" sz="600" b="0" i="0" u="none" strike="noStrike">
                        <a:solidFill>
                          <a:srgbClr val="000000"/>
                        </a:solidFill>
                        <a:effectLst/>
                        <a:latin typeface="Calibri" charset="0"/>
                      </a:endParaRPr>
                    </a:p>
                  </a:txBody>
                  <a:tcPr marL="7183" marR="7183" marT="71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215503">
                <a:tc>
                  <a:txBody>
                    <a:bodyPr/>
                    <a:lstStyle/>
                    <a:p>
                      <a:pPr algn="ctr" rtl="0" fontAlgn="b"/>
                      <a:r>
                        <a:rPr lang="en-US" sz="1000" u="none" strike="noStrike">
                          <a:effectLst/>
                        </a:rPr>
                        <a:t>Question Number</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A</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B</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C</a:t>
                      </a:r>
                      <a:endParaRPr lang="en-US" sz="1000" b="0" i="0" u="none" strike="noStrike">
                        <a:solidFill>
                          <a:srgbClr val="000000"/>
                        </a:solidFill>
                        <a:effectLst/>
                        <a:latin typeface="Verdana"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D</a:t>
                      </a:r>
                      <a:endParaRPr lang="en-US" sz="1000" b="0" i="0" u="none" strike="noStrike">
                        <a:solidFill>
                          <a:srgbClr val="000000"/>
                        </a:solidFill>
                        <a:effectLst/>
                        <a:latin typeface="Verdana"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E</a:t>
                      </a:r>
                      <a:endParaRPr lang="en-US" sz="1000" b="0" i="0" u="none" strike="noStrike">
                        <a:solidFill>
                          <a:srgbClr val="000000"/>
                        </a:solidFill>
                        <a:effectLst/>
                        <a:latin typeface="Verdana"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F</a:t>
                      </a:r>
                      <a:endParaRPr lang="en-US" sz="1000" b="0" i="0" u="none" strike="noStrike">
                        <a:solidFill>
                          <a:srgbClr val="000000"/>
                        </a:solidFill>
                        <a:effectLst/>
                        <a:latin typeface="Verdana"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G</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Mean </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172402">
                <a:tc>
                  <a:txBody>
                    <a:bodyPr/>
                    <a:lstStyle/>
                    <a:p>
                      <a:pPr algn="ctr" rtl="0" fontAlgn="b"/>
                      <a:r>
                        <a:rPr lang="en-US" sz="1000" u="none" strike="noStrike">
                          <a:effectLst/>
                        </a:rPr>
                        <a:t>1</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30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38.6</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72402">
                <a:tc>
                  <a:txBody>
                    <a:bodyPr/>
                    <a:lstStyle/>
                    <a:p>
                      <a:pPr algn="ctr" rtl="0" fontAlgn="b"/>
                      <a:r>
                        <a:rPr lang="en-US" sz="1000" u="none" strike="noStrike">
                          <a:effectLst/>
                        </a:rPr>
                        <a:t>2</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25</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30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36.4</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172402">
                <a:tc>
                  <a:txBody>
                    <a:bodyPr/>
                    <a:lstStyle/>
                    <a:p>
                      <a:pPr algn="ctr" rtl="0" fontAlgn="b"/>
                      <a:r>
                        <a:rPr lang="en-US" sz="1000" u="none" strike="noStrike">
                          <a:effectLst/>
                        </a:rPr>
                        <a:t>3</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57.1</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172402">
                <a:tc>
                  <a:txBody>
                    <a:bodyPr/>
                    <a:lstStyle/>
                    <a:p>
                      <a:pPr algn="ctr" rtl="0" fontAlgn="b"/>
                      <a:r>
                        <a:rPr lang="en-US" sz="1000" u="none" strike="noStrike">
                          <a:effectLst/>
                        </a:rPr>
                        <a:t>4</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75</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40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57.9</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172402">
                <a:tc>
                  <a:txBody>
                    <a:bodyPr/>
                    <a:lstStyle/>
                    <a:p>
                      <a:pPr algn="ctr" rtl="0" fontAlgn="b"/>
                      <a:r>
                        <a:rPr lang="en-US" sz="1000" u="none" strike="noStrike">
                          <a:effectLst/>
                        </a:rPr>
                        <a:t>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20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20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35.0</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172402">
                <a:tc>
                  <a:txBody>
                    <a:bodyPr/>
                    <a:lstStyle/>
                    <a:p>
                      <a:pPr algn="ctr" rtl="0" fontAlgn="b"/>
                      <a:r>
                        <a:rPr lang="en-US" sz="1000" u="none" strike="noStrike">
                          <a:effectLst/>
                        </a:rPr>
                        <a:t>6</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20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20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32.9</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172402">
                <a:tc>
                  <a:txBody>
                    <a:bodyPr/>
                    <a:lstStyle/>
                    <a:p>
                      <a:pPr algn="ctr" rtl="0" fontAlgn="b"/>
                      <a:r>
                        <a:rPr lang="en-US" sz="1000" u="none" strike="noStrike">
                          <a:effectLst/>
                        </a:rPr>
                        <a:t>7</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40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30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49.3</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172402">
                <a:tc>
                  <a:txBody>
                    <a:bodyPr/>
                    <a:lstStyle/>
                    <a:p>
                      <a:pPr algn="ctr" rtl="0" fontAlgn="b"/>
                      <a:r>
                        <a:rPr lang="en-US" sz="1000" u="none" strike="noStrike">
                          <a:effectLst/>
                        </a:rPr>
                        <a:t>8</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50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70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40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57.1</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172402">
                <a:tc>
                  <a:txBody>
                    <a:bodyPr/>
                    <a:lstStyle/>
                    <a:p>
                      <a:pPr algn="ctr" rtl="0" fontAlgn="b"/>
                      <a:r>
                        <a:rPr lang="en-US" sz="1000" u="none" strike="noStrike">
                          <a:effectLst/>
                        </a:rPr>
                        <a:t>9</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70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30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57.9</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172402">
                <a:tc>
                  <a:txBody>
                    <a:bodyPr/>
                    <a:lstStyle/>
                    <a:p>
                      <a:pPr algn="ctr" rtl="0" fontAlgn="b"/>
                      <a:r>
                        <a:rPr lang="en-US" sz="1000" u="none" strike="noStrike">
                          <a:effectLst/>
                        </a:rPr>
                        <a:t>10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30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43.6</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172402">
                <a:tc>
                  <a:txBody>
                    <a:bodyPr/>
                    <a:lstStyle/>
                    <a:p>
                      <a:pPr algn="ctr" rtl="0" fontAlgn="b"/>
                      <a:r>
                        <a:rPr lang="en-US" sz="1000" u="none" strike="noStrike">
                          <a:effectLst/>
                        </a:rPr>
                        <a:t>11</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60.0</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172402">
                <a:tc>
                  <a:txBody>
                    <a:bodyPr/>
                    <a:lstStyle/>
                    <a:p>
                      <a:pPr algn="ctr" rtl="0" fontAlgn="b"/>
                      <a:r>
                        <a:rPr lang="en-US" sz="1000" u="none" strike="noStrike">
                          <a:effectLst/>
                        </a:rPr>
                        <a:t>12</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62.9</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172402">
                <a:tc>
                  <a:txBody>
                    <a:bodyPr/>
                    <a:lstStyle/>
                    <a:p>
                      <a:pPr algn="ctr" rtl="0" fontAlgn="b"/>
                      <a:r>
                        <a:rPr lang="en-US" sz="1000" u="none" strike="noStrike">
                          <a:effectLst/>
                        </a:rPr>
                        <a:t>13</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80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67.9</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dirty="0">
                          <a:effectLst/>
                        </a:rPr>
                        <a:t> </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172402">
                <a:tc>
                  <a:txBody>
                    <a:bodyPr/>
                    <a:lstStyle/>
                    <a:p>
                      <a:pPr algn="ctr" rtl="0" fontAlgn="b"/>
                      <a:r>
                        <a:rPr lang="en-US" sz="1000" u="none" strike="noStrike">
                          <a:effectLst/>
                        </a:rPr>
                        <a:t>14</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64.3</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172402">
                <a:tc>
                  <a:txBody>
                    <a:bodyPr/>
                    <a:lstStyle/>
                    <a:p>
                      <a:pPr algn="ctr" rtl="0" fontAlgn="b"/>
                      <a:r>
                        <a:rPr lang="en-US" sz="1000" u="none" strike="noStrike">
                          <a:effectLst/>
                        </a:rPr>
                        <a:t>15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50.0</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172402">
                <a:tc>
                  <a:txBody>
                    <a:bodyPr/>
                    <a:lstStyle/>
                    <a:p>
                      <a:pPr algn="ctr" rtl="0" fontAlgn="b"/>
                      <a:r>
                        <a:rPr lang="en-US" sz="1000" u="none" strike="noStrike">
                          <a:effectLst/>
                        </a:rPr>
                        <a:t>16</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75</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60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66.4</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172402">
                <a:tc>
                  <a:txBody>
                    <a:bodyPr/>
                    <a:lstStyle/>
                    <a:p>
                      <a:pPr algn="ctr" rtl="0" fontAlgn="b"/>
                      <a:r>
                        <a:rPr lang="en-US" sz="1000" u="none" strike="noStrike">
                          <a:effectLst/>
                        </a:rPr>
                        <a:t>17</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80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50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a:effectLst/>
                        </a:rPr>
                        <a:t>54.3</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172402">
                <a:tc>
                  <a:txBody>
                    <a:bodyPr/>
                    <a:lstStyle/>
                    <a:p>
                      <a:pPr algn="ctr" rtl="0" fontAlgn="b"/>
                      <a:r>
                        <a:rPr lang="en-US" sz="1000" u="none" strike="noStrike">
                          <a:effectLst/>
                        </a:rPr>
                        <a:t>18</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30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40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70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45.7</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0"/>
                  </a:ext>
                </a:extLst>
              </a:tr>
              <a:tr h="172402">
                <a:tc>
                  <a:txBody>
                    <a:bodyPr/>
                    <a:lstStyle/>
                    <a:p>
                      <a:pPr algn="ctr" rtl="0" fontAlgn="b"/>
                      <a:r>
                        <a:rPr lang="en-US" sz="1000" u="none" strike="noStrike">
                          <a:effectLst/>
                        </a:rPr>
                        <a:t>19</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60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70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51.4</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r h="172402">
                <a:tc>
                  <a:txBody>
                    <a:bodyPr/>
                    <a:lstStyle/>
                    <a:p>
                      <a:pPr algn="ctr" rtl="0" fontAlgn="b"/>
                      <a:r>
                        <a:rPr lang="en-US" sz="1000" u="none" strike="noStrike">
                          <a:effectLst/>
                        </a:rPr>
                        <a:t>20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90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40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a:effectLst/>
                        </a:rPr>
                        <a:t>50</a:t>
                      </a:r>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000" u="none" strike="noStrike" dirty="0">
                          <a:effectLst/>
                        </a:rPr>
                        <a:t>70</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57.1</a:t>
                      </a:r>
                      <a:endParaRPr lang="en-US" sz="1000" b="0" i="0" u="none" strike="noStrike" dirty="0">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000" u="none" strike="noStrike">
                          <a:effectLst/>
                        </a:rPr>
                        <a:t> </a:t>
                      </a:r>
                      <a:endParaRPr lang="en-US" sz="1000" b="0" i="0" u="none" strike="noStrike">
                        <a:solidFill>
                          <a:srgbClr val="000000"/>
                        </a:solidFill>
                        <a:effectLst/>
                        <a:latin typeface="Arial"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2"/>
                  </a:ext>
                </a:extLst>
              </a:tr>
              <a:tr h="197282">
                <a:tc>
                  <a:txBody>
                    <a:bodyPr/>
                    <a:lstStyle/>
                    <a:p>
                      <a:pPr algn="l" fontAlgn="b"/>
                      <a:r>
                        <a:rPr lang="en-US" sz="1000" b="0" i="0" u="none" strike="noStrike" dirty="0">
                          <a:solidFill>
                            <a:srgbClr val="000000"/>
                          </a:solidFill>
                          <a:effectLst/>
                          <a:latin typeface="Calibri" charset="0"/>
                        </a:rPr>
                        <a:t>Overall Mean</a:t>
                      </a: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b"/>
                      <a:endParaRPr lang="en-US" sz="1000" b="0" i="0" u="none" strike="noStrike">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000" u="none" strike="noStrike" dirty="0">
                          <a:effectLst/>
                        </a:rPr>
                        <a:t>52.3</a:t>
                      </a:r>
                      <a:endParaRPr lang="en-US" sz="10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endParaRPr lang="en-US" sz="700" b="0" i="0" u="none" strike="noStrike" dirty="0">
                        <a:solidFill>
                          <a:srgbClr val="000000"/>
                        </a:solidFill>
                        <a:effectLst/>
                        <a:latin typeface="Calibri" charset="0"/>
                      </a:endParaRPr>
                    </a:p>
                  </a:txBody>
                  <a:tcPr marL="7183" marR="7183" marT="71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3"/>
                  </a:ext>
                </a:extLst>
              </a:tr>
            </a:tbl>
          </a:graphicData>
        </a:graphic>
      </p:graphicFrame>
      <p:sp>
        <p:nvSpPr>
          <p:cNvPr id="5" name="TextBox 4"/>
          <p:cNvSpPr txBox="1"/>
          <p:nvPr/>
        </p:nvSpPr>
        <p:spPr>
          <a:xfrm>
            <a:off x="9560859" y="2286000"/>
            <a:ext cx="2017059" cy="646331"/>
          </a:xfrm>
          <a:prstGeom prst="rect">
            <a:avLst/>
          </a:prstGeom>
          <a:noFill/>
        </p:spPr>
        <p:txBody>
          <a:bodyPr wrap="square" rtlCol="0">
            <a:spAutoFit/>
          </a:bodyPr>
          <a:lstStyle/>
          <a:p>
            <a:r>
              <a:rPr lang="en-US" dirty="0"/>
              <a:t>Mean for each question</a:t>
            </a:r>
          </a:p>
        </p:txBody>
      </p:sp>
      <p:sp>
        <p:nvSpPr>
          <p:cNvPr id="6" name="TextBox 5"/>
          <p:cNvSpPr txBox="1"/>
          <p:nvPr/>
        </p:nvSpPr>
        <p:spPr>
          <a:xfrm>
            <a:off x="9560859" y="5244353"/>
            <a:ext cx="2286000" cy="923330"/>
          </a:xfrm>
          <a:prstGeom prst="rect">
            <a:avLst/>
          </a:prstGeom>
          <a:noFill/>
        </p:spPr>
        <p:txBody>
          <a:bodyPr wrap="square" rtlCol="0">
            <a:spAutoFit/>
          </a:bodyPr>
          <a:lstStyle/>
          <a:p>
            <a:r>
              <a:rPr lang="en-US" dirty="0"/>
              <a:t>Mean overall for all 20 items = New pass mark</a:t>
            </a:r>
          </a:p>
        </p:txBody>
      </p:sp>
      <p:cxnSp>
        <p:nvCxnSpPr>
          <p:cNvPr id="8" name="Straight Arrow Connector 7"/>
          <p:cNvCxnSpPr/>
          <p:nvPr/>
        </p:nvCxnSpPr>
        <p:spPr>
          <a:xfrm flipH="1">
            <a:off x="8104826" y="2520264"/>
            <a:ext cx="1357226" cy="9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123583" y="2839364"/>
            <a:ext cx="1437277" cy="2501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078126" y="2750944"/>
            <a:ext cx="1383926" cy="834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732928" y="5725445"/>
            <a:ext cx="1623448" cy="28574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199181"/>
            <a:ext cx="812800" cy="812800"/>
          </a:xfrm>
          <a:prstGeom prst="rect">
            <a:avLst/>
          </a:prstGeom>
        </p:spPr>
      </p:pic>
    </p:spTree>
    <p:extLst>
      <p:ext uri="{BB962C8B-B14F-4D97-AF65-F5344CB8AC3E}">
        <p14:creationId xmlns:p14="http://schemas.microsoft.com/office/powerpoint/2010/main" val="18306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the students’ mark to reflect UCC Marks and Standards</a:t>
            </a:r>
          </a:p>
        </p:txBody>
      </p:sp>
      <p:sp>
        <p:nvSpPr>
          <p:cNvPr id="3" name="Content Placeholder 2"/>
          <p:cNvSpPr>
            <a:spLocks noGrp="1"/>
          </p:cNvSpPr>
          <p:nvPr>
            <p:ph idx="1"/>
          </p:nvPr>
        </p:nvSpPr>
        <p:spPr/>
        <p:txBody>
          <a:bodyPr/>
          <a:lstStyle/>
          <a:p>
            <a:r>
              <a:rPr lang="en-US" dirty="0"/>
              <a:t>As UCC uses 50% as the Pass Mark for examinations in the medical degree </a:t>
            </a:r>
            <a:r>
              <a:rPr lang="en-US" dirty="0" err="1"/>
              <a:t>programmes</a:t>
            </a:r>
            <a:r>
              <a:rPr lang="en-US" dirty="0"/>
              <a:t>, the students’ actual marks are amended taking into account the new pass mark (cut score).</a:t>
            </a:r>
          </a:p>
          <a:p>
            <a:r>
              <a:rPr lang="en-US" dirty="0"/>
              <a:t>This is the formula used:</a:t>
            </a:r>
          </a:p>
          <a:p>
            <a:r>
              <a:rPr lang="en-US" dirty="0"/>
              <a:t>Amended mark = (actual mark X old pass mark)/ new pass mark.</a:t>
            </a:r>
          </a:p>
          <a:p>
            <a:r>
              <a:rPr lang="en-US" dirty="0"/>
              <a:t>Old pass mark = 50%</a:t>
            </a:r>
          </a:p>
          <a:p>
            <a:r>
              <a:rPr lang="en-US" dirty="0"/>
              <a:t>For example, if the student’ actual score is 60/100 and the new pass mark (cut-score) is 55%, then the student’s amended mark is (60 X 50)/55= 54.5%</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3636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a:t>
            </a:r>
            <a:r>
              <a:rPr lang="en-US" dirty="0" err="1"/>
              <a:t>Angoff</a:t>
            </a:r>
            <a:r>
              <a:rPr lang="en-US" dirty="0"/>
              <a:t> - Summary</a:t>
            </a:r>
          </a:p>
        </p:txBody>
      </p:sp>
      <p:sp>
        <p:nvSpPr>
          <p:cNvPr id="3" name="Content Placeholder 2"/>
          <p:cNvSpPr>
            <a:spLocks noGrp="1"/>
          </p:cNvSpPr>
          <p:nvPr>
            <p:ph idx="1"/>
          </p:nvPr>
        </p:nvSpPr>
        <p:spPr/>
        <p:txBody>
          <a:bodyPr/>
          <a:lstStyle/>
          <a:p>
            <a:r>
              <a:rPr lang="en-US" dirty="0" err="1"/>
              <a:t>Angoff’s</a:t>
            </a:r>
            <a:r>
              <a:rPr lang="en-US" dirty="0"/>
              <a:t> method is relatively easy to use, there is a sizeable body of research to support it, and it is frequently applied in licensing and certifying settings. </a:t>
            </a:r>
          </a:p>
          <a:p>
            <a:r>
              <a:rPr lang="en-US" dirty="0"/>
              <a:t>This process can be time consuming when first used.</a:t>
            </a:r>
          </a:p>
          <a:p>
            <a:r>
              <a:rPr lang="en-US" dirty="0"/>
              <a:t>However it is much easier to use when the panel have done it once or twice in the past.</a:t>
            </a:r>
          </a:p>
          <a:p>
            <a:r>
              <a:rPr lang="en-US" dirty="0"/>
              <a:t>This method produces absolute standards, so it is well suited to tests that seek to establish competence. </a:t>
            </a:r>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58" y="286603"/>
            <a:ext cx="812800" cy="812800"/>
          </a:xfrm>
          <a:prstGeom prst="rect">
            <a:avLst/>
          </a:prstGeom>
        </p:spPr>
      </p:pic>
    </p:spTree>
    <p:extLst>
      <p:ext uri="{BB962C8B-B14F-4D97-AF65-F5344CB8AC3E}">
        <p14:creationId xmlns:p14="http://schemas.microsoft.com/office/powerpoint/2010/main" val="48492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r>
              <a:rPr lang="en-US" dirty="0"/>
              <a:t> </a:t>
            </a:r>
            <a:r>
              <a:rPr lang="en-US" baseline="30000" dirty="0"/>
              <a:t>2,5</a:t>
            </a:r>
            <a:endParaRPr lang="en-US" dirty="0"/>
          </a:p>
        </p:txBody>
      </p:sp>
      <p:sp>
        <p:nvSpPr>
          <p:cNvPr id="3" name="Content Placeholder 2"/>
          <p:cNvSpPr>
            <a:spLocks noGrp="1"/>
          </p:cNvSpPr>
          <p:nvPr>
            <p:ph idx="1"/>
          </p:nvPr>
        </p:nvSpPr>
        <p:spPr/>
        <p:txBody>
          <a:bodyPr>
            <a:normAutofit/>
          </a:bodyPr>
          <a:lstStyle/>
          <a:p>
            <a:r>
              <a:rPr lang="en-US" dirty="0"/>
              <a:t>A team of expert judges reviews the test. They rate each item on 2 dimensions – </a:t>
            </a:r>
          </a:p>
          <a:p>
            <a:pPr lvl="1"/>
            <a:r>
              <a:rPr lang="en-US" dirty="0"/>
              <a:t>Difficulty : easy / medium / hard</a:t>
            </a:r>
          </a:p>
          <a:p>
            <a:pPr lvl="1"/>
            <a:r>
              <a:rPr lang="en-US" dirty="0"/>
              <a:t>Importance: essential / important / acceptable (nice to know)</a:t>
            </a:r>
          </a:p>
          <a:p>
            <a:endParaRPr lang="en-US" dirty="0"/>
          </a:p>
          <a:p>
            <a:endParaRPr lang="en-US"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87658606"/>
              </p:ext>
            </p:extLst>
          </p:nvPr>
        </p:nvGraphicFramePr>
        <p:xfrm>
          <a:off x="1097279" y="3292219"/>
          <a:ext cx="7001691" cy="2200367"/>
        </p:xfrm>
        <a:graphic>
          <a:graphicData uri="http://schemas.openxmlformats.org/drawingml/2006/table">
            <a:tbl>
              <a:tblPr firstRow="1" bandRow="1">
                <a:tableStyleId>{21E4AEA4-8DFA-4A89-87EB-49C32662AFE0}</a:tableStyleId>
              </a:tblPr>
              <a:tblGrid>
                <a:gridCol w="1965235">
                  <a:extLst>
                    <a:ext uri="{9D8B030D-6E8A-4147-A177-3AD203B41FA5}">
                      <a16:colId xmlns:a16="http://schemas.microsoft.com/office/drawing/2014/main" val="20000"/>
                    </a:ext>
                  </a:extLst>
                </a:gridCol>
                <a:gridCol w="1741715">
                  <a:extLst>
                    <a:ext uri="{9D8B030D-6E8A-4147-A177-3AD203B41FA5}">
                      <a16:colId xmlns:a16="http://schemas.microsoft.com/office/drawing/2014/main" val="20001"/>
                    </a:ext>
                  </a:extLst>
                </a:gridCol>
                <a:gridCol w="1673356">
                  <a:extLst>
                    <a:ext uri="{9D8B030D-6E8A-4147-A177-3AD203B41FA5}">
                      <a16:colId xmlns:a16="http://schemas.microsoft.com/office/drawing/2014/main" val="20002"/>
                    </a:ext>
                  </a:extLst>
                </a:gridCol>
                <a:gridCol w="1621385">
                  <a:extLst>
                    <a:ext uri="{9D8B030D-6E8A-4147-A177-3AD203B41FA5}">
                      <a16:colId xmlns:a16="http://schemas.microsoft.com/office/drawing/2014/main" val="20003"/>
                    </a:ext>
                  </a:extLst>
                </a:gridCol>
              </a:tblGrid>
              <a:tr h="678641">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7242">
                <a:tc>
                  <a:txBody>
                    <a:bodyPr/>
                    <a:lstStyle/>
                    <a:p>
                      <a:r>
                        <a:rPr lang="en-US" sz="2400" dirty="0"/>
                        <a:t>Essential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7242">
                <a:tc>
                  <a:txBody>
                    <a:bodyPr/>
                    <a:lstStyle/>
                    <a:p>
                      <a:r>
                        <a:rPr lang="en-US" sz="2400" dirty="0"/>
                        <a:t>Important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7242">
                <a:tc>
                  <a:txBody>
                    <a:bodyPr/>
                    <a:lstStyle/>
                    <a:p>
                      <a:r>
                        <a:rPr lang="en-US" sz="2400" dirty="0"/>
                        <a:t>Acceptable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79" y="322944"/>
            <a:ext cx="812800" cy="812800"/>
          </a:xfrm>
          <a:prstGeom prst="rect">
            <a:avLst/>
          </a:prstGeom>
        </p:spPr>
      </p:pic>
    </p:spTree>
    <p:extLst>
      <p:ext uri="{BB962C8B-B14F-4D97-AF65-F5344CB8AC3E}">
        <p14:creationId xmlns:p14="http://schemas.microsoft.com/office/powerpoint/2010/main" val="122954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endParaRPr lang="en-US" dirty="0"/>
          </a:p>
        </p:txBody>
      </p:sp>
      <p:sp>
        <p:nvSpPr>
          <p:cNvPr id="3" name="Content Placeholder 2"/>
          <p:cNvSpPr>
            <a:spLocks noGrp="1"/>
          </p:cNvSpPr>
          <p:nvPr>
            <p:ph idx="1"/>
          </p:nvPr>
        </p:nvSpPr>
        <p:spPr/>
        <p:txBody>
          <a:bodyPr>
            <a:normAutofit fontScale="85000" lnSpcReduction="20000"/>
          </a:bodyPr>
          <a:lstStyle/>
          <a:p>
            <a:pPr>
              <a:lnSpc>
                <a:spcPct val="160000"/>
              </a:lnSpc>
            </a:pPr>
            <a:r>
              <a:rPr lang="en-GB" dirty="0"/>
              <a:t>A 17-year old male presents to his GP with blood mixed in with his stools. He is very worried because his grandfather died of rectal carcinoma aged 68. On further questioning, the GP learns that he has had intermittent diarrhoea for 6 months, with </a:t>
            </a:r>
            <a:r>
              <a:rPr lang="en-GB" dirty="0" err="1"/>
              <a:t>crampy</a:t>
            </a:r>
            <a:r>
              <a:rPr lang="en-GB" dirty="0"/>
              <a:t> abdominal pain. These symptoms occasionally wake him from sleep.  He also has frequent mouth ulcers and some rectal irritation. He has not been on any foreign travel. </a:t>
            </a:r>
          </a:p>
          <a:p>
            <a:pPr>
              <a:lnSpc>
                <a:spcPct val="160000"/>
              </a:lnSpc>
            </a:pPr>
            <a:r>
              <a:rPr lang="en-GB" dirty="0"/>
              <a:t>Which of the following is the most likely diagnosis? </a:t>
            </a:r>
          </a:p>
          <a:p>
            <a:pPr marL="457200" lvl="0" indent="-457200">
              <a:buFont typeface="+mj-lt"/>
              <a:buAutoNum type="alphaUcPeriod"/>
            </a:pPr>
            <a:r>
              <a:rPr lang="en-GB" dirty="0"/>
              <a:t>Coeliac disease</a:t>
            </a:r>
          </a:p>
          <a:p>
            <a:pPr marL="457200" lvl="0" indent="-457200">
              <a:buFont typeface="+mj-lt"/>
              <a:buAutoNum type="alphaUcPeriod"/>
            </a:pPr>
            <a:r>
              <a:rPr lang="en-GB" dirty="0" err="1"/>
              <a:t>Crohn’s</a:t>
            </a:r>
            <a:r>
              <a:rPr lang="en-GB" dirty="0"/>
              <a:t> Disease</a:t>
            </a:r>
          </a:p>
          <a:p>
            <a:pPr marL="457200" lvl="0" indent="-457200">
              <a:buFont typeface="+mj-lt"/>
              <a:buAutoNum type="alphaUcPeriod"/>
            </a:pPr>
            <a:r>
              <a:rPr lang="en-GB" dirty="0"/>
              <a:t>Irritable Bowel Syndrome</a:t>
            </a:r>
          </a:p>
          <a:p>
            <a:pPr marL="457200" lvl="0" indent="-457200">
              <a:buFont typeface="+mj-lt"/>
              <a:buAutoNum type="alphaUcPeriod"/>
            </a:pPr>
            <a:r>
              <a:rPr lang="en-GB" dirty="0"/>
              <a:t>Rectal tumour</a:t>
            </a:r>
          </a:p>
          <a:p>
            <a:pPr marL="457200" lvl="0" indent="-457200">
              <a:buFont typeface="+mj-lt"/>
              <a:buAutoNum type="alphaUcPeriod"/>
            </a:pPr>
            <a:r>
              <a:rPr lang="en-GB" dirty="0"/>
              <a:t>Ulcerative Colitis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32894918"/>
              </p:ext>
            </p:extLst>
          </p:nvPr>
        </p:nvGraphicFramePr>
        <p:xfrm>
          <a:off x="5583646" y="4260426"/>
          <a:ext cx="5572034" cy="1608668"/>
        </p:xfrm>
        <a:graphic>
          <a:graphicData uri="http://schemas.openxmlformats.org/drawingml/2006/table">
            <a:tbl>
              <a:tblPr firstRow="1" bandRow="1">
                <a:tableStyleId>{21E4AEA4-8DFA-4A89-87EB-49C32662AFE0}</a:tableStyleId>
              </a:tblPr>
              <a:tblGrid>
                <a:gridCol w="1688011">
                  <a:extLst>
                    <a:ext uri="{9D8B030D-6E8A-4147-A177-3AD203B41FA5}">
                      <a16:colId xmlns:a16="http://schemas.microsoft.com/office/drawing/2014/main" val="20000"/>
                    </a:ext>
                  </a:extLst>
                </a:gridCol>
                <a:gridCol w="1335314">
                  <a:extLst>
                    <a:ext uri="{9D8B030D-6E8A-4147-A177-3AD203B41FA5}">
                      <a16:colId xmlns:a16="http://schemas.microsoft.com/office/drawing/2014/main" val="20001"/>
                    </a:ext>
                  </a:extLst>
                </a:gridCol>
                <a:gridCol w="1258390">
                  <a:extLst>
                    <a:ext uri="{9D8B030D-6E8A-4147-A177-3AD203B41FA5}">
                      <a16:colId xmlns:a16="http://schemas.microsoft.com/office/drawing/2014/main" val="20002"/>
                    </a:ext>
                  </a:extLst>
                </a:gridCol>
                <a:gridCol w="1290319">
                  <a:extLst>
                    <a:ext uri="{9D8B030D-6E8A-4147-A177-3AD203B41FA5}">
                      <a16:colId xmlns:a16="http://schemas.microsoft.com/office/drawing/2014/main" val="20003"/>
                    </a:ext>
                  </a:extLst>
                </a:gridCol>
              </a:tblGrid>
              <a:tr h="496148">
                <a:tc>
                  <a:txBody>
                    <a:bodyPr/>
                    <a:lstStyle/>
                    <a:p>
                      <a:r>
                        <a:rPr lang="en-US" dirty="0"/>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Essential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t>Important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a:t>Acceptable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2424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endParaRPr lang="en-US" dirty="0"/>
          </a:p>
        </p:txBody>
      </p:sp>
      <p:sp>
        <p:nvSpPr>
          <p:cNvPr id="3" name="Content Placeholder 2"/>
          <p:cNvSpPr>
            <a:spLocks noGrp="1"/>
          </p:cNvSpPr>
          <p:nvPr>
            <p:ph idx="1"/>
          </p:nvPr>
        </p:nvSpPr>
        <p:spPr/>
        <p:txBody>
          <a:bodyPr/>
          <a:lstStyle/>
          <a:p>
            <a:r>
              <a:rPr lang="en-US" dirty="0"/>
              <a:t>Examiners may have differing opinions about how to categorize any given question.</a:t>
            </a:r>
          </a:p>
          <a:p>
            <a:r>
              <a:rPr lang="en-US" dirty="0"/>
              <a:t>Then the question should be discussed by the panel, including any relevant information about how the topic was covered in teaching.</a:t>
            </a:r>
          </a:p>
          <a:p>
            <a:r>
              <a:rPr lang="en-US" dirty="0"/>
              <a:t>A consensus is then reached by the panel for each question.</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49941118"/>
              </p:ext>
            </p:extLst>
          </p:nvPr>
        </p:nvGraphicFramePr>
        <p:xfrm>
          <a:off x="1097280" y="4066949"/>
          <a:ext cx="5572034" cy="1608668"/>
        </p:xfrm>
        <a:graphic>
          <a:graphicData uri="http://schemas.openxmlformats.org/drawingml/2006/table">
            <a:tbl>
              <a:tblPr firstRow="1" bandRow="1">
                <a:tableStyleId>{21E4AEA4-8DFA-4A89-87EB-49C32662AFE0}</a:tableStyleId>
              </a:tblPr>
              <a:tblGrid>
                <a:gridCol w="1688011">
                  <a:extLst>
                    <a:ext uri="{9D8B030D-6E8A-4147-A177-3AD203B41FA5}">
                      <a16:colId xmlns:a16="http://schemas.microsoft.com/office/drawing/2014/main" val="20000"/>
                    </a:ext>
                  </a:extLst>
                </a:gridCol>
                <a:gridCol w="1335314">
                  <a:extLst>
                    <a:ext uri="{9D8B030D-6E8A-4147-A177-3AD203B41FA5}">
                      <a16:colId xmlns:a16="http://schemas.microsoft.com/office/drawing/2014/main" val="20001"/>
                    </a:ext>
                  </a:extLst>
                </a:gridCol>
                <a:gridCol w="1258390">
                  <a:extLst>
                    <a:ext uri="{9D8B030D-6E8A-4147-A177-3AD203B41FA5}">
                      <a16:colId xmlns:a16="http://schemas.microsoft.com/office/drawing/2014/main" val="20002"/>
                    </a:ext>
                  </a:extLst>
                </a:gridCol>
                <a:gridCol w="1290319">
                  <a:extLst>
                    <a:ext uri="{9D8B030D-6E8A-4147-A177-3AD203B41FA5}">
                      <a16:colId xmlns:a16="http://schemas.microsoft.com/office/drawing/2014/main" val="20003"/>
                    </a:ext>
                  </a:extLst>
                </a:gridCol>
              </a:tblGrid>
              <a:tr h="496148">
                <a:tc>
                  <a:txBody>
                    <a:bodyPr/>
                    <a:lstStyle/>
                    <a:p>
                      <a:r>
                        <a:rPr lang="en-US" dirty="0"/>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Essential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t>Important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a:t>Acceptable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7946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endParaRPr lang="en-US" dirty="0"/>
          </a:p>
        </p:txBody>
      </p:sp>
      <p:sp>
        <p:nvSpPr>
          <p:cNvPr id="3" name="Content Placeholder 2"/>
          <p:cNvSpPr>
            <a:spLocks noGrp="1"/>
          </p:cNvSpPr>
          <p:nvPr>
            <p:ph idx="1"/>
          </p:nvPr>
        </p:nvSpPr>
        <p:spPr/>
        <p:txBody>
          <a:bodyPr/>
          <a:lstStyle/>
          <a:p>
            <a:r>
              <a:rPr lang="en-US" dirty="0"/>
              <a:t>Examiners agree on the definition of the minimally competent / borderline candidate.</a:t>
            </a:r>
          </a:p>
          <a:p>
            <a:r>
              <a:rPr lang="en-US" dirty="0"/>
              <a:t>Examiners estimate the percentage of questions in each of the 9 categories that a minimally competent candidate would answer correctly.</a:t>
            </a:r>
          </a:p>
        </p:txBody>
      </p:sp>
      <p:graphicFrame>
        <p:nvGraphicFramePr>
          <p:cNvPr id="4" name="Table 3"/>
          <p:cNvGraphicFramePr>
            <a:graphicFrameLocks noGrp="1"/>
          </p:cNvGraphicFramePr>
          <p:nvPr>
            <p:extLst>
              <p:ext uri="{D42A27DB-BD31-4B8C-83A1-F6EECF244321}">
                <p14:modId xmlns:p14="http://schemas.microsoft.com/office/powerpoint/2010/main" val="769286078"/>
              </p:ext>
            </p:extLst>
          </p:nvPr>
        </p:nvGraphicFramePr>
        <p:xfrm>
          <a:off x="1097280" y="3541486"/>
          <a:ext cx="6638833" cy="2327608"/>
        </p:xfrm>
        <a:graphic>
          <a:graphicData uri="http://schemas.openxmlformats.org/drawingml/2006/table">
            <a:tbl>
              <a:tblPr firstRow="1" bandRow="1">
                <a:tableStyleId>{21E4AEA4-8DFA-4A89-87EB-49C32662AFE0}</a:tableStyleId>
              </a:tblPr>
              <a:tblGrid>
                <a:gridCol w="2011191">
                  <a:extLst>
                    <a:ext uri="{9D8B030D-6E8A-4147-A177-3AD203B41FA5}">
                      <a16:colId xmlns:a16="http://schemas.microsoft.com/office/drawing/2014/main" val="20000"/>
                    </a:ext>
                  </a:extLst>
                </a:gridCol>
                <a:gridCol w="1590968">
                  <a:extLst>
                    <a:ext uri="{9D8B030D-6E8A-4147-A177-3AD203B41FA5}">
                      <a16:colId xmlns:a16="http://schemas.microsoft.com/office/drawing/2014/main" val="20001"/>
                    </a:ext>
                  </a:extLst>
                </a:gridCol>
                <a:gridCol w="1499316">
                  <a:extLst>
                    <a:ext uri="{9D8B030D-6E8A-4147-A177-3AD203B41FA5}">
                      <a16:colId xmlns:a16="http://schemas.microsoft.com/office/drawing/2014/main" val="20002"/>
                    </a:ext>
                  </a:extLst>
                </a:gridCol>
                <a:gridCol w="1537358">
                  <a:extLst>
                    <a:ext uri="{9D8B030D-6E8A-4147-A177-3AD203B41FA5}">
                      <a16:colId xmlns:a16="http://schemas.microsoft.com/office/drawing/2014/main" val="20003"/>
                    </a:ext>
                  </a:extLst>
                </a:gridCol>
              </a:tblGrid>
              <a:tr h="72559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4005">
                <a:tc>
                  <a:txBody>
                    <a:bodyPr/>
                    <a:lstStyle/>
                    <a:p>
                      <a:r>
                        <a:rPr lang="en-US" dirty="0"/>
                        <a:t>Essential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4005">
                <a:tc>
                  <a:txBody>
                    <a:bodyPr/>
                    <a:lstStyle/>
                    <a:p>
                      <a:r>
                        <a:rPr lang="en-US" dirty="0"/>
                        <a:t>Important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4005">
                <a:tc>
                  <a:txBody>
                    <a:bodyPr/>
                    <a:lstStyle/>
                    <a:p>
                      <a:r>
                        <a:rPr lang="en-US" dirty="0"/>
                        <a:t>Acceptable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37610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29924"/>
            <a:ext cx="10722685" cy="3566160"/>
          </a:xfrm>
        </p:spPr>
        <p:txBody>
          <a:bodyPr>
            <a:normAutofit/>
          </a:bodyPr>
          <a:lstStyle/>
          <a:p>
            <a:r>
              <a:rPr lang="en-US" sz="7200" dirty="0"/>
              <a:t>Multiple Choice Questions</a:t>
            </a:r>
          </a:p>
        </p:txBody>
      </p:sp>
      <p:sp>
        <p:nvSpPr>
          <p:cNvPr id="3" name="Subtitle 2"/>
          <p:cNvSpPr>
            <a:spLocks noGrp="1"/>
          </p:cNvSpPr>
          <p:nvPr>
            <p:ph type="subTitle" idx="1"/>
          </p:nvPr>
        </p:nvSpPr>
        <p:spPr>
          <a:xfrm>
            <a:off x="1100051" y="4455620"/>
            <a:ext cx="10058400" cy="1163302"/>
          </a:xfrm>
        </p:spPr>
        <p:txBody>
          <a:bodyPr>
            <a:normAutofit fontScale="92500" lnSpcReduction="20000"/>
          </a:bodyPr>
          <a:lstStyle/>
          <a:p>
            <a:r>
              <a:rPr lang="en-US" dirty="0"/>
              <a:t>How to set the standard in MCQ examinations </a:t>
            </a:r>
          </a:p>
          <a:p>
            <a:endParaRPr lang="en-US" dirty="0"/>
          </a:p>
          <a:p>
            <a:r>
              <a:rPr lang="en-US" sz="1800" dirty="0" err="1"/>
              <a:t>Dr</a:t>
            </a:r>
            <a:r>
              <a:rPr lang="en-US" sz="1800" dirty="0"/>
              <a:t> Helen Hynes, Medical Education Unit, UCC</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057" y="570388"/>
            <a:ext cx="812800" cy="812800"/>
          </a:xfrm>
          <a:prstGeom prst="rect">
            <a:avLst/>
          </a:prstGeom>
        </p:spPr>
      </p:pic>
    </p:spTree>
    <p:extLst>
      <p:ext uri="{BB962C8B-B14F-4D97-AF65-F5344CB8AC3E}">
        <p14:creationId xmlns:p14="http://schemas.microsoft.com/office/powerpoint/2010/main" val="11407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975157"/>
              </p:ext>
            </p:extLst>
          </p:nvPr>
        </p:nvGraphicFramePr>
        <p:xfrm>
          <a:off x="377373" y="1846263"/>
          <a:ext cx="11567883" cy="4554537"/>
        </p:xfrm>
        <a:graphic>
          <a:graphicData uri="http://schemas.openxmlformats.org/drawingml/2006/table">
            <a:tbl>
              <a:tblPr firstRow="1" bandRow="1">
                <a:tableStyleId>{21E4AEA4-8DFA-4A89-87EB-49C32662AFE0}</a:tableStyleId>
              </a:tblPr>
              <a:tblGrid>
                <a:gridCol w="1962826">
                  <a:extLst>
                    <a:ext uri="{9D8B030D-6E8A-4147-A177-3AD203B41FA5}">
                      <a16:colId xmlns:a16="http://schemas.microsoft.com/office/drawing/2014/main" val="20000"/>
                    </a:ext>
                  </a:extLst>
                </a:gridCol>
                <a:gridCol w="2913087">
                  <a:extLst>
                    <a:ext uri="{9D8B030D-6E8A-4147-A177-3AD203B41FA5}">
                      <a16:colId xmlns:a16="http://schemas.microsoft.com/office/drawing/2014/main" val="20001"/>
                    </a:ext>
                  </a:extLst>
                </a:gridCol>
                <a:gridCol w="2367856">
                  <a:extLst>
                    <a:ext uri="{9D8B030D-6E8A-4147-A177-3AD203B41FA5}">
                      <a16:colId xmlns:a16="http://schemas.microsoft.com/office/drawing/2014/main" val="20002"/>
                    </a:ext>
                  </a:extLst>
                </a:gridCol>
                <a:gridCol w="3411583">
                  <a:extLst>
                    <a:ext uri="{9D8B030D-6E8A-4147-A177-3AD203B41FA5}">
                      <a16:colId xmlns:a16="http://schemas.microsoft.com/office/drawing/2014/main" val="20003"/>
                    </a:ext>
                  </a:extLst>
                </a:gridCol>
                <a:gridCol w="912531">
                  <a:extLst>
                    <a:ext uri="{9D8B030D-6E8A-4147-A177-3AD203B41FA5}">
                      <a16:colId xmlns:a16="http://schemas.microsoft.com/office/drawing/2014/main" val="20004"/>
                    </a:ext>
                  </a:extLst>
                </a:gridCol>
              </a:tblGrid>
              <a:tr h="8969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 of questions</a:t>
                      </a:r>
                      <a:r>
                        <a:rPr lang="en-US" sz="1600" baseline="0" dirty="0"/>
                        <a:t> in this category that a borderline candidate would answer correctly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No of questions in the test in this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 in this category that borderline candidate would answer correctly x no of questions in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8000">
                <a:tc>
                  <a:txBody>
                    <a:bodyPr/>
                    <a:lstStyle/>
                    <a:p>
                      <a:r>
                        <a:rPr lang="en-US" sz="1400" dirty="0"/>
                        <a:t>Essential / 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630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8000">
                <a:tc>
                  <a:txBody>
                    <a:bodyPr/>
                    <a:lstStyle/>
                    <a:p>
                      <a:r>
                        <a:rPr lang="en-US" sz="1400" dirty="0"/>
                        <a:t>Important / 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640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8000">
                <a:tc>
                  <a:txBody>
                    <a:bodyPr/>
                    <a:lstStyle/>
                    <a:p>
                      <a:r>
                        <a:rPr lang="en-US" sz="1400" dirty="0"/>
                        <a:t>Acceptable / Easy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350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8000">
                <a:tc>
                  <a:txBody>
                    <a:bodyPr/>
                    <a:lstStyle/>
                    <a:p>
                      <a:r>
                        <a:rPr lang="en-US" sz="1400" dirty="0"/>
                        <a:t>Essential / 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320</a:t>
                      </a:r>
                      <a:endParaRPr lang="en-US" sz="1200" b="0" i="0" u="none" strike="noStrike">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8000">
                <a:tc>
                  <a:txBody>
                    <a:bodyPr/>
                    <a:lstStyle/>
                    <a:p>
                      <a:r>
                        <a:rPr lang="en-US" sz="1400" dirty="0"/>
                        <a:t>Important /Medium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480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5555">
                <a:tc>
                  <a:txBody>
                    <a:bodyPr/>
                    <a:lstStyle/>
                    <a:p>
                      <a:r>
                        <a:rPr lang="en-US" sz="1400" dirty="0"/>
                        <a:t>Acceptable /</a:t>
                      </a:r>
                      <a:r>
                        <a:rPr lang="en-US" sz="1400" baseline="0" dirty="0"/>
                        <a:t> Medium</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160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18000">
                <a:tc>
                  <a:txBody>
                    <a:bodyPr/>
                    <a:lstStyle/>
                    <a:p>
                      <a:r>
                        <a:rPr lang="en-US" sz="1400" dirty="0"/>
                        <a:t>Essential / 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490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18000">
                <a:tc>
                  <a:txBody>
                    <a:bodyPr/>
                    <a:lstStyle/>
                    <a:p>
                      <a:r>
                        <a:rPr lang="en-US" sz="1400" dirty="0"/>
                        <a:t>Important /</a:t>
                      </a:r>
                      <a:r>
                        <a:rPr lang="en-US" sz="1400" baseline="0" dirty="0"/>
                        <a:t> Hard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350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18000">
                <a:tc>
                  <a:txBody>
                    <a:bodyPr/>
                    <a:lstStyle/>
                    <a:p>
                      <a:r>
                        <a:rPr lang="en-US" sz="1400" dirty="0"/>
                        <a:t>Acceptable / 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180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18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t>
                      </a:r>
                      <a:r>
                        <a:rPr lang="en-US" baseline="0" dirty="0"/>
                        <a:t> of questions =60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Total =3600;</a:t>
                      </a:r>
                      <a:r>
                        <a:rPr lang="en-US" sz="1200" u="none" strike="noStrike" baseline="0" dirty="0">
                          <a:effectLst/>
                        </a:rPr>
                        <a:t> Pass Mark =3600/60 = 60</a:t>
                      </a:r>
                      <a:endParaRPr lang="en-US" sz="1200" b="0" i="0" u="none" strike="noStrike" dirty="0">
                        <a:solidFill>
                          <a:srgbClr val="000000"/>
                        </a:solidFill>
                        <a:effectLst/>
                        <a:latin typeface="Calibri" charset="0"/>
                      </a:endParaRPr>
                    </a:p>
                  </a:txBody>
                  <a:tcPr marL="12700" marR="12700" marT="12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199181"/>
            <a:ext cx="812800" cy="812800"/>
          </a:xfrm>
          <a:prstGeom prst="rect">
            <a:avLst/>
          </a:prstGeom>
        </p:spPr>
      </p:pic>
    </p:spTree>
    <p:extLst>
      <p:ext uri="{BB962C8B-B14F-4D97-AF65-F5344CB8AC3E}">
        <p14:creationId xmlns:p14="http://schemas.microsoft.com/office/powerpoint/2010/main" val="18312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Hofstee</a:t>
            </a:r>
            <a:r>
              <a:rPr lang="en-US" dirty="0"/>
              <a:t> Method </a:t>
            </a:r>
            <a:r>
              <a:rPr lang="en-US" baseline="30000" dirty="0"/>
              <a:t>3,6</a:t>
            </a:r>
          </a:p>
        </p:txBody>
      </p:sp>
      <p:sp>
        <p:nvSpPr>
          <p:cNvPr id="3" name="Content Placeholder 2"/>
          <p:cNvSpPr>
            <a:spLocks noGrp="1"/>
          </p:cNvSpPr>
          <p:nvPr>
            <p:ph idx="1"/>
          </p:nvPr>
        </p:nvSpPr>
        <p:spPr/>
        <p:txBody>
          <a:bodyPr>
            <a:normAutofit/>
          </a:bodyPr>
          <a:lstStyle/>
          <a:p>
            <a:r>
              <a:rPr lang="en-US" dirty="0"/>
              <a:t>A compromise between relative and absolute standards. </a:t>
            </a:r>
          </a:p>
          <a:p>
            <a:r>
              <a:rPr lang="en-US" dirty="0"/>
              <a:t>The examiners estimate 4 values:</a:t>
            </a:r>
          </a:p>
          <a:p>
            <a:pPr lvl="1" fontAlgn="base"/>
            <a:r>
              <a:rPr lang="en-US" dirty="0"/>
              <a:t>The minimum acceptable failure rate</a:t>
            </a:r>
          </a:p>
          <a:p>
            <a:pPr lvl="1" fontAlgn="base"/>
            <a:r>
              <a:rPr lang="en-US" dirty="0"/>
              <a:t>The maximum acceptable failure rate</a:t>
            </a:r>
          </a:p>
          <a:p>
            <a:pPr lvl="1" fontAlgn="base"/>
            <a:r>
              <a:rPr lang="en-US" dirty="0"/>
              <a:t>The minimum pass mark (</a:t>
            </a:r>
            <a:r>
              <a:rPr lang="en-US" dirty="0" err="1"/>
              <a:t>cutscore</a:t>
            </a:r>
            <a:r>
              <a:rPr lang="en-US" dirty="0"/>
              <a:t>), even if all examinees failed</a:t>
            </a:r>
          </a:p>
          <a:p>
            <a:pPr lvl="1" fontAlgn="base"/>
            <a:r>
              <a:rPr lang="en-US" dirty="0"/>
              <a:t>The maximum </a:t>
            </a:r>
            <a:r>
              <a:rPr lang="en-US" dirty="0" err="1"/>
              <a:t>passmark</a:t>
            </a:r>
            <a:r>
              <a:rPr lang="en-US" dirty="0"/>
              <a:t> (</a:t>
            </a:r>
            <a:r>
              <a:rPr lang="en-US" dirty="0" err="1"/>
              <a:t>cutscore</a:t>
            </a:r>
            <a:r>
              <a:rPr lang="en-US" dirty="0"/>
              <a:t>), even if all examinees passed</a:t>
            </a:r>
          </a:p>
          <a:p>
            <a:r>
              <a:rPr lang="en-US" dirty="0"/>
              <a:t>Their responses serve as the focus for discussion, with all being free to change their estimates. </a:t>
            </a:r>
          </a:p>
          <a:p>
            <a:r>
              <a:rPr lang="en-US" dirty="0"/>
              <a:t>These minimum and maximum failure rates and percent correct scores are averaged across panelists and projected onto the actual score distribution to derive a passing score.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3935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Hofstee</a:t>
            </a:r>
            <a:r>
              <a:rPr lang="en-US" dirty="0"/>
              <a:t> Worked Example</a:t>
            </a:r>
          </a:p>
        </p:txBody>
      </p:sp>
      <p:sp>
        <p:nvSpPr>
          <p:cNvPr id="3" name="Content Placeholder 2"/>
          <p:cNvSpPr>
            <a:spLocks noGrp="1"/>
          </p:cNvSpPr>
          <p:nvPr>
            <p:ph idx="1"/>
          </p:nvPr>
        </p:nvSpPr>
        <p:spPr>
          <a:xfrm>
            <a:off x="1097280" y="1845734"/>
            <a:ext cx="10058400" cy="4351866"/>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400" dirty="0"/>
          </a:p>
          <a:p>
            <a:r>
              <a:rPr lang="en-US" sz="1400" dirty="0"/>
              <a:t>Kamal et al </a:t>
            </a:r>
            <a:r>
              <a:rPr lang="en-US" sz="1400" baseline="30000" dirty="0"/>
              <a:t>10</a:t>
            </a:r>
            <a:r>
              <a:rPr lang="en-US" sz="1400" dirty="0"/>
              <a:t>, Education in Medicine Journal. 2018; 10(2): 15–25: </a:t>
            </a:r>
            <a:r>
              <a:rPr lang="hr-HR" sz="1400" dirty="0"/>
              <a:t>DOI: </a:t>
            </a:r>
            <a:r>
              <a:rPr lang="hr-HR" sz="1400" u="sng" dirty="0">
                <a:hlinkClick r:id="rId5" invalidUrl="https://www.researchgate.net/deref/http://dx.doi.org/10.21315/eimj2018.10.2.3?_sg[0]=HBLx-Ck82gtGqSBh0P8VeZhBvam5KGpoMECH4Evgr1qWjTRHzY7nt8A8Gf9sCmoqpd7DQKmffQYl5XIPeIAUgzXWdQ.XYXkR8n6MHRmmm4edWXiYiIWnl4fa6Tp21Lyx3djJ-8TI_InYbi4c9Nx5Mh0Vu2ZL41Z0EqiNZPRUNdTa6XwDQ"/>
              </a:rPr>
              <a:t>10.21315/eimj2018.10.2.3</a:t>
            </a:r>
            <a:endParaRPr lang="hr-HR" sz="1400" dirty="0"/>
          </a:p>
          <a:p>
            <a:endParaRPr lang="en-US" sz="1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822" y="1845734"/>
            <a:ext cx="6168571" cy="3142116"/>
          </a:xfrm>
          <a:prstGeom prst="rect">
            <a:avLst/>
          </a:prstGeom>
        </p:spPr>
      </p:pic>
      <p:sp>
        <p:nvSpPr>
          <p:cNvPr id="5" name="TextBox 4"/>
          <p:cNvSpPr txBox="1"/>
          <p:nvPr/>
        </p:nvSpPr>
        <p:spPr>
          <a:xfrm>
            <a:off x="682172" y="3416792"/>
            <a:ext cx="2518228" cy="307777"/>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Maximum acceptable fail rate</a:t>
            </a:r>
          </a:p>
        </p:txBody>
      </p:sp>
      <p:sp>
        <p:nvSpPr>
          <p:cNvPr id="6" name="TextBox 5"/>
          <p:cNvSpPr txBox="1"/>
          <p:nvPr/>
        </p:nvSpPr>
        <p:spPr>
          <a:xfrm rot="10800000" flipV="1">
            <a:off x="682172" y="3976664"/>
            <a:ext cx="2518228" cy="307777"/>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Minimum acceptable fail rate</a:t>
            </a:r>
          </a:p>
        </p:txBody>
      </p:sp>
      <p:sp>
        <p:nvSpPr>
          <p:cNvPr id="7" name="TextBox 6"/>
          <p:cNvSpPr txBox="1"/>
          <p:nvPr/>
        </p:nvSpPr>
        <p:spPr>
          <a:xfrm>
            <a:off x="6257107" y="5010187"/>
            <a:ext cx="2619104" cy="307777"/>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Maximum acceptable pass mark</a:t>
            </a:r>
          </a:p>
        </p:txBody>
      </p:sp>
      <p:sp>
        <p:nvSpPr>
          <p:cNvPr id="8" name="TextBox 7"/>
          <p:cNvSpPr txBox="1"/>
          <p:nvPr/>
        </p:nvSpPr>
        <p:spPr>
          <a:xfrm>
            <a:off x="3200400" y="5031226"/>
            <a:ext cx="2721428" cy="307777"/>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Minimum acceptable pass mark</a:t>
            </a:r>
          </a:p>
        </p:txBody>
      </p:sp>
      <p:cxnSp>
        <p:nvCxnSpPr>
          <p:cNvPr id="13" name="Straight Arrow Connector 12"/>
          <p:cNvCxnSpPr/>
          <p:nvPr/>
        </p:nvCxnSpPr>
        <p:spPr>
          <a:xfrm>
            <a:off x="3200400" y="3614057"/>
            <a:ext cx="616857" cy="29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00400" y="4149872"/>
            <a:ext cx="5987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73486" y="4709744"/>
            <a:ext cx="174171" cy="377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542314" y="4701659"/>
            <a:ext cx="224972" cy="30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73144" y="2162629"/>
            <a:ext cx="2032000" cy="523220"/>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Students actual performance on the test</a:t>
            </a:r>
          </a:p>
        </p:txBody>
      </p:sp>
      <p:cxnSp>
        <p:nvCxnSpPr>
          <p:cNvPr id="24" name="Straight Arrow Connector 23"/>
          <p:cNvCxnSpPr/>
          <p:nvPr/>
        </p:nvCxnSpPr>
        <p:spPr>
          <a:xfrm flipH="1">
            <a:off x="6879771" y="2409371"/>
            <a:ext cx="1306286" cy="319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519886" y="3724569"/>
            <a:ext cx="2061028" cy="738664"/>
          </a:xfrm>
          <a:prstGeom prst="rect">
            <a:avLst/>
          </a:prstGeom>
          <a:solidFill>
            <a:schemeClr val="accent2">
              <a:lumMod val="20000"/>
              <a:lumOff val="80000"/>
            </a:schemeClr>
          </a:solidFill>
          <a:ln>
            <a:solidFill>
              <a:schemeClr val="tx2"/>
            </a:solidFill>
          </a:ln>
        </p:spPr>
        <p:txBody>
          <a:bodyPr wrap="square" rtlCol="0">
            <a:spAutoFit/>
          </a:bodyPr>
          <a:lstStyle/>
          <a:p>
            <a:r>
              <a:rPr lang="en-US" sz="1400" dirty="0"/>
              <a:t>Final Pass mark as calculated by this </a:t>
            </a:r>
            <a:r>
              <a:rPr lang="en-US" sz="1400" dirty="0" err="1"/>
              <a:t>Hofstee</a:t>
            </a:r>
            <a:r>
              <a:rPr lang="en-US" sz="1400" dirty="0"/>
              <a:t> process</a:t>
            </a:r>
          </a:p>
        </p:txBody>
      </p:sp>
      <p:cxnSp>
        <p:nvCxnSpPr>
          <p:cNvPr id="28" name="Straight Arrow Connector 27"/>
          <p:cNvCxnSpPr/>
          <p:nvPr/>
        </p:nvCxnSpPr>
        <p:spPr>
          <a:xfrm flipH="1">
            <a:off x="6257107" y="3976664"/>
            <a:ext cx="22627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772" y="286603"/>
            <a:ext cx="812800" cy="812800"/>
          </a:xfrm>
          <a:prstGeom prst="rect">
            <a:avLst/>
          </a:prstGeom>
        </p:spPr>
      </p:pic>
    </p:spTree>
    <p:extLst>
      <p:ext uri="{BB962C8B-B14F-4D97-AF65-F5344CB8AC3E}">
        <p14:creationId xmlns:p14="http://schemas.microsoft.com/office/powerpoint/2010/main" val="4017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Hofstee</a:t>
            </a:r>
            <a:endParaRPr lang="en-US" dirty="0"/>
          </a:p>
        </p:txBody>
      </p:sp>
      <p:sp>
        <p:nvSpPr>
          <p:cNvPr id="3" name="Content Placeholder 2"/>
          <p:cNvSpPr>
            <a:spLocks noGrp="1"/>
          </p:cNvSpPr>
          <p:nvPr>
            <p:ph idx="1"/>
          </p:nvPr>
        </p:nvSpPr>
        <p:spPr/>
        <p:txBody>
          <a:bodyPr/>
          <a:lstStyle/>
          <a:p>
            <a:r>
              <a:rPr lang="en-US" dirty="0"/>
              <a:t>Easy to implement </a:t>
            </a:r>
          </a:p>
          <a:p>
            <a:r>
              <a:rPr lang="en-US" dirty="0"/>
              <a:t>Judges are comfortable with the questions they are asked. </a:t>
            </a:r>
          </a:p>
          <a:p>
            <a:r>
              <a:rPr lang="en-US" dirty="0"/>
              <a:t>Under some circumstances, however, the pass mark may not be within the bounds they define and when this happens, the standard becomes the maximum or minimum acceptable pass rate. </a:t>
            </a:r>
          </a:p>
          <a:p>
            <a:r>
              <a:rPr lang="en-US" dirty="0"/>
              <a:t>Consequently, this method would not be ideal for ongoing application in a high stakes test of competence, but is well suited to occasional use and lower stakes settings.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95757"/>
            <a:ext cx="812800" cy="812800"/>
          </a:xfrm>
          <a:prstGeom prst="rect">
            <a:avLst/>
          </a:prstGeom>
        </p:spPr>
      </p:pic>
    </p:spTree>
    <p:extLst>
      <p:ext uri="{BB962C8B-B14F-4D97-AF65-F5344CB8AC3E}">
        <p14:creationId xmlns:p14="http://schemas.microsoft.com/office/powerpoint/2010/main" val="4388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Cohen Method </a:t>
            </a:r>
            <a:r>
              <a:rPr lang="en-US" baseline="30000" dirty="0"/>
              <a:t>7,8</a:t>
            </a:r>
            <a:endParaRPr lang="en-US" dirty="0"/>
          </a:p>
        </p:txBody>
      </p:sp>
      <p:sp>
        <p:nvSpPr>
          <p:cNvPr id="3" name="Content Placeholder 2"/>
          <p:cNvSpPr>
            <a:spLocks noGrp="1"/>
          </p:cNvSpPr>
          <p:nvPr>
            <p:ph idx="1"/>
          </p:nvPr>
        </p:nvSpPr>
        <p:spPr/>
        <p:txBody>
          <a:bodyPr/>
          <a:lstStyle/>
          <a:p>
            <a:r>
              <a:rPr lang="en-US" dirty="0"/>
              <a:t>This is a relative standard – the pass mark is based on the performance of the highest scoring students in the class.</a:t>
            </a:r>
          </a:p>
          <a:p>
            <a:r>
              <a:rPr lang="en-US" dirty="0"/>
              <a:t>The pass mark is set at 60% of highest achiever’s score (or 60% of the mean of the top 3 highest achievers’ scores, or 60% of the 90</a:t>
            </a:r>
            <a:r>
              <a:rPr lang="en-US" baseline="30000" dirty="0"/>
              <a:t>th</a:t>
            </a:r>
            <a:r>
              <a:rPr lang="en-US" dirty="0"/>
              <a:t> / 95</a:t>
            </a:r>
            <a:r>
              <a:rPr lang="en-US" baseline="30000" dirty="0"/>
              <a:t>th</a:t>
            </a:r>
            <a:r>
              <a:rPr lang="en-US" dirty="0"/>
              <a:t> centile.)</a:t>
            </a:r>
          </a:p>
          <a:p>
            <a:r>
              <a:rPr lang="en-US" dirty="0"/>
              <a:t>Need to have at least 100 students to use this method with confidence</a:t>
            </a:r>
          </a:p>
          <a:p>
            <a:r>
              <a:rPr lang="en-US" dirty="0"/>
              <a:t>Fast, easy to calculate</a:t>
            </a:r>
          </a:p>
          <a:p>
            <a:r>
              <a:rPr lang="en-US" dirty="0"/>
              <a:t>Useful as a “reality check” if other methods are used.</a:t>
            </a:r>
          </a:p>
          <a:p>
            <a:r>
              <a:rPr lang="en-US" dirty="0"/>
              <a:t>Acceptable to use with lower stakes exams.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16560"/>
            <a:ext cx="812800" cy="812800"/>
          </a:xfrm>
          <a:prstGeom prst="rect">
            <a:avLst/>
          </a:prstGeom>
        </p:spPr>
      </p:pic>
    </p:spTree>
    <p:extLst>
      <p:ext uri="{BB962C8B-B14F-4D97-AF65-F5344CB8AC3E}">
        <p14:creationId xmlns:p14="http://schemas.microsoft.com/office/powerpoint/2010/main" val="6139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Whichever standard setting method is used, we must follow these guidelines</a:t>
            </a:r>
            <a:r>
              <a:rPr lang="en-US" baseline="30000" dirty="0"/>
              <a:t> 3</a:t>
            </a:r>
            <a:r>
              <a:rPr lang="en-US" dirty="0"/>
              <a:t>: </a:t>
            </a:r>
          </a:p>
          <a:p>
            <a:r>
              <a:rPr lang="en-US" dirty="0"/>
              <a:t>The method must: </a:t>
            </a:r>
          </a:p>
          <a:p>
            <a:pPr lvl="1"/>
            <a:r>
              <a:rPr lang="en-US" dirty="0"/>
              <a:t>Produce standards consistent with the purpose of the test</a:t>
            </a:r>
          </a:p>
          <a:p>
            <a:pPr lvl="1"/>
            <a:r>
              <a:rPr lang="en-US" dirty="0"/>
              <a:t>Rely on informed expert </a:t>
            </a:r>
            <a:r>
              <a:rPr lang="en-US" dirty="0" err="1"/>
              <a:t>judgement</a:t>
            </a:r>
            <a:r>
              <a:rPr lang="en-US" dirty="0"/>
              <a:t>, taking into account careful analysis and </a:t>
            </a:r>
            <a:r>
              <a:rPr lang="en-US" dirty="0" err="1"/>
              <a:t>judgement</a:t>
            </a:r>
            <a:r>
              <a:rPr lang="en-US" dirty="0"/>
              <a:t> of acceptable performance</a:t>
            </a:r>
          </a:p>
          <a:p>
            <a:pPr lvl="1"/>
            <a:r>
              <a:rPr lang="en-US" dirty="0"/>
              <a:t>Take into account test difficulty and student criteria.</a:t>
            </a:r>
          </a:p>
          <a:p>
            <a:pPr lvl="1"/>
            <a:r>
              <a:rPr lang="en-US" dirty="0"/>
              <a:t>Demonstrate due diligence</a:t>
            </a:r>
          </a:p>
          <a:p>
            <a:pPr lvl="1"/>
            <a:r>
              <a:rPr lang="en-US" dirty="0"/>
              <a:t>Be easy to explain and implement</a:t>
            </a:r>
          </a:p>
          <a:p>
            <a:pPr lvl="1"/>
            <a:r>
              <a:rPr lang="en-US" dirty="0"/>
              <a:t>Be supported by a body of research</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8774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0000" lnSpcReduction="20000"/>
          </a:bodyPr>
          <a:lstStyle/>
          <a:p>
            <a:pPr marL="457200" lvl="1" indent="-457200">
              <a:spcBef>
                <a:spcPts val="1200"/>
              </a:spcBef>
              <a:spcAft>
                <a:spcPts val="200"/>
              </a:spcAft>
              <a:buClr>
                <a:schemeClr val="tx1"/>
              </a:buClr>
              <a:buSzPct val="100000"/>
              <a:buFont typeface="+mj-lt"/>
              <a:buAutoNum type="arabicPeriod"/>
            </a:pPr>
            <a:r>
              <a:rPr lang="en-GB" sz="1900" dirty="0" err="1">
                <a:solidFill>
                  <a:schemeClr val="tx1"/>
                </a:solidFill>
              </a:rPr>
              <a:t>Angoff</a:t>
            </a:r>
            <a:r>
              <a:rPr lang="en-GB" sz="1900" dirty="0">
                <a:solidFill>
                  <a:schemeClr val="tx1"/>
                </a:solidFill>
              </a:rPr>
              <a:t>, W. H. (1971). Scales, norms, and equivalent scores. In R. L. Thorndike (Ed.), Educational measurement (2nd ed.). Washington DC: American Council on Education</a:t>
            </a:r>
          </a:p>
          <a:p>
            <a:pPr marL="457200" lvl="1" indent="-457200">
              <a:spcBef>
                <a:spcPts val="1200"/>
              </a:spcBef>
              <a:spcAft>
                <a:spcPts val="200"/>
              </a:spcAft>
              <a:buClr>
                <a:schemeClr val="tx1"/>
              </a:buClr>
              <a:buSzPct val="100000"/>
              <a:buFont typeface="+mj-lt"/>
              <a:buAutoNum type="arabicPeriod"/>
            </a:pPr>
            <a:r>
              <a:rPr lang="en-GB" sz="1900" dirty="0">
                <a:solidFill>
                  <a:schemeClr val="tx1"/>
                </a:solidFill>
              </a:rPr>
              <a:t>Ben-David MF. AMEE Guide No. 18: Standard setting in student assessment. Medical Teacher 2000; 22(2):120-30</a:t>
            </a:r>
          </a:p>
          <a:p>
            <a:pPr marL="457200" lvl="1" indent="-457200">
              <a:spcBef>
                <a:spcPts val="1200"/>
              </a:spcBef>
              <a:spcAft>
                <a:spcPts val="200"/>
              </a:spcAft>
              <a:buClr>
                <a:schemeClr val="tx1"/>
              </a:buClr>
              <a:buSzPct val="100000"/>
              <a:buFont typeface="+mj-lt"/>
              <a:buAutoNum type="arabicPeriod"/>
            </a:pPr>
            <a:r>
              <a:rPr lang="en-US" sz="1900" dirty="0" err="1">
                <a:solidFill>
                  <a:schemeClr val="tx1"/>
                </a:solidFill>
              </a:rPr>
              <a:t>Norcini</a:t>
            </a:r>
            <a:r>
              <a:rPr lang="en-US" sz="1900" dirty="0">
                <a:solidFill>
                  <a:schemeClr val="tx1"/>
                </a:solidFill>
              </a:rPr>
              <a:t> JJ. Setting standards on educational tests. Medical Education 2003; 37(5):464–9</a:t>
            </a:r>
            <a:endParaRPr lang="en-GB" sz="1900" dirty="0">
              <a:solidFill>
                <a:schemeClr val="tx1"/>
              </a:solidFill>
            </a:endParaRPr>
          </a:p>
          <a:p>
            <a:pPr marL="457200" lvl="1" indent="-457200">
              <a:spcBef>
                <a:spcPts val="1200"/>
              </a:spcBef>
              <a:spcAft>
                <a:spcPts val="200"/>
              </a:spcAft>
              <a:buClr>
                <a:schemeClr val="tx1"/>
              </a:buClr>
              <a:buSzPct val="100000"/>
              <a:buFont typeface="+mj-lt"/>
              <a:buAutoNum type="arabicPeriod"/>
            </a:pPr>
            <a:r>
              <a:rPr lang="en-GB" sz="1900" dirty="0" err="1">
                <a:solidFill>
                  <a:schemeClr val="tx1"/>
                </a:solidFill>
              </a:rPr>
              <a:t>Bandaranayake</a:t>
            </a:r>
            <a:r>
              <a:rPr lang="en-GB" sz="1900" dirty="0">
                <a:solidFill>
                  <a:schemeClr val="tx1"/>
                </a:solidFill>
              </a:rPr>
              <a:t> </a:t>
            </a:r>
            <a:r>
              <a:rPr lang="en-GB" sz="1900" dirty="0" err="1">
                <a:solidFill>
                  <a:schemeClr val="tx1"/>
                </a:solidFill>
              </a:rPr>
              <a:t>RC.Med</a:t>
            </a:r>
            <a:r>
              <a:rPr lang="en-GB" sz="1900" dirty="0">
                <a:solidFill>
                  <a:schemeClr val="tx1"/>
                </a:solidFill>
              </a:rPr>
              <a:t> Teach. 2008;30(9-10):836-45 </a:t>
            </a:r>
            <a:r>
              <a:rPr lang="en-GB" sz="1900" dirty="0">
                <a:solidFill>
                  <a:schemeClr val="tx1"/>
                </a:solidFill>
                <a:hlinkClick r:id="rId3"/>
              </a:rPr>
              <a:t>Setting and maintaining standards in multiple choice examinations: AMEE Guide No37.</a:t>
            </a:r>
            <a:r>
              <a:rPr lang="en-GB" sz="1900" dirty="0">
                <a:solidFill>
                  <a:schemeClr val="tx1"/>
                </a:solidFill>
              </a:rPr>
              <a:t>. </a:t>
            </a:r>
            <a:r>
              <a:rPr lang="en-GB" sz="1900" dirty="0" err="1">
                <a:solidFill>
                  <a:schemeClr val="tx1"/>
                </a:solidFill>
              </a:rPr>
              <a:t>doi</a:t>
            </a:r>
            <a:r>
              <a:rPr lang="en-GB" sz="1900" dirty="0">
                <a:solidFill>
                  <a:schemeClr val="tx1"/>
                </a:solidFill>
              </a:rPr>
              <a:t>: 10.1080/01421590802402247.PMID: 19117221</a:t>
            </a:r>
          </a:p>
          <a:p>
            <a:pPr marL="457200" lvl="1" indent="-457200">
              <a:spcBef>
                <a:spcPts val="1200"/>
              </a:spcBef>
              <a:spcAft>
                <a:spcPts val="200"/>
              </a:spcAft>
              <a:buClr>
                <a:schemeClr val="tx1"/>
              </a:buClr>
              <a:buSzPct val="100000"/>
              <a:buFont typeface="+mj-lt"/>
              <a:buAutoNum type="arabicPeriod"/>
            </a:pPr>
            <a:r>
              <a:rPr lang="en-GB" sz="1900" dirty="0" err="1">
                <a:solidFill>
                  <a:schemeClr val="tx1"/>
                </a:solidFill>
              </a:rPr>
              <a:t>Ebel</a:t>
            </a:r>
            <a:r>
              <a:rPr lang="en-GB" sz="1900" dirty="0">
                <a:solidFill>
                  <a:schemeClr val="tx1"/>
                </a:solidFill>
              </a:rPr>
              <a:t> RL. Essential of educational measurement. Englewood Cliffs (NJ): Prentice Hall; 1972. p. 622.</a:t>
            </a:r>
          </a:p>
          <a:p>
            <a:pPr marL="457200" lvl="1" indent="-457200">
              <a:spcBef>
                <a:spcPts val="1200"/>
              </a:spcBef>
              <a:spcAft>
                <a:spcPts val="200"/>
              </a:spcAft>
              <a:buClr>
                <a:schemeClr val="tx1"/>
              </a:buClr>
              <a:buSzPct val="100000"/>
              <a:buFont typeface="+mj-lt"/>
              <a:buAutoNum type="arabicPeriod"/>
            </a:pPr>
            <a:r>
              <a:rPr lang="en-GB" sz="1900" dirty="0" err="1">
                <a:solidFill>
                  <a:schemeClr val="tx1"/>
                </a:solidFill>
              </a:rPr>
              <a:t>Hofstee</a:t>
            </a:r>
            <a:r>
              <a:rPr lang="en-GB" sz="1900" dirty="0">
                <a:solidFill>
                  <a:schemeClr val="tx1"/>
                </a:solidFill>
              </a:rPr>
              <a:t> WKB. The case for compromise in educational selection and grading. In: Anderson SB, </a:t>
            </a:r>
            <a:r>
              <a:rPr lang="en-GB" sz="1900" dirty="0" err="1">
                <a:solidFill>
                  <a:schemeClr val="tx1"/>
                </a:solidFill>
              </a:rPr>
              <a:t>Helminck</a:t>
            </a:r>
            <a:r>
              <a:rPr lang="en-GB" sz="1900" dirty="0">
                <a:solidFill>
                  <a:schemeClr val="tx1"/>
                </a:solidFill>
              </a:rPr>
              <a:t> JS, editors. On Educational Testing. San Francisco: </a:t>
            </a:r>
            <a:r>
              <a:rPr lang="en-GB" sz="1900" dirty="0" err="1">
                <a:solidFill>
                  <a:schemeClr val="tx1"/>
                </a:solidFill>
              </a:rPr>
              <a:t>Jossey</a:t>
            </a:r>
            <a:r>
              <a:rPr lang="en-GB" sz="1900" dirty="0">
                <a:solidFill>
                  <a:schemeClr val="tx1"/>
                </a:solidFill>
              </a:rPr>
              <a:t>-Bass; 1983. pp. 109–27.</a:t>
            </a:r>
          </a:p>
          <a:p>
            <a:pPr marL="457200" lvl="1" indent="-457200">
              <a:spcBef>
                <a:spcPts val="1200"/>
              </a:spcBef>
              <a:spcAft>
                <a:spcPts val="200"/>
              </a:spcAft>
              <a:buClr>
                <a:schemeClr val="tx1"/>
              </a:buClr>
              <a:buSzPct val="100000"/>
              <a:buFont typeface="+mj-lt"/>
              <a:buAutoNum type="arabicPeriod"/>
            </a:pPr>
            <a:r>
              <a:rPr lang="en-GB" sz="1900" dirty="0">
                <a:solidFill>
                  <a:schemeClr val="tx1"/>
                </a:solidFill>
              </a:rPr>
              <a:t>Cohen </a:t>
            </a:r>
            <a:r>
              <a:rPr lang="en-GB" sz="1900" dirty="0" err="1">
                <a:solidFill>
                  <a:schemeClr val="tx1"/>
                </a:solidFill>
              </a:rPr>
              <a:t>Schotanus</a:t>
            </a:r>
            <a:r>
              <a:rPr lang="en-GB" sz="1900" dirty="0">
                <a:solidFill>
                  <a:schemeClr val="tx1"/>
                </a:solidFill>
              </a:rPr>
              <a:t> J and Van der </a:t>
            </a:r>
            <a:r>
              <a:rPr lang="en-GB" sz="1900" dirty="0" err="1">
                <a:solidFill>
                  <a:schemeClr val="tx1"/>
                </a:solidFill>
              </a:rPr>
              <a:t>Vleuten</a:t>
            </a:r>
            <a:r>
              <a:rPr lang="en-GB" sz="1900" dirty="0">
                <a:solidFill>
                  <a:schemeClr val="tx1"/>
                </a:solidFill>
              </a:rPr>
              <a:t> CP.  A standard setting method with the best performing students as point of reference: practical and affordable. Medical Teacher 2010; 32(2):154-60</a:t>
            </a:r>
          </a:p>
          <a:p>
            <a:pPr marL="457200" lvl="1" indent="-457200">
              <a:spcBef>
                <a:spcPts val="1200"/>
              </a:spcBef>
              <a:spcAft>
                <a:spcPts val="200"/>
              </a:spcAft>
              <a:buClr>
                <a:schemeClr val="tx1"/>
              </a:buClr>
              <a:buSzPct val="100000"/>
              <a:buFont typeface="+mj-lt"/>
              <a:buAutoNum type="arabicPeriod"/>
            </a:pPr>
            <a:r>
              <a:rPr lang="en-US" sz="1900" dirty="0">
                <a:solidFill>
                  <a:schemeClr val="tx1"/>
                </a:solidFill>
              </a:rPr>
              <a:t>Celia A. Taylor (2011) Development of a modified Cohen method of standard setting, Medical Teacher, 33:12, e678-e682, DOI: 10.3109/0142159X.2011.611192 </a:t>
            </a:r>
          </a:p>
          <a:p>
            <a:pPr marL="457200" lvl="1" indent="-457200">
              <a:spcBef>
                <a:spcPts val="1200"/>
              </a:spcBef>
              <a:spcAft>
                <a:spcPts val="200"/>
              </a:spcAft>
              <a:buClr>
                <a:schemeClr val="tx1"/>
              </a:buClr>
              <a:buSzPct val="100000"/>
              <a:buFont typeface="+mj-lt"/>
              <a:buAutoNum type="arabicPeriod"/>
            </a:pPr>
            <a:r>
              <a:rPr lang="en-US" sz="1900" dirty="0" err="1">
                <a:solidFill>
                  <a:schemeClr val="tx1"/>
                </a:solidFill>
              </a:rPr>
              <a:t>Sizmur</a:t>
            </a:r>
            <a:r>
              <a:rPr lang="en-US" sz="1900" dirty="0">
                <a:solidFill>
                  <a:schemeClr val="tx1"/>
                </a:solidFill>
              </a:rPr>
              <a:t> S. Look Back in </a:t>
            </a:r>
            <a:r>
              <a:rPr lang="en-US" sz="1900" dirty="0" err="1">
                <a:solidFill>
                  <a:schemeClr val="tx1"/>
                </a:solidFill>
              </a:rPr>
              <a:t>Angoff</a:t>
            </a:r>
            <a:r>
              <a:rPr lang="en-US" sz="1900" dirty="0">
                <a:solidFill>
                  <a:schemeClr val="tx1"/>
                </a:solidFill>
              </a:rPr>
              <a:t>: A Cautionary Tale. British Educational Research Journal, Vol. 23, No. 1 (Feb., 1997), pp. 3-13</a:t>
            </a:r>
          </a:p>
          <a:p>
            <a:pPr marL="457200" lvl="1" indent="-457200">
              <a:spcBef>
                <a:spcPts val="1200"/>
              </a:spcBef>
              <a:spcAft>
                <a:spcPts val="200"/>
              </a:spcAft>
              <a:buClr>
                <a:schemeClr val="tx1"/>
              </a:buClr>
              <a:buSzPct val="100000"/>
              <a:buFont typeface="+mj-lt"/>
              <a:buAutoNum type="arabicPeriod"/>
            </a:pPr>
            <a:r>
              <a:rPr lang="en-US" sz="1900" dirty="0">
                <a:solidFill>
                  <a:schemeClr val="tx1"/>
                </a:solidFill>
              </a:rPr>
              <a:t>Kamal et al, Education in Medicine Journal. 2018; 10(2): 15–25: </a:t>
            </a:r>
            <a:r>
              <a:rPr lang="hr-HR" sz="1900" dirty="0">
                <a:solidFill>
                  <a:schemeClr val="tx1"/>
                </a:solidFill>
              </a:rPr>
              <a:t>DOI: </a:t>
            </a:r>
            <a:r>
              <a:rPr lang="hr-HR" sz="1900" u="sng" dirty="0">
                <a:solidFill>
                  <a:schemeClr val="tx1"/>
                </a:solidFill>
                <a:hlinkClick r:id="rId4" invalidUrl="https://www.researchgate.net/deref/http://dx.doi.org/10.21315/eimj2018.10.2.3?_sg[0]=HBLx-Ck82gtGqSBh0P8VeZhBvam5KGpoMECH4Evgr1qWjTRHzY7nt8A8Gf9sCmoqpd7DQKmffQYl5XIPeIAUgzXWdQ.XYXkR8n6MHRmmm4edWXiYiIWnl4fa6Tp21Lyx3djJ-8TI_InYbi4c9Nx5Mh0Vu2ZL41Z0EqiNZPRUNdTa6XwDQ"/>
              </a:rPr>
              <a:t>10.21315/eimj2018.10.2.3</a:t>
            </a:r>
            <a:endParaRPr lang="hr-HR" sz="1900" dirty="0">
              <a:solidFill>
                <a:schemeClr val="tx1"/>
              </a:solidFill>
            </a:endParaRPr>
          </a:p>
          <a:p>
            <a:endParaRPr lang="en-US" dirty="0"/>
          </a:p>
          <a:p>
            <a:endParaRPr lang="en-US" dirty="0"/>
          </a:p>
        </p:txBody>
      </p:sp>
    </p:spTree>
    <p:extLst>
      <p:ext uri="{BB962C8B-B14F-4D97-AF65-F5344CB8AC3E}">
        <p14:creationId xmlns:p14="http://schemas.microsoft.com/office/powerpoint/2010/main" val="164028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26463"/>
            <a:ext cx="10058400" cy="1450757"/>
          </a:xfrm>
        </p:spPr>
        <p:txBody>
          <a:bodyPr/>
          <a:lstStyle/>
          <a:p>
            <a:r>
              <a:rPr lang="en-US" dirty="0"/>
              <a:t>Standard Setting for MCQ Examinations</a:t>
            </a:r>
          </a:p>
        </p:txBody>
      </p:sp>
      <p:sp>
        <p:nvSpPr>
          <p:cNvPr id="3" name="Content Placeholder 2"/>
          <p:cNvSpPr>
            <a:spLocks noGrp="1"/>
          </p:cNvSpPr>
          <p:nvPr>
            <p:ph idx="1"/>
          </p:nvPr>
        </p:nvSpPr>
        <p:spPr/>
        <p:txBody>
          <a:bodyPr/>
          <a:lstStyle/>
          <a:p>
            <a:r>
              <a:rPr lang="en-US" dirty="0"/>
              <a:t>The following methods for standard setting MCQs will be described in this presentation:</a:t>
            </a:r>
          </a:p>
          <a:p>
            <a:endParaRPr lang="en-US" dirty="0"/>
          </a:p>
          <a:p>
            <a:pPr lvl="1">
              <a:buFont typeface="Arial" charset="0"/>
              <a:buChar char="•"/>
            </a:pPr>
            <a:r>
              <a:rPr lang="en-US" sz="2000" dirty="0"/>
              <a:t>Modified </a:t>
            </a:r>
            <a:r>
              <a:rPr lang="en-US" sz="2000" dirty="0" err="1"/>
              <a:t>Angoff</a:t>
            </a:r>
            <a:r>
              <a:rPr lang="en-US" sz="2000" dirty="0"/>
              <a:t> </a:t>
            </a:r>
            <a:r>
              <a:rPr lang="en-US" sz="2000" baseline="30000" dirty="0"/>
              <a:t>1,2,3,4</a:t>
            </a:r>
            <a:endParaRPr lang="en-US" sz="2000" dirty="0"/>
          </a:p>
          <a:p>
            <a:pPr lvl="1">
              <a:buFont typeface="Arial" charset="0"/>
              <a:buChar char="•"/>
            </a:pPr>
            <a:r>
              <a:rPr lang="en-US" sz="2000" dirty="0" err="1"/>
              <a:t>Ebel</a:t>
            </a:r>
            <a:r>
              <a:rPr lang="en-US" sz="2000" dirty="0"/>
              <a:t> </a:t>
            </a:r>
            <a:r>
              <a:rPr lang="en-US" sz="2000" baseline="30000" dirty="0"/>
              <a:t>2,5</a:t>
            </a:r>
            <a:endParaRPr lang="en-US" sz="2000" dirty="0"/>
          </a:p>
          <a:p>
            <a:pPr lvl="1">
              <a:buFont typeface="Arial" charset="0"/>
              <a:buChar char="•"/>
            </a:pPr>
            <a:r>
              <a:rPr lang="en-US" sz="2000" dirty="0" err="1"/>
              <a:t>Hofstee</a:t>
            </a:r>
            <a:r>
              <a:rPr lang="en-US" sz="2000" dirty="0"/>
              <a:t> </a:t>
            </a:r>
            <a:r>
              <a:rPr lang="en-US" sz="2000" baseline="30000" dirty="0"/>
              <a:t>2,6</a:t>
            </a:r>
            <a:endParaRPr lang="en-US" sz="2000" dirty="0"/>
          </a:p>
          <a:p>
            <a:pPr lvl="1">
              <a:buFont typeface="Arial" charset="0"/>
              <a:buChar char="•"/>
            </a:pPr>
            <a:r>
              <a:rPr lang="en-US" sz="2000" dirty="0"/>
              <a:t>Cohen </a:t>
            </a:r>
            <a:r>
              <a:rPr lang="en-US" sz="2000" baseline="30000" dirty="0"/>
              <a:t>7,8</a:t>
            </a:r>
            <a:endParaRPr lang="en-US" sz="2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0" y="326463"/>
            <a:ext cx="812800" cy="812800"/>
          </a:xfrm>
          <a:prstGeom prst="rect">
            <a:avLst/>
          </a:prstGeom>
        </p:spPr>
      </p:pic>
    </p:spTree>
    <p:extLst>
      <p:ext uri="{BB962C8B-B14F-4D97-AF65-F5344CB8AC3E}">
        <p14:creationId xmlns:p14="http://schemas.microsoft.com/office/powerpoint/2010/main" val="8440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a:t>
            </a:r>
            <a:r>
              <a:rPr lang="en-US" dirty="0" err="1"/>
              <a:t>Angoff</a:t>
            </a:r>
            <a:r>
              <a:rPr lang="en-US" dirty="0"/>
              <a:t> Procedure</a:t>
            </a:r>
          </a:p>
        </p:txBody>
      </p:sp>
      <p:sp>
        <p:nvSpPr>
          <p:cNvPr id="3" name="Content Placeholder 2"/>
          <p:cNvSpPr>
            <a:spLocks noGrp="1"/>
          </p:cNvSpPr>
          <p:nvPr>
            <p:ph idx="1"/>
          </p:nvPr>
        </p:nvSpPr>
        <p:spPr/>
        <p:txBody>
          <a:bodyPr/>
          <a:lstStyle/>
          <a:p>
            <a:r>
              <a:rPr lang="en-US" dirty="0"/>
              <a:t>The </a:t>
            </a:r>
            <a:r>
              <a:rPr lang="en-US" dirty="0" err="1"/>
              <a:t>Angoff</a:t>
            </a:r>
            <a:r>
              <a:rPr lang="en-US" dirty="0"/>
              <a:t> Method was first described in 1971: </a:t>
            </a:r>
          </a:p>
          <a:p>
            <a:pPr lvl="1"/>
            <a:r>
              <a:rPr lang="en-GB" dirty="0" err="1"/>
              <a:t>Angoff</a:t>
            </a:r>
            <a:r>
              <a:rPr lang="en-GB" dirty="0"/>
              <a:t>, W. H. (1971). Scales, norms, and equivalent scores. In R. L. Thorndike (Ed.), Educational measurement (2nd ed.). Washington DC: American Council on Education </a:t>
            </a:r>
            <a:r>
              <a:rPr lang="en-GB" baseline="30000" dirty="0"/>
              <a:t>1</a:t>
            </a:r>
            <a:endParaRPr lang="en-GB" dirty="0"/>
          </a:p>
          <a:p>
            <a:r>
              <a:rPr lang="en-GB" dirty="0"/>
              <a:t>The method we use is a modified version of the original process.</a:t>
            </a:r>
          </a:p>
          <a:p>
            <a:r>
              <a:rPr lang="en-GB" dirty="0"/>
              <a:t>A group of </a:t>
            </a:r>
            <a:r>
              <a:rPr lang="en-GB" b="1" dirty="0"/>
              <a:t>expert judges </a:t>
            </a:r>
            <a:r>
              <a:rPr lang="en-GB" dirty="0"/>
              <a:t>makes estimates of how a </a:t>
            </a:r>
            <a:r>
              <a:rPr lang="en-GB" b="1" dirty="0"/>
              <a:t>borderline candidate </a:t>
            </a:r>
            <a:r>
              <a:rPr lang="en-GB" dirty="0"/>
              <a:t>would perform on each item in the examination. </a:t>
            </a:r>
          </a:p>
          <a:p>
            <a:endParaRPr lang="en-GB" dirty="0"/>
          </a:p>
          <a:p>
            <a:pPr lvl="1"/>
            <a:r>
              <a:rPr lang="en-GB" dirty="0"/>
              <a:t>Expert = expert on the subject matter AND on the module content / expected standard of the candidates</a:t>
            </a:r>
          </a:p>
          <a:p>
            <a:pPr lvl="1"/>
            <a:r>
              <a:rPr lang="en-GB" dirty="0"/>
              <a:t>What is a Borderline Candidate?</a:t>
            </a:r>
          </a:p>
          <a:p>
            <a:endParaRPr lang="en-GB"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01211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Experts’ Role </a:t>
            </a:r>
            <a:r>
              <a:rPr lang="en-US" baseline="30000" dirty="0"/>
              <a:t>2,3</a:t>
            </a:r>
            <a:endParaRPr lang="en-US" dirty="0"/>
          </a:p>
        </p:txBody>
      </p:sp>
      <p:sp>
        <p:nvSpPr>
          <p:cNvPr id="3" name="Content Placeholder 2"/>
          <p:cNvSpPr>
            <a:spLocks noGrp="1"/>
          </p:cNvSpPr>
          <p:nvPr>
            <p:ph idx="1"/>
          </p:nvPr>
        </p:nvSpPr>
        <p:spPr/>
        <p:txBody>
          <a:bodyPr>
            <a:normAutofit/>
          </a:bodyPr>
          <a:lstStyle/>
          <a:p>
            <a:r>
              <a:rPr lang="en-US" dirty="0"/>
              <a:t>The experts’ role is: </a:t>
            </a:r>
          </a:p>
          <a:p>
            <a:pPr lvl="1"/>
            <a:r>
              <a:rPr lang="en-US" dirty="0"/>
              <a:t>To </a:t>
            </a:r>
            <a:r>
              <a:rPr lang="en-US" dirty="0" err="1"/>
              <a:t>conceptualise</a:t>
            </a:r>
            <a:r>
              <a:rPr lang="en-US" dirty="0"/>
              <a:t> the minimum level of performance required for a pass in the examination. </a:t>
            </a:r>
          </a:p>
          <a:p>
            <a:r>
              <a:rPr lang="en-US" dirty="0"/>
              <a:t>The experts must:  </a:t>
            </a:r>
          </a:p>
          <a:p>
            <a:pPr lvl="1"/>
            <a:r>
              <a:rPr lang="en-US" dirty="0"/>
              <a:t>be knowledgeable about the candidate population (for example first years or final years); </a:t>
            </a:r>
          </a:p>
          <a:p>
            <a:pPr lvl="1"/>
            <a:r>
              <a:rPr lang="en-US" dirty="0"/>
              <a:t>understand the standard expected at this level; </a:t>
            </a:r>
          </a:p>
          <a:p>
            <a:pPr lvl="1"/>
            <a:r>
              <a:rPr lang="en-US" dirty="0"/>
              <a:t>be knowledgeable about the subject matter; and </a:t>
            </a:r>
          </a:p>
          <a:p>
            <a:pPr lvl="1"/>
            <a:r>
              <a:rPr lang="en-US" dirty="0"/>
              <a:t>understand what has been taught about the subject matter to this cohort of students. </a:t>
            </a:r>
          </a:p>
          <a:p>
            <a:r>
              <a:rPr lang="en-US" dirty="0"/>
              <a:t>Standard setters should receive training, so that they can provide their </a:t>
            </a:r>
            <a:r>
              <a:rPr lang="en-US" dirty="0" err="1"/>
              <a:t>judgements</a:t>
            </a:r>
            <a:r>
              <a:rPr lang="en-US" dirty="0"/>
              <a:t> in an</a:t>
            </a:r>
            <a:br>
              <a:rPr lang="en-US" dirty="0"/>
            </a:br>
            <a:r>
              <a:rPr lang="en-US" dirty="0"/>
              <a:t>informed manner. This training should </a:t>
            </a:r>
            <a:r>
              <a:rPr lang="en-US" dirty="0" err="1"/>
              <a:t>familiarise</a:t>
            </a:r>
            <a:r>
              <a:rPr lang="en-US" dirty="0"/>
              <a:t> them with both the standard setting task and</a:t>
            </a:r>
            <a:br>
              <a:rPr lang="en-US" dirty="0"/>
            </a:br>
            <a:r>
              <a:rPr lang="en-US" dirty="0"/>
              <a:t>the conceptual level required for a pass. It can also provide an opportunity for standard setters to calibrate their expectations using past performance data. </a:t>
            </a:r>
            <a:r>
              <a:rPr lang="en-US" baseline="30000" dirty="0"/>
              <a:t>2</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515" y="395514"/>
            <a:ext cx="812800" cy="812800"/>
          </a:xfrm>
          <a:prstGeom prst="rect">
            <a:avLst/>
          </a:prstGeom>
        </p:spPr>
      </p:pic>
    </p:spTree>
    <p:extLst>
      <p:ext uri="{BB962C8B-B14F-4D97-AF65-F5344CB8AC3E}">
        <p14:creationId xmlns:p14="http://schemas.microsoft.com/office/powerpoint/2010/main" val="17484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Borderline Candidate </a:t>
            </a:r>
            <a:r>
              <a:rPr lang="en-US" baseline="30000" dirty="0"/>
              <a:t>2,3</a:t>
            </a:r>
            <a:endParaRPr lang="en-US" dirty="0"/>
          </a:p>
        </p:txBody>
      </p:sp>
      <p:sp>
        <p:nvSpPr>
          <p:cNvPr id="3" name="Content Placeholder 2"/>
          <p:cNvSpPr>
            <a:spLocks noGrp="1"/>
          </p:cNvSpPr>
          <p:nvPr>
            <p:ph idx="1"/>
          </p:nvPr>
        </p:nvSpPr>
        <p:spPr/>
        <p:txBody>
          <a:bodyPr>
            <a:normAutofit/>
          </a:bodyPr>
          <a:lstStyle/>
          <a:p>
            <a:r>
              <a:rPr lang="en-US" dirty="0"/>
              <a:t>At the beginning of every modified </a:t>
            </a:r>
            <a:r>
              <a:rPr lang="en-US" dirty="0" err="1"/>
              <a:t>Angoff</a:t>
            </a:r>
            <a:r>
              <a:rPr lang="en-US" dirty="0"/>
              <a:t> process, the panel of judges should conceptualize the “Borderline Candidate” /  Minimally Competent Candidate.</a:t>
            </a:r>
          </a:p>
          <a:p>
            <a:r>
              <a:rPr lang="en-US" dirty="0"/>
              <a:t>This candidate demonstrates the knowledge / skills that are just about at the level which differentiates pass or fail.</a:t>
            </a:r>
          </a:p>
          <a:p>
            <a:r>
              <a:rPr lang="en-US" dirty="0"/>
              <a:t>Definition of Borderline Candidate used for clinical skills: 	</a:t>
            </a:r>
          </a:p>
          <a:p>
            <a:pPr lvl="1">
              <a:buFont typeface="Arial" charset="0"/>
              <a:buChar char="•"/>
            </a:pPr>
            <a:r>
              <a:rPr lang="en-US" dirty="0"/>
              <a:t>Pass doubtful</a:t>
            </a:r>
          </a:p>
          <a:p>
            <a:pPr lvl="1">
              <a:buFont typeface="Arial" charset="0"/>
              <a:buChar char="•"/>
            </a:pPr>
            <a:r>
              <a:rPr lang="en-US" dirty="0"/>
              <a:t>Patchy performance of skill. </a:t>
            </a:r>
          </a:p>
          <a:p>
            <a:pPr lvl="1">
              <a:buFont typeface="Arial" charset="0"/>
              <a:buChar char="•"/>
            </a:pPr>
            <a:r>
              <a:rPr lang="en-US" dirty="0"/>
              <a:t>Examiner undecided whether to pass or fail candidate. </a:t>
            </a:r>
          </a:p>
          <a:p>
            <a:pPr lvl="1">
              <a:buFont typeface="Arial" charset="0"/>
              <a:buChar char="•"/>
            </a:pPr>
            <a:r>
              <a:rPr lang="en-US" dirty="0"/>
              <a:t>Demonstrated some aspects of the skill however omissions and inaccuracies occurred in their performance of the skill. </a:t>
            </a:r>
          </a:p>
          <a:p>
            <a:pPr lvl="1">
              <a:buFont typeface="Arial" charset="0"/>
              <a:buChar char="•"/>
            </a:pPr>
            <a:r>
              <a:rPr lang="en-US" dirty="0"/>
              <a:t>Often formulaic in approach and struggled with performing skill.</a:t>
            </a:r>
          </a:p>
          <a:p>
            <a:endParaRPr lang="en-US" dirty="0"/>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24543"/>
            <a:ext cx="812800" cy="812800"/>
          </a:xfrm>
          <a:prstGeom prst="rect">
            <a:avLst/>
          </a:prstGeom>
        </p:spPr>
      </p:pic>
    </p:spTree>
    <p:extLst>
      <p:ext uri="{BB962C8B-B14F-4D97-AF65-F5344CB8AC3E}">
        <p14:creationId xmlns:p14="http://schemas.microsoft.com/office/powerpoint/2010/main" val="208335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Work of the Expert Panel in Modified </a:t>
            </a:r>
            <a:r>
              <a:rPr lang="en-US" dirty="0" err="1"/>
              <a:t>Angoff</a:t>
            </a:r>
            <a:endParaRPr lang="en-US" dirty="0"/>
          </a:p>
        </p:txBody>
      </p:sp>
      <p:sp>
        <p:nvSpPr>
          <p:cNvPr id="3" name="Content Placeholder 2"/>
          <p:cNvSpPr>
            <a:spLocks noGrp="1"/>
          </p:cNvSpPr>
          <p:nvPr>
            <p:ph idx="1"/>
          </p:nvPr>
        </p:nvSpPr>
        <p:spPr/>
        <p:txBody>
          <a:bodyPr/>
          <a:lstStyle/>
          <a:p>
            <a:r>
              <a:rPr lang="en-US" dirty="0"/>
              <a:t>Each member of the panel of judges estimates the proportion of borderline examinees who will answer an item correctly.</a:t>
            </a:r>
          </a:p>
          <a:p>
            <a:r>
              <a:rPr lang="en-US" dirty="0"/>
              <a:t>This is equivalent to estimating the candidate’s likelihood of answering an item correctly.</a:t>
            </a:r>
            <a:r>
              <a:rPr lang="en-US" baseline="30000" dirty="0"/>
              <a:t> 8</a:t>
            </a:r>
            <a:r>
              <a:rPr lang="en-US" dirty="0"/>
              <a:t> </a:t>
            </a:r>
          </a:p>
          <a:p>
            <a:r>
              <a:rPr lang="en-US" dirty="0"/>
              <a:t>Estimates are averaged over judges and summed over items to create a standard (cut-off score).</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886" y="286603"/>
            <a:ext cx="812800" cy="812800"/>
          </a:xfrm>
          <a:prstGeom prst="rect">
            <a:avLst/>
          </a:prstGeom>
        </p:spPr>
      </p:pic>
    </p:spTree>
    <p:extLst>
      <p:ext uri="{BB962C8B-B14F-4D97-AF65-F5344CB8AC3E}">
        <p14:creationId xmlns:p14="http://schemas.microsoft.com/office/powerpoint/2010/main" val="20008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a modified </a:t>
            </a:r>
            <a:r>
              <a:rPr lang="en-US" dirty="0" err="1"/>
              <a:t>Angoff</a:t>
            </a:r>
            <a:endParaRPr lang="en-US" dirty="0"/>
          </a:p>
        </p:txBody>
      </p:sp>
      <p:sp>
        <p:nvSpPr>
          <p:cNvPr id="3" name="Content Placeholder 2"/>
          <p:cNvSpPr>
            <a:spLocks noGrp="1"/>
          </p:cNvSpPr>
          <p:nvPr>
            <p:ph idx="1"/>
          </p:nvPr>
        </p:nvSpPr>
        <p:spPr/>
        <p:txBody>
          <a:bodyPr/>
          <a:lstStyle/>
          <a:p>
            <a:r>
              <a:rPr lang="en-US" dirty="0"/>
              <a:t>The Examination coordinator convenes a panel of experts.</a:t>
            </a:r>
          </a:p>
          <a:p>
            <a:r>
              <a:rPr lang="en-US" dirty="0"/>
              <a:t>Training should be provided to the panel of standard setters.</a:t>
            </a:r>
          </a:p>
          <a:p>
            <a:r>
              <a:rPr lang="en-US" dirty="0"/>
              <a:t>This focuses on explaining what has been taught to the students and what level the students are at.</a:t>
            </a:r>
          </a:p>
          <a:p>
            <a:r>
              <a:rPr lang="en-US" dirty="0"/>
              <a:t>The panel should then focus on </a:t>
            </a:r>
            <a:r>
              <a:rPr lang="en-US" dirty="0" err="1"/>
              <a:t>conceptualising</a:t>
            </a:r>
            <a:r>
              <a:rPr lang="en-US" dirty="0"/>
              <a:t> the Borderline Candidate.</a:t>
            </a:r>
          </a:p>
          <a:p>
            <a:r>
              <a:rPr lang="en-US" dirty="0"/>
              <a:t>The next step is for each member of the panel to read the examination and for each item to answer the question:</a:t>
            </a:r>
          </a:p>
          <a:p>
            <a:r>
              <a:rPr lang="en-US" dirty="0"/>
              <a:t>“What percentage of borderline candidates would answer this question correctly?”</a:t>
            </a:r>
          </a:p>
          <a:p>
            <a:r>
              <a:rPr lang="en-US" dirty="0"/>
              <a:t>Each member of the panel should fill out a spreadsheet such as the one shown in the next slide.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85791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a:t>
            </a:r>
            <a:r>
              <a:rPr lang="en-US" dirty="0" err="1"/>
              <a:t>Angoff</a:t>
            </a:r>
            <a:r>
              <a:rPr lang="en-US" dirty="0"/>
              <a:t> Spreadsheet</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702497156"/>
              </p:ext>
            </p:extLst>
          </p:nvPr>
        </p:nvGraphicFramePr>
        <p:xfrm>
          <a:off x="1097280" y="1737360"/>
          <a:ext cx="10332720" cy="4810614"/>
        </p:xfrm>
        <a:graphic>
          <a:graphicData uri="http://schemas.openxmlformats.org/drawingml/2006/table">
            <a:tbl>
              <a:tblPr>
                <a:tableStyleId>{5C22544A-7EE6-4342-B048-85BDC9FD1C3A}</a:tableStyleId>
              </a:tblPr>
              <a:tblGrid>
                <a:gridCol w="2380660">
                  <a:extLst>
                    <a:ext uri="{9D8B030D-6E8A-4147-A177-3AD203B41FA5}">
                      <a16:colId xmlns:a16="http://schemas.microsoft.com/office/drawing/2014/main" val="20000"/>
                    </a:ext>
                  </a:extLst>
                </a:gridCol>
                <a:gridCol w="1934283">
                  <a:extLst>
                    <a:ext uri="{9D8B030D-6E8A-4147-A177-3AD203B41FA5}">
                      <a16:colId xmlns:a16="http://schemas.microsoft.com/office/drawing/2014/main" val="20001"/>
                    </a:ext>
                  </a:extLst>
                </a:gridCol>
                <a:gridCol w="2050012">
                  <a:extLst>
                    <a:ext uri="{9D8B030D-6E8A-4147-A177-3AD203B41FA5}">
                      <a16:colId xmlns:a16="http://schemas.microsoft.com/office/drawing/2014/main" val="20002"/>
                    </a:ext>
                  </a:extLst>
                </a:gridCol>
                <a:gridCol w="1967350">
                  <a:extLst>
                    <a:ext uri="{9D8B030D-6E8A-4147-A177-3AD203B41FA5}">
                      <a16:colId xmlns:a16="http://schemas.microsoft.com/office/drawing/2014/main" val="20003"/>
                    </a:ext>
                  </a:extLst>
                </a:gridCol>
                <a:gridCol w="2000415">
                  <a:extLst>
                    <a:ext uri="{9D8B030D-6E8A-4147-A177-3AD203B41FA5}">
                      <a16:colId xmlns:a16="http://schemas.microsoft.com/office/drawing/2014/main" val="20004"/>
                    </a:ext>
                  </a:extLst>
                </a:gridCol>
              </a:tblGrid>
              <a:tr h="280626">
                <a:tc>
                  <a:txBody>
                    <a:bodyPr/>
                    <a:lstStyle/>
                    <a:p>
                      <a:pPr algn="l"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4">
                  <a:txBody>
                    <a:bodyPr/>
                    <a:lstStyle/>
                    <a:p>
                      <a:pPr algn="l" rtl="0" fontAlgn="ctr"/>
                      <a:r>
                        <a:rPr lang="en-US" sz="1400" b="1" u="none" strike="noStrike" dirty="0">
                          <a:effectLst/>
                        </a:rPr>
                        <a:t>What percentage of borderline candidates do you think would answer this question correctly? </a:t>
                      </a:r>
                      <a:endParaRPr lang="en-US" sz="1400" b="1" i="0" u="none" strike="noStrike" dirty="0">
                        <a:solidFill>
                          <a:srgbClr val="000000"/>
                        </a:solidFill>
                        <a:effectLst/>
                        <a:latin typeface="Calibri" charset="0"/>
                      </a:endParaRPr>
                    </a:p>
                  </a:txBody>
                  <a:tcPr marL="7826" marR="7826" marT="7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514">
                <a:tc>
                  <a:txBody>
                    <a:bodyPr/>
                    <a:lstStyle/>
                    <a:p>
                      <a:pPr algn="ctr" rtl="0" fontAlgn="b"/>
                      <a:r>
                        <a:rPr lang="en-US" sz="1400" b="1" u="none" strike="noStrike" dirty="0">
                          <a:effectLst/>
                        </a:rPr>
                        <a:t>Question Number</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Your Initials</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Verdana"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Verdana"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244514">
                <a:tc>
                  <a:txBody>
                    <a:bodyPr/>
                    <a:lstStyle/>
                    <a:p>
                      <a:pPr algn="ctr" rtl="0" fontAlgn="b"/>
                      <a:r>
                        <a:rPr lang="en-US" sz="1400" b="1" u="none" strike="noStrike">
                          <a:effectLst/>
                        </a:rPr>
                        <a:t>1</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244514">
                <a:tc>
                  <a:txBody>
                    <a:bodyPr/>
                    <a:lstStyle/>
                    <a:p>
                      <a:pPr algn="ctr" rtl="0" fontAlgn="b"/>
                      <a:r>
                        <a:rPr lang="en-US" sz="1400" b="1" u="none" strike="noStrike" dirty="0">
                          <a:effectLst/>
                        </a:rPr>
                        <a:t>2</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244514">
                <a:tc>
                  <a:txBody>
                    <a:bodyPr/>
                    <a:lstStyle/>
                    <a:p>
                      <a:pPr algn="ctr" rtl="0" fontAlgn="b"/>
                      <a:r>
                        <a:rPr lang="en-US" sz="1400" b="1" u="none" strike="noStrike">
                          <a:effectLst/>
                        </a:rPr>
                        <a:t>3</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244514">
                <a:tc>
                  <a:txBody>
                    <a:bodyPr/>
                    <a:lstStyle/>
                    <a:p>
                      <a:pPr algn="ctr" rtl="0" fontAlgn="b"/>
                      <a:r>
                        <a:rPr lang="en-US" sz="1400" b="1" u="none" strike="noStrike" dirty="0">
                          <a:effectLst/>
                        </a:rPr>
                        <a:t>4</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244514">
                <a:tc>
                  <a:txBody>
                    <a:bodyPr/>
                    <a:lstStyle/>
                    <a:p>
                      <a:pPr algn="ctr" rtl="0" fontAlgn="b"/>
                      <a:r>
                        <a:rPr lang="en-US" sz="1400" b="1" u="none" strike="noStrike" dirty="0">
                          <a:effectLst/>
                        </a:rPr>
                        <a:t>5</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244514">
                <a:tc>
                  <a:txBody>
                    <a:bodyPr/>
                    <a:lstStyle/>
                    <a:p>
                      <a:pPr algn="ctr" rtl="0" fontAlgn="b"/>
                      <a:r>
                        <a:rPr lang="en-US" sz="1400" b="1" u="none" strike="noStrike">
                          <a:effectLst/>
                        </a:rPr>
                        <a:t>6</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244514">
                <a:tc>
                  <a:txBody>
                    <a:bodyPr/>
                    <a:lstStyle/>
                    <a:p>
                      <a:pPr algn="ctr" rtl="0" fontAlgn="b"/>
                      <a:r>
                        <a:rPr lang="en-US" sz="1400" b="1" u="none" strike="noStrike">
                          <a:effectLst/>
                        </a:rPr>
                        <a:t>7</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244514">
                <a:tc>
                  <a:txBody>
                    <a:bodyPr/>
                    <a:lstStyle/>
                    <a:p>
                      <a:pPr algn="ctr" rtl="0" fontAlgn="b"/>
                      <a:r>
                        <a:rPr lang="en-US" sz="1400" b="1" u="none" strike="noStrike">
                          <a:effectLst/>
                        </a:rPr>
                        <a:t>8</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44514">
                <a:tc>
                  <a:txBody>
                    <a:bodyPr/>
                    <a:lstStyle/>
                    <a:p>
                      <a:pPr algn="ctr" rtl="0" fontAlgn="b"/>
                      <a:r>
                        <a:rPr lang="en-US" sz="1400" b="1" u="none" strike="noStrike">
                          <a:effectLst/>
                        </a:rPr>
                        <a:t>9</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244514">
                <a:tc>
                  <a:txBody>
                    <a:bodyPr/>
                    <a:lstStyle/>
                    <a:p>
                      <a:pPr algn="ctr" rtl="0" fontAlgn="b"/>
                      <a:r>
                        <a:rPr lang="en-US" sz="1400" b="1" u="none" strike="noStrike">
                          <a:effectLst/>
                        </a:rPr>
                        <a:t>10</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244514">
                <a:tc>
                  <a:txBody>
                    <a:bodyPr/>
                    <a:lstStyle/>
                    <a:p>
                      <a:pPr algn="ctr" rtl="0" fontAlgn="b"/>
                      <a:r>
                        <a:rPr lang="en-US" sz="1400" b="1" u="none" strike="noStrike">
                          <a:effectLst/>
                        </a:rPr>
                        <a:t>11</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244514">
                <a:tc>
                  <a:txBody>
                    <a:bodyPr/>
                    <a:lstStyle/>
                    <a:p>
                      <a:pPr algn="ctr" rtl="0" fontAlgn="b"/>
                      <a:r>
                        <a:rPr lang="en-US" sz="1400" b="1" u="none" strike="noStrike">
                          <a:effectLst/>
                        </a:rPr>
                        <a:t>12</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244514">
                <a:tc>
                  <a:txBody>
                    <a:bodyPr/>
                    <a:lstStyle/>
                    <a:p>
                      <a:pPr algn="ctr" rtl="0" fontAlgn="b"/>
                      <a:r>
                        <a:rPr lang="en-US" sz="1400" b="1" u="none" strike="noStrike">
                          <a:effectLst/>
                        </a:rPr>
                        <a:t>13</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244514">
                <a:tc>
                  <a:txBody>
                    <a:bodyPr/>
                    <a:lstStyle/>
                    <a:p>
                      <a:pPr algn="ctr" rtl="0" fontAlgn="b"/>
                      <a:r>
                        <a:rPr lang="en-US" sz="1400" b="1" u="none" strike="noStrike">
                          <a:effectLst/>
                        </a:rPr>
                        <a:t>14</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244514">
                <a:tc>
                  <a:txBody>
                    <a:bodyPr/>
                    <a:lstStyle/>
                    <a:p>
                      <a:pPr algn="ctr" rtl="0" fontAlgn="b"/>
                      <a:r>
                        <a:rPr lang="en-US" sz="1400" b="1" u="none" strike="noStrike">
                          <a:effectLst/>
                        </a:rPr>
                        <a:t>…</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244514">
                <a:tc>
                  <a:txBody>
                    <a:bodyPr/>
                    <a:lstStyle/>
                    <a:p>
                      <a:pPr algn="ctr" rtl="0" fontAlgn="b"/>
                      <a:r>
                        <a:rPr lang="en-US" sz="1400" b="1" u="none" strike="noStrike">
                          <a:effectLst/>
                        </a:rPr>
                        <a:t>…</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a:effectLst/>
                        </a:rPr>
                        <a:t> </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a:effectLst/>
                        </a:rPr>
                        <a:t> </a:t>
                      </a:r>
                      <a:endParaRPr lang="en-US" sz="16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244514">
                <a:tc>
                  <a:txBody>
                    <a:bodyPr/>
                    <a:lstStyle/>
                    <a:p>
                      <a:pPr algn="ctr" rtl="0" fontAlgn="b"/>
                      <a:r>
                        <a:rPr lang="en-US" sz="1400" b="1" u="none" strike="noStrike">
                          <a:effectLst/>
                        </a:rPr>
                        <a:t>Last Question</a:t>
                      </a:r>
                      <a:endParaRPr lang="en-US" sz="1400" b="1" i="0" u="none" strike="noStrike">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b="1"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400" u="none" strike="noStrike" dirty="0">
                          <a:effectLst/>
                        </a:rPr>
                        <a:t> </a:t>
                      </a:r>
                      <a:endParaRPr lang="en-US" sz="14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
                      <a:r>
                        <a:rPr lang="en-US" sz="1600" u="none" strike="noStrike" dirty="0">
                          <a:effectLst/>
                        </a:rPr>
                        <a:t> </a:t>
                      </a:r>
                      <a:endParaRPr lang="en-US" sz="1600" b="1" i="0" u="none" strike="noStrike" dirty="0">
                        <a:solidFill>
                          <a:srgbClr val="000000"/>
                        </a:solidFill>
                        <a:effectLst/>
                        <a:latin typeface="Calibri" charset="0"/>
                      </a:endParaRPr>
                    </a:p>
                  </a:txBody>
                  <a:tcPr marL="7826" marR="7826" marT="78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bl>
          </a:graphicData>
        </a:graphic>
      </p:graphicFrame>
      <p:sp>
        <p:nvSpPr>
          <p:cNvPr id="13" name="Oval 12"/>
          <p:cNvSpPr/>
          <p:nvPr/>
        </p:nvSpPr>
        <p:spPr>
          <a:xfrm>
            <a:off x="3657601" y="2017986"/>
            <a:ext cx="1623848" cy="315312"/>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879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Custom 6">
      <a:dk1>
        <a:srgbClr val="000000"/>
      </a:dk1>
      <a:lt1>
        <a:srgbClr val="FFFFFF"/>
      </a:lt1>
      <a:dk2>
        <a:srgbClr val="39302A"/>
      </a:dk2>
      <a:lt2>
        <a:srgbClr val="E5DEDB"/>
      </a:lt2>
      <a:accent1>
        <a:srgbClr val="FF5012"/>
      </a:accent1>
      <a:accent2>
        <a:srgbClr val="F6B835"/>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9467</TotalTime>
  <Words>5036</Words>
  <Application>Microsoft Macintosh PowerPoint</Application>
  <PresentationFormat>Widescreen</PresentationFormat>
  <Paragraphs>1074</Paragraphs>
  <Slides>26</Slides>
  <Notes>26</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Verdana</vt:lpstr>
      <vt:lpstr>Retrospect</vt:lpstr>
      <vt:lpstr>Multiple Choice Questions</vt:lpstr>
      <vt:lpstr>Multiple Choice Questions</vt:lpstr>
      <vt:lpstr>Standard Setting for MCQ Examinations</vt:lpstr>
      <vt:lpstr>Modified Angoff Procedure</vt:lpstr>
      <vt:lpstr>The Experts’ Role 2,3</vt:lpstr>
      <vt:lpstr>The Borderline Candidate 2,3</vt:lpstr>
      <vt:lpstr>The Work of the Expert Panel in Modified Angoff</vt:lpstr>
      <vt:lpstr>How to do a modified Angoff</vt:lpstr>
      <vt:lpstr>Modified Angoff Spreadsheet</vt:lpstr>
      <vt:lpstr>Modified Angoff and guessing</vt:lpstr>
      <vt:lpstr>Worked example from a previous MCQ</vt:lpstr>
      <vt:lpstr>PowerPoint Presentation</vt:lpstr>
      <vt:lpstr>Worked example from a previous MCQ</vt:lpstr>
      <vt:lpstr>Editing the students’ mark to reflect UCC Marks and Standards</vt:lpstr>
      <vt:lpstr>Modified Angoff - Summary</vt:lpstr>
      <vt:lpstr>Ebel 2,5</vt:lpstr>
      <vt:lpstr>Ebel</vt:lpstr>
      <vt:lpstr>Ebel</vt:lpstr>
      <vt:lpstr>Ebel</vt:lpstr>
      <vt:lpstr>Ebel</vt:lpstr>
      <vt:lpstr>Hofstee Method 3,6</vt:lpstr>
      <vt:lpstr>Hofstee Worked Example</vt:lpstr>
      <vt:lpstr>Hofstee</vt:lpstr>
      <vt:lpstr>Cohen Method 7,8</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 MCQs</dc:title>
  <dc:creator>Hynes, Helen</dc:creator>
  <cp:lastModifiedBy>O'Reilly, Emma</cp:lastModifiedBy>
  <cp:revision>97</cp:revision>
  <cp:lastPrinted>2020-06-12T09:31:54Z</cp:lastPrinted>
  <dcterms:created xsi:type="dcterms:W3CDTF">2020-05-26T08:28:13Z</dcterms:created>
  <dcterms:modified xsi:type="dcterms:W3CDTF">2020-06-15T20:25:33Z</dcterms:modified>
</cp:coreProperties>
</file>