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8" r:id="rId1"/>
  </p:sldMasterIdLst>
  <p:notesMasterIdLst>
    <p:notesMasterId r:id="rId28"/>
  </p:notesMasterIdLst>
  <p:sldIdLst>
    <p:sldId id="256" r:id="rId2"/>
    <p:sldId id="307" r:id="rId3"/>
    <p:sldId id="257" r:id="rId4"/>
    <p:sldId id="258" r:id="rId5"/>
    <p:sldId id="259" r:id="rId6"/>
    <p:sldId id="262" r:id="rId7"/>
    <p:sldId id="261" r:id="rId8"/>
    <p:sldId id="291" r:id="rId9"/>
    <p:sldId id="294" r:id="rId10"/>
    <p:sldId id="292" r:id="rId11"/>
    <p:sldId id="295" r:id="rId12"/>
    <p:sldId id="264" r:id="rId13"/>
    <p:sldId id="265" r:id="rId14"/>
    <p:sldId id="305" r:id="rId15"/>
    <p:sldId id="290" r:id="rId16"/>
    <p:sldId id="298" r:id="rId17"/>
    <p:sldId id="296" r:id="rId18"/>
    <p:sldId id="297" r:id="rId19"/>
    <p:sldId id="299" r:id="rId20"/>
    <p:sldId id="300" r:id="rId21"/>
    <p:sldId id="301" r:id="rId22"/>
    <p:sldId id="302" r:id="rId23"/>
    <p:sldId id="303" r:id="rId24"/>
    <p:sldId id="304" r:id="rId25"/>
    <p:sldId id="263" r:id="rId26"/>
    <p:sldId id="30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59558"/>
  </p:normalViewPr>
  <p:slideViewPr>
    <p:cSldViewPr snapToGrid="0" snapToObjects="1">
      <p:cViewPr varScale="1">
        <p:scale>
          <a:sx n="62" d="100"/>
          <a:sy n="62" d="100"/>
        </p:scale>
        <p:origin x="249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F8801A-746F-4649-B859-2E0F1EE674C4}" type="datetimeFigureOut">
              <a:rPr lang="en-US" smtClean="0"/>
              <a:t>6/15/20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5439B5-78C9-3744-8482-1A2F20B6F4BE}" type="slidenum">
              <a:rPr lang="en-US" smtClean="0"/>
              <a:t>‹#›</a:t>
            </a:fld>
            <a:endParaRPr lang="en-US"/>
          </a:p>
        </p:txBody>
      </p:sp>
    </p:spTree>
    <p:extLst>
      <p:ext uri="{BB962C8B-B14F-4D97-AF65-F5344CB8AC3E}">
        <p14:creationId xmlns:p14="http://schemas.microsoft.com/office/powerpoint/2010/main" val="389020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bme.org/sites/default/files/2020-01/Test-Blueprinting-Lesson-2.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presentation, prepared by </a:t>
            </a:r>
            <a:r>
              <a:rPr lang="en-US" baseline="0"/>
              <a:t>the Medical </a:t>
            </a:r>
            <a:r>
              <a:rPr lang="en-US" baseline="0" dirty="0"/>
              <a:t>Education Unit at University College Cork focuses on how to write good multiple choice questions, and how to carry out a post hoc item analysis to see how well the questions performed.</a:t>
            </a:r>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1</a:t>
            </a:fld>
            <a:endParaRPr lang="en-US"/>
          </a:p>
        </p:txBody>
      </p:sp>
    </p:spTree>
    <p:extLst>
      <p:ext uri="{BB962C8B-B14F-4D97-AF65-F5344CB8AC3E}">
        <p14:creationId xmlns:p14="http://schemas.microsoft.com/office/powerpoint/2010/main" val="1330985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writing a list of possible answers:</a:t>
            </a:r>
          </a:p>
          <a:p>
            <a:pPr marL="171450" indent="-171450">
              <a:buFont typeface="Arial" charset="0"/>
              <a:buChar char="•"/>
            </a:pPr>
            <a:r>
              <a:rPr lang="en-US" dirty="0"/>
              <a:t>1 answer needs to be clearly better than the others</a:t>
            </a:r>
            <a:r>
              <a:rPr lang="en-US" baseline="0" dirty="0"/>
              <a:t> but the </a:t>
            </a:r>
            <a:r>
              <a:rPr lang="en-US" dirty="0"/>
              <a:t>wrong answers should be plausible to a weak candidate.</a:t>
            </a:r>
          </a:p>
          <a:p>
            <a:pPr marL="171450" indent="-171450">
              <a:buFont typeface="Arial" charset="0"/>
              <a:buChar char="•"/>
            </a:pPr>
            <a:r>
              <a:rPr lang="en-US" dirty="0"/>
              <a:t>Avoid obvious clues or anything that might allow the candidate</a:t>
            </a:r>
            <a:r>
              <a:rPr lang="en-US" baseline="0" dirty="0"/>
              <a:t> automatically eliminate some of the answers.</a:t>
            </a:r>
            <a:endParaRPr lang="en-US" dirty="0"/>
          </a:p>
          <a:p>
            <a:pPr marL="171450" indent="-171450">
              <a:buFont typeface="Arial" charset="0"/>
              <a:buChar char="•"/>
            </a:pPr>
            <a:r>
              <a:rPr lang="en-US" dirty="0"/>
              <a:t>Keep all the answers homogenous (grammar, same length, technical language).</a:t>
            </a:r>
          </a:p>
          <a:p>
            <a:pPr marL="171450" indent="-171450">
              <a:buFont typeface="Arial" charset="0"/>
              <a:buChar char="•"/>
            </a:pPr>
            <a:r>
              <a:rPr lang="en-US" dirty="0"/>
              <a:t>Avoid "all of the above", "all of the following except”, and</a:t>
            </a:r>
            <a:r>
              <a:rPr lang="en-US" baseline="0" dirty="0"/>
              <a:t> </a:t>
            </a:r>
            <a:r>
              <a:rPr lang="en-US" dirty="0"/>
              <a:t>“none of the above”.</a:t>
            </a:r>
          </a:p>
          <a:p>
            <a:pPr marL="171450" indent="-171450">
              <a:buFont typeface="Arial" charset="0"/>
              <a:buChar char="•"/>
            </a:pPr>
            <a:r>
              <a:rPr lang="en-US" dirty="0"/>
              <a:t>Avoid imprecise terms (frequently, sometimes, often).</a:t>
            </a:r>
          </a:p>
          <a:p>
            <a:pPr marL="171450" indent="-171450">
              <a:buFont typeface="Arial" charset="0"/>
              <a:buChar char="•"/>
            </a:pPr>
            <a:r>
              <a:rPr lang="en-US" dirty="0"/>
              <a:t>We usually alphabetize the answers for randomization purposes.</a:t>
            </a:r>
          </a:p>
          <a:p>
            <a:endParaRPr lang="en-US" dirty="0"/>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10</a:t>
            </a:fld>
            <a:endParaRPr lang="en-US"/>
          </a:p>
        </p:txBody>
      </p:sp>
    </p:spTree>
    <p:extLst>
      <p:ext uri="{BB962C8B-B14F-4D97-AF65-F5344CB8AC3E}">
        <p14:creationId xmlns:p14="http://schemas.microsoft.com/office/powerpoint/2010/main" val="1542815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poorly written question for multiple reasons. </a:t>
            </a:r>
          </a:p>
          <a:p>
            <a:endParaRPr lang="en-US" dirty="0"/>
          </a:p>
          <a:p>
            <a:pPr marL="171450" indent="-171450">
              <a:buFont typeface="Arial" charset="0"/>
              <a:buChar char="•"/>
            </a:pPr>
            <a:r>
              <a:rPr lang="en-US" dirty="0"/>
              <a:t>Firstly</a:t>
            </a:r>
            <a:r>
              <a:rPr lang="en-US" baseline="0" dirty="0"/>
              <a:t> it is a negative question –”Which of the following does not support a diagnosis of RA?” Negatively worded questions should not be used. </a:t>
            </a:r>
          </a:p>
          <a:p>
            <a:pPr marL="171450" indent="-171450">
              <a:buFont typeface="Arial" charset="0"/>
              <a:buChar char="•"/>
            </a:pPr>
            <a:r>
              <a:rPr lang="en-US" baseline="0" dirty="0"/>
              <a:t>Next it is actually a true or false type question which is masquerading as a Single Best Answer style question. 4 of the answers here are wrong. In a true single best answers questions all of the answers should be plausible to some degree, but 1 answer should be clearly better than the rest.</a:t>
            </a:r>
          </a:p>
          <a:p>
            <a:pPr marL="171450" indent="-171450">
              <a:buFont typeface="Arial" charset="0"/>
              <a:buChar char="•"/>
            </a:pPr>
            <a:r>
              <a:rPr lang="en-US" baseline="0" dirty="0"/>
              <a:t>Next the answers are not homogenous – some relate to clinical signs and others to investigations. The answers or options should all be homogenous to avoid giving the students cues which might help them to eliminate some of the possible answers. </a:t>
            </a:r>
          </a:p>
          <a:p>
            <a:pPr marL="171450" indent="-171450">
              <a:buFont typeface="Arial" charset="0"/>
              <a:buChar char="•"/>
            </a:pPr>
            <a:r>
              <a:rPr lang="en-US" baseline="0" dirty="0"/>
              <a:t>One of the answers here is significantly longer than the others. Again this can cause cueing which might help the test wise student to correctly guess the answer. </a:t>
            </a:r>
          </a:p>
          <a:p>
            <a:pPr marL="171450" indent="-171450">
              <a:buFont typeface="Arial" charset="0"/>
              <a:buChar char="•"/>
            </a:pPr>
            <a:r>
              <a:rPr lang="en-US" baseline="0" dirty="0"/>
              <a:t>One of the options here is “None of the above” which should be avoided. </a:t>
            </a:r>
          </a:p>
          <a:p>
            <a:pPr marL="171450" indent="-171450">
              <a:buFont typeface="Arial" charset="0"/>
              <a:buChar char="•"/>
            </a:pPr>
            <a:r>
              <a:rPr lang="en-US" baseline="0" dirty="0"/>
              <a:t>Finally the answers should be listed in alphabetical order to properly </a:t>
            </a:r>
            <a:r>
              <a:rPr lang="en-US" baseline="0" dirty="0" err="1"/>
              <a:t>randomise</a:t>
            </a:r>
            <a:r>
              <a:rPr lang="en-US" baseline="0" dirty="0"/>
              <a:t> them.</a:t>
            </a:r>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11</a:t>
            </a:fld>
            <a:endParaRPr lang="en-US"/>
          </a:p>
        </p:txBody>
      </p:sp>
    </p:spTree>
    <p:extLst>
      <p:ext uri="{BB962C8B-B14F-4D97-AF65-F5344CB8AC3E}">
        <p14:creationId xmlns:p14="http://schemas.microsoft.com/office/powerpoint/2010/main" val="239093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have described how to write good questions.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Ideally you will have a bank of good questions that you can select from. However, we recommend that at least 40% of the questions in your paper should not have been used in the past 2 years.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will mean writing new questions each year, and also reviewing and editing old questions so that they can be used again in a new format.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NBME guide already referenced is an excellent guide for writing questions and editing old questions so that an old stem can be used in new questions. For example we can re-purpose an old stem by changing the focus of the lead in question and answers as we see on the next slide.</a:t>
            </a:r>
            <a:endParaRPr lang="en-US" dirty="0"/>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12</a:t>
            </a:fld>
            <a:endParaRPr lang="en-US"/>
          </a:p>
        </p:txBody>
      </p:sp>
    </p:spTree>
    <p:extLst>
      <p:ext uri="{BB962C8B-B14F-4D97-AF65-F5344CB8AC3E}">
        <p14:creationId xmlns:p14="http://schemas.microsoft.com/office/powerpoint/2010/main" val="2027508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using the sample question that we examined at the beginning of the presentation, we can re-use an existing stem and change the lead in question and the list of possible options in many different ways as shown here. </a:t>
            </a:r>
          </a:p>
          <a:p>
            <a:endParaRPr lang="en-US" baseline="0" dirty="0"/>
          </a:p>
          <a:p>
            <a:r>
              <a:rPr lang="en-US" baseline="0" dirty="0"/>
              <a:t>The lead in question for this stem could be any of the following:</a:t>
            </a:r>
          </a:p>
          <a:p>
            <a:endParaRPr lang="en-US" baseline="0" dirty="0"/>
          </a:p>
          <a:p>
            <a:pPr marL="171450" indent="-171450">
              <a:buFont typeface="Arial" charset="0"/>
              <a:buChar char="•"/>
            </a:pPr>
            <a:r>
              <a:rPr lang="en-GB" i="1" dirty="0"/>
              <a:t>Which of the following is the most likely diagnosis? </a:t>
            </a:r>
          </a:p>
          <a:p>
            <a:pPr marL="171450" indent="-171450">
              <a:buFont typeface="Arial" charset="0"/>
              <a:buChar char="•"/>
            </a:pPr>
            <a:r>
              <a:rPr lang="en-GB" i="1" dirty="0"/>
              <a:t>Which of the following studies is most likely to establish a diagnosis? </a:t>
            </a:r>
          </a:p>
          <a:p>
            <a:pPr marL="171450" indent="-171450">
              <a:buFont typeface="Arial" charset="0"/>
              <a:buChar char="•"/>
            </a:pPr>
            <a:r>
              <a:rPr lang="en-GB" i="1" dirty="0"/>
              <a:t>Physical examination is most likely to show which of the following signs? </a:t>
            </a:r>
          </a:p>
          <a:p>
            <a:pPr marL="171450" indent="-171450">
              <a:buFont typeface="Arial" charset="0"/>
              <a:buChar char="•"/>
            </a:pPr>
            <a:r>
              <a:rPr lang="en-GB" i="1" dirty="0"/>
              <a:t>Which of the following is the most appropriate next step in evaluation? </a:t>
            </a:r>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13</a:t>
            </a:fld>
            <a:endParaRPr lang="en-US"/>
          </a:p>
        </p:txBody>
      </p:sp>
    </p:spTree>
    <p:extLst>
      <p:ext uri="{BB962C8B-B14F-4D97-AF65-F5344CB8AC3E}">
        <p14:creationId xmlns:p14="http://schemas.microsoft.com/office/powerpoint/2010/main" val="277955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putting together the MCQ paper,</a:t>
            </a:r>
            <a:r>
              <a:rPr lang="en-US" baseline="0" dirty="0"/>
              <a:t> u</a:t>
            </a:r>
            <a:r>
              <a:rPr lang="en-US" dirty="0"/>
              <a:t>se a Blueprint.</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is a document where we list all the content of the module and the learning outcomes and then map out the assessments and test items on the content to ensure the exam reflects what was taught on the course, and that the most important topics on the course are given sufficient importance in the assessment.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More information on Blueprinting can be found in our Blueprinting Presentation, and can also be found in this NBME Blueprinting document: </a:t>
            </a:r>
          </a:p>
          <a:p>
            <a:pPr lvl="0"/>
            <a:r>
              <a:rPr lang="en-US" dirty="0"/>
              <a:t>Test Blueprinting II – Creating a Test Blueprint: NBME 2019:  </a:t>
            </a:r>
            <a:r>
              <a:rPr lang="en-GB" u="sng" dirty="0">
                <a:hlinkClick r:id="rId3"/>
              </a:rPr>
              <a:t>https://www.nbme.org/sites/default/files/2020-01/Test-Blueprinting-Lesson-2.pdf</a:t>
            </a:r>
            <a:r>
              <a:rPr lang="en-GB" u="sng" dirty="0"/>
              <a:t> </a:t>
            </a:r>
            <a:r>
              <a:rPr lang="en-GB" u="sng" baseline="30000" dirty="0"/>
              <a:t>2</a:t>
            </a:r>
            <a:r>
              <a:rPr lang="en-GB" u="sng" baseline="0" dirty="0"/>
              <a:t>.</a:t>
            </a:r>
            <a:endParaRPr lang="en-GB" dirty="0"/>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14</a:t>
            </a:fld>
            <a:endParaRPr lang="en-US"/>
          </a:p>
        </p:txBody>
      </p:sp>
    </p:spTree>
    <p:extLst>
      <p:ext uri="{BB962C8B-B14F-4D97-AF65-F5344CB8AC3E}">
        <p14:creationId xmlns:p14="http://schemas.microsoft.com/office/powerpoint/2010/main" val="897032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exam has been administered to the students, the module coordinator should carry out an item analysis (analysis of how well each question performed.)</a:t>
            </a:r>
          </a:p>
          <a:p>
            <a:endParaRPr lang="en-US" dirty="0"/>
          </a:p>
          <a:p>
            <a:r>
              <a:rPr lang="en-US" dirty="0"/>
              <a:t>This is available using the Optical Mark Reading software used by the university and also in the Speedwell software systems used by some modules in the School of Medicine.</a:t>
            </a:r>
          </a:p>
          <a:p>
            <a:endParaRPr lang="en-US" dirty="0"/>
          </a:p>
          <a:p>
            <a:r>
              <a:rPr lang="en-US" dirty="0"/>
              <a:t>The parameters we are going to consider here are KR20 Score,</a:t>
            </a:r>
            <a:r>
              <a:rPr lang="en-US" baseline="0" dirty="0"/>
              <a:t> </a:t>
            </a:r>
            <a:r>
              <a:rPr lang="en-US" dirty="0"/>
              <a:t>Mean Score, 33% item</a:t>
            </a:r>
            <a:r>
              <a:rPr lang="en-US" baseline="0" dirty="0"/>
              <a:t> discrimination, point Bi-serial and also the graph shown on the right hand side of the image. We can also see the correct answer, which in this case was D and the frequency with which students selected each of the 5 possible answers.</a:t>
            </a:r>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15</a:t>
            </a:fld>
            <a:endParaRPr lang="en-US"/>
          </a:p>
        </p:txBody>
      </p:sp>
    </p:spTree>
    <p:extLst>
      <p:ext uri="{BB962C8B-B14F-4D97-AF65-F5344CB8AC3E}">
        <p14:creationId xmlns:p14="http://schemas.microsoft.com/office/powerpoint/2010/main" val="2130896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start with the KR-20. This statistic measures inter‐item consistency as an indicator for the</a:t>
            </a:r>
            <a:r>
              <a:rPr lang="en-US" baseline="0" dirty="0"/>
              <a:t> </a:t>
            </a:r>
            <a:r>
              <a:rPr lang="en-US" dirty="0"/>
              <a:t>reliability of the exam as a whole. </a:t>
            </a:r>
          </a:p>
          <a:p>
            <a:endParaRPr lang="en-US" dirty="0"/>
          </a:p>
          <a:p>
            <a:r>
              <a:rPr lang="en-US" dirty="0"/>
              <a:t>It should appear once on the item analysis usually at the top or beginning of the analysis. </a:t>
            </a:r>
          </a:p>
          <a:p>
            <a:endParaRPr lang="en-US" dirty="0"/>
          </a:p>
          <a:p>
            <a:r>
              <a:rPr lang="en-US" dirty="0"/>
              <a:t>This is an example from a</a:t>
            </a:r>
            <a:r>
              <a:rPr lang="en-US" baseline="0" dirty="0"/>
              <a:t> 60 item MCQ paper used with 2</a:t>
            </a:r>
            <a:r>
              <a:rPr lang="en-US" baseline="30000" dirty="0"/>
              <a:t>nd</a:t>
            </a:r>
            <a:r>
              <a:rPr lang="en-US" baseline="0" dirty="0"/>
              <a:t> year graduate entry students.</a:t>
            </a:r>
          </a:p>
          <a:p>
            <a:endParaRPr lang="en-US" dirty="0"/>
          </a:p>
          <a:p>
            <a:r>
              <a:rPr lang="en-US" dirty="0"/>
              <a:t>A higher value for the exam indicates a strong relationship between items on the test. This shows the reliability that the same students taking the test again, would achieve the same scores. </a:t>
            </a:r>
          </a:p>
          <a:p>
            <a:endParaRPr lang="en-US" dirty="0"/>
          </a:p>
          <a:p>
            <a:r>
              <a:rPr lang="en-US" dirty="0"/>
              <a:t>A value of at least 0.70 is desirable. </a:t>
            </a:r>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16</a:t>
            </a:fld>
            <a:endParaRPr lang="en-US"/>
          </a:p>
        </p:txBody>
      </p:sp>
    </p:spTree>
    <p:extLst>
      <p:ext uri="{BB962C8B-B14F-4D97-AF65-F5344CB8AC3E}">
        <p14:creationId xmlns:p14="http://schemas.microsoft.com/office/powerpoint/2010/main" val="1742074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move onto the mean score. This is the percentage of students who got this question right. This is a measure of item difficulty.</a:t>
            </a:r>
          </a:p>
          <a:p>
            <a:endParaRPr lang="en-US" dirty="0"/>
          </a:p>
          <a:p>
            <a:r>
              <a:rPr lang="en-US" dirty="0"/>
              <a:t>To maximize item discrimination, desirable difficulty levels are slightly higher than midway between chance and perfect scores for the item. (The chance score for five-option questions, for example, is 20 because one-fifth of the students responding to the question could be expected to choose the correct option by guessing.)</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In 5 item MCQ questions we should be aiming for a 70% mean score. If the mean score is very high (</a:t>
            </a:r>
            <a:r>
              <a:rPr lang="en-US" dirty="0" err="1"/>
              <a:t>eg</a:t>
            </a:r>
            <a:r>
              <a:rPr lang="en-US" dirty="0"/>
              <a:t> &gt;90%) it indicates that the question is very easy. If the mean score is &lt;50% it indicates that the question was very difficult. However, it is reasonable to have a spread of hard, medium and easy questions as long as a standard setting exercise is carried out.</a:t>
            </a:r>
          </a:p>
          <a:p>
            <a:endParaRPr lang="en-US" dirty="0"/>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17</a:t>
            </a:fld>
            <a:endParaRPr lang="en-US"/>
          </a:p>
        </p:txBody>
      </p:sp>
    </p:spTree>
    <p:extLst>
      <p:ext uri="{BB962C8B-B14F-4D97-AF65-F5344CB8AC3E}">
        <p14:creationId xmlns:p14="http://schemas.microsoft.com/office/powerpoint/2010/main" val="19000094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point bi-serial is a measure of how well performance on that question predicts overall performance in the test as a whole. This is a measure of whether this item is discriminating.</a:t>
            </a:r>
          </a:p>
          <a:p>
            <a:endParaRPr lang="en-US" dirty="0"/>
          </a:p>
          <a:p>
            <a:r>
              <a:rPr lang="en-US" dirty="0"/>
              <a:t>General Interpretation of Point Bi-serial values:</a:t>
            </a:r>
          </a:p>
          <a:p>
            <a:endParaRPr lang="en-US" dirty="0"/>
          </a:p>
          <a:p>
            <a:pPr marL="171450" indent="-171450">
              <a:buFont typeface="Arial" charset="0"/>
              <a:buChar char="•"/>
            </a:pPr>
            <a:r>
              <a:rPr lang="en-US" dirty="0"/>
              <a:t>Very Good Item:   	0.30 and above </a:t>
            </a:r>
          </a:p>
          <a:p>
            <a:pPr marL="171450" indent="-171450">
              <a:buFont typeface="Arial" charset="0"/>
              <a:buChar char="•"/>
            </a:pPr>
            <a:r>
              <a:rPr lang="en-US" dirty="0"/>
              <a:t>Reasonably Good: 	0.20 ‐ 0.29 </a:t>
            </a:r>
          </a:p>
          <a:p>
            <a:pPr marL="171450" indent="-171450">
              <a:buFont typeface="Arial" charset="0"/>
              <a:buChar char="•"/>
            </a:pPr>
            <a:r>
              <a:rPr lang="en-US" dirty="0"/>
              <a:t>Marginal Item:  	0.09 ‐ 0.19 </a:t>
            </a:r>
          </a:p>
          <a:p>
            <a:pPr marL="171450" indent="-171450">
              <a:buFont typeface="Arial" charset="0"/>
              <a:buChar char="•"/>
            </a:pPr>
            <a:r>
              <a:rPr lang="en-US" dirty="0"/>
              <a:t>Poor Item:    	below .009</a:t>
            </a:r>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18</a:t>
            </a:fld>
            <a:endParaRPr lang="en-US"/>
          </a:p>
        </p:txBody>
      </p:sp>
    </p:spTree>
    <p:extLst>
      <p:ext uri="{BB962C8B-B14F-4D97-AF65-F5344CB8AC3E}">
        <p14:creationId xmlns:p14="http://schemas.microsoft.com/office/powerpoint/2010/main" val="1845236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Item discrimination is used to determine how well an item is able to discriminate between good and poor students. Item discrimination values range from -1 to 1. </a:t>
            </a:r>
          </a:p>
          <a:p>
            <a:endParaRPr lang="en-US" dirty="0"/>
          </a:p>
          <a:p>
            <a:r>
              <a:rPr lang="en-US" dirty="0"/>
              <a:t>To calculate the 33% item discrimination index all the students who take the test are assigned into 1 of 3 groups – the highest performing 33%, the lowest performing 33% and those in the middle. </a:t>
            </a:r>
          </a:p>
          <a:p>
            <a:endParaRPr lang="en-US" dirty="0"/>
          </a:p>
          <a:p>
            <a:r>
              <a:rPr lang="en-US" dirty="0"/>
              <a:t>The 33% discrimination index for any given question is then the percentage of subjects in the high performing group who answered the item correctly minus the percentage in the low skilled group who answered the item correctly. This can be anything from +1 to -1. </a:t>
            </a:r>
          </a:p>
          <a:p>
            <a:endParaRPr lang="en-US" dirty="0"/>
          </a:p>
          <a:p>
            <a:r>
              <a:rPr lang="en-US" dirty="0"/>
              <a:t>A minus value indicates that the question was not discriminating at all.</a:t>
            </a:r>
          </a:p>
          <a:p>
            <a:endParaRPr lang="en-US" dirty="0"/>
          </a:p>
          <a:p>
            <a:r>
              <a:rPr lang="en-US" dirty="0"/>
              <a:t>A value of 0.3 or more indicates that the item is very discriminating, but values of</a:t>
            </a:r>
            <a:r>
              <a:rPr lang="en-US" baseline="0" dirty="0"/>
              <a:t> 0.2 and above are considered acceptable. </a:t>
            </a:r>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19</a:t>
            </a:fld>
            <a:endParaRPr lang="en-US"/>
          </a:p>
        </p:txBody>
      </p:sp>
    </p:spTree>
    <p:extLst>
      <p:ext uri="{BB962C8B-B14F-4D97-AF65-F5344CB8AC3E}">
        <p14:creationId xmlns:p14="http://schemas.microsoft.com/office/powerpoint/2010/main" val="1500259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presentation, prepared by the medical Education Unit at University College Cork focuses on how to write good multiple choice questions, and how to carry out a post hoc item analysis to see how well the questions performed.</a:t>
            </a:r>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2</a:t>
            </a:fld>
            <a:endParaRPr lang="en-US"/>
          </a:p>
        </p:txBody>
      </p:sp>
    </p:spTree>
    <p:extLst>
      <p:ext uri="{BB962C8B-B14F-4D97-AF65-F5344CB8AC3E}">
        <p14:creationId xmlns:p14="http://schemas.microsoft.com/office/powerpoint/2010/main" val="458389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item analysis for each question usually includes a graph of how well</a:t>
            </a:r>
            <a:r>
              <a:rPr lang="en-US" baseline="0" dirty="0"/>
              <a:t> this question was answered by students compared to their overall performance in the exam. </a:t>
            </a:r>
          </a:p>
          <a:p>
            <a:endParaRPr lang="en-US" baseline="0" dirty="0"/>
          </a:p>
          <a:p>
            <a:r>
              <a:rPr lang="en-US" dirty="0"/>
              <a:t>The y axis = % who answered the question correctly</a:t>
            </a:r>
          </a:p>
          <a:p>
            <a:r>
              <a:rPr lang="en-US" dirty="0"/>
              <a:t>The x axis divides the class into 5 groups based on</a:t>
            </a:r>
            <a:r>
              <a:rPr lang="en-US" baseline="0" dirty="0"/>
              <a:t> their performance in the exam overall </a:t>
            </a:r>
            <a:r>
              <a:rPr lang="en-US" dirty="0"/>
              <a:t>- </a:t>
            </a:r>
          </a:p>
          <a:p>
            <a:pPr marL="171450" indent="-171450">
              <a:buFont typeface="Arial" charset="0"/>
              <a:buChar char="•"/>
            </a:pPr>
            <a:r>
              <a:rPr lang="en-US" dirty="0"/>
              <a:t>The highest performing 20% is given the label 1.</a:t>
            </a:r>
          </a:p>
          <a:p>
            <a:pPr marL="171450" indent="-171450">
              <a:buFont typeface="Arial" charset="0"/>
              <a:buChar char="•"/>
            </a:pPr>
            <a:r>
              <a:rPr lang="en-US" dirty="0"/>
              <a:t>The lowest performing 20% is given the label 5.</a:t>
            </a:r>
          </a:p>
          <a:p>
            <a:pPr marL="171450" indent="-171450">
              <a:buFont typeface="Arial" charset="0"/>
              <a:buChar char="•"/>
            </a:pPr>
            <a:endParaRPr lang="en-US" dirty="0"/>
          </a:p>
          <a:p>
            <a:r>
              <a:rPr lang="en-US" dirty="0"/>
              <a:t>On this example we can see that</a:t>
            </a:r>
            <a:r>
              <a:rPr lang="en-US" baseline="0" dirty="0"/>
              <a:t> of</a:t>
            </a:r>
            <a:r>
              <a:rPr lang="en-US" dirty="0"/>
              <a:t> students who were in the top 20% of the class, </a:t>
            </a:r>
            <a:r>
              <a:rPr lang="en-US" dirty="0" err="1"/>
              <a:t>approx</a:t>
            </a:r>
            <a:r>
              <a:rPr lang="en-US" dirty="0"/>
              <a:t> 80% of them got this question right.</a:t>
            </a:r>
          </a:p>
          <a:p>
            <a:endParaRPr lang="en-US" dirty="0"/>
          </a:p>
          <a:p>
            <a:r>
              <a:rPr lang="en-US" dirty="0"/>
              <a:t>Regarding</a:t>
            </a:r>
            <a:r>
              <a:rPr lang="en-US" baseline="0" dirty="0"/>
              <a:t> </a:t>
            </a:r>
            <a:r>
              <a:rPr lang="en-US" dirty="0"/>
              <a:t>students who were in the bottom 20% of the class, only 40% of them answered this question correctly, with the intervening groups being progressively less likely to answer correctly as their overall performance on the test as whole declines.</a:t>
            </a:r>
          </a:p>
          <a:p>
            <a:endParaRPr lang="en-US" dirty="0"/>
          </a:p>
          <a:p>
            <a:r>
              <a:rPr lang="en-US" dirty="0"/>
              <a:t>This graph represents a question that is a good predictor of overall performance.</a:t>
            </a:r>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20</a:t>
            </a:fld>
            <a:endParaRPr lang="en-US"/>
          </a:p>
        </p:txBody>
      </p:sp>
    </p:spTree>
    <p:extLst>
      <p:ext uri="{BB962C8B-B14F-4D97-AF65-F5344CB8AC3E}">
        <p14:creationId xmlns:p14="http://schemas.microsoft.com/office/powerpoint/2010/main" val="3469781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go through the item analysis for 4 different questions in the next few slides. </a:t>
            </a:r>
          </a:p>
          <a:p>
            <a:endParaRPr lang="en-US" dirty="0"/>
          </a:p>
          <a:p>
            <a:r>
              <a:rPr lang="en-US" dirty="0"/>
              <a:t>This item analysis shows a good question. </a:t>
            </a:r>
          </a:p>
          <a:p>
            <a:pPr marL="171450" indent="-171450">
              <a:buFont typeface="Arial" charset="0"/>
              <a:buChar char="•"/>
            </a:pPr>
            <a:r>
              <a:rPr lang="en-US" dirty="0"/>
              <a:t>It was relatively difficult, with just</a:t>
            </a:r>
            <a:r>
              <a:rPr lang="en-US" baseline="0" dirty="0"/>
              <a:t> under 60% of students answering it correctly. </a:t>
            </a:r>
          </a:p>
          <a:p>
            <a:pPr marL="171450" indent="-171450">
              <a:buFont typeface="Arial" charset="0"/>
              <a:buChar char="•"/>
            </a:pPr>
            <a:r>
              <a:rPr lang="en-US" baseline="0" dirty="0"/>
              <a:t>The 33% item discrimination was 0.467 indicating that the question was a good discriminator between students who took the test. </a:t>
            </a:r>
          </a:p>
          <a:p>
            <a:pPr marL="171450" indent="-171450">
              <a:buFont typeface="Arial" charset="0"/>
              <a:buChar char="•"/>
            </a:pPr>
            <a:r>
              <a:rPr lang="en-US" baseline="0" dirty="0"/>
              <a:t>The point bi-serial was 0.349, indicating that the question was a good predictor of how well each student would perform on the test overall. </a:t>
            </a:r>
          </a:p>
          <a:p>
            <a:pPr marL="171450" indent="-171450">
              <a:buFont typeface="Arial" charset="0"/>
              <a:buChar char="•"/>
            </a:pPr>
            <a:r>
              <a:rPr lang="en-US" baseline="0" dirty="0"/>
              <a:t>And the graph shows an acceptable distribution of marks.</a:t>
            </a:r>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21</a:t>
            </a:fld>
            <a:endParaRPr lang="en-US"/>
          </a:p>
        </p:txBody>
      </p:sp>
    </p:spTree>
    <p:extLst>
      <p:ext uri="{BB962C8B-B14F-4D97-AF65-F5344CB8AC3E}">
        <p14:creationId xmlns:p14="http://schemas.microsoft.com/office/powerpoint/2010/main" val="1822385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item analysis shows a poor question.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t>72% of students answered it correctly.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t>The 33% item discrimination was 0.008 indicating that the question was a poor discriminator between students who took the test.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t>The point bi-serial was negative at -0.011, indicating that the question was an inverse predictor of how well each student would perform on the test overall.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t>And the graph shows a fairly flat distribution of marks.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So this is a poor question overall and I would not put it in an item bank to re-use in future years. All is not lost though, perhaps there was insufficient or confusing information in the stem so you could look at re-working the question and trying it again in an edited version in subsequent exams.</a:t>
            </a:r>
            <a:endParaRPr lang="en-US" dirty="0"/>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22</a:t>
            </a:fld>
            <a:endParaRPr lang="en-US"/>
          </a:p>
        </p:txBody>
      </p:sp>
    </p:spTree>
    <p:extLst>
      <p:ext uri="{BB962C8B-B14F-4D97-AF65-F5344CB8AC3E}">
        <p14:creationId xmlns:p14="http://schemas.microsoft.com/office/powerpoint/2010/main" val="1710465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item analysis shows a good question.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It was neither</a:t>
            </a:r>
            <a:r>
              <a:rPr lang="en-US" baseline="0" dirty="0"/>
              <a:t> too easy nor too </a:t>
            </a:r>
            <a:r>
              <a:rPr lang="en-US" dirty="0"/>
              <a:t>difficult, with </a:t>
            </a:r>
            <a:r>
              <a:rPr lang="en-US" baseline="0" dirty="0"/>
              <a:t>68% of students answering it correctly.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t>The 33% item discrimination was 0.542 indicating that the question was a very good discriminator between students who took the test.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t>The point bi-serial was 0.490, indicating that the question was a very good predictor of how well each student would perform on the test overall.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t>Just to repeat here, the values that we are looking for in the point bi-serial and 33% item discrimination tests are 0.3 or above for a good predictor or good discriminator, and 0.2 or above for an acceptable predictor or acceptable discriminator.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t>And looking at the shape of the graph here, we see  an acceptable distribution of marks with students in the top 3 bands quite likely to get it right, with those in the bottom 2 bands unlikely to get it right.</a:t>
            </a:r>
            <a:endParaRPr lang="en-US" dirty="0"/>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23</a:t>
            </a:fld>
            <a:endParaRPr lang="en-US"/>
          </a:p>
        </p:txBody>
      </p:sp>
    </p:spTree>
    <p:extLst>
      <p:ext uri="{BB962C8B-B14F-4D97-AF65-F5344CB8AC3E}">
        <p14:creationId xmlns:p14="http://schemas.microsoft.com/office/powerpoint/2010/main" val="4723943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Finally</a:t>
            </a:r>
            <a:r>
              <a:rPr lang="en-US" baseline="0" dirty="0"/>
              <a:t> t</a:t>
            </a:r>
            <a:r>
              <a:rPr lang="en-US" dirty="0"/>
              <a:t>his item analysis shows a very poor question.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t>Only 11% of students answered it correctly.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t>The 33% item discrimination was -0.074 indicating that the question was a poor discriminator between students who took the test.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t>The point bi-serial was also negative at -0.085, indicating that the question was an inverse predictor of how well each student would perform on the test overall.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t>And the graph shows an inverse distribution of marks.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So this is a very poor question overall. I would query whether the in fact the right answer was not, as indicated, answer B, but may instead have been answer A, which 53% selected. I would remove this question from the spreadsheet when calculating the marks of the exam. I would review the question to see if there were any errors. If obvious errors can be spotted and fixed, you might be able to use this question in a later exam and if it performs better the next time, then it could be considered for an item bank. </a:t>
            </a:r>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24</a:t>
            </a:fld>
            <a:endParaRPr lang="en-US"/>
          </a:p>
        </p:txBody>
      </p:sp>
    </p:spTree>
    <p:extLst>
      <p:ext uri="{BB962C8B-B14F-4D97-AF65-F5344CB8AC3E}">
        <p14:creationId xmlns:p14="http://schemas.microsoft.com/office/powerpoint/2010/main" val="17713655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mj-lt"/>
              <a:buAutoNum type="arabicPeriod"/>
            </a:pPr>
            <a:r>
              <a:rPr lang="en-US" dirty="0"/>
              <a:t>If using MCQ questions, use Single Best Answer format.</a:t>
            </a:r>
          </a:p>
          <a:p>
            <a:pPr marL="457200" indent="-457200">
              <a:buFont typeface="+mj-lt"/>
              <a:buAutoNum type="arabicPeriod"/>
            </a:pPr>
            <a:r>
              <a:rPr lang="en-US" dirty="0"/>
              <a:t>Consult the NBME guide on item writing when writing new questions.</a:t>
            </a:r>
          </a:p>
          <a:p>
            <a:pPr marL="457200" indent="-457200">
              <a:buFont typeface="+mj-lt"/>
              <a:buAutoNum type="arabicPeriod"/>
            </a:pPr>
            <a:r>
              <a:rPr lang="en-US" dirty="0"/>
              <a:t>For School of Medicine MCQ exams, </a:t>
            </a:r>
            <a:r>
              <a:rPr lang="en-GB" dirty="0"/>
              <a:t>least 40% of the paper must consist of items that are newly generated, re-worded or that have not been used in the examination for that module in the previous two academic years.</a:t>
            </a:r>
            <a:endParaRPr lang="en-US" dirty="0"/>
          </a:p>
          <a:p>
            <a:pPr marL="457200" indent="-457200">
              <a:buFont typeface="+mj-lt"/>
              <a:buAutoNum type="arabicPeriod"/>
            </a:pPr>
            <a:r>
              <a:rPr lang="en-US" dirty="0"/>
              <a:t>The exam must be blueprinted.</a:t>
            </a:r>
          </a:p>
          <a:p>
            <a:pPr marL="457200" indent="-457200">
              <a:buFont typeface="+mj-lt"/>
              <a:buAutoNum type="arabicPeriod"/>
            </a:pPr>
            <a:r>
              <a:rPr lang="en-US" dirty="0"/>
              <a:t>After the exam, the questions must be reviewed using item analysis.</a:t>
            </a:r>
          </a:p>
          <a:p>
            <a:pPr marL="457200" indent="-457200">
              <a:buFont typeface="+mj-lt"/>
              <a:buAutoNum type="arabicPeriod"/>
            </a:pPr>
            <a:r>
              <a:rPr lang="en-US" dirty="0"/>
              <a:t>Questions that have performed well in the item analysis can be banked for re-use in future years.</a:t>
            </a:r>
          </a:p>
          <a:p>
            <a:pPr marL="457200" indent="-457200">
              <a:buFont typeface="+mj-lt"/>
              <a:buAutoNum type="arabicPeriod"/>
            </a:pPr>
            <a:r>
              <a:rPr lang="en-US" dirty="0"/>
              <a:t>The last step is to carry out standard setting to decide on the pass mark for the exam. Details of how to do this are in the “MCQ- Setting the Standard” presentation.</a:t>
            </a:r>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25</a:t>
            </a:fld>
            <a:endParaRPr lang="en-US"/>
          </a:p>
        </p:txBody>
      </p:sp>
    </p:spTree>
    <p:extLst>
      <p:ext uri="{BB962C8B-B14F-4D97-AF65-F5344CB8AC3E}">
        <p14:creationId xmlns:p14="http://schemas.microsoft.com/office/powerpoint/2010/main" val="14417749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5439B5-78C9-3744-8482-1A2F20B6F4BE}" type="slidenum">
              <a:rPr lang="en-US" smtClean="0"/>
              <a:t>26</a:t>
            </a:fld>
            <a:endParaRPr lang="en-US"/>
          </a:p>
        </p:txBody>
      </p:sp>
    </p:spTree>
    <p:extLst>
      <p:ext uri="{BB962C8B-B14F-4D97-AF65-F5344CB8AC3E}">
        <p14:creationId xmlns:p14="http://schemas.microsoft.com/office/powerpoint/2010/main" val="1106152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 different</a:t>
            </a:r>
            <a:r>
              <a:rPr lang="en-US" baseline="0" dirty="0"/>
              <a:t> formats of Multiple Choice Questions have been used in the past, but the recommended type for use in medical education is the single best answer format. </a:t>
            </a:r>
          </a:p>
          <a:p>
            <a:endParaRPr lang="en-US" baseline="0" dirty="0"/>
          </a:p>
          <a:p>
            <a:r>
              <a:rPr lang="en-US" baseline="0" dirty="0"/>
              <a:t>The American National Board of Medical Examiners published a guide on constructing written test questions. Based on over 30 years of experience with writing and evaluation of MCQ items, the NBME now recommends avoiding True / False style questions completely and instead uses single best answer style questions in its examination. </a:t>
            </a:r>
          </a:p>
          <a:p>
            <a:endParaRPr lang="en-US" baseline="0" dirty="0"/>
          </a:p>
          <a:p>
            <a:r>
              <a:rPr lang="en-US" baseline="0" dirty="0"/>
              <a:t>You can access the NMBE guide by clicking on the link on this slide.</a:t>
            </a:r>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3</a:t>
            </a:fld>
            <a:endParaRPr lang="en-US"/>
          </a:p>
        </p:txBody>
      </p:sp>
    </p:spTree>
    <p:extLst>
      <p:ext uri="{BB962C8B-B14F-4D97-AF65-F5344CB8AC3E}">
        <p14:creationId xmlns:p14="http://schemas.microsoft.com/office/powerpoint/2010/main" val="560405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single best answer style</a:t>
            </a:r>
            <a:r>
              <a:rPr lang="en-US" baseline="0" dirty="0"/>
              <a:t> question. All of the answers are feasible but some are less likely than others and 1 answer is definitely the best.</a:t>
            </a:r>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4</a:t>
            </a:fld>
            <a:endParaRPr lang="en-US"/>
          </a:p>
        </p:txBody>
      </p:sp>
    </p:spTree>
    <p:extLst>
      <p:ext uri="{BB962C8B-B14F-4D97-AF65-F5344CB8AC3E}">
        <p14:creationId xmlns:p14="http://schemas.microsoft.com/office/powerpoint/2010/main" val="950304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Considering the question on the last slide, we can diagram</a:t>
            </a:r>
            <a:r>
              <a:rPr lang="en-US" baseline="0" dirty="0"/>
              <a:t> the possible options as shown here – with the most likely option, given the patient’s symptoms and age, being </a:t>
            </a:r>
            <a:r>
              <a:rPr lang="en-US" baseline="0" dirty="0" err="1"/>
              <a:t>Crohn’s</a:t>
            </a:r>
            <a:r>
              <a:rPr lang="en-US" baseline="0" dirty="0"/>
              <a:t> disease, and the remaining 4 options being possible but less likely when all the details in the question stem are taken into consideration.</a:t>
            </a:r>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5</a:t>
            </a:fld>
            <a:endParaRPr lang="en-US"/>
          </a:p>
        </p:txBody>
      </p:sp>
    </p:spTree>
    <p:extLst>
      <p:ext uri="{BB962C8B-B14F-4D97-AF65-F5344CB8AC3E}">
        <p14:creationId xmlns:p14="http://schemas.microsoft.com/office/powerpoint/2010/main" val="1963933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what</a:t>
            </a:r>
            <a:r>
              <a:rPr lang="en-US" baseline="0" dirty="0"/>
              <a:t> a single best answer style question should look like:</a:t>
            </a:r>
          </a:p>
          <a:p>
            <a:endParaRPr lang="en-US" baseline="0" dirty="0"/>
          </a:p>
          <a:p>
            <a:pPr marL="171450" indent="-171450">
              <a:buFont typeface="Arial" charset="0"/>
              <a:buChar char="•"/>
            </a:pPr>
            <a:r>
              <a:rPr lang="en-US" baseline="0" dirty="0"/>
              <a:t>There is a long stem containing clinical information. </a:t>
            </a:r>
          </a:p>
          <a:p>
            <a:pPr marL="171450" indent="-171450">
              <a:buFont typeface="Arial" charset="0"/>
              <a:buChar char="•"/>
            </a:pPr>
            <a:r>
              <a:rPr lang="en-US" baseline="0" dirty="0"/>
              <a:t>There is a short but clear lead in question. </a:t>
            </a:r>
          </a:p>
          <a:p>
            <a:pPr marL="171450" indent="-171450">
              <a:buFont typeface="Arial" charset="0"/>
              <a:buChar char="•"/>
            </a:pPr>
            <a:r>
              <a:rPr lang="en-US" baseline="0" dirty="0"/>
              <a:t>Then there are a number of possible answers from which the candidate must pick the best. </a:t>
            </a:r>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6</a:t>
            </a:fld>
            <a:endParaRPr lang="en-US"/>
          </a:p>
        </p:txBody>
      </p:sp>
    </p:spTree>
    <p:extLst>
      <p:ext uri="{BB962C8B-B14F-4D97-AF65-F5344CB8AC3E}">
        <p14:creationId xmlns:p14="http://schemas.microsoft.com/office/powerpoint/2010/main" val="259689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Board of Medical Examiners suggests a series of rules</a:t>
            </a:r>
            <a:r>
              <a:rPr lang="en-US" baseline="0" dirty="0"/>
              <a:t> for writing good MCQ questions. These are:</a:t>
            </a:r>
          </a:p>
          <a:p>
            <a:endParaRPr lang="en-US" baseline="0" dirty="0"/>
          </a:p>
          <a:p>
            <a:r>
              <a:rPr lang="en-US" dirty="0"/>
              <a:t>1. Each item should focus on an important concept;</a:t>
            </a:r>
          </a:p>
          <a:p>
            <a:r>
              <a:rPr lang="en-US" dirty="0"/>
              <a:t>2. Each item should assess application of knowledge, not recall of facts;</a:t>
            </a:r>
          </a:p>
          <a:p>
            <a:r>
              <a:rPr lang="en-US" dirty="0"/>
              <a:t>3. The item lead in should be focused </a:t>
            </a:r>
            <a:r>
              <a:rPr lang="en-US" b="1" dirty="0"/>
              <a:t>-</a:t>
            </a:r>
            <a:r>
              <a:rPr lang="en-US" dirty="0"/>
              <a:t> closed, and clear; the test-taker should be able to answer the item based on the stem and lead-in alone;</a:t>
            </a:r>
          </a:p>
          <a:p>
            <a:r>
              <a:rPr lang="en-US" dirty="0"/>
              <a:t>4. All options should be homogeneous and plausible, to avoid cueing to the correct option. For example try to have all the options approximately the same length; and </a:t>
            </a:r>
          </a:p>
          <a:p>
            <a:r>
              <a:rPr lang="en-US" dirty="0"/>
              <a:t>5. Always review items to identify and remove technical flaws that add irrelevant difficulty or benefit savvy test-takers. </a:t>
            </a:r>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7</a:t>
            </a:fld>
            <a:endParaRPr lang="en-US"/>
          </a:p>
        </p:txBody>
      </p:sp>
    </p:spTree>
    <p:extLst>
      <p:ext uri="{BB962C8B-B14F-4D97-AF65-F5344CB8AC3E}">
        <p14:creationId xmlns:p14="http://schemas.microsoft.com/office/powerpoint/2010/main" val="1963634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writing an MCQ question it is useful to follow these steps:</a:t>
            </a:r>
          </a:p>
          <a:p>
            <a:endParaRPr lang="en-US" baseline="0" dirty="0"/>
          </a:p>
          <a:p>
            <a:pPr marL="171450" indent="-171450">
              <a:buFont typeface="Arial" charset="0"/>
              <a:buChar char="•"/>
            </a:pPr>
            <a:r>
              <a:rPr lang="en-US" dirty="0"/>
              <a:t>Choose a topic. </a:t>
            </a:r>
          </a:p>
          <a:p>
            <a:pPr marL="628650" lvl="1" indent="-171450">
              <a:buFont typeface="Courier New" charset="0"/>
              <a:buChar char="o"/>
            </a:pPr>
            <a:r>
              <a:rPr lang="en-US" dirty="0"/>
              <a:t>Is it in the blueprint? </a:t>
            </a:r>
          </a:p>
          <a:p>
            <a:pPr marL="628650" lvl="1" indent="-171450">
              <a:buFont typeface="Courier New" charset="0"/>
              <a:buChar char="o"/>
            </a:pPr>
            <a:r>
              <a:rPr lang="en-US" dirty="0"/>
              <a:t>Is it relevant to clinical practice? </a:t>
            </a:r>
          </a:p>
          <a:p>
            <a:pPr marL="171450" indent="-171450">
              <a:buFont typeface="Arial" charset="0"/>
              <a:buChar char="•"/>
            </a:pPr>
            <a:r>
              <a:rPr lang="en-US" dirty="0"/>
              <a:t>Write the stem of the question.</a:t>
            </a:r>
          </a:p>
          <a:p>
            <a:pPr marL="628650" lvl="1" indent="-171450">
              <a:buFont typeface="Courier New" charset="0"/>
              <a:buChar char="o"/>
            </a:pPr>
            <a:r>
              <a:rPr lang="en-US" dirty="0"/>
              <a:t>Is the text clear and unambiguous?</a:t>
            </a:r>
          </a:p>
          <a:p>
            <a:pPr marL="628650" lvl="1" indent="-171450">
              <a:buFont typeface="Courier New" charset="0"/>
              <a:buChar char="o"/>
            </a:pPr>
            <a:r>
              <a:rPr lang="en-US" dirty="0"/>
              <a:t>Does it include all the information that the candidate would need to figure out the answer?</a:t>
            </a:r>
          </a:p>
          <a:p>
            <a:pPr marL="171450" indent="-171450">
              <a:buFont typeface="Arial" charset="0"/>
              <a:buChar char="•"/>
            </a:pPr>
            <a:r>
              <a:rPr lang="en-US" dirty="0"/>
              <a:t>Next write a clear lead-in question.  </a:t>
            </a:r>
          </a:p>
          <a:p>
            <a:pPr marL="628650" lvl="1" indent="-171450">
              <a:buFont typeface="Courier New" charset="0"/>
              <a:buChar char="o"/>
            </a:pPr>
            <a:r>
              <a:rPr lang="en-US" dirty="0"/>
              <a:t>The lead in should be closed and focused.</a:t>
            </a:r>
          </a:p>
          <a:p>
            <a:pPr marL="628650" lvl="1" indent="-171450">
              <a:buFont typeface="Courier New" charset="0"/>
              <a:buChar char="o"/>
            </a:pPr>
            <a:r>
              <a:rPr lang="en-US" dirty="0"/>
              <a:t>It should be worded in such a way that the test taker could cover the answers and guess what the correct answer is.</a:t>
            </a:r>
          </a:p>
          <a:p>
            <a:pPr marL="171450" indent="-171450">
              <a:buFont typeface="Arial" charset="0"/>
              <a:buChar char="•"/>
            </a:pPr>
            <a:r>
              <a:rPr lang="en-US" dirty="0"/>
              <a:t>Is the question at an appropriate level of difficulty for the level of the students? </a:t>
            </a:r>
          </a:p>
          <a:p>
            <a:pPr marL="171450" indent="-171450">
              <a:buFont typeface="Arial" charset="0"/>
              <a:buChar char="•"/>
            </a:pPr>
            <a:r>
              <a:rPr lang="en-US" dirty="0"/>
              <a:t>Does the question test the application of knowledge rather than recall? </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8</a:t>
            </a:fld>
            <a:endParaRPr lang="en-US"/>
          </a:p>
        </p:txBody>
      </p:sp>
    </p:spTree>
    <p:extLst>
      <p:ext uri="{BB962C8B-B14F-4D97-AF65-F5344CB8AC3E}">
        <p14:creationId xmlns:p14="http://schemas.microsoft.com/office/powerpoint/2010/main" val="1381193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writing the stem</a:t>
            </a:r>
            <a:r>
              <a:rPr lang="en-US" baseline="0" dirty="0"/>
              <a:t> of an MCQ, a</a:t>
            </a:r>
            <a:r>
              <a:rPr lang="en-US" dirty="0"/>
              <a:t>void imprecise phrases such as:  </a:t>
            </a:r>
          </a:p>
          <a:p>
            <a:pPr marL="628650" lvl="1" indent="-171450">
              <a:buFont typeface="Arial" charset="0"/>
              <a:buChar char="•"/>
            </a:pPr>
            <a:r>
              <a:rPr lang="en-US" dirty="0"/>
              <a:t>is associated with; </a:t>
            </a:r>
          </a:p>
          <a:p>
            <a:pPr marL="628650" lvl="1" indent="-171450">
              <a:buFont typeface="Arial" charset="0"/>
              <a:buChar char="•"/>
            </a:pPr>
            <a:r>
              <a:rPr lang="en-US" dirty="0"/>
              <a:t>is useful for; </a:t>
            </a:r>
          </a:p>
          <a:p>
            <a:pPr marL="628650" lvl="1" indent="-171450">
              <a:buFont typeface="Arial" charset="0"/>
              <a:buChar char="•"/>
            </a:pPr>
            <a:r>
              <a:rPr lang="en-US" dirty="0"/>
              <a:t>is important.</a:t>
            </a:r>
          </a:p>
          <a:p>
            <a:r>
              <a:rPr lang="en-US" dirty="0"/>
              <a:t>Avoid words that provide cueing such as: </a:t>
            </a:r>
          </a:p>
          <a:p>
            <a:pPr marL="628650" lvl="1" indent="-171450">
              <a:buFont typeface="Arial" charset="0"/>
              <a:buChar char="•"/>
            </a:pPr>
            <a:r>
              <a:rPr lang="en-US" dirty="0"/>
              <a:t>May;</a:t>
            </a:r>
          </a:p>
          <a:p>
            <a:pPr marL="628650" lvl="1" indent="-171450">
              <a:buFont typeface="Arial" charset="0"/>
              <a:buChar char="•"/>
            </a:pPr>
            <a:r>
              <a:rPr lang="en-US" dirty="0"/>
              <a:t>could be.</a:t>
            </a:r>
          </a:p>
          <a:p>
            <a:r>
              <a:rPr lang="en-US" dirty="0"/>
              <a:t>Avoid vague terms such as:</a:t>
            </a:r>
          </a:p>
          <a:p>
            <a:pPr marL="628650" lvl="1" indent="-171450">
              <a:buFont typeface="Arial" charset="0"/>
              <a:buChar char="•"/>
            </a:pPr>
            <a:r>
              <a:rPr lang="en-US" dirty="0"/>
              <a:t>Usually; </a:t>
            </a:r>
          </a:p>
          <a:p>
            <a:pPr marL="628650" lvl="1" indent="-171450">
              <a:buFont typeface="Arial" charset="0"/>
              <a:buChar char="•"/>
            </a:pPr>
            <a:r>
              <a:rPr lang="en-US" dirty="0"/>
              <a:t>frequently </a:t>
            </a:r>
          </a:p>
          <a:p>
            <a:r>
              <a:rPr lang="en-US" dirty="0"/>
              <a:t>Do not use negatively worded questions.</a:t>
            </a:r>
          </a:p>
          <a:p>
            <a:r>
              <a:rPr lang="en-US" dirty="0"/>
              <a:t>Avoid True or False questions which are masquerading as Single Best Answer style questions (an example of this will be shown in a later slide).</a:t>
            </a:r>
          </a:p>
          <a:p>
            <a:pPr lvl="0"/>
            <a:endParaRPr lang="en-US" dirty="0"/>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9</a:t>
            </a:fld>
            <a:endParaRPr lang="en-US"/>
          </a:p>
        </p:txBody>
      </p:sp>
    </p:spTree>
    <p:extLst>
      <p:ext uri="{BB962C8B-B14F-4D97-AF65-F5344CB8AC3E}">
        <p14:creationId xmlns:p14="http://schemas.microsoft.com/office/powerpoint/2010/main" val="945299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0E6954A-D499-454B-B233-BD5279CEDEFC}" type="datetimeFigureOut">
              <a:rPr lang="en-US" smtClean="0"/>
              <a:t>6/15/20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A48416-A9EF-2648-8098-D0068A08B44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20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E6954A-D499-454B-B233-BD5279CEDEFC}" type="datetimeFigureOut">
              <a:rPr lang="en-US" smtClean="0"/>
              <a:t>6/15/20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A48416-A9EF-2648-8098-D0068A08B44A}" type="slidenum">
              <a:rPr lang="en-US" smtClean="0"/>
              <a:t>‹#›</a:t>
            </a:fld>
            <a:endParaRPr lang="en-US"/>
          </a:p>
        </p:txBody>
      </p:sp>
    </p:spTree>
    <p:extLst>
      <p:ext uri="{BB962C8B-B14F-4D97-AF65-F5344CB8AC3E}">
        <p14:creationId xmlns:p14="http://schemas.microsoft.com/office/powerpoint/2010/main" val="291222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E6954A-D499-454B-B233-BD5279CEDEFC}" type="datetimeFigureOut">
              <a:rPr lang="en-US" smtClean="0"/>
              <a:t>6/15/20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A48416-A9EF-2648-8098-D0068A08B44A}" type="slidenum">
              <a:rPr lang="en-US" smtClean="0"/>
              <a:t>‹#›</a:t>
            </a:fld>
            <a:endParaRPr lang="en-US"/>
          </a:p>
        </p:txBody>
      </p:sp>
    </p:spTree>
    <p:extLst>
      <p:ext uri="{BB962C8B-B14F-4D97-AF65-F5344CB8AC3E}">
        <p14:creationId xmlns:p14="http://schemas.microsoft.com/office/powerpoint/2010/main" val="455325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E6954A-D499-454B-B233-BD5279CEDEFC}" type="datetimeFigureOut">
              <a:rPr lang="en-US" smtClean="0"/>
              <a:t>6/15/20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A48416-A9EF-2648-8098-D0068A08B44A}" type="slidenum">
              <a:rPr lang="en-US" smtClean="0"/>
              <a:t>‹#›</a:t>
            </a:fld>
            <a:endParaRPr lang="en-US"/>
          </a:p>
        </p:txBody>
      </p:sp>
    </p:spTree>
    <p:extLst>
      <p:ext uri="{BB962C8B-B14F-4D97-AF65-F5344CB8AC3E}">
        <p14:creationId xmlns:p14="http://schemas.microsoft.com/office/powerpoint/2010/main" val="1510265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E6954A-D499-454B-B233-BD5279CEDEFC}" type="datetimeFigureOut">
              <a:rPr lang="en-US" smtClean="0"/>
              <a:t>6/15/20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A48416-A9EF-2648-8098-D0068A08B44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740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E6954A-D499-454B-B233-BD5279CEDEFC}" type="datetimeFigureOut">
              <a:rPr lang="en-US" smtClean="0"/>
              <a:t>6/15/20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A48416-A9EF-2648-8098-D0068A08B44A}" type="slidenum">
              <a:rPr lang="en-US" smtClean="0"/>
              <a:t>‹#›</a:t>
            </a:fld>
            <a:endParaRPr lang="en-US"/>
          </a:p>
        </p:txBody>
      </p:sp>
    </p:spTree>
    <p:extLst>
      <p:ext uri="{BB962C8B-B14F-4D97-AF65-F5344CB8AC3E}">
        <p14:creationId xmlns:p14="http://schemas.microsoft.com/office/powerpoint/2010/main" val="449927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0E6954A-D499-454B-B233-BD5279CEDEFC}" type="datetimeFigureOut">
              <a:rPr lang="en-US" smtClean="0"/>
              <a:t>6/15/20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A48416-A9EF-2648-8098-D0068A08B44A}" type="slidenum">
              <a:rPr lang="en-US" smtClean="0"/>
              <a:t>‹#›</a:t>
            </a:fld>
            <a:endParaRPr lang="en-US"/>
          </a:p>
        </p:txBody>
      </p:sp>
    </p:spTree>
    <p:extLst>
      <p:ext uri="{BB962C8B-B14F-4D97-AF65-F5344CB8AC3E}">
        <p14:creationId xmlns:p14="http://schemas.microsoft.com/office/powerpoint/2010/main" val="637873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0E6954A-D499-454B-B233-BD5279CEDEFC}" type="datetimeFigureOut">
              <a:rPr lang="en-US" smtClean="0"/>
              <a:t>6/15/20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A48416-A9EF-2648-8098-D0068A08B44A}" type="slidenum">
              <a:rPr lang="en-US" smtClean="0"/>
              <a:t>‹#›</a:t>
            </a:fld>
            <a:endParaRPr lang="en-US"/>
          </a:p>
        </p:txBody>
      </p:sp>
    </p:spTree>
    <p:extLst>
      <p:ext uri="{BB962C8B-B14F-4D97-AF65-F5344CB8AC3E}">
        <p14:creationId xmlns:p14="http://schemas.microsoft.com/office/powerpoint/2010/main" val="507817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0E6954A-D499-454B-B233-BD5279CEDEFC}" type="datetimeFigureOut">
              <a:rPr lang="en-US" smtClean="0"/>
              <a:t>6/15/20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EDA48416-A9EF-2648-8098-D0068A08B44A}" type="slidenum">
              <a:rPr lang="en-US" smtClean="0"/>
              <a:t>‹#›</a:t>
            </a:fld>
            <a:endParaRPr lang="en-US"/>
          </a:p>
        </p:txBody>
      </p:sp>
    </p:spTree>
    <p:extLst>
      <p:ext uri="{BB962C8B-B14F-4D97-AF65-F5344CB8AC3E}">
        <p14:creationId xmlns:p14="http://schemas.microsoft.com/office/powerpoint/2010/main" val="791852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0E6954A-D499-454B-B233-BD5279CEDEFC}" type="datetimeFigureOut">
              <a:rPr lang="en-US" smtClean="0"/>
              <a:t>6/15/20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DA48416-A9EF-2648-8098-D0068A08B44A}" type="slidenum">
              <a:rPr lang="en-US" smtClean="0"/>
              <a:t>‹#›</a:t>
            </a:fld>
            <a:endParaRPr lang="en-US"/>
          </a:p>
        </p:txBody>
      </p:sp>
    </p:spTree>
    <p:extLst>
      <p:ext uri="{BB962C8B-B14F-4D97-AF65-F5344CB8AC3E}">
        <p14:creationId xmlns:p14="http://schemas.microsoft.com/office/powerpoint/2010/main" val="704285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E6954A-D499-454B-B233-BD5279CEDEFC}" type="datetimeFigureOut">
              <a:rPr lang="en-US" smtClean="0"/>
              <a:t>6/15/20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A48416-A9EF-2648-8098-D0068A08B44A}" type="slidenum">
              <a:rPr lang="en-US" smtClean="0"/>
              <a:t>‹#›</a:t>
            </a:fld>
            <a:endParaRPr lang="en-US"/>
          </a:p>
        </p:txBody>
      </p:sp>
    </p:spTree>
    <p:extLst>
      <p:ext uri="{BB962C8B-B14F-4D97-AF65-F5344CB8AC3E}">
        <p14:creationId xmlns:p14="http://schemas.microsoft.com/office/powerpoint/2010/main" val="4233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0E6954A-D499-454B-B233-BD5279CEDEFC}" type="datetimeFigureOut">
              <a:rPr lang="en-US" smtClean="0"/>
              <a:t>6/15/20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DA48416-A9EF-2648-8098-D0068A08B44A}"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226826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hyperlink" Target="https://www.nbme.org/sites/default/files/2020-01/Test-Blueprinting-Lesson-2.pdf"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hyperlink" Target="https://www.nbme.org/sites/default/files/2020-01/IWW_Gold_Book.pdf"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www.nbme.org/sites/default/files/2020-01/Test-Blueprinting-Lesson-2.pdf"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hyperlink" Target="https://www.nbme.org/sites/default/files/2020-01/IWW_Gold_Book.pdf"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79" y="758952"/>
            <a:ext cx="10722685" cy="3566160"/>
          </a:xfrm>
        </p:spPr>
        <p:txBody>
          <a:bodyPr>
            <a:normAutofit/>
          </a:bodyPr>
          <a:lstStyle/>
          <a:p>
            <a:r>
              <a:rPr lang="en-US" sz="7200" dirty="0"/>
              <a:t>Multiple Choice Questions</a:t>
            </a:r>
          </a:p>
        </p:txBody>
      </p:sp>
      <p:sp>
        <p:nvSpPr>
          <p:cNvPr id="3" name="Subtitle 2"/>
          <p:cNvSpPr>
            <a:spLocks noGrp="1"/>
          </p:cNvSpPr>
          <p:nvPr>
            <p:ph type="subTitle" idx="1"/>
          </p:nvPr>
        </p:nvSpPr>
        <p:spPr/>
        <p:txBody>
          <a:bodyPr>
            <a:normAutofit fontScale="85000" lnSpcReduction="20000"/>
          </a:bodyPr>
          <a:lstStyle/>
          <a:p>
            <a:r>
              <a:rPr lang="en-US" dirty="0"/>
              <a:t>Writing the questions and performing an item analysis</a:t>
            </a:r>
          </a:p>
          <a:p>
            <a:endParaRPr lang="en-US" dirty="0"/>
          </a:p>
          <a:p>
            <a:r>
              <a:rPr lang="en-US" dirty="0" err="1"/>
              <a:t>Dr</a:t>
            </a:r>
            <a:r>
              <a:rPr lang="en-US" dirty="0"/>
              <a:t> Helen Hynes, Medical Education Unit, UCC</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8586" y="0"/>
            <a:ext cx="2313414" cy="2304288"/>
          </a:xfrm>
          <a:prstGeom prst="rect">
            <a:avLst/>
          </a:prstGeom>
        </p:spPr>
      </p:pic>
    </p:spTree>
    <p:extLst>
      <p:ext uri="{BB962C8B-B14F-4D97-AF65-F5344CB8AC3E}">
        <p14:creationId xmlns:p14="http://schemas.microsoft.com/office/powerpoint/2010/main" val="122200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Writing possible answers / options</a:t>
            </a:r>
          </a:p>
        </p:txBody>
      </p:sp>
      <p:sp>
        <p:nvSpPr>
          <p:cNvPr id="3" name="Content Placeholder 2"/>
          <p:cNvSpPr>
            <a:spLocks noGrp="1"/>
          </p:cNvSpPr>
          <p:nvPr>
            <p:ph idx="1"/>
          </p:nvPr>
        </p:nvSpPr>
        <p:spPr/>
        <p:txBody>
          <a:bodyPr/>
          <a:lstStyle/>
          <a:p>
            <a:r>
              <a:rPr lang="en-US" dirty="0"/>
              <a:t>1 answer needs to be clearly better than the others. </a:t>
            </a:r>
          </a:p>
          <a:p>
            <a:r>
              <a:rPr lang="en-US" dirty="0"/>
              <a:t>The wrong answers should be plausible to a weak candidate.</a:t>
            </a:r>
          </a:p>
          <a:p>
            <a:r>
              <a:rPr lang="en-US" dirty="0"/>
              <a:t>Avoid obvious clues.</a:t>
            </a:r>
          </a:p>
          <a:p>
            <a:r>
              <a:rPr lang="en-US" dirty="0"/>
              <a:t>Keep all answers homogenous (grammar, same length, technical language.)</a:t>
            </a:r>
          </a:p>
          <a:p>
            <a:r>
              <a:rPr lang="en-US" dirty="0"/>
              <a:t>Avoid "all of the above", and ”none of the above”.</a:t>
            </a:r>
          </a:p>
          <a:p>
            <a:r>
              <a:rPr lang="en-US" dirty="0"/>
              <a:t>Avoid imprecise terms (frequently, sometimes, often).</a:t>
            </a:r>
          </a:p>
          <a:p>
            <a:r>
              <a:rPr lang="en-US" dirty="0"/>
              <a:t>Alphabetize the answers for randomization.</a:t>
            </a:r>
          </a:p>
          <a:p>
            <a:endParaRPr lang="en-US" dirty="0"/>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480" y="286603"/>
            <a:ext cx="812800" cy="812800"/>
          </a:xfrm>
          <a:prstGeom prst="rect">
            <a:avLst/>
          </a:prstGeom>
        </p:spPr>
      </p:pic>
    </p:spTree>
    <p:extLst>
      <p:ext uri="{BB962C8B-B14F-4D97-AF65-F5344CB8AC3E}">
        <p14:creationId xmlns:p14="http://schemas.microsoft.com/office/powerpoint/2010/main" val="41419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3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Poorly written question</a:t>
            </a:r>
          </a:p>
        </p:txBody>
      </p:sp>
      <p:sp>
        <p:nvSpPr>
          <p:cNvPr id="3" name="Content Placeholder 2"/>
          <p:cNvSpPr>
            <a:spLocks noGrp="1"/>
          </p:cNvSpPr>
          <p:nvPr>
            <p:ph idx="1"/>
          </p:nvPr>
        </p:nvSpPr>
        <p:spPr/>
        <p:txBody>
          <a:bodyPr>
            <a:normAutofit/>
          </a:bodyPr>
          <a:lstStyle/>
          <a:p>
            <a:r>
              <a:rPr lang="en-US" dirty="0"/>
              <a:t>For example:</a:t>
            </a:r>
          </a:p>
          <a:p>
            <a:r>
              <a:rPr lang="en-US" dirty="0"/>
              <a:t>A 56 year old woman presents with a 3 month history of of fatigue, associated with swollen tender joints in her hands with morning stiffness that lasts at least an hour.</a:t>
            </a:r>
          </a:p>
          <a:p>
            <a:r>
              <a:rPr lang="en-US" dirty="0"/>
              <a:t>Which one of the following does not support a diagnosis for Rheumatoid Arthritis?</a:t>
            </a:r>
          </a:p>
          <a:p>
            <a:pPr marL="457200" indent="-457200">
              <a:buFont typeface="+mj-lt"/>
              <a:buAutoNum type="alphaUcPeriod"/>
            </a:pPr>
            <a:r>
              <a:rPr lang="en-US" dirty="0"/>
              <a:t>MCP and PIP joints most affected</a:t>
            </a:r>
          </a:p>
          <a:p>
            <a:pPr marL="457200" indent="-457200">
              <a:buFont typeface="+mj-lt"/>
              <a:buAutoNum type="alphaUcPeriod"/>
            </a:pPr>
            <a:r>
              <a:rPr lang="en-US" dirty="0"/>
              <a:t>She was referred for plain X-Rays of her joints which did not show any abnormalities.</a:t>
            </a:r>
          </a:p>
          <a:p>
            <a:pPr marL="457200" indent="-457200">
              <a:buFont typeface="+mj-lt"/>
              <a:buAutoNum type="alphaUcPeriod"/>
            </a:pPr>
            <a:r>
              <a:rPr lang="en-US" dirty="0"/>
              <a:t>Anti CCP antibody is positive</a:t>
            </a:r>
          </a:p>
          <a:p>
            <a:pPr marL="457200" indent="-457200">
              <a:buFont typeface="+mj-lt"/>
              <a:buAutoNum type="alphaUcPeriod"/>
            </a:pPr>
            <a:r>
              <a:rPr lang="en-US" dirty="0"/>
              <a:t>Symmetrical joint involvement</a:t>
            </a:r>
          </a:p>
          <a:p>
            <a:pPr marL="457200" indent="-457200">
              <a:buFont typeface="+mj-lt"/>
              <a:buAutoNum type="alphaUcPeriod"/>
            </a:pPr>
            <a:r>
              <a:rPr lang="en-US" dirty="0"/>
              <a:t>None of the above</a:t>
            </a:r>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6400" y="286603"/>
            <a:ext cx="812800" cy="812800"/>
          </a:xfrm>
          <a:prstGeom prst="rect">
            <a:avLst/>
          </a:prstGeom>
        </p:spPr>
      </p:pic>
    </p:spTree>
    <p:extLst>
      <p:ext uri="{BB962C8B-B14F-4D97-AF65-F5344CB8AC3E}">
        <p14:creationId xmlns:p14="http://schemas.microsoft.com/office/powerpoint/2010/main" val="188642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1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Item Banking</a:t>
            </a:r>
          </a:p>
        </p:txBody>
      </p:sp>
      <p:sp>
        <p:nvSpPr>
          <p:cNvPr id="3" name="Content Placeholder 2"/>
          <p:cNvSpPr>
            <a:spLocks noGrp="1"/>
          </p:cNvSpPr>
          <p:nvPr>
            <p:ph idx="1"/>
          </p:nvPr>
        </p:nvSpPr>
        <p:spPr/>
        <p:txBody>
          <a:bodyPr>
            <a:normAutofit/>
          </a:bodyPr>
          <a:lstStyle/>
          <a:p>
            <a:r>
              <a:rPr lang="en-US" dirty="0"/>
              <a:t>Items can be banked for re-use in future exams.</a:t>
            </a:r>
          </a:p>
          <a:p>
            <a:r>
              <a:rPr lang="en-US" dirty="0"/>
              <a:t>However, the UCC School of Medicine Assessment Policy requires that:</a:t>
            </a:r>
          </a:p>
          <a:p>
            <a:r>
              <a:rPr lang="en-US" dirty="0"/>
              <a:t>“</a:t>
            </a:r>
            <a:r>
              <a:rPr lang="en-GB" i="1" dirty="0"/>
              <a:t>least 40% of the paper must consist of items that are newly generated, re-worded or that have not been used in the examination for that module in the previous two academic years.”</a:t>
            </a:r>
          </a:p>
          <a:p>
            <a:endParaRPr lang="en-GB" i="1" dirty="0"/>
          </a:p>
          <a:p>
            <a:endParaRPr lang="en-GB" dirty="0"/>
          </a:p>
          <a:p>
            <a:endParaRPr lang="en-GB" i="1" dirty="0"/>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480" y="439057"/>
            <a:ext cx="812800" cy="812800"/>
          </a:xfrm>
          <a:prstGeom prst="rect">
            <a:avLst/>
          </a:prstGeom>
        </p:spPr>
      </p:pic>
    </p:spTree>
    <p:extLst>
      <p:ext uri="{BB962C8B-B14F-4D97-AF65-F5344CB8AC3E}">
        <p14:creationId xmlns:p14="http://schemas.microsoft.com/office/powerpoint/2010/main" val="87853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Item Banking –changing an item for possible re-use</a:t>
            </a:r>
          </a:p>
        </p:txBody>
      </p:sp>
      <p:sp>
        <p:nvSpPr>
          <p:cNvPr id="3" name="Content Placeholder 2"/>
          <p:cNvSpPr>
            <a:spLocks noGrp="1"/>
          </p:cNvSpPr>
          <p:nvPr>
            <p:ph idx="1"/>
          </p:nvPr>
        </p:nvSpPr>
        <p:spPr/>
        <p:txBody>
          <a:bodyPr/>
          <a:lstStyle/>
          <a:p>
            <a:r>
              <a:rPr lang="en-GB" dirty="0"/>
              <a:t>A 17-year old male presents to his GP with blood mixed in with his stools. He is very worried because his grandfather died of rectal carcinoma aged 68. On further questioning, the GP learns that he has had intermittent diarrhoea for 6 months, with </a:t>
            </a:r>
            <a:r>
              <a:rPr lang="en-GB" dirty="0" err="1"/>
              <a:t>crampy</a:t>
            </a:r>
            <a:r>
              <a:rPr lang="en-GB" dirty="0"/>
              <a:t> abdominal pain. These symptoms occasionally wake him from sleep.  He also has frequent mouth ulcers and some rectal irritation. He has not been on any foreign travel. </a:t>
            </a:r>
          </a:p>
          <a:p>
            <a:r>
              <a:rPr lang="en-GB" i="1" dirty="0"/>
              <a:t>Which of the following is the most likely diagnosis? </a:t>
            </a:r>
          </a:p>
          <a:p>
            <a:r>
              <a:rPr lang="en-GB" i="1" dirty="0"/>
              <a:t>Which of the following studies is most likely to establish a diagnosis? </a:t>
            </a:r>
          </a:p>
          <a:p>
            <a:r>
              <a:rPr lang="en-GB" i="1" dirty="0"/>
              <a:t>Physical examination is most likely to show which of the following signs? </a:t>
            </a:r>
          </a:p>
          <a:p>
            <a:r>
              <a:rPr lang="en-GB" i="1" dirty="0"/>
              <a:t>Which of the following is the most appropriate next step in evaluation? </a:t>
            </a:r>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480" y="286603"/>
            <a:ext cx="812800" cy="812800"/>
          </a:xfrm>
          <a:prstGeom prst="rect">
            <a:avLst/>
          </a:prstGeom>
        </p:spPr>
      </p:pic>
    </p:spTree>
    <p:extLst>
      <p:ext uri="{BB962C8B-B14F-4D97-AF65-F5344CB8AC3E}">
        <p14:creationId xmlns:p14="http://schemas.microsoft.com/office/powerpoint/2010/main" val="187527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Putting together the MCQ paper</a:t>
            </a:r>
          </a:p>
        </p:txBody>
      </p:sp>
      <p:sp>
        <p:nvSpPr>
          <p:cNvPr id="3" name="Content Placeholder 2"/>
          <p:cNvSpPr>
            <a:spLocks noGrp="1"/>
          </p:cNvSpPr>
          <p:nvPr>
            <p:ph idx="1"/>
          </p:nvPr>
        </p:nvSpPr>
        <p:spPr/>
        <p:txBody>
          <a:bodyPr/>
          <a:lstStyle/>
          <a:p>
            <a:r>
              <a:rPr lang="en-US" dirty="0"/>
              <a:t>When putting together the MCQ paper:</a:t>
            </a:r>
          </a:p>
          <a:p>
            <a:r>
              <a:rPr lang="en-US" b="1" dirty="0"/>
              <a:t>Use a Blueprint.</a:t>
            </a:r>
          </a:p>
          <a:p>
            <a:r>
              <a:rPr lang="en-US" dirty="0"/>
              <a:t>This is a document where we list all the content of the module and the learning outcomes and then map out the assessments  and test items on the content to ensure the exam reflects what was taught on the course, and that the most important topics on the course are given sufficient importance in the assessment.</a:t>
            </a:r>
          </a:p>
          <a:p>
            <a:r>
              <a:rPr lang="en-US" dirty="0"/>
              <a:t>More information on Blueprinting can be found in our Blueprinting Presentation, and can also be found in this NBME Blueprinting document: </a:t>
            </a:r>
          </a:p>
          <a:p>
            <a:pPr lvl="0"/>
            <a:r>
              <a:rPr lang="en-US" dirty="0"/>
              <a:t>Test Blueprinting II – Creating a Test Blueprint: NBME 2019:  </a:t>
            </a:r>
            <a:r>
              <a:rPr lang="en-GB" u="sng" dirty="0">
                <a:hlinkClick r:id="rId5"/>
              </a:rPr>
              <a:t>https://www.nbme.org/sites/default/files/2020-01/Test-Blueprinting-Lesson-2.pdf</a:t>
            </a:r>
            <a:endParaRPr lang="en-GB" dirty="0"/>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1886" y="424542"/>
            <a:ext cx="812800" cy="812800"/>
          </a:xfrm>
          <a:prstGeom prst="rect">
            <a:avLst/>
          </a:prstGeom>
        </p:spPr>
      </p:pic>
    </p:spTree>
    <p:extLst>
      <p:ext uri="{BB962C8B-B14F-4D97-AF65-F5344CB8AC3E}">
        <p14:creationId xmlns:p14="http://schemas.microsoft.com/office/powerpoint/2010/main" val="132547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Item Analysis</a:t>
            </a:r>
          </a:p>
        </p:txBody>
      </p:sp>
      <p:sp>
        <p:nvSpPr>
          <p:cNvPr id="6" name="Content Placeholder 5"/>
          <p:cNvSpPr>
            <a:spLocks noGrp="1"/>
          </p:cNvSpPr>
          <p:nvPr>
            <p:ph idx="1"/>
          </p:nvPr>
        </p:nvSpPr>
        <p:spPr/>
        <p:txBody>
          <a:bodyPr/>
          <a:lstStyle/>
          <a:p>
            <a:r>
              <a:rPr lang="en-US" dirty="0"/>
              <a:t>Item analysis - analysis of how well each question performed.</a:t>
            </a:r>
          </a:p>
          <a:p>
            <a:r>
              <a:rPr lang="en-US" dirty="0"/>
              <a:t>Available using Optical Mark Reading / Speedwell software. </a:t>
            </a:r>
          </a:p>
          <a:p>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280" y="2816092"/>
            <a:ext cx="9942926" cy="3497622"/>
          </a:xfrm>
          <a:prstGeom prst="rect">
            <a:avLst/>
          </a:prstGeom>
          <a:ln>
            <a:solidFill>
              <a:schemeClr val="tx1"/>
            </a:solidFill>
          </a:ln>
        </p:spPr>
      </p:pic>
      <p:sp>
        <p:nvSpPr>
          <p:cNvPr id="9" name="Oval 8"/>
          <p:cNvSpPr/>
          <p:nvPr/>
        </p:nvSpPr>
        <p:spPr>
          <a:xfrm>
            <a:off x="1596571" y="4064000"/>
            <a:ext cx="3585029" cy="13643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186055" y="3483429"/>
            <a:ext cx="1625600" cy="58057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998856" y="3933371"/>
            <a:ext cx="2156823" cy="23803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133600" y="5312229"/>
            <a:ext cx="5529943" cy="10014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4480" y="199181"/>
            <a:ext cx="812800" cy="812800"/>
          </a:xfrm>
          <a:prstGeom prst="rect">
            <a:avLst/>
          </a:prstGeom>
        </p:spPr>
      </p:pic>
    </p:spTree>
    <p:extLst>
      <p:ext uri="{BB962C8B-B14F-4D97-AF65-F5344CB8AC3E}">
        <p14:creationId xmlns:p14="http://schemas.microsoft.com/office/powerpoint/2010/main" val="89394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1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Item Analysis – KR-20</a:t>
            </a:r>
          </a:p>
        </p:txBody>
      </p:sp>
      <p:sp>
        <p:nvSpPr>
          <p:cNvPr id="3" name="Content Placeholder 2"/>
          <p:cNvSpPr>
            <a:spLocks noGrp="1"/>
          </p:cNvSpPr>
          <p:nvPr>
            <p:ph idx="1"/>
          </p:nvPr>
        </p:nvSpPr>
        <p:spPr/>
        <p:txBody>
          <a:bodyPr/>
          <a:lstStyle/>
          <a:p>
            <a:r>
              <a:rPr lang="en-US" dirty="0"/>
              <a:t>KR‐20 (</a:t>
            </a:r>
            <a:r>
              <a:rPr lang="en-US" dirty="0" err="1"/>
              <a:t>Kuder</a:t>
            </a:r>
            <a:r>
              <a:rPr lang="en-US" dirty="0"/>
              <a:t>‐Richardson Formula 20) </a:t>
            </a:r>
          </a:p>
          <a:p>
            <a:r>
              <a:rPr lang="en-US" dirty="0"/>
              <a:t>This statistic measures inter‐item consistency as an indicator for the reliability of the exam as a whole. </a:t>
            </a:r>
          </a:p>
          <a:p>
            <a:r>
              <a:rPr lang="en-US" dirty="0"/>
              <a:t>It should appear once on the item analysis.</a:t>
            </a:r>
          </a:p>
          <a:p>
            <a:r>
              <a:rPr lang="en-US" dirty="0"/>
              <a:t>A higher value for the exam indicates a strong relationship between items on the test. This shows the reliability that the same students taking the test again, would achieve the same scores. </a:t>
            </a:r>
          </a:p>
          <a:p>
            <a:r>
              <a:rPr lang="en-US" dirty="0"/>
              <a:t>A value of at least 0.70 is desirable. The range of possible scores is : 0.00 – 1.00.</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280" y="4865915"/>
            <a:ext cx="10210800" cy="1447800"/>
          </a:xfrm>
          <a:prstGeom prst="rect">
            <a:avLst/>
          </a:prstGeom>
          <a:ln>
            <a:solidFill>
              <a:schemeClr val="tx1"/>
            </a:solidFill>
          </a:ln>
        </p:spPr>
      </p:pic>
      <p:sp>
        <p:nvSpPr>
          <p:cNvPr id="5" name="Oval 4"/>
          <p:cNvSpPr/>
          <p:nvPr/>
        </p:nvSpPr>
        <p:spPr>
          <a:xfrm>
            <a:off x="9492343" y="5384800"/>
            <a:ext cx="1663337" cy="74022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5428" y="286603"/>
            <a:ext cx="812800" cy="812800"/>
          </a:xfrm>
          <a:prstGeom prst="rect">
            <a:avLst/>
          </a:prstGeom>
        </p:spPr>
      </p:pic>
    </p:spTree>
    <p:extLst>
      <p:ext uri="{BB962C8B-B14F-4D97-AF65-F5344CB8AC3E}">
        <p14:creationId xmlns:p14="http://schemas.microsoft.com/office/powerpoint/2010/main" val="62384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39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Item Analysis: Mean Score</a:t>
            </a:r>
          </a:p>
        </p:txBody>
      </p:sp>
      <p:sp>
        <p:nvSpPr>
          <p:cNvPr id="3" name="Content Placeholder 2"/>
          <p:cNvSpPr>
            <a:spLocks noGrp="1"/>
          </p:cNvSpPr>
          <p:nvPr>
            <p:ph idx="1"/>
          </p:nvPr>
        </p:nvSpPr>
        <p:spPr/>
        <p:txBody>
          <a:bodyPr>
            <a:normAutofit/>
          </a:bodyPr>
          <a:lstStyle/>
          <a:p>
            <a:r>
              <a:rPr lang="en-US" dirty="0"/>
              <a:t>Mean score = percentage of students who got this question right. This is a measure of item difficulty.</a:t>
            </a:r>
          </a:p>
          <a:p>
            <a:r>
              <a:rPr lang="en-US" dirty="0"/>
              <a:t>To maximize item discrimination, desirable difficulty levels are slightly higher than midway between chance and perfect scores for the item. (The chance score for five-option questions, for example, is 20 because one-fifth of the students responding to the question could be expected to choose the correct option by guessing.)</a:t>
            </a:r>
          </a:p>
          <a:p>
            <a:r>
              <a:rPr lang="en-US" dirty="0"/>
              <a:t>In 5 item MCQ questions we should be aiming for a 70% mean score. If the mean score is very high (</a:t>
            </a:r>
            <a:r>
              <a:rPr lang="en-US" dirty="0" err="1"/>
              <a:t>eg</a:t>
            </a:r>
            <a:r>
              <a:rPr lang="en-US" dirty="0"/>
              <a:t> &gt;90%) it indicates that the question is very easy. If the mean score is &lt;50% it indicates that the question was very difficult.</a:t>
            </a:r>
          </a:p>
          <a:p>
            <a:r>
              <a:rPr lang="en-US" dirty="0"/>
              <a:t>However, it is reasonable to have a spread of hard, medium and easy questions as long as a standard setting exercise is carried out.</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6400" y="395515"/>
            <a:ext cx="812800" cy="812800"/>
          </a:xfrm>
          <a:prstGeom prst="rect">
            <a:avLst/>
          </a:prstGeom>
        </p:spPr>
      </p:pic>
    </p:spTree>
    <p:extLst>
      <p:ext uri="{BB962C8B-B14F-4D97-AF65-F5344CB8AC3E}">
        <p14:creationId xmlns:p14="http://schemas.microsoft.com/office/powerpoint/2010/main" val="111526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7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Item Analysis – Point Bi-serial</a:t>
            </a:r>
          </a:p>
        </p:txBody>
      </p:sp>
      <p:sp>
        <p:nvSpPr>
          <p:cNvPr id="3" name="Content Placeholder 2"/>
          <p:cNvSpPr>
            <a:spLocks noGrp="1"/>
          </p:cNvSpPr>
          <p:nvPr>
            <p:ph idx="1"/>
          </p:nvPr>
        </p:nvSpPr>
        <p:spPr/>
        <p:txBody>
          <a:bodyPr/>
          <a:lstStyle/>
          <a:p>
            <a:r>
              <a:rPr lang="en-US" dirty="0"/>
              <a:t>Point Bi-serial -  a measure of how well performance on that question predicts overall performance in the test as a whole. This is a measure of whether this item is discriminating.</a:t>
            </a:r>
          </a:p>
          <a:p>
            <a:r>
              <a:rPr lang="en-US" dirty="0"/>
              <a:t>General Interpretation of Point Bi-serial values - </a:t>
            </a:r>
          </a:p>
          <a:p>
            <a:pPr lvl="1"/>
            <a:r>
              <a:rPr lang="en-US" dirty="0"/>
              <a:t>Very Good Item:   	0.30 and above </a:t>
            </a:r>
          </a:p>
          <a:p>
            <a:pPr lvl="1"/>
            <a:r>
              <a:rPr lang="en-US" dirty="0"/>
              <a:t>Reasonably Good: 	0.20 ‐ 0.29 </a:t>
            </a:r>
          </a:p>
          <a:p>
            <a:pPr lvl="1"/>
            <a:r>
              <a:rPr lang="en-US" dirty="0"/>
              <a:t>Marginal Item:  	0.1 ‐ 0.19 </a:t>
            </a:r>
          </a:p>
          <a:p>
            <a:pPr lvl="1"/>
            <a:r>
              <a:rPr lang="en-US" dirty="0"/>
              <a:t>Poor Item:    		below 0.1</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480" y="199181"/>
            <a:ext cx="812800" cy="812800"/>
          </a:xfrm>
          <a:prstGeom prst="rect">
            <a:avLst/>
          </a:prstGeom>
        </p:spPr>
      </p:pic>
    </p:spTree>
    <p:extLst>
      <p:ext uri="{BB962C8B-B14F-4D97-AF65-F5344CB8AC3E}">
        <p14:creationId xmlns:p14="http://schemas.microsoft.com/office/powerpoint/2010/main" val="156248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Item Analysis – 33% discrimination</a:t>
            </a:r>
          </a:p>
        </p:txBody>
      </p:sp>
      <p:sp>
        <p:nvSpPr>
          <p:cNvPr id="3" name="Content Placeholder 2"/>
          <p:cNvSpPr>
            <a:spLocks noGrp="1"/>
          </p:cNvSpPr>
          <p:nvPr>
            <p:ph idx="1"/>
          </p:nvPr>
        </p:nvSpPr>
        <p:spPr/>
        <p:txBody>
          <a:bodyPr/>
          <a:lstStyle/>
          <a:p>
            <a:r>
              <a:rPr lang="en-US" dirty="0"/>
              <a:t>Item discrimination is used to determine how well an item is able to discriminate between good and poor students. Item discrimination values range from -1 to 1. </a:t>
            </a:r>
          </a:p>
          <a:p>
            <a:r>
              <a:rPr lang="en-US" dirty="0"/>
              <a:t>All the students who took the test are assigned into 1 of 3 groups – the highest performing 33%, the lowest performing 33% and those in the middle. </a:t>
            </a:r>
          </a:p>
          <a:p>
            <a:r>
              <a:rPr lang="en-US" dirty="0"/>
              <a:t>The 33% discrimination index for any given question is then the percentage of subjects in the high performing group who answered the item correctly minus the percentage in the low skilled group who answered the item correctly. This can be anything from +1 to -1. </a:t>
            </a:r>
          </a:p>
          <a:p>
            <a:r>
              <a:rPr lang="en-US" dirty="0"/>
              <a:t>A minus value indicates that the question was not discriminating at all.</a:t>
            </a:r>
          </a:p>
          <a:p>
            <a:r>
              <a:rPr lang="en-US" dirty="0"/>
              <a:t>A value of 0.3 or more indicates that the item is very discriminating, but values of 0.2 and above are considered acceptable.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480" y="286603"/>
            <a:ext cx="812800" cy="812800"/>
          </a:xfrm>
          <a:prstGeom prst="rect">
            <a:avLst/>
          </a:prstGeom>
        </p:spPr>
      </p:pic>
    </p:spTree>
    <p:extLst>
      <p:ext uri="{BB962C8B-B14F-4D97-AF65-F5344CB8AC3E}">
        <p14:creationId xmlns:p14="http://schemas.microsoft.com/office/powerpoint/2010/main" val="62978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7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79" y="758952"/>
            <a:ext cx="10722685" cy="3566160"/>
          </a:xfrm>
        </p:spPr>
        <p:txBody>
          <a:bodyPr>
            <a:normAutofit/>
          </a:bodyPr>
          <a:lstStyle/>
          <a:p>
            <a:r>
              <a:rPr lang="en-US" sz="7200" dirty="0"/>
              <a:t>Multiple Choice Questions</a:t>
            </a:r>
          </a:p>
        </p:txBody>
      </p:sp>
      <p:sp>
        <p:nvSpPr>
          <p:cNvPr id="3" name="Subtitle 2"/>
          <p:cNvSpPr>
            <a:spLocks noGrp="1"/>
          </p:cNvSpPr>
          <p:nvPr>
            <p:ph type="subTitle" idx="1"/>
          </p:nvPr>
        </p:nvSpPr>
        <p:spPr/>
        <p:txBody>
          <a:bodyPr>
            <a:normAutofit fontScale="85000" lnSpcReduction="20000"/>
          </a:bodyPr>
          <a:lstStyle/>
          <a:p>
            <a:r>
              <a:rPr lang="en-US" dirty="0"/>
              <a:t>Writing the questions and performing an item analysis</a:t>
            </a:r>
          </a:p>
          <a:p>
            <a:endParaRPr lang="en-US" dirty="0"/>
          </a:p>
          <a:p>
            <a:r>
              <a:rPr lang="en-US" dirty="0" err="1"/>
              <a:t>Dr</a:t>
            </a:r>
            <a:r>
              <a:rPr lang="en-US" dirty="0"/>
              <a:t> Helen Hynes, Medical Education Unit, UCC</a:t>
            </a:r>
          </a:p>
          <a:p>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8586" y="0"/>
            <a:ext cx="2313414" cy="2304288"/>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2065" y="339344"/>
            <a:ext cx="812800" cy="812800"/>
          </a:xfrm>
          <a:prstGeom prst="rect">
            <a:avLst/>
          </a:prstGeom>
        </p:spPr>
      </p:pic>
    </p:spTree>
    <p:extLst>
      <p:ext uri="{BB962C8B-B14F-4D97-AF65-F5344CB8AC3E}">
        <p14:creationId xmlns:p14="http://schemas.microsoft.com/office/powerpoint/2010/main" val="34399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Item Analysis – Graph analysis</a:t>
            </a:r>
          </a:p>
        </p:txBody>
      </p:sp>
      <p:sp>
        <p:nvSpPr>
          <p:cNvPr id="5" name="Content Placeholder 4"/>
          <p:cNvSpPr>
            <a:spLocks noGrp="1"/>
          </p:cNvSpPr>
          <p:nvPr>
            <p:ph idx="1"/>
          </p:nvPr>
        </p:nvSpPr>
        <p:spPr>
          <a:xfrm>
            <a:off x="1097280" y="1845734"/>
            <a:ext cx="7708900" cy="4023360"/>
          </a:xfrm>
        </p:spPr>
        <p:txBody>
          <a:bodyPr>
            <a:normAutofit fontScale="92500" lnSpcReduction="10000"/>
          </a:bodyPr>
          <a:lstStyle/>
          <a:p>
            <a:r>
              <a:rPr lang="en-US" dirty="0"/>
              <a:t>The y axis = % who answered the question correctly.</a:t>
            </a:r>
          </a:p>
          <a:p>
            <a:r>
              <a:rPr lang="en-US" dirty="0"/>
              <a:t>The x axis divides the class into 5 groups: </a:t>
            </a:r>
          </a:p>
          <a:p>
            <a:pPr lvl="1"/>
            <a:r>
              <a:rPr lang="en-US" dirty="0"/>
              <a:t>The highest performing 20% is given the label 1</a:t>
            </a:r>
          </a:p>
          <a:p>
            <a:pPr lvl="1"/>
            <a:r>
              <a:rPr lang="en-US" dirty="0"/>
              <a:t>The lowest performing 20% is given the label 5.</a:t>
            </a:r>
          </a:p>
          <a:p>
            <a:r>
              <a:rPr lang="en-US" dirty="0"/>
              <a:t>On this example we can see the students who were in the top 20% of the class, </a:t>
            </a:r>
            <a:r>
              <a:rPr lang="en-US" dirty="0" err="1"/>
              <a:t>approx</a:t>
            </a:r>
            <a:r>
              <a:rPr lang="en-US" dirty="0"/>
              <a:t> 80% of them got this question right.</a:t>
            </a:r>
          </a:p>
          <a:p>
            <a:r>
              <a:rPr lang="en-US" dirty="0"/>
              <a:t>The students who were in the bottom 20% of the class, only 40% of them answered this question correctly, with the intervening groups being progressively less likely to answer correctly as their overall performance on the test as whole declines.</a:t>
            </a:r>
          </a:p>
          <a:p>
            <a:r>
              <a:rPr lang="en-US" dirty="0"/>
              <a:t>This graph represents a question that is a good predictor over overall performance.</a:t>
            </a:r>
          </a:p>
          <a:p>
            <a:endParaRPr lang="en-US" dirty="0"/>
          </a:p>
        </p:txBody>
      </p:sp>
      <p:pic>
        <p:nvPicPr>
          <p:cNvPr id="6"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6179" y="2066924"/>
            <a:ext cx="2914165" cy="3433989"/>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4457" y="410028"/>
            <a:ext cx="812800" cy="812800"/>
          </a:xfrm>
          <a:prstGeom prst="rect">
            <a:avLst/>
          </a:prstGeom>
        </p:spPr>
      </p:pic>
    </p:spTree>
    <p:extLst>
      <p:ext uri="{BB962C8B-B14F-4D97-AF65-F5344CB8AC3E}">
        <p14:creationId xmlns:p14="http://schemas.microsoft.com/office/powerpoint/2010/main" val="125383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8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Item Analysis – worked example 1</a:t>
            </a:r>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096963" y="2600325"/>
            <a:ext cx="10058400" cy="2514600"/>
          </a:xfr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6400" y="453572"/>
            <a:ext cx="812800" cy="812800"/>
          </a:xfrm>
          <a:prstGeom prst="rect">
            <a:avLst/>
          </a:prstGeom>
        </p:spPr>
      </p:pic>
    </p:spTree>
    <p:extLst>
      <p:ext uri="{BB962C8B-B14F-4D97-AF65-F5344CB8AC3E}">
        <p14:creationId xmlns:p14="http://schemas.microsoft.com/office/powerpoint/2010/main" val="131851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7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Item Analysis – Worked example 2</a:t>
            </a:r>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096963" y="2530320"/>
            <a:ext cx="10058400" cy="2654611"/>
          </a:xfr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4457" y="453571"/>
            <a:ext cx="812800" cy="812800"/>
          </a:xfrm>
          <a:prstGeom prst="rect">
            <a:avLst/>
          </a:prstGeom>
        </p:spPr>
      </p:pic>
    </p:spTree>
    <p:extLst>
      <p:ext uri="{BB962C8B-B14F-4D97-AF65-F5344CB8AC3E}">
        <p14:creationId xmlns:p14="http://schemas.microsoft.com/office/powerpoint/2010/main" val="61036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5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Item Analysis – Worked example 3</a:t>
            </a:r>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096963" y="2645634"/>
            <a:ext cx="10058400" cy="2423983"/>
          </a:xfr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6400" y="468086"/>
            <a:ext cx="812800" cy="812800"/>
          </a:xfrm>
          <a:prstGeom prst="rect">
            <a:avLst/>
          </a:prstGeom>
        </p:spPr>
      </p:pic>
    </p:spTree>
    <p:extLst>
      <p:ext uri="{BB962C8B-B14F-4D97-AF65-F5344CB8AC3E}">
        <p14:creationId xmlns:p14="http://schemas.microsoft.com/office/powerpoint/2010/main" val="88513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3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Item Analysis – Worked example 4</a:t>
            </a:r>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096963" y="2461560"/>
            <a:ext cx="10058400" cy="2792131"/>
          </a:xfr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6400" y="439057"/>
            <a:ext cx="812800" cy="812800"/>
          </a:xfrm>
          <a:prstGeom prst="rect">
            <a:avLst/>
          </a:prstGeom>
        </p:spPr>
      </p:pic>
    </p:spTree>
    <p:extLst>
      <p:ext uri="{BB962C8B-B14F-4D97-AF65-F5344CB8AC3E}">
        <p14:creationId xmlns:p14="http://schemas.microsoft.com/office/powerpoint/2010/main" val="141579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6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normAutofit lnSpcReduction="10000"/>
          </a:bodyPr>
          <a:lstStyle/>
          <a:p>
            <a:pPr marL="457200" indent="-457200">
              <a:buFont typeface="+mj-lt"/>
              <a:buAutoNum type="arabicPeriod"/>
            </a:pPr>
            <a:r>
              <a:rPr lang="en-US" dirty="0"/>
              <a:t>If using MCQ questions, use Single Best Answer format.</a:t>
            </a:r>
          </a:p>
          <a:p>
            <a:pPr marL="457200" indent="-457200">
              <a:buFont typeface="+mj-lt"/>
              <a:buAutoNum type="arabicPeriod"/>
            </a:pPr>
            <a:r>
              <a:rPr lang="en-US" dirty="0"/>
              <a:t>Consult the NBME guide on Item writing when writing new questions.</a:t>
            </a:r>
          </a:p>
          <a:p>
            <a:pPr marL="457200" indent="-457200">
              <a:buFont typeface="+mj-lt"/>
              <a:buAutoNum type="arabicPeriod"/>
            </a:pPr>
            <a:r>
              <a:rPr lang="en-US" dirty="0"/>
              <a:t>For School of Medicine MCQ exams, </a:t>
            </a:r>
            <a:r>
              <a:rPr lang="en-GB" dirty="0"/>
              <a:t>least 40% of the paper must consist of items that are newly generated, re-worded or that have not been used in the examination for that module in the previous two academic years.</a:t>
            </a:r>
            <a:endParaRPr lang="en-US" dirty="0"/>
          </a:p>
          <a:p>
            <a:pPr marL="457200" indent="-457200">
              <a:buFont typeface="+mj-lt"/>
              <a:buAutoNum type="arabicPeriod"/>
            </a:pPr>
            <a:r>
              <a:rPr lang="en-US" dirty="0"/>
              <a:t>The exam must be blueprinted.</a:t>
            </a:r>
          </a:p>
          <a:p>
            <a:pPr marL="457200" indent="-457200">
              <a:buFont typeface="+mj-lt"/>
              <a:buAutoNum type="arabicPeriod"/>
            </a:pPr>
            <a:r>
              <a:rPr lang="en-US" dirty="0"/>
              <a:t>After the exam, the questions must be reviewed using item analysis.</a:t>
            </a:r>
          </a:p>
          <a:p>
            <a:pPr marL="457200" indent="-457200">
              <a:buFont typeface="+mj-lt"/>
              <a:buAutoNum type="arabicPeriod"/>
            </a:pPr>
            <a:r>
              <a:rPr lang="en-US" dirty="0"/>
              <a:t>Questions that have performed well in the item analysis can be banked for re-use in future years.</a:t>
            </a:r>
          </a:p>
          <a:p>
            <a:pPr marL="457200" indent="-457200">
              <a:buFont typeface="+mj-lt"/>
              <a:buAutoNum type="arabicPeriod"/>
            </a:pPr>
            <a:r>
              <a:rPr lang="en-US" dirty="0"/>
              <a:t>The last step is to carry out standard setting to decide on the pass mark for the exam. Details of how to do this are in the “MCQ - Setting the Standard” presentation.</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480" y="453572"/>
            <a:ext cx="812800" cy="812800"/>
          </a:xfrm>
          <a:prstGeom prst="rect">
            <a:avLst/>
          </a:prstGeom>
        </p:spPr>
      </p:pic>
    </p:spTree>
    <p:extLst>
      <p:ext uri="{BB962C8B-B14F-4D97-AF65-F5344CB8AC3E}">
        <p14:creationId xmlns:p14="http://schemas.microsoft.com/office/powerpoint/2010/main" val="211821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5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lstStyle/>
          <a:p>
            <a:pPr marL="457200" lvl="0" indent="-457200">
              <a:buClr>
                <a:schemeClr val="tx1"/>
              </a:buClr>
              <a:buFont typeface="+mj-lt"/>
              <a:buAutoNum type="arabicPeriod"/>
            </a:pPr>
            <a:r>
              <a:rPr lang="en-US" dirty="0"/>
              <a:t>Constructing Written Test Questions for Basic and Clinical Sciences. NBME, 4</a:t>
            </a:r>
            <a:r>
              <a:rPr lang="en-US" baseline="30000" dirty="0"/>
              <a:t>th</a:t>
            </a:r>
            <a:r>
              <a:rPr lang="en-US" dirty="0"/>
              <a:t> Edition 2016:  </a:t>
            </a:r>
            <a:r>
              <a:rPr lang="en-GB" u="sng" dirty="0">
                <a:hlinkClick r:id="rId3"/>
              </a:rPr>
              <a:t>https://www.nbme.org/sites/default/files/2020-01/IWW_Gold_Book.pdf</a:t>
            </a:r>
            <a:endParaRPr lang="en-GB" dirty="0"/>
          </a:p>
          <a:p>
            <a:pPr marL="457200" indent="-457200">
              <a:buClr>
                <a:schemeClr val="tx1"/>
              </a:buClr>
              <a:buFont typeface="+mj-lt"/>
              <a:buAutoNum type="arabicPeriod"/>
            </a:pPr>
            <a:endParaRPr lang="en-US" dirty="0"/>
          </a:p>
          <a:p>
            <a:pPr marL="457200" lvl="0" indent="-457200">
              <a:buClr>
                <a:schemeClr val="tx1"/>
              </a:buClr>
              <a:buFont typeface="+mj-lt"/>
              <a:buAutoNum type="arabicPeriod"/>
            </a:pPr>
            <a:r>
              <a:rPr lang="en-US" dirty="0"/>
              <a:t>Test Blueprinting II – Creating a Test Blueprint: NBME 2019:  </a:t>
            </a:r>
            <a:r>
              <a:rPr lang="en-GB" u="sng" dirty="0">
                <a:hlinkClick r:id="rId4"/>
              </a:rPr>
              <a:t>https://www.nbme.org/sites/default/files/2020-01/Test-Blueprinting-Lesson-2.pdf</a:t>
            </a:r>
            <a:endParaRPr lang="en-GB" dirty="0"/>
          </a:p>
          <a:p>
            <a:endParaRPr lang="en-US" dirty="0"/>
          </a:p>
        </p:txBody>
      </p:sp>
    </p:spTree>
    <p:extLst>
      <p:ext uri="{BB962C8B-B14F-4D97-AF65-F5344CB8AC3E}">
        <p14:creationId xmlns:p14="http://schemas.microsoft.com/office/powerpoint/2010/main" val="1091318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Choice Examinations</a:t>
            </a:r>
          </a:p>
        </p:txBody>
      </p:sp>
      <p:sp>
        <p:nvSpPr>
          <p:cNvPr id="3" name="Content Placeholder 2"/>
          <p:cNvSpPr>
            <a:spLocks noGrp="1"/>
          </p:cNvSpPr>
          <p:nvPr>
            <p:ph idx="1"/>
          </p:nvPr>
        </p:nvSpPr>
        <p:spPr>
          <a:xfrm>
            <a:off x="1097280" y="1845734"/>
            <a:ext cx="6767755" cy="4023360"/>
          </a:xfrm>
        </p:spPr>
        <p:txBody>
          <a:bodyPr>
            <a:normAutofit/>
          </a:bodyPr>
          <a:lstStyle/>
          <a:p>
            <a:r>
              <a:rPr lang="en-US" dirty="0"/>
              <a:t>The preferred format for MCQ questions is the Single Best Answer style question.</a:t>
            </a:r>
          </a:p>
          <a:p>
            <a:endParaRPr lang="en-US" dirty="0"/>
          </a:p>
          <a:p>
            <a:endParaRPr lang="en-US" dirty="0"/>
          </a:p>
          <a:p>
            <a:pPr lvl="0"/>
            <a:r>
              <a:rPr lang="en-US" dirty="0"/>
              <a:t>Constructing Written Test Questions for Basic and Clinical Sciences. NBME, 4</a:t>
            </a:r>
            <a:r>
              <a:rPr lang="en-US" baseline="30000" dirty="0"/>
              <a:t>th</a:t>
            </a:r>
            <a:r>
              <a:rPr lang="en-US" dirty="0"/>
              <a:t> Edition 2016 </a:t>
            </a:r>
            <a:r>
              <a:rPr lang="en-US" baseline="30000" dirty="0"/>
              <a:t>1</a:t>
            </a:r>
            <a:r>
              <a:rPr lang="en-US" dirty="0"/>
              <a:t>:  </a:t>
            </a:r>
          </a:p>
          <a:p>
            <a:pPr lvl="0"/>
            <a:r>
              <a:rPr lang="en-GB" u="sng" dirty="0">
                <a:hlinkClick r:id="rId5"/>
              </a:rPr>
              <a:t>https://www.nbme.org/sites/default/files/2020-01/IWW_Gold_Book.pdf</a:t>
            </a:r>
            <a:endParaRPr lang="en-GB" dirty="0"/>
          </a:p>
          <a:p>
            <a:endParaRPr lang="en-US" dirty="0"/>
          </a:p>
          <a:p>
            <a:endParaRPr lang="en-US" dirty="0"/>
          </a:p>
          <a:p>
            <a:endParaRPr lang="en-US"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65035" y="2008772"/>
            <a:ext cx="4326965" cy="4096194"/>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84480" y="286603"/>
            <a:ext cx="812800" cy="812800"/>
          </a:xfrm>
          <a:prstGeom prst="rect">
            <a:avLst/>
          </a:prstGeom>
        </p:spPr>
      </p:pic>
    </p:spTree>
    <p:extLst>
      <p:ext uri="{BB962C8B-B14F-4D97-AF65-F5344CB8AC3E}">
        <p14:creationId xmlns:p14="http://schemas.microsoft.com/office/powerpoint/2010/main" val="120027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Single Best Answer Question</a:t>
            </a:r>
          </a:p>
        </p:txBody>
      </p:sp>
      <p:sp>
        <p:nvSpPr>
          <p:cNvPr id="3" name="Content Placeholder 2"/>
          <p:cNvSpPr>
            <a:spLocks noGrp="1"/>
          </p:cNvSpPr>
          <p:nvPr>
            <p:ph idx="1"/>
          </p:nvPr>
        </p:nvSpPr>
        <p:spPr/>
        <p:txBody>
          <a:bodyPr>
            <a:normAutofit fontScale="85000" lnSpcReduction="20000"/>
          </a:bodyPr>
          <a:lstStyle/>
          <a:p>
            <a:pPr>
              <a:lnSpc>
                <a:spcPct val="160000"/>
              </a:lnSpc>
            </a:pPr>
            <a:r>
              <a:rPr lang="en-GB" dirty="0"/>
              <a:t>A 17-year old male presents to his GP with blood mixed in with his stools. He is very worried because his grandfather died of rectal carcinoma aged 68. On further questioning, the GP learns that he has had intermittent diarrhoea for 6 months, with </a:t>
            </a:r>
            <a:r>
              <a:rPr lang="en-GB" dirty="0" err="1"/>
              <a:t>crampy</a:t>
            </a:r>
            <a:r>
              <a:rPr lang="en-GB" dirty="0"/>
              <a:t> abdominal pain. These symptoms occasionally wake him from sleep.  He also has frequent mouth ulcers and some rectal irritation. He has not been on any foreign travel. </a:t>
            </a:r>
          </a:p>
          <a:p>
            <a:pPr>
              <a:lnSpc>
                <a:spcPct val="160000"/>
              </a:lnSpc>
            </a:pPr>
            <a:r>
              <a:rPr lang="en-GB" dirty="0"/>
              <a:t>Which of the following is the most likely diagnosis? </a:t>
            </a:r>
          </a:p>
          <a:p>
            <a:pPr marL="457200" lvl="0" indent="-457200">
              <a:buFont typeface="+mj-lt"/>
              <a:buAutoNum type="alphaUcPeriod"/>
            </a:pPr>
            <a:r>
              <a:rPr lang="en-GB" dirty="0"/>
              <a:t>Coeliac disease</a:t>
            </a:r>
          </a:p>
          <a:p>
            <a:pPr marL="457200" lvl="0" indent="-457200">
              <a:buFont typeface="+mj-lt"/>
              <a:buAutoNum type="alphaUcPeriod"/>
            </a:pPr>
            <a:r>
              <a:rPr lang="en-GB" dirty="0" err="1"/>
              <a:t>Crohn’s</a:t>
            </a:r>
            <a:r>
              <a:rPr lang="en-GB" dirty="0"/>
              <a:t> Disease</a:t>
            </a:r>
          </a:p>
          <a:p>
            <a:pPr marL="457200" lvl="0" indent="-457200">
              <a:buFont typeface="+mj-lt"/>
              <a:buAutoNum type="alphaUcPeriod"/>
            </a:pPr>
            <a:r>
              <a:rPr lang="en-GB" dirty="0"/>
              <a:t>Irritable Bowel Syndrome</a:t>
            </a:r>
          </a:p>
          <a:p>
            <a:pPr marL="457200" lvl="0" indent="-457200">
              <a:buFont typeface="+mj-lt"/>
              <a:buAutoNum type="alphaUcPeriod"/>
            </a:pPr>
            <a:r>
              <a:rPr lang="en-GB" dirty="0"/>
              <a:t>Rectal tumour</a:t>
            </a:r>
          </a:p>
          <a:p>
            <a:pPr marL="457200" lvl="0" indent="-457200">
              <a:buFont typeface="+mj-lt"/>
              <a:buAutoNum type="alphaUcPeriod"/>
            </a:pPr>
            <a:r>
              <a:rPr lang="en-GB" dirty="0"/>
              <a:t>Ulcerative Colitis</a:t>
            </a:r>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0274" y="286603"/>
            <a:ext cx="812800" cy="812800"/>
          </a:xfrm>
          <a:prstGeom prst="rect">
            <a:avLst/>
          </a:prstGeom>
        </p:spPr>
      </p:pic>
    </p:spTree>
    <p:extLst>
      <p:ext uri="{BB962C8B-B14F-4D97-AF65-F5344CB8AC3E}">
        <p14:creationId xmlns:p14="http://schemas.microsoft.com/office/powerpoint/2010/main" val="56089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Single Best Answer</a:t>
            </a:r>
          </a:p>
        </p:txBody>
      </p:sp>
      <p:sp>
        <p:nvSpPr>
          <p:cNvPr id="3" name="Content Placeholder 2"/>
          <p:cNvSpPr>
            <a:spLocks noGrp="1"/>
          </p:cNvSpPr>
          <p:nvPr>
            <p:ph idx="1"/>
          </p:nvPr>
        </p:nvSpPr>
        <p:spPr/>
        <p:txBody>
          <a:bodyPr/>
          <a:lstStyle/>
          <a:p>
            <a:pPr marL="457200" lvl="0" indent="-457200">
              <a:buFont typeface="+mj-lt"/>
              <a:buAutoNum type="alphaUcPeriod"/>
            </a:pPr>
            <a:r>
              <a:rPr lang="en-GB" dirty="0"/>
              <a:t>Coeliac disease</a:t>
            </a:r>
          </a:p>
          <a:p>
            <a:pPr marL="457200" lvl="0" indent="-457200">
              <a:buFont typeface="+mj-lt"/>
              <a:buAutoNum type="alphaUcPeriod"/>
            </a:pPr>
            <a:r>
              <a:rPr lang="en-GB" b="1" dirty="0" err="1"/>
              <a:t>Crohn’s</a:t>
            </a:r>
            <a:r>
              <a:rPr lang="en-GB" b="1" dirty="0"/>
              <a:t> Disease</a:t>
            </a:r>
          </a:p>
          <a:p>
            <a:pPr marL="457200" lvl="0" indent="-457200">
              <a:buFont typeface="+mj-lt"/>
              <a:buAutoNum type="alphaUcPeriod"/>
            </a:pPr>
            <a:r>
              <a:rPr lang="en-GB" dirty="0"/>
              <a:t>Irritable Bowel Syndrome</a:t>
            </a:r>
          </a:p>
          <a:p>
            <a:pPr marL="457200" lvl="0" indent="-457200">
              <a:buFont typeface="+mj-lt"/>
              <a:buAutoNum type="alphaUcPeriod"/>
            </a:pPr>
            <a:r>
              <a:rPr lang="en-GB" dirty="0"/>
              <a:t>Rectal tumour</a:t>
            </a:r>
          </a:p>
          <a:p>
            <a:pPr marL="457200" lvl="0" indent="-457200">
              <a:buFont typeface="+mj-lt"/>
              <a:buAutoNum type="alphaUcPeriod"/>
            </a:pPr>
            <a:r>
              <a:rPr lang="en-GB" dirty="0"/>
              <a:t>Ulcerative Colitis</a:t>
            </a:r>
          </a:p>
          <a:p>
            <a:endParaRPr lang="en-US" dirty="0"/>
          </a:p>
          <a:p>
            <a:r>
              <a:rPr lang="en-US" dirty="0"/>
              <a:t>D	C				       E		A			B</a:t>
            </a:r>
          </a:p>
          <a:p>
            <a:r>
              <a:rPr lang="en-US" dirty="0"/>
              <a:t>Least Likely                                        						Most Likely</a:t>
            </a:r>
          </a:p>
        </p:txBody>
      </p:sp>
      <p:cxnSp>
        <p:nvCxnSpPr>
          <p:cNvPr id="5" name="Straight Connector 4"/>
          <p:cNvCxnSpPr/>
          <p:nvPr/>
        </p:nvCxnSpPr>
        <p:spPr>
          <a:xfrm>
            <a:off x="1277471" y="4908176"/>
            <a:ext cx="9076764" cy="40342"/>
          </a:xfrm>
          <a:prstGeom prst="line">
            <a:avLst/>
          </a:prstGeom>
        </p:spPr>
        <p:style>
          <a:lnRef idx="1">
            <a:schemeClr val="accent1"/>
          </a:lnRef>
          <a:fillRef idx="0">
            <a:schemeClr val="accent1"/>
          </a:fillRef>
          <a:effectRef idx="0">
            <a:schemeClr val="accent1"/>
          </a:effectRef>
          <a:fontRef idx="minor">
            <a:schemeClr val="tx1"/>
          </a:fontRef>
        </p:style>
      </p:cxn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480" y="424543"/>
            <a:ext cx="812800" cy="812800"/>
          </a:xfrm>
          <a:prstGeom prst="rect">
            <a:avLst/>
          </a:prstGeom>
        </p:spPr>
      </p:pic>
    </p:spTree>
    <p:extLst>
      <p:ext uri="{BB962C8B-B14F-4D97-AF65-F5344CB8AC3E}">
        <p14:creationId xmlns:p14="http://schemas.microsoft.com/office/powerpoint/2010/main" val="158665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anatomy of a Single Best Answer Question</a:t>
            </a:r>
          </a:p>
        </p:txBody>
      </p:sp>
      <p:sp>
        <p:nvSpPr>
          <p:cNvPr id="3" name="Content Placeholder 2"/>
          <p:cNvSpPr>
            <a:spLocks noGrp="1"/>
          </p:cNvSpPr>
          <p:nvPr>
            <p:ph idx="1"/>
          </p:nvPr>
        </p:nvSpPr>
        <p:spPr>
          <a:xfrm>
            <a:off x="1097280" y="2839898"/>
            <a:ext cx="2479638" cy="2834761"/>
          </a:xfrm>
        </p:spPr>
        <p:txBody>
          <a:bodyPr/>
          <a:lstStyle/>
          <a:p>
            <a:r>
              <a:rPr lang="en-US" dirty="0"/>
              <a:t>A stem (e.g., a clinical case presentation) </a:t>
            </a:r>
          </a:p>
          <a:p>
            <a:endParaRPr lang="en-US" dirty="0"/>
          </a:p>
          <a:p>
            <a:r>
              <a:rPr lang="en-US" dirty="0"/>
              <a:t>A lead-in question</a:t>
            </a:r>
          </a:p>
          <a:p>
            <a:endParaRPr lang="en-US" dirty="0"/>
          </a:p>
          <a:p>
            <a:r>
              <a:rPr lang="en-US" dirty="0"/>
              <a:t>A series of possible answers</a:t>
            </a:r>
          </a:p>
        </p:txBody>
      </p:sp>
      <p:sp>
        <p:nvSpPr>
          <p:cNvPr id="4" name="TextBox 3"/>
          <p:cNvSpPr txBox="1"/>
          <p:nvPr/>
        </p:nvSpPr>
        <p:spPr>
          <a:xfrm>
            <a:off x="3934610" y="1990164"/>
            <a:ext cx="7221070" cy="4204228"/>
          </a:xfrm>
          <a:prstGeom prst="rect">
            <a:avLst/>
          </a:prstGeom>
          <a:solidFill>
            <a:srgbClr val="FFC000"/>
          </a:solidFill>
          <a:ln>
            <a:solidFill>
              <a:schemeClr val="tx1"/>
            </a:solidFill>
          </a:ln>
        </p:spPr>
        <p:txBody>
          <a:bodyPr wrap="square" rtlCol="0">
            <a:spAutoFit/>
          </a:bodyPr>
          <a:lstStyle/>
          <a:p>
            <a:pPr>
              <a:lnSpc>
                <a:spcPct val="160000"/>
              </a:lnSpc>
            </a:pPr>
            <a:r>
              <a:rPr lang="en-GB" sz="1400" dirty="0"/>
              <a:t>A 17-year old male presents to his GP with blood mixed in with his stools. He is very worried because his grandfather died of rectal carcinoma aged 68. On further questioning, the GP learns that he has had intermittent diarrhoea for 6 months, with </a:t>
            </a:r>
            <a:r>
              <a:rPr lang="en-GB" sz="1400" dirty="0" err="1"/>
              <a:t>crampy</a:t>
            </a:r>
            <a:r>
              <a:rPr lang="en-GB" sz="1400" dirty="0"/>
              <a:t> abdominal pain. These symptoms occasionally wake him from sleep.  He also has frequent mouth ulcers and some rectal irritation. He has not been on any foreign travel. </a:t>
            </a:r>
          </a:p>
          <a:p>
            <a:pPr>
              <a:lnSpc>
                <a:spcPct val="160000"/>
              </a:lnSpc>
            </a:pPr>
            <a:endParaRPr lang="en-GB" sz="1400" dirty="0"/>
          </a:p>
          <a:p>
            <a:pPr>
              <a:lnSpc>
                <a:spcPct val="160000"/>
              </a:lnSpc>
            </a:pPr>
            <a:r>
              <a:rPr lang="en-GB" sz="1400" dirty="0"/>
              <a:t>Which of the following is the most likely diagnosis? </a:t>
            </a:r>
          </a:p>
          <a:p>
            <a:pPr>
              <a:lnSpc>
                <a:spcPct val="160000"/>
              </a:lnSpc>
            </a:pPr>
            <a:endParaRPr lang="en-GB" sz="1400" dirty="0"/>
          </a:p>
          <a:p>
            <a:pPr marL="457200" lvl="0" indent="-457200">
              <a:buFont typeface="+mj-lt"/>
              <a:buAutoNum type="alphaUcPeriod"/>
            </a:pPr>
            <a:r>
              <a:rPr lang="en-GB" sz="1400" dirty="0"/>
              <a:t>Coeliac disease</a:t>
            </a:r>
          </a:p>
          <a:p>
            <a:pPr marL="457200" lvl="0" indent="-457200">
              <a:buFont typeface="+mj-lt"/>
              <a:buAutoNum type="alphaUcPeriod"/>
            </a:pPr>
            <a:r>
              <a:rPr lang="en-GB" sz="1400" dirty="0" err="1"/>
              <a:t>Crohn’s</a:t>
            </a:r>
            <a:r>
              <a:rPr lang="en-GB" sz="1400" dirty="0"/>
              <a:t> Disease</a:t>
            </a:r>
          </a:p>
          <a:p>
            <a:pPr marL="457200" lvl="0" indent="-457200">
              <a:buFont typeface="+mj-lt"/>
              <a:buAutoNum type="alphaUcPeriod"/>
            </a:pPr>
            <a:r>
              <a:rPr lang="en-GB" sz="1400" dirty="0"/>
              <a:t>Irritable Bowel Syndrome</a:t>
            </a:r>
          </a:p>
          <a:p>
            <a:pPr marL="457200" lvl="0" indent="-457200">
              <a:buFont typeface="+mj-lt"/>
              <a:buAutoNum type="alphaUcPeriod"/>
            </a:pPr>
            <a:r>
              <a:rPr lang="en-GB" sz="1400" dirty="0"/>
              <a:t>Rectal tumour</a:t>
            </a:r>
          </a:p>
          <a:p>
            <a:pPr marL="457200" lvl="0" indent="-457200">
              <a:buFont typeface="+mj-lt"/>
              <a:buAutoNum type="alphaUcPeriod"/>
            </a:pPr>
            <a:r>
              <a:rPr lang="en-GB" sz="1400" dirty="0"/>
              <a:t>Ulcerative Colitis</a:t>
            </a:r>
          </a:p>
          <a:p>
            <a:endParaRPr lang="en-US" dirty="0"/>
          </a:p>
        </p:txBody>
      </p:sp>
      <p:cxnSp>
        <p:nvCxnSpPr>
          <p:cNvPr id="9" name="Straight Arrow Connector 8"/>
          <p:cNvCxnSpPr/>
          <p:nvPr/>
        </p:nvCxnSpPr>
        <p:spPr>
          <a:xfrm>
            <a:off x="3223260" y="4208929"/>
            <a:ext cx="7073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3243430" y="5194937"/>
            <a:ext cx="687146"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227294" y="3106271"/>
            <a:ext cx="707316" cy="134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480" y="410028"/>
            <a:ext cx="812800" cy="812800"/>
          </a:xfrm>
          <a:prstGeom prst="rect">
            <a:avLst/>
          </a:prstGeom>
        </p:spPr>
      </p:pic>
    </p:spTree>
    <p:extLst>
      <p:ext uri="{BB962C8B-B14F-4D97-AF65-F5344CB8AC3E}">
        <p14:creationId xmlns:p14="http://schemas.microsoft.com/office/powerpoint/2010/main" val="67457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NBME Rules for writing good questions</a:t>
            </a:r>
          </a:p>
        </p:txBody>
      </p:sp>
      <p:sp>
        <p:nvSpPr>
          <p:cNvPr id="3" name="Content Placeholder 2"/>
          <p:cNvSpPr>
            <a:spLocks noGrp="1"/>
          </p:cNvSpPr>
          <p:nvPr>
            <p:ph idx="1"/>
          </p:nvPr>
        </p:nvSpPr>
        <p:spPr/>
        <p:txBody>
          <a:bodyPr/>
          <a:lstStyle/>
          <a:p>
            <a:r>
              <a:rPr lang="en-US" dirty="0"/>
              <a:t>1. Each item should focus on an important concept.</a:t>
            </a:r>
          </a:p>
          <a:p>
            <a:r>
              <a:rPr lang="en-US" dirty="0"/>
              <a:t>2. Each item should assess application of knowledge, not recall of facts.</a:t>
            </a:r>
          </a:p>
          <a:p>
            <a:r>
              <a:rPr lang="en-US" dirty="0"/>
              <a:t>3. The item lead in should be focused </a:t>
            </a:r>
            <a:r>
              <a:rPr lang="en-US" b="1" dirty="0"/>
              <a:t>-</a:t>
            </a:r>
            <a:r>
              <a:rPr lang="en-US" dirty="0"/>
              <a:t> closed, and clear; the test-taker should be able to answer the item based on the stem and lead-in alone.</a:t>
            </a:r>
          </a:p>
          <a:p>
            <a:r>
              <a:rPr lang="en-US" dirty="0"/>
              <a:t>4. All options should be homogeneous and plausible, to avoid cueing to the correct option. For example try to have all the options approximately the same length.</a:t>
            </a:r>
          </a:p>
          <a:p>
            <a:r>
              <a:rPr lang="en-US" dirty="0"/>
              <a:t>5. Always review items to identify and remove technical flaws that add irrelevant difficulty or benefit savvy test-takers. </a:t>
            </a:r>
            <a:br>
              <a:rPr lang="en-US" dirty="0"/>
            </a:br>
            <a:endParaRPr lang="en-US" dirty="0"/>
          </a:p>
          <a:p>
            <a:br>
              <a:rPr lang="en-US" b="1" dirty="0"/>
            </a:br>
            <a:endParaRPr lang="en-US" b="1" dirty="0"/>
          </a:p>
          <a:p>
            <a:endParaRPr lang="en-US" dirty="0"/>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3486" y="286603"/>
            <a:ext cx="812800" cy="812800"/>
          </a:xfrm>
          <a:prstGeom prst="rect">
            <a:avLst/>
          </a:prstGeom>
        </p:spPr>
      </p:pic>
    </p:spTree>
    <p:extLst>
      <p:ext uri="{BB962C8B-B14F-4D97-AF65-F5344CB8AC3E}">
        <p14:creationId xmlns:p14="http://schemas.microsoft.com/office/powerpoint/2010/main" val="155631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9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Writing the stem of an MCQ</a:t>
            </a:r>
          </a:p>
        </p:txBody>
      </p:sp>
      <p:sp>
        <p:nvSpPr>
          <p:cNvPr id="3" name="Content Placeholder 2"/>
          <p:cNvSpPr>
            <a:spLocks noGrp="1"/>
          </p:cNvSpPr>
          <p:nvPr>
            <p:ph idx="1"/>
          </p:nvPr>
        </p:nvSpPr>
        <p:spPr/>
        <p:txBody>
          <a:bodyPr>
            <a:normAutofit fontScale="92500" lnSpcReduction="10000"/>
          </a:bodyPr>
          <a:lstStyle/>
          <a:p>
            <a:r>
              <a:rPr lang="en-US" dirty="0"/>
              <a:t>Choose a topic. </a:t>
            </a:r>
          </a:p>
          <a:p>
            <a:pPr lvl="1"/>
            <a:r>
              <a:rPr lang="en-US" dirty="0"/>
              <a:t>Is it in the blueprint / has it been taught as part of the course? </a:t>
            </a:r>
          </a:p>
          <a:p>
            <a:pPr lvl="1"/>
            <a:r>
              <a:rPr lang="en-US" dirty="0"/>
              <a:t>Is it relevant to clinical practice? </a:t>
            </a:r>
          </a:p>
          <a:p>
            <a:r>
              <a:rPr lang="en-US" dirty="0"/>
              <a:t>Write the stem of the question.</a:t>
            </a:r>
          </a:p>
          <a:p>
            <a:pPr lvl="1"/>
            <a:r>
              <a:rPr lang="en-US" dirty="0"/>
              <a:t>Is the text clear and unambiguous?</a:t>
            </a:r>
          </a:p>
          <a:p>
            <a:pPr lvl="1"/>
            <a:r>
              <a:rPr lang="en-US" dirty="0"/>
              <a:t>Does it include all necessary information? </a:t>
            </a:r>
          </a:p>
          <a:p>
            <a:r>
              <a:rPr lang="en-US" dirty="0"/>
              <a:t>Write a clear lead-in question.  </a:t>
            </a:r>
          </a:p>
          <a:p>
            <a:pPr lvl="1"/>
            <a:r>
              <a:rPr lang="en-US" dirty="0"/>
              <a:t>The lead in should be closed and focused.</a:t>
            </a:r>
          </a:p>
          <a:p>
            <a:pPr lvl="1"/>
            <a:r>
              <a:rPr lang="en-US" dirty="0"/>
              <a:t>It should be worded in such a way that the test taker could cover the answers and guess what the correct answer is.</a:t>
            </a:r>
          </a:p>
          <a:p>
            <a:r>
              <a:rPr lang="en-US" dirty="0"/>
              <a:t>Is the question at an appropriate level of difficulty for the level of the students? </a:t>
            </a:r>
          </a:p>
          <a:p>
            <a:r>
              <a:rPr lang="en-US" dirty="0"/>
              <a:t>Does the question test the application of knowledge rather than recall? </a:t>
            </a:r>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4137" y="572347"/>
            <a:ext cx="812800" cy="812800"/>
          </a:xfrm>
          <a:prstGeom prst="rect">
            <a:avLst/>
          </a:prstGeom>
        </p:spPr>
      </p:pic>
    </p:spTree>
    <p:extLst>
      <p:ext uri="{BB962C8B-B14F-4D97-AF65-F5344CB8AC3E}">
        <p14:creationId xmlns:p14="http://schemas.microsoft.com/office/powerpoint/2010/main" val="148249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5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Writing the stem of an MCQ</a:t>
            </a:r>
          </a:p>
        </p:txBody>
      </p:sp>
      <p:sp>
        <p:nvSpPr>
          <p:cNvPr id="3" name="Content Placeholder 2"/>
          <p:cNvSpPr>
            <a:spLocks noGrp="1"/>
          </p:cNvSpPr>
          <p:nvPr>
            <p:ph idx="1"/>
          </p:nvPr>
        </p:nvSpPr>
        <p:spPr/>
        <p:txBody>
          <a:bodyPr>
            <a:normAutofit/>
          </a:bodyPr>
          <a:lstStyle/>
          <a:p>
            <a:r>
              <a:rPr lang="en-US" dirty="0"/>
              <a:t>Avoid imprecise phrases such as:  </a:t>
            </a:r>
          </a:p>
          <a:p>
            <a:pPr lvl="1"/>
            <a:r>
              <a:rPr lang="en-US" dirty="0"/>
              <a:t>is associated with, is useful for,  is important.</a:t>
            </a:r>
          </a:p>
          <a:p>
            <a:r>
              <a:rPr lang="en-US" dirty="0"/>
              <a:t>Avoid words that provide cueing such as: </a:t>
            </a:r>
          </a:p>
          <a:p>
            <a:pPr lvl="1"/>
            <a:r>
              <a:rPr lang="en-US" dirty="0"/>
              <a:t>may, could be.</a:t>
            </a:r>
          </a:p>
          <a:p>
            <a:r>
              <a:rPr lang="en-US" dirty="0"/>
              <a:t>Avoid vague terms such as:</a:t>
            </a:r>
          </a:p>
          <a:p>
            <a:pPr lvl="1"/>
            <a:r>
              <a:rPr lang="en-US" dirty="0"/>
              <a:t>Usually, frequently. </a:t>
            </a:r>
          </a:p>
          <a:p>
            <a:r>
              <a:rPr lang="en-US" dirty="0"/>
              <a:t>Do not use negatively worded questions.</a:t>
            </a:r>
          </a:p>
          <a:p>
            <a:r>
              <a:rPr lang="en-US" dirty="0"/>
              <a:t>Avoid True or False questions which are masquerading as Single best answer questions (example on a later slide).</a:t>
            </a:r>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480" y="286603"/>
            <a:ext cx="812800" cy="812800"/>
          </a:xfrm>
          <a:prstGeom prst="rect">
            <a:avLst/>
          </a:prstGeom>
        </p:spPr>
      </p:pic>
    </p:spTree>
    <p:extLst>
      <p:ext uri="{BB962C8B-B14F-4D97-AF65-F5344CB8AC3E}">
        <p14:creationId xmlns:p14="http://schemas.microsoft.com/office/powerpoint/2010/main" val="1320398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Retrospect">
  <a:themeElements>
    <a:clrScheme name="Custom 6">
      <a:dk1>
        <a:srgbClr val="000000"/>
      </a:dk1>
      <a:lt1>
        <a:srgbClr val="FFFFFF"/>
      </a:lt1>
      <a:dk2>
        <a:srgbClr val="39302A"/>
      </a:dk2>
      <a:lt2>
        <a:srgbClr val="E5DEDB"/>
      </a:lt2>
      <a:accent1>
        <a:srgbClr val="FF5012"/>
      </a:accent1>
      <a:accent2>
        <a:srgbClr val="F6B835"/>
      </a:accent2>
      <a:accent3>
        <a:srgbClr val="CE8D3E"/>
      </a:accent3>
      <a:accent4>
        <a:srgbClr val="EC7016"/>
      </a:accent4>
      <a:accent5>
        <a:srgbClr val="E64823"/>
      </a:accent5>
      <a:accent6>
        <a:srgbClr val="9C6A6A"/>
      </a:accent6>
      <a:hlink>
        <a:srgbClr val="2998E3"/>
      </a:hlink>
      <a:folHlink>
        <a:srgbClr val="7F723D"/>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11475</TotalTime>
  <Words>4917</Words>
  <Application>Microsoft Macintosh PowerPoint</Application>
  <PresentationFormat>Widescreen</PresentationFormat>
  <Paragraphs>350</Paragraphs>
  <Slides>26</Slides>
  <Notes>26</Notes>
  <HiddenSlides>0</HiddenSlides>
  <MMClips>24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Courier New</vt:lpstr>
      <vt:lpstr>Retrospect</vt:lpstr>
      <vt:lpstr>Multiple Choice Questions</vt:lpstr>
      <vt:lpstr>Multiple Choice Questions</vt:lpstr>
      <vt:lpstr>Multiple Choice Examinations</vt:lpstr>
      <vt:lpstr>Single Best Answer Question</vt:lpstr>
      <vt:lpstr>Single Best Answer</vt:lpstr>
      <vt:lpstr>The anatomy of a Single Best Answer Question</vt:lpstr>
      <vt:lpstr>NBME Rules for writing good questions</vt:lpstr>
      <vt:lpstr>Writing the stem of an MCQ</vt:lpstr>
      <vt:lpstr>Writing the stem of an MCQ</vt:lpstr>
      <vt:lpstr>Writing possible answers / options</vt:lpstr>
      <vt:lpstr>Poorly written question</vt:lpstr>
      <vt:lpstr>Item Banking</vt:lpstr>
      <vt:lpstr>Item Banking –changing an item for possible re-use</vt:lpstr>
      <vt:lpstr>Putting together the MCQ paper</vt:lpstr>
      <vt:lpstr>Item Analysis</vt:lpstr>
      <vt:lpstr>Item Analysis – KR-20</vt:lpstr>
      <vt:lpstr>Item Analysis: Mean Score</vt:lpstr>
      <vt:lpstr>Item Analysis – Point Bi-serial</vt:lpstr>
      <vt:lpstr>Item Analysis – 33% discrimination</vt:lpstr>
      <vt:lpstr>Item Analysis – Graph analysis</vt:lpstr>
      <vt:lpstr>Item Analysis – worked example 1</vt:lpstr>
      <vt:lpstr>Item Analysis – Worked example 2</vt:lpstr>
      <vt:lpstr>Item Analysis – Worked example 3</vt:lpstr>
      <vt:lpstr>Item Analysis – Worked example 4</vt:lpstr>
      <vt:lpstr>Summary</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 MCQs</dc:title>
  <dc:creator>Hynes, Helen</dc:creator>
  <cp:lastModifiedBy>O'Reilly, Emma</cp:lastModifiedBy>
  <cp:revision>95</cp:revision>
  <cp:lastPrinted>2020-06-12T16:48:24Z</cp:lastPrinted>
  <dcterms:created xsi:type="dcterms:W3CDTF">2020-05-26T08:28:13Z</dcterms:created>
  <dcterms:modified xsi:type="dcterms:W3CDTF">2020-06-15T20:24:02Z</dcterms:modified>
</cp:coreProperties>
</file>