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sldIdLst>
    <p:sldId id="256" r:id="rId6"/>
    <p:sldId id="258" r:id="rId7"/>
    <p:sldId id="272" r:id="rId8"/>
    <p:sldId id="262" r:id="rId9"/>
    <p:sldId id="269" r:id="rId10"/>
    <p:sldId id="257" r:id="rId11"/>
    <p:sldId id="259" r:id="rId12"/>
    <p:sldId id="266" r:id="rId13"/>
    <p:sldId id="273" r:id="rId14"/>
    <p:sldId id="263" r:id="rId15"/>
    <p:sldId id="26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75DFD-C934-44FF-888A-487CD5A166C5}" v="1" dt="2023-12-12T10:49:14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47DAC-48A7-49E3-9156-07A381AB47A8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DFC80-7763-46DF-B17D-2EFBFB78DE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376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FC80-7763-46DF-B17D-2EFBFB78DEB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99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3F38-6248-3D4E-2DB5-CA8231AD4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808FA-FC40-F604-AA25-957E6B0D4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33417-B344-F14A-0823-6D1522AA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CD2CE-769A-EAC7-34C3-859B0CD0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B317-E573-D9F6-9BB6-11359581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857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1507-EB04-B791-5366-9CAA5493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A8518-5DDB-34D2-20CD-7A85681F2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0532E-C27D-AE4D-22F8-66A65877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1D070-2443-4504-B878-B294509C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1B109-8CB7-E0BE-F7CB-9AA32F1B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532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D483B-A658-E874-D8E1-C12CFECAE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64BFB-1331-F241-B647-DE124AA7A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7840-7025-1413-7961-A684727F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FE39C-8136-2E01-19FC-E596F7A5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5C348-7726-1C9D-8F87-4162DD48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1154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CB6A-F97C-F940-573D-095F6E47A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81A2E-9791-3957-B566-B21ADD314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64FB-1BB1-AD2D-0517-EBBDBE5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43B91-7BBB-D646-3EA3-7FD5AFB9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B8747-6134-CBCA-96A2-2BE9E1A8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6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4FA1-61AF-6C65-A40F-0D9C1BB2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79DE8-4E93-2DDC-A0BD-A388CDED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01DCA-24E9-170B-73D6-9EFE7F50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465B-9E54-7329-B981-C55AC548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3F51E-088D-8955-219B-F4E4E0DD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3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D7C0-D9E5-8245-B886-D5A5E7B2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28C5D-5426-C366-7249-00B9BFAC9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A0CE4-F07D-FFBE-EAC3-892BF618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0CBCA-D57B-8B99-D69D-0363EB8D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562E6-7065-F837-A4A2-409A0D67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8228-012A-656E-5B29-2E5BB260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E1493-4EF5-6B83-DC64-34C64AA8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5EB06-52A9-1F39-A24C-4804E6A8B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62726-2F30-5FFA-C886-AAB44557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776ED-441A-1CF5-B770-914EE9A7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0FC7D-FCA3-24AA-F005-03E2F4BD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81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196F-C334-B1A1-CC13-309F1D10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F101-3A76-2844-D55D-37228BC0E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6AA60-AB75-FFE4-62EA-3042FAC53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9D3F-C6DF-F84B-4B01-E955807F9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0BCF2-65FF-C3C9-2C8D-27C0CCF87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514B9-41AB-09B8-D5C8-C80CA7D2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B9D17-462A-90EA-6E33-48114925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C9AD8-F3B6-1A14-4847-8CA20CAF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5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07E6-D1BE-6C0D-C923-952478F9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AE96E-8D9D-ACFF-373B-362879E1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AE478-5F5B-C26D-AF01-C77B0035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248B5-4EA4-7A02-5E4C-C4F5DFCD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A9C85-1861-1AA5-DACA-0E098CCA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5A0CF-9624-3274-A007-817D37C3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9FFA3-D357-7C61-613D-F28337E1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87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24D3-5F72-537C-3FA9-4C0EE7EB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6E0F8-3AF2-DBBE-13C3-4D181C8A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2058E-C189-A2FF-E4D1-F3846F2F3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18EAF-0236-CA0B-9558-99BCB2EC4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96793-0C40-204D-468C-54E52AAC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BBE25-9A27-A506-717F-212F1B05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B0BB-AA3B-7735-2475-4116C073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BB063-8B74-974F-D4C3-7B9AEFA5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1C7C1-F130-5E3A-21D4-8F13D45E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65613-A65A-45F2-BA7E-C072371E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5A0D7-B710-654E-5014-548C6252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3423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D75B-DCAB-CAA9-962F-AD6229B4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7E1D5-06A1-7FC0-246B-B27AA8AFC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A19E3-DB01-7B38-F003-FF2F8C254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71C16-2361-D75C-99B8-8383AF0A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895E9-3C6A-A56E-7640-ECD61DAF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BF1E5-F688-E733-F760-E71CB766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6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47BB-2DCB-A312-06C8-DD41A52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6E36D-89C0-A7B7-75C9-793C4DD47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80BAB-FBA9-4B8F-10D5-F32B144E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55C4-6AB3-8339-8B09-F14A2D30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D8FFD-053F-7929-2080-8CD154CE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52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8527B-6C49-70D6-E55F-0CF4F8AB3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8EFE1-1856-C53F-C6F2-57DB39C81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2E16E-654E-56AE-521F-DC1176FE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5A3F-9168-39CF-596A-CDE5DCD6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578C-63A9-B1E9-2E8E-795C6B2D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C3FD-7529-97EC-BC09-CE3BD0CD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8298F-5FAB-BABB-AE0A-3581C3CC6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750C2-33DA-76E7-1BFA-8C4FF622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C572A-14C6-459B-2EB6-E5361C1A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B439-4FDE-80BE-67AE-599B1637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356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B872-755B-5834-35C5-C4F3DCA4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698ED-2F9A-6857-1A50-456E5FDF6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2AA6E-C2F3-7822-DA7F-43D8D274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911B2-84BB-EBF7-7DD9-DD7F9E96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657D4-E082-B43F-799C-6BD48A82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79C38-CA62-6905-D4F3-7B8969DC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6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D010-84CB-78CA-401A-D19C75AC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68C27-14AE-25DE-BABF-9973EC5F9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D0B95-A5AE-8FC0-804B-0286C7E82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C9ADC-B75F-FA16-60D6-A1754854D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36A69-E5B9-2366-91B0-C27009D3A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7F35FC-B8C2-048D-CAF5-B99F5761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7D05FD-14C2-DD5D-ED70-3F703C28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D7464-E22D-F55E-30B4-CF0032DC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455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D04D-DB0A-BF01-CA6B-CA20701A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FA115-6BD6-1D3D-0C7A-FDD3E88F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273A4-BABE-2126-5FAC-39D7BDD9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DAD49-E5A6-04A7-803D-EB9CE54A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72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63B97-DC32-7AD3-168F-E08253EA9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32C94-7BFC-A0CE-7B72-7C4A6270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A8BE8-0CF7-F730-EABF-46733712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48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678E-53FA-DACB-EF61-BF486934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7AB7-6C26-7BC4-1A33-9F33D62BD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B4867-6E76-9CED-43F5-3180A49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75014-A07F-068E-C5AD-1F32A2FA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D7BAE-0725-4FA1-51BF-9306FFD8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E997-9D21-B91D-39D1-B490BFE4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964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19E8-F104-25F8-2DDE-CD66CA8E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FE98E8-B3B6-122E-4185-5486C0AE7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10D84-3635-7FC6-5460-D31F40E0B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5A0CD-0A69-F279-DE74-CE9A640B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CA3A-5715-D5AE-CB4F-1B225384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EF6D6-820F-CFA2-5ADF-E95A86FF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112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CD986-972D-391F-B597-92D1F12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DA657-CFB7-AA5F-1BED-9EB147A02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2162C-7836-373B-E582-C8D8310E3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D03-13EB-4A87-A802-17C33DDB4BA6}" type="datetimeFigureOut">
              <a:rPr lang="en-IE" smtClean="0"/>
              <a:t>12/12/2023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7F4A4-8BA9-3997-09A8-BF28A01EE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3795F-6324-BEA1-36F3-44A9A9CE9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EAE2B-29A7-4A2E-92DA-583CEDBEB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6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B929F7-922B-40EA-F04D-49A9362B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6C7D-8A52-64DD-0A69-FF96DD856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E1A11-2256-D400-B245-524171D96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951D-AD2B-364E-80F2-ECF0D525EAD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54602-847B-01F0-C93C-A9F81E62D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3F00F-238E-DE69-3D99-5CE4903C9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808B5-39E1-FD42-9F32-4A3ECAA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VuPfzSo95Y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universitycollegecork/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ttps://www.instagram.com/ucccollegeofsefs/?hl=en" TargetMode="External"/><Relationship Id="rId12" Type="http://schemas.openxmlformats.org/officeDocument/2006/relationships/hyperlink" Target="https://www.facebook.com/PhysicsUCC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hyperlink" Target="http://www.ucc.ie/en/physics/news/" TargetMode="External"/><Relationship Id="rId10" Type="http://schemas.openxmlformats.org/officeDocument/2006/relationships/hyperlink" Target="https://twitter.com/PhysicsUcc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c.ie/en/ck408" TargetMode="External"/><Relationship Id="rId7" Type="http://schemas.openxmlformats.org/officeDocument/2006/relationships/hyperlink" Target="https://www.ucc.ie/en/ck407/maths-physic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cc.ie/en/ck408/physics/" TargetMode="External"/><Relationship Id="rId5" Type="http://schemas.openxmlformats.org/officeDocument/2006/relationships/hyperlink" Target="https://www.ucc.ie/en/ck406/chem-physics/" TargetMode="External"/><Relationship Id="rId4" Type="http://schemas.openxmlformats.org/officeDocument/2006/relationships/hyperlink" Target="https://www.ucc.ie/en/ck408/astrophysic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UCk36Ac2j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YolCZbj918?start=25&amp;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op.org/careers-physics/your-future-with-physics/career-paths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m-53w04RB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3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a yellow and blue shirt&#10;&#10;Description automatically generated with medium confidence">
            <a:extLst>
              <a:ext uri="{FF2B5EF4-FFF2-40B4-BE49-F238E27FC236}">
                <a16:creationId xmlns:a16="http://schemas.microsoft.com/office/drawing/2014/main" id="{31E83A20-C2F6-FA46-695F-0413FAEE2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79608"/>
            <a:ext cx="10905066" cy="32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15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94ECD-3F8B-E897-49B5-95ED762D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25" y="734264"/>
            <a:ext cx="5316325" cy="55814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8" name="Group 1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B9B09F-BFB5-7B0E-498A-9C1D701F6929}"/>
              </a:ext>
            </a:extLst>
          </p:cNvPr>
          <p:cNvSpPr txBox="1"/>
          <p:nvPr/>
        </p:nvSpPr>
        <p:spPr>
          <a:xfrm>
            <a:off x="852244" y="172960"/>
            <a:ext cx="53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Thoughts from UCC Physics Graduates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AF4A70-6159-4FDE-CFF6-24957E4E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52" y="734266"/>
            <a:ext cx="5316323" cy="55668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548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hysics @ UCC">
            <a:hlinkClick r:id="" action="ppaction://media"/>
            <a:extLst>
              <a:ext uri="{FF2B5EF4-FFF2-40B4-BE49-F238E27FC236}">
                <a16:creationId xmlns:a16="http://schemas.microsoft.com/office/drawing/2014/main" id="{E531D3D9-4F29-4D64-ECB6-F9392C7517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8982" y="470085"/>
            <a:ext cx="10474036" cy="59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dark, spectacles, goggles&#10;&#10;Description automatically generated">
            <a:extLst>
              <a:ext uri="{FF2B5EF4-FFF2-40B4-BE49-F238E27FC236}">
                <a16:creationId xmlns:a16="http://schemas.microsoft.com/office/drawing/2014/main" id="{35176B4B-75EB-4617-1575-E1ED7B1B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" r="34388"/>
          <a:stretch/>
        </p:blipFill>
        <p:spPr>
          <a:xfrm>
            <a:off x="0" y="1090226"/>
            <a:ext cx="5032244" cy="5780782"/>
          </a:xfrm>
          <a:prstGeom prst="rect">
            <a:avLst/>
          </a:prstGeom>
        </p:spPr>
      </p:pic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3B3B507-5046-2519-F2D4-D563F620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60" y="5916534"/>
            <a:ext cx="2737336" cy="684334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9213BED2-076C-E5D8-2F72-D23EF15D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1" y="5868637"/>
            <a:ext cx="2743200" cy="781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E5964-3F8F-E41B-7370-5297CC15856A}"/>
              </a:ext>
            </a:extLst>
          </p:cNvPr>
          <p:cNvSpPr txBox="1"/>
          <p:nvPr/>
        </p:nvSpPr>
        <p:spPr>
          <a:xfrm>
            <a:off x="5541818" y="1900050"/>
            <a:ext cx="61454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5"/>
              </a:rPr>
              <a:t>www.ucc.ie/en/physics/news/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B0524-4AE8-E6A8-26D9-B7D858CA77B8}"/>
              </a:ext>
            </a:extLst>
          </p:cNvPr>
          <p:cNvSpPr txBox="1"/>
          <p:nvPr/>
        </p:nvSpPr>
        <p:spPr>
          <a:xfrm>
            <a:off x="5462649" y="1900051"/>
            <a:ext cx="52746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pic>
        <p:nvPicPr>
          <p:cNvPr id="11" name="Picture 10" descr="A logo of a camera&#10;&#10;Description automatically generated">
            <a:extLst>
              <a:ext uri="{FF2B5EF4-FFF2-40B4-BE49-F238E27FC236}">
                <a16:creationId xmlns:a16="http://schemas.microsoft.com/office/drawing/2014/main" id="{09D59CE0-5E4C-45B0-EE3E-5BC45F815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608" y="3749634"/>
            <a:ext cx="754083" cy="71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E61A24-A9C7-A8B8-0822-362DD9A3FE69}"/>
              </a:ext>
            </a:extLst>
          </p:cNvPr>
          <p:cNvSpPr txBox="1"/>
          <p:nvPr/>
        </p:nvSpPr>
        <p:spPr>
          <a:xfrm>
            <a:off x="5630882" y="3918857"/>
            <a:ext cx="46313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7"/>
              </a:rPr>
              <a:t>@ucccollegeofsefs</a:t>
            </a:r>
            <a:r>
              <a:rPr lang="en-US">
                <a:ea typeface="+mn-lt"/>
                <a:cs typeface="+mn-lt"/>
              </a:rPr>
              <a:t>  / </a:t>
            </a:r>
            <a:r>
              <a:rPr lang="en-US">
                <a:ea typeface="+mn-lt"/>
                <a:cs typeface="+mn-lt"/>
                <a:hlinkClick r:id="rId8"/>
              </a:rPr>
              <a:t>@universitycollegecork 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 descr="A white bird on a blue background&#10;&#10;Description automatically generated">
            <a:extLst>
              <a:ext uri="{FF2B5EF4-FFF2-40B4-BE49-F238E27FC236}">
                <a16:creationId xmlns:a16="http://schemas.microsoft.com/office/drawing/2014/main" id="{A5060CB2-AFD3-A51C-71AE-5324E7985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4607" y="2769920"/>
            <a:ext cx="694708" cy="714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8C0576-FD74-0C9F-611F-BDAB0A832FC6}"/>
              </a:ext>
            </a:extLst>
          </p:cNvPr>
          <p:cNvSpPr txBox="1"/>
          <p:nvPr/>
        </p:nvSpPr>
        <p:spPr>
          <a:xfrm>
            <a:off x="5670467" y="2988622"/>
            <a:ext cx="1434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10"/>
              </a:rPr>
              <a:t>@PhysicsUcc</a:t>
            </a:r>
            <a:endParaRPr lang="en-US"/>
          </a:p>
        </p:txBody>
      </p:sp>
      <p:pic>
        <p:nvPicPr>
          <p:cNvPr id="15" name="Picture 14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6F24840F-1973-5D9E-1CD9-54965BEDC3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4608" y="4660075"/>
            <a:ext cx="754084" cy="783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B01C64-C781-F606-CD01-E8F8D4FB3073}"/>
              </a:ext>
            </a:extLst>
          </p:cNvPr>
          <p:cNvSpPr txBox="1"/>
          <p:nvPr/>
        </p:nvSpPr>
        <p:spPr>
          <a:xfrm>
            <a:off x="5670467" y="4918364"/>
            <a:ext cx="15042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12"/>
              </a:rPr>
              <a:t>@PhysicsUCC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17" name="Picture 16" descr="A newspaper with a yellow and pink sign&#10;&#10;Description automatically generated">
            <a:extLst>
              <a:ext uri="{FF2B5EF4-FFF2-40B4-BE49-F238E27FC236}">
                <a16:creationId xmlns:a16="http://schemas.microsoft.com/office/drawing/2014/main" id="{39C148EC-643A-EF57-CC2C-499347345F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4816" y="1730828"/>
            <a:ext cx="714499" cy="7144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8425A0-B00E-6AB4-8791-621CA1FDDA75}"/>
              </a:ext>
            </a:extLst>
          </p:cNvPr>
          <p:cNvSpPr txBox="1"/>
          <p:nvPr/>
        </p:nvSpPr>
        <p:spPr>
          <a:xfrm>
            <a:off x="4492832" y="851064"/>
            <a:ext cx="64621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School of Physics News and Updates </a:t>
            </a:r>
          </a:p>
        </p:txBody>
      </p:sp>
    </p:spTree>
    <p:extLst>
      <p:ext uri="{BB962C8B-B14F-4D97-AF65-F5344CB8AC3E}">
        <p14:creationId xmlns:p14="http://schemas.microsoft.com/office/powerpoint/2010/main" val="100716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B2D0-DB3F-5119-918B-318F1721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089" y="891540"/>
            <a:ext cx="5224523" cy="11613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+mn-lt"/>
              </a:rPr>
              <a:t>CK408 Physics and Astrophysics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9553F-D628-B130-2F93-FA07D96A8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7091" y="1944887"/>
            <a:ext cx="5224521" cy="29820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>
                <a:ea typeface="Calibri"/>
                <a:cs typeface="Calibri"/>
              </a:rPr>
              <a:t>We Will Look At:</a:t>
            </a:r>
          </a:p>
          <a:p>
            <a:endParaRPr lang="en-US" sz="2200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Studying Physics at UCC</a:t>
            </a:r>
            <a:endParaRPr lang="en-US" sz="2200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Student Experience and Societies </a:t>
            </a:r>
            <a:endParaRPr lang="en-US" sz="2200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Careers in Physics</a:t>
            </a:r>
            <a:endParaRPr lang="en-US" sz="2200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Open Day Stand</a:t>
            </a:r>
            <a:endParaRPr lang="en-US" sz="2200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>
                <a:ea typeface="Calibri"/>
                <a:cs typeface="Calibri"/>
              </a:rPr>
              <a:t>Staying Connected with Physics at UCC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1" name="Picture 10" descr="People walking in a park&#10;&#10;Description automatically generated">
            <a:extLst>
              <a:ext uri="{FF2B5EF4-FFF2-40B4-BE49-F238E27FC236}">
                <a16:creationId xmlns:a16="http://schemas.microsoft.com/office/drawing/2014/main" id="{C953244A-4BF4-25A9-EFDA-0C3DC5A4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0" r="-1" b="9496"/>
          <a:stretch/>
        </p:blipFill>
        <p:spPr>
          <a:xfrm>
            <a:off x="-1" y="891540"/>
            <a:ext cx="5776079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1E452-52F2-DD94-6560-844497194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341" y="5064955"/>
            <a:ext cx="4720461" cy="1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4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4213-2201-D47E-46D8-D9108390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508" y="224030"/>
            <a:ext cx="5088072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dirty="0"/>
              <a:t>Why Physics and Astrophysics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24765-C1B5-2FFA-943B-46F7C6610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388" y="1045419"/>
            <a:ext cx="5455082" cy="372411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1600" b="0" i="0" dirty="0">
                <a:effectLst/>
              </a:rPr>
              <a:t>Fundamentally Physics and Astrophysics is concerned with the study of the universe, from the largest galaxies to the nature of matter itself. Without doubt, this </a:t>
            </a:r>
            <a:r>
              <a:rPr lang="en-US" sz="1600" b="0" i="0" dirty="0" err="1">
                <a:effectLst/>
              </a:rPr>
              <a:t>programme</a:t>
            </a:r>
            <a:r>
              <a:rPr lang="en-US" sz="1600" b="0" i="0" dirty="0">
                <a:effectLst/>
              </a:rPr>
              <a:t> will challenge you and your imagination and opens up a world of opportunity both personal and in your career.</a:t>
            </a:r>
          </a:p>
          <a:p>
            <a:pPr algn="l"/>
            <a:r>
              <a:rPr lang="en-US" sz="1600" b="0" i="0" dirty="0">
                <a:effectLst/>
              </a:rPr>
              <a:t>Physics, and the technologies developed by physicists, play a major role in chemistry, biology, medicine, electronics, geology, and in the applied fields of optics, nanotechnology, computer science and engineering. </a:t>
            </a:r>
          </a:p>
          <a:p>
            <a:pPr algn="l"/>
            <a:r>
              <a:rPr lang="en-US" sz="1600" b="0" i="0" dirty="0">
                <a:effectLst/>
              </a:rPr>
              <a:t>A physics education not only develops your problem-solving skills but will also provide you with a solid knowledge of basic science and the ability to apply and adapt that knowledge within the workplace for the betterment of society.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large machine in a factory&#10;&#10;Description automatically generated">
            <a:extLst>
              <a:ext uri="{FF2B5EF4-FFF2-40B4-BE49-F238E27FC236}">
                <a16:creationId xmlns:a16="http://schemas.microsoft.com/office/drawing/2014/main" id="{71D70D13-3AE7-E218-E9CE-342EE77AF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4" r="4" b="5439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machine with a few parts&#10;&#10;Description automatically generated with medium confidence">
            <a:extLst>
              <a:ext uri="{FF2B5EF4-FFF2-40B4-BE49-F238E27FC236}">
                <a16:creationId xmlns:a16="http://schemas.microsoft.com/office/drawing/2014/main" id="{F2F0C2A8-F1E3-1E5B-0207-2A928A8E1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3" b="17047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37" name="Picture 36" descr="A person in a lab looking at a computer screen&#10;&#10;Description automatically generated">
            <a:extLst>
              <a:ext uri="{FF2B5EF4-FFF2-40B4-BE49-F238E27FC236}">
                <a16:creationId xmlns:a16="http://schemas.microsoft.com/office/drawing/2014/main" id="{51F64072-86F1-D6F2-67E1-5A8C16C4A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r="18868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erson looking up at a telescope&#10;&#10;Description automatically generated">
            <a:extLst>
              <a:ext uri="{FF2B5EF4-FFF2-40B4-BE49-F238E27FC236}">
                <a16:creationId xmlns:a16="http://schemas.microsoft.com/office/drawing/2014/main" id="{91043CC4-BF82-DE40-BC6E-F6B99015B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0" b="1"/>
          <a:stretch/>
        </p:blipFill>
        <p:spPr>
          <a:xfrm>
            <a:off x="-32594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2" name="Picture 11" descr="A galaxy in space with stars and a light in the sky&#10;&#10;Description automatically generated">
            <a:extLst>
              <a:ext uri="{FF2B5EF4-FFF2-40B4-BE49-F238E27FC236}">
                <a16:creationId xmlns:a16="http://schemas.microsoft.com/office/drawing/2014/main" id="{B5539111-B9D6-0C33-9D0E-454ECFACF6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r="206" b="3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large satellite dish under a blue sky&#10;&#10;Description automatically generated">
            <a:extLst>
              <a:ext uri="{FF2B5EF4-FFF2-40B4-BE49-F238E27FC236}">
                <a16:creationId xmlns:a16="http://schemas.microsoft.com/office/drawing/2014/main" id="{82E2AB70-5B6F-9E2D-6575-79AACFE9A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6" r="-1" b="-1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537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dark, spectacles, goggles&#10;&#10;Description automatically generated">
            <a:extLst>
              <a:ext uri="{FF2B5EF4-FFF2-40B4-BE49-F238E27FC236}">
                <a16:creationId xmlns:a16="http://schemas.microsoft.com/office/drawing/2014/main" id="{F9BA0909-57BB-304B-203E-988B384A1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" r="34388"/>
          <a:stretch/>
        </p:blipFill>
        <p:spPr>
          <a:xfrm>
            <a:off x="0" y="0"/>
            <a:ext cx="59699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6B954-C8DB-F15D-9ED7-D728AA483BFF}"/>
              </a:ext>
            </a:extLst>
          </p:cNvPr>
          <p:cNvSpPr txBox="1"/>
          <p:nvPr/>
        </p:nvSpPr>
        <p:spPr>
          <a:xfrm>
            <a:off x="5320937" y="460610"/>
            <a:ext cx="6365966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3200" b="1" dirty="0"/>
              <a:t>Studying Physics at UCC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Student enter Physics at UCC via:</a:t>
            </a:r>
            <a:endParaRPr lang="en-IE" dirty="0">
              <a:ea typeface="Calibri"/>
              <a:cs typeface="Calibri"/>
            </a:endParaRPr>
          </a:p>
          <a:p>
            <a:endParaRPr lang="en-IE" dirty="0"/>
          </a:p>
          <a:p>
            <a:r>
              <a:rPr lang="en-IE" b="1" dirty="0"/>
              <a:t>CK408 – </a:t>
            </a:r>
            <a:r>
              <a:rPr lang="en-IE" b="1" dirty="0">
                <a:hlinkClick r:id="rId3"/>
              </a:rPr>
              <a:t>Physics and Astrophysics</a:t>
            </a:r>
            <a:endParaRPr lang="en-IE" b="1" dirty="0"/>
          </a:p>
          <a:p>
            <a:endParaRPr lang="en-IE" dirty="0"/>
          </a:p>
          <a:p>
            <a:r>
              <a:rPr lang="en-IE" dirty="0"/>
              <a:t>The introductory first year in Physics and Astrophysics helps you to decide which way you want your study to progress and gives access to the four degree programmes option:</a:t>
            </a:r>
            <a:endParaRPr lang="en-IE" dirty="0">
              <a:ea typeface="Calibri"/>
              <a:cs typeface="Calibri"/>
            </a:endParaRPr>
          </a:p>
          <a:p>
            <a:endParaRPr lang="en-IE" b="0" i="0" dirty="0">
              <a:solidFill>
                <a:srgbClr val="231F2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sng" dirty="0">
                <a:solidFill>
                  <a:srgbClr val="337AB7"/>
                </a:solidFill>
                <a:effectLst/>
                <a:latin typeface="Roboto"/>
                <a:ea typeface="Roboto"/>
                <a:cs typeface="Roboto"/>
                <a:hlinkClick r:id="rId4"/>
              </a:rPr>
              <a:t>Astrophysics</a:t>
            </a:r>
            <a:endParaRPr lang="en-IE" b="0" i="0" dirty="0">
              <a:solidFill>
                <a:srgbClr val="231F20"/>
              </a:solidFill>
              <a:effectLst/>
              <a:latin typeface="Roboto"/>
              <a:ea typeface="Roboto"/>
              <a:cs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sng" dirty="0">
                <a:solidFill>
                  <a:srgbClr val="337AB7"/>
                </a:solidFill>
                <a:effectLst/>
                <a:latin typeface="Roboto"/>
                <a:ea typeface="Roboto"/>
                <a:cs typeface="Roboto"/>
                <a:hlinkClick r:id="rId5"/>
              </a:rPr>
              <a:t>Chemical Physics</a:t>
            </a:r>
            <a:endParaRPr lang="en-IE" b="0" i="0" dirty="0">
              <a:solidFill>
                <a:srgbClr val="231F20"/>
              </a:solidFill>
              <a:effectLst/>
              <a:latin typeface="Roboto"/>
              <a:ea typeface="Roboto"/>
              <a:cs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sng" dirty="0">
                <a:solidFill>
                  <a:srgbClr val="337AB7"/>
                </a:solidFill>
                <a:effectLst/>
                <a:latin typeface="Roboto"/>
                <a:ea typeface="Roboto"/>
                <a:cs typeface="Roboto"/>
                <a:hlinkClick r:id="rId6"/>
              </a:rPr>
              <a:t>Physics</a:t>
            </a:r>
            <a:endParaRPr lang="en-IE" b="0" i="0" dirty="0">
              <a:solidFill>
                <a:srgbClr val="231F20"/>
              </a:solidFill>
              <a:effectLst/>
              <a:latin typeface="Roboto"/>
              <a:ea typeface="Roboto"/>
              <a:cs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sng" dirty="0">
                <a:solidFill>
                  <a:srgbClr val="337AB7"/>
                </a:solidFill>
                <a:effectLst/>
                <a:latin typeface="Roboto"/>
                <a:ea typeface="Roboto"/>
                <a:cs typeface="Roboto"/>
                <a:hlinkClick r:id="rId7"/>
              </a:rPr>
              <a:t>Mathematical Sciences &amp; Physics</a:t>
            </a:r>
            <a:endParaRPr lang="en-IE" dirty="0">
              <a:solidFill>
                <a:srgbClr val="231F20"/>
              </a:solidFill>
              <a:latin typeface="Roboto"/>
              <a:ea typeface="Roboto"/>
              <a:cs typeface="Roboto"/>
            </a:endParaRPr>
          </a:p>
          <a:p>
            <a:pPr algn="l"/>
            <a:endParaRPr lang="en-IE" b="0" i="0" dirty="0">
              <a:solidFill>
                <a:srgbClr val="231F20"/>
              </a:solidFill>
              <a:effectLst/>
              <a:latin typeface="Roboto" panose="02000000000000000000" pitchFamily="2" charset="0"/>
            </a:endParaRPr>
          </a:p>
          <a:p>
            <a:r>
              <a:rPr lang="en-IE" dirty="0"/>
              <a:t> After the first year, you really get to choose what it is you like, and tailor the final years of your degree to match your strengths and interests.</a:t>
            </a:r>
            <a:endParaRPr lang="en-I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61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FD90-2FE6-0225-0594-71FD7EC7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578" y="-94180"/>
            <a:ext cx="4952999" cy="1413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0" u="none" strike="noStrike" kern="1200" err="1">
                <a:effectLst/>
                <a:latin typeface="Calibri"/>
                <a:ea typeface="Calibri"/>
                <a:cs typeface="Calibri"/>
              </a:rPr>
              <a:t>Programme</a:t>
            </a:r>
            <a:r>
              <a:rPr lang="en-US" sz="3600" b="1" i="0" u="none" strike="noStrike" kern="1200">
                <a:effectLst/>
                <a:latin typeface="Calibri"/>
                <a:ea typeface="Calibri"/>
                <a:cs typeface="Calibri"/>
              </a:rPr>
              <a:t> Syllabus</a:t>
            </a:r>
            <a:endParaRPr lang="en-US" sz="3600" b="1" kern="1200">
              <a:latin typeface="Calibri"/>
              <a:ea typeface="Calibri"/>
              <a:cs typeface="Calibri"/>
            </a:endParaRPr>
          </a:p>
        </p:txBody>
      </p:sp>
      <p:pic>
        <p:nvPicPr>
          <p:cNvPr id="23" name="Content Placeholder 22" descr="A group of people walking on a brick path&#10;&#10;Description automatically generated">
            <a:extLst>
              <a:ext uri="{FF2B5EF4-FFF2-40B4-BE49-F238E27FC236}">
                <a16:creationId xmlns:a16="http://schemas.microsoft.com/office/drawing/2014/main" id="{8600BA8E-C8F3-406C-231E-7FEDB4AD22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13168" b="-2"/>
          <a:stretch/>
        </p:blipFill>
        <p:spPr>
          <a:xfrm>
            <a:off x="612518" y="738875"/>
            <a:ext cx="4793644" cy="53868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991AFC-21D0-28BD-C527-F66B1B56F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64608" y="74723"/>
            <a:ext cx="1821184" cy="2084383"/>
            <a:chOff x="10264608" y="74723"/>
            <a:chExt cx="1821184" cy="2084383"/>
          </a:xfrm>
        </p:grpSpPr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D4420C61-30B9-D26F-6720-C32154CA3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465047" flipV="1">
              <a:off x="11636678" y="400406"/>
              <a:ext cx="413532" cy="36865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1205" h="5864449">
                  <a:moveTo>
                    <a:pt x="2780481" y="-2"/>
                  </a:moveTo>
                  <a:cubicBezTo>
                    <a:pt x="3471109" y="183340"/>
                    <a:pt x="4437309" y="1599245"/>
                    <a:pt x="4737647" y="2234093"/>
                  </a:cubicBezTo>
                  <a:cubicBezTo>
                    <a:pt x="5037985" y="2868941"/>
                    <a:pt x="4730843" y="3539758"/>
                    <a:pt x="4452769" y="4137274"/>
                  </a:cubicBezTo>
                  <a:cubicBezTo>
                    <a:pt x="4174695" y="4734790"/>
                    <a:pt x="3382031" y="5704221"/>
                    <a:pt x="3069205" y="5819190"/>
                  </a:cubicBezTo>
                  <a:cubicBezTo>
                    <a:pt x="2358359" y="6040255"/>
                    <a:pt x="1581959" y="5401313"/>
                    <a:pt x="1076274" y="4985423"/>
                  </a:cubicBezTo>
                  <a:cubicBezTo>
                    <a:pt x="570590" y="4569533"/>
                    <a:pt x="146935" y="3953087"/>
                    <a:pt x="35098" y="3323852"/>
                  </a:cubicBezTo>
                  <a:cubicBezTo>
                    <a:pt x="-92687" y="2646770"/>
                    <a:pt x="136312" y="1688019"/>
                    <a:pt x="593876" y="1134043"/>
                  </a:cubicBezTo>
                  <a:cubicBezTo>
                    <a:pt x="1051440" y="580067"/>
                    <a:pt x="2127808" y="30746"/>
                    <a:pt x="2780481" y="-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2">
              <a:extLst>
                <a:ext uri="{FF2B5EF4-FFF2-40B4-BE49-F238E27FC236}">
                  <a16:creationId xmlns:a16="http://schemas.microsoft.com/office/drawing/2014/main" id="{38505720-2558-A390-8612-99A55D48F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0743B-9C97-37DF-D56A-D2A9E750B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4">
              <a:extLst>
                <a:ext uri="{FF2B5EF4-FFF2-40B4-BE49-F238E27FC236}">
                  <a16:creationId xmlns:a16="http://schemas.microsoft.com/office/drawing/2014/main" id="{39C3539A-A126-556F-3B61-690C785C7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8" y="74723"/>
              <a:ext cx="1083994" cy="1037613"/>
            </a:xfrm>
            <a:custGeom>
              <a:avLst/>
              <a:gdLst>
                <a:gd name="connsiteX0" fmla="*/ 886520 w 1083994"/>
                <a:gd name="connsiteY0" fmla="*/ 0 h 1037613"/>
                <a:gd name="connsiteX1" fmla="*/ 990233 w 1083994"/>
                <a:gd name="connsiteY1" fmla="*/ 29654 h 1037613"/>
                <a:gd name="connsiteX2" fmla="*/ 993535 w 1083994"/>
                <a:gd name="connsiteY2" fmla="*/ 43082 h 1037613"/>
                <a:gd name="connsiteX3" fmla="*/ 1051675 w 1083994"/>
                <a:gd name="connsiteY3" fmla="*/ 356973 h 1037613"/>
                <a:gd name="connsiteX4" fmla="*/ 1083975 w 1083994"/>
                <a:gd name="connsiteY4" fmla="*/ 602023 h 1037613"/>
                <a:gd name="connsiteX5" fmla="*/ 966613 w 1083994"/>
                <a:gd name="connsiteY5" fmla="*/ 901753 h 1037613"/>
                <a:gd name="connsiteX6" fmla="*/ 713135 w 1083994"/>
                <a:gd name="connsiteY6" fmla="*/ 1026319 h 1037613"/>
                <a:gd name="connsiteX7" fmla="*/ 318855 w 1083994"/>
                <a:gd name="connsiteY7" fmla="*/ 989106 h 1037613"/>
                <a:gd name="connsiteX8" fmla="*/ 128776 w 1083994"/>
                <a:gd name="connsiteY8" fmla="*/ 649273 h 1037613"/>
                <a:gd name="connsiteX9" fmla="*/ 0 w 1083994"/>
                <a:gd name="connsiteY9" fmla="*/ 49738 h 1037613"/>
                <a:gd name="connsiteX10" fmla="*/ 620956 w 1083994"/>
                <a:gd name="connsiteY10" fmla="*/ 642355 h 1037613"/>
                <a:gd name="connsiteX11" fmla="*/ 886064 w 1083994"/>
                <a:gd name="connsiteY11" fmla="*/ 1039 h 103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3">
                  <a:moveTo>
                    <a:pt x="886520" y="0"/>
                  </a:moveTo>
                  <a:lnTo>
                    <a:pt x="990233" y="29654"/>
                  </a:lnTo>
                  <a:lnTo>
                    <a:pt x="993535" y="43082"/>
                  </a:lnTo>
                  <a:cubicBezTo>
                    <a:pt x="1016489" y="140998"/>
                    <a:pt x="1041157" y="264776"/>
                    <a:pt x="1051675" y="356973"/>
                  </a:cubicBezTo>
                  <a:lnTo>
                    <a:pt x="1083975" y="602023"/>
                  </a:lnTo>
                  <a:cubicBezTo>
                    <a:pt x="1084789" y="765231"/>
                    <a:pt x="1059669" y="806637"/>
                    <a:pt x="966613" y="901753"/>
                  </a:cubicBezTo>
                  <a:cubicBezTo>
                    <a:pt x="910153" y="966250"/>
                    <a:pt x="821095" y="1011760"/>
                    <a:pt x="713135" y="1026319"/>
                  </a:cubicBezTo>
                  <a:cubicBezTo>
                    <a:pt x="605175" y="1040878"/>
                    <a:pt x="416248" y="1051946"/>
                    <a:pt x="318855" y="989106"/>
                  </a:cubicBezTo>
                  <a:cubicBezTo>
                    <a:pt x="221462" y="926265"/>
                    <a:pt x="147001" y="727446"/>
                    <a:pt x="128776" y="649273"/>
                  </a:cubicBezTo>
                  <a:cubicBezTo>
                    <a:pt x="93895" y="519198"/>
                    <a:pt x="28063" y="235695"/>
                    <a:pt x="0" y="49738"/>
                  </a:cubicBezTo>
                  <a:cubicBezTo>
                    <a:pt x="152500" y="20987"/>
                    <a:pt x="429040" y="429202"/>
                    <a:pt x="620956" y="642355"/>
                  </a:cubicBezTo>
                  <a:cubicBezTo>
                    <a:pt x="695371" y="468649"/>
                    <a:pt x="814439" y="166732"/>
                    <a:pt x="886064" y="103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35">
              <a:extLst>
                <a:ext uri="{FF2B5EF4-FFF2-40B4-BE49-F238E27FC236}">
                  <a16:creationId xmlns:a16="http://schemas.microsoft.com/office/drawing/2014/main" id="{E5089FB1-F28D-0DD0-436F-D094F3C82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9" y="74723"/>
              <a:ext cx="1083994" cy="1037611"/>
            </a:xfrm>
            <a:custGeom>
              <a:avLst/>
              <a:gdLst>
                <a:gd name="connsiteX0" fmla="*/ 886519 w 1083994"/>
                <a:gd name="connsiteY0" fmla="*/ 0 h 1037611"/>
                <a:gd name="connsiteX1" fmla="*/ 990233 w 1083994"/>
                <a:gd name="connsiteY1" fmla="*/ 29654 h 1037611"/>
                <a:gd name="connsiteX2" fmla="*/ 993535 w 1083994"/>
                <a:gd name="connsiteY2" fmla="*/ 43080 h 1037611"/>
                <a:gd name="connsiteX3" fmla="*/ 1051675 w 1083994"/>
                <a:gd name="connsiteY3" fmla="*/ 356971 h 1037611"/>
                <a:gd name="connsiteX4" fmla="*/ 1083975 w 1083994"/>
                <a:gd name="connsiteY4" fmla="*/ 602021 h 1037611"/>
                <a:gd name="connsiteX5" fmla="*/ 966613 w 1083994"/>
                <a:gd name="connsiteY5" fmla="*/ 901751 h 1037611"/>
                <a:gd name="connsiteX6" fmla="*/ 713135 w 1083994"/>
                <a:gd name="connsiteY6" fmla="*/ 1026317 h 1037611"/>
                <a:gd name="connsiteX7" fmla="*/ 318855 w 1083994"/>
                <a:gd name="connsiteY7" fmla="*/ 989104 h 1037611"/>
                <a:gd name="connsiteX8" fmla="*/ 128776 w 1083994"/>
                <a:gd name="connsiteY8" fmla="*/ 649271 h 1037611"/>
                <a:gd name="connsiteX9" fmla="*/ 0 w 1083994"/>
                <a:gd name="connsiteY9" fmla="*/ 49736 h 1037611"/>
                <a:gd name="connsiteX10" fmla="*/ 620956 w 1083994"/>
                <a:gd name="connsiteY10" fmla="*/ 642353 h 1037611"/>
                <a:gd name="connsiteX11" fmla="*/ 886064 w 1083994"/>
                <a:gd name="connsiteY11" fmla="*/ 1037 h 10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1">
                  <a:moveTo>
                    <a:pt x="886519" y="0"/>
                  </a:moveTo>
                  <a:lnTo>
                    <a:pt x="990233" y="29654"/>
                  </a:lnTo>
                  <a:lnTo>
                    <a:pt x="993535" y="43080"/>
                  </a:lnTo>
                  <a:cubicBezTo>
                    <a:pt x="1016489" y="140996"/>
                    <a:pt x="1041157" y="264774"/>
                    <a:pt x="1051675" y="356971"/>
                  </a:cubicBezTo>
                  <a:lnTo>
                    <a:pt x="1083975" y="602021"/>
                  </a:lnTo>
                  <a:cubicBezTo>
                    <a:pt x="1084789" y="765229"/>
                    <a:pt x="1059669" y="806635"/>
                    <a:pt x="966613" y="901751"/>
                  </a:cubicBezTo>
                  <a:cubicBezTo>
                    <a:pt x="910153" y="966248"/>
                    <a:pt x="821095" y="1011758"/>
                    <a:pt x="713135" y="1026317"/>
                  </a:cubicBezTo>
                  <a:cubicBezTo>
                    <a:pt x="605175" y="1040876"/>
                    <a:pt x="416248" y="1051944"/>
                    <a:pt x="318855" y="989104"/>
                  </a:cubicBezTo>
                  <a:cubicBezTo>
                    <a:pt x="221462" y="926263"/>
                    <a:pt x="147001" y="727444"/>
                    <a:pt x="128776" y="649271"/>
                  </a:cubicBezTo>
                  <a:cubicBezTo>
                    <a:pt x="93895" y="519196"/>
                    <a:pt x="28063" y="235693"/>
                    <a:pt x="0" y="49736"/>
                  </a:cubicBezTo>
                  <a:cubicBezTo>
                    <a:pt x="152500" y="20985"/>
                    <a:pt x="429040" y="429200"/>
                    <a:pt x="620956" y="642353"/>
                  </a:cubicBezTo>
                  <a:cubicBezTo>
                    <a:pt x="695371" y="468647"/>
                    <a:pt x="814439" y="166730"/>
                    <a:pt x="886064" y="103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6136-F6B6-B63B-4E8C-1CF6010F5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1929" y="1605167"/>
            <a:ext cx="5738414" cy="456457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sz="1900" b="1"/>
              <a:t>Year 1: ​</a:t>
            </a:r>
            <a:endParaRPr lang="en-US" sz="1900" b="1">
              <a:ea typeface="Calibri"/>
              <a:cs typeface="Calibri"/>
            </a:endParaRPr>
          </a:p>
          <a:p>
            <a:pPr marL="0" indent="0" fontAlgn="base">
              <a:buNone/>
            </a:pPr>
            <a:r>
              <a:rPr lang="en-US" sz="1900"/>
              <a:t>General background in a range of topics (physics, pure &amp; applied mathematics, chemistry, computer science, statistics)​</a:t>
            </a:r>
          </a:p>
          <a:p>
            <a:pPr marL="0" indent="0" fontAlgn="base">
              <a:buNone/>
            </a:pPr>
            <a:r>
              <a:rPr lang="en-US" sz="1200" b="0" i="0">
                <a:solidFill>
                  <a:schemeClr val="tx2"/>
                </a:solidFill>
                <a:effectLst/>
              </a:rPr>
              <a:t>​</a:t>
            </a:r>
          </a:p>
          <a:p>
            <a:pPr marL="0" indent="0" fontAlgn="base">
              <a:buNone/>
            </a:pPr>
            <a:r>
              <a:rPr lang="en-US" sz="1900" b="1"/>
              <a:t>Years 2 &amp; 3:​</a:t>
            </a:r>
            <a:endParaRPr lang="en-US" sz="1900" b="1">
              <a:ea typeface="Calibri"/>
              <a:cs typeface="Calibri"/>
            </a:endParaRPr>
          </a:p>
          <a:p>
            <a:pPr marL="0" indent="0" fontAlgn="base">
              <a:buNone/>
            </a:pPr>
            <a:r>
              <a:rPr lang="en-US" sz="1900"/>
              <a:t> Laboratory, computational and theoretical topics​</a:t>
            </a:r>
          </a:p>
          <a:p>
            <a:pPr marL="0" indent="0" fontAlgn="base">
              <a:buNone/>
            </a:pPr>
            <a:r>
              <a:rPr lang="en-US" sz="1900"/>
              <a:t> In-depth coverage of core subjects - ​</a:t>
            </a:r>
          </a:p>
          <a:p>
            <a:pPr marL="0" indent="0" fontAlgn="base">
              <a:buNone/>
            </a:pPr>
            <a:r>
              <a:rPr lang="en-US" sz="1900"/>
              <a:t>       quantum and classical physics, ​</a:t>
            </a:r>
          </a:p>
          <a:p>
            <a:pPr marL="0" indent="0" fontAlgn="base">
              <a:buNone/>
            </a:pPr>
            <a:r>
              <a:rPr lang="en-US" sz="1900"/>
              <a:t>       mathematics, applied mathematics​</a:t>
            </a:r>
          </a:p>
          <a:p>
            <a:pPr marL="0" indent="0" fontAlgn="base">
              <a:buNone/>
            </a:pPr>
            <a:r>
              <a:rPr lang="en-US" sz="1900"/>
              <a:t>       Chemical Physics includes chemistry  ​</a:t>
            </a:r>
          </a:p>
          <a:p>
            <a:pPr marL="0" indent="0" fontAlgn="base">
              <a:buNone/>
            </a:pPr>
            <a:r>
              <a:rPr lang="en-US" sz="1900"/>
              <a:t>Astrophysics students decide on their degree outlet at the end of 2nd year​</a:t>
            </a:r>
          </a:p>
          <a:p>
            <a:pPr marL="0" indent="0" fontAlgn="base">
              <a:buNone/>
            </a:pPr>
            <a:r>
              <a:rPr lang="en-US" sz="1900"/>
              <a:t>​</a:t>
            </a:r>
          </a:p>
          <a:p>
            <a:pPr marL="0" indent="0" fontAlgn="base">
              <a:buNone/>
            </a:pPr>
            <a:r>
              <a:rPr lang="en-US" sz="1900" b="1"/>
              <a:t>Year 4:​</a:t>
            </a:r>
            <a:endParaRPr lang="en-US" sz="1900" b="1">
              <a:ea typeface="Calibri"/>
              <a:cs typeface="Calibri"/>
            </a:endParaRPr>
          </a:p>
          <a:p>
            <a:pPr marL="0" indent="0" fontAlgn="base">
              <a:buNone/>
            </a:pPr>
            <a:r>
              <a:rPr lang="en-US" sz="1900"/>
              <a:t>Special advanced topics connected to current research  topics and research project​</a:t>
            </a:r>
          </a:p>
          <a:p>
            <a:pPr marL="0" indent="0" fontAlgn="base">
              <a:buNone/>
            </a:pPr>
            <a:r>
              <a:rPr lang="en-US" sz="1900"/>
              <a:t>​</a:t>
            </a:r>
          </a:p>
          <a:p>
            <a:pPr marL="0" indent="0" fontAlgn="base">
              <a:buNone/>
            </a:pPr>
            <a:r>
              <a:rPr lang="en-US" sz="1900"/>
              <a:t>* Study abroad options available in 3rd year​</a:t>
            </a:r>
          </a:p>
          <a:p>
            <a:pPr marL="0" indent="0" fontAlgn="base">
              <a:buNone/>
            </a:pPr>
            <a:r>
              <a:rPr lang="en-US" sz="1900"/>
              <a:t>* Optional summer research projects available in all years of study ​</a:t>
            </a:r>
          </a:p>
          <a:p>
            <a:pPr marL="0" fontAlgn="base"/>
            <a:endParaRPr lang="en-US" sz="600" b="0" i="0">
              <a:solidFill>
                <a:schemeClr val="tx2"/>
              </a:solidFill>
              <a:effectLst/>
            </a:endParaRPr>
          </a:p>
          <a:p>
            <a:pPr marL="0"/>
            <a:endParaRPr lang="en-US" sz="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02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tudying Physics at UCC (CK408, CK409)">
            <a:hlinkClick r:id="" action="ppaction://media"/>
            <a:extLst>
              <a:ext uri="{FF2B5EF4-FFF2-40B4-BE49-F238E27FC236}">
                <a16:creationId xmlns:a16="http://schemas.microsoft.com/office/drawing/2014/main" id="{2EB9A01C-E7FA-66FB-AAAD-DDD53B13B6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2050" y="465293"/>
            <a:ext cx="9453399" cy="5341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2E403-A897-D687-3B6C-A8AAE352E0B8}"/>
              </a:ext>
            </a:extLst>
          </p:cNvPr>
          <p:cNvSpPr txBox="1"/>
          <p:nvPr/>
        </p:nvSpPr>
        <p:spPr>
          <a:xfrm>
            <a:off x="541284" y="6023375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0">
                <a:solidFill>
                  <a:srgbClr val="000000"/>
                </a:solidFill>
                <a:effectLst/>
              </a:rPr>
              <a:t>In this video, Physics student Hanna, speaks about her experience choosing Physics at UCC and her time here</a:t>
            </a:r>
            <a:r>
              <a:rPr lang="en-IE" b="1" i="0">
                <a:solidFill>
                  <a:srgbClr val="000000"/>
                </a:solidFill>
                <a:effectLst/>
              </a:rPr>
              <a:t>. 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25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hysics at UCC - Physics and Astronomy Society">
            <a:hlinkClick r:id="" action="ppaction://media"/>
            <a:extLst>
              <a:ext uri="{FF2B5EF4-FFF2-40B4-BE49-F238E27FC236}">
                <a16:creationId xmlns:a16="http://schemas.microsoft.com/office/drawing/2014/main" id="{31245527-49D3-6317-8D75-85EA0AD335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7504" y="509683"/>
            <a:ext cx="9496425" cy="5365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694A6-A510-9A40-76A4-8326F7E668B5}"/>
              </a:ext>
            </a:extLst>
          </p:cNvPr>
          <p:cNvSpPr txBox="1"/>
          <p:nvPr/>
        </p:nvSpPr>
        <p:spPr>
          <a:xfrm>
            <a:off x="543128" y="6096976"/>
            <a:ext cx="109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i="0">
                <a:solidFill>
                  <a:srgbClr val="000000"/>
                </a:solidFill>
                <a:effectLst/>
              </a:rPr>
              <a:t>Here, student Thomas Curran, talks about the Physics and Astronomy Society, societies in general and college life.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88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4" name="Rectangle 2070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309FFFA-CD4A-480B-A66C-4BCCB64E9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2" r="28159"/>
          <a:stretch/>
        </p:blipFill>
        <p:spPr bwMode="auto"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netic resonance imaging is just one area of healthcare where physicists will work alongside clinicians.">
            <a:extLst>
              <a:ext uri="{FF2B5EF4-FFF2-40B4-BE49-F238E27FC236}">
                <a16:creationId xmlns:a16="http://schemas.microsoft.com/office/drawing/2014/main" id="{967E8DCE-0844-F55C-9936-68B2E4297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r="21283" b="-2"/>
          <a:stretch/>
        </p:blipFill>
        <p:spPr bwMode="auto">
          <a:xfrm>
            <a:off x="5323410" y="182144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BFC5A-AF9B-B0AC-8707-57E052BD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102" y="3665043"/>
            <a:ext cx="6864412" cy="6665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Careers</a:t>
            </a: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>
                <a:latin typeface="+mn-lt"/>
              </a:rPr>
              <a:t>in Physics </a:t>
            </a:r>
          </a:p>
        </p:txBody>
      </p:sp>
      <p:pic>
        <p:nvPicPr>
          <p:cNvPr id="2052" name="Picture 4" descr="Wind energy is part of the growing renewable energy sector that has opportunities for engineers, technicians, and scientists.">
            <a:extLst>
              <a:ext uri="{FF2B5EF4-FFF2-40B4-BE49-F238E27FC236}">
                <a16:creationId xmlns:a16="http://schemas.microsoft.com/office/drawing/2014/main" id="{EBF22A82-D1DF-E0F5-EA19-2905B2A7C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1" b="3"/>
          <a:stretch/>
        </p:blipFill>
        <p:spPr bwMode="auto"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people behind the running of space telescopes like Hubble include astronomers, scientists, astronauts, engineers and technicians.">
            <a:extLst>
              <a:ext uri="{FF2B5EF4-FFF2-40B4-BE49-F238E27FC236}">
                <a16:creationId xmlns:a16="http://schemas.microsoft.com/office/drawing/2014/main" id="{3BA49DF8-B813-F4C0-29E7-6C30CEE16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r="31222" b="2"/>
          <a:stretch/>
        </p:blipFill>
        <p:spPr bwMode="auto"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195EF-5916-0DBF-6C77-75F038767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8695" y="4456751"/>
            <a:ext cx="6864411" cy="1972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0" i="0">
                <a:effectLst/>
              </a:rPr>
              <a:t>Could it be to a game studio, designing the next Minecraft? Or to the Met Office, creating computer models to predict climate change? Perhaps into education, to inspire the next generation? Or to a hospital, using physics to help to save lives?</a:t>
            </a:r>
            <a:endParaRPr lang="en-US" sz="1800" b="0" i="0">
              <a:effectLst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b="0" i="0">
                <a:effectLst/>
              </a:rPr>
              <a:t>There are thousands of exciting, rewarding physics-related careers to choose from. </a:t>
            </a:r>
            <a:r>
              <a:rPr lang="en-US" sz="1800"/>
              <a:t>See </a:t>
            </a:r>
            <a:r>
              <a:rPr lang="en-US" sz="180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/>
              <a:t> </a:t>
            </a:r>
            <a:r>
              <a:rPr lang="en-IE" sz="1800"/>
              <a:t>for details and inspiration on many of the industries UCC Physics graduates are now working in. </a:t>
            </a:r>
            <a:endParaRPr lang="en-US" sz="1700">
              <a:ea typeface="Calibri" panose="020F0502020204030204"/>
              <a:cs typeface="Calibri" panose="020F0502020204030204"/>
            </a:endParaRPr>
          </a:p>
          <a:p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0040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E193E6-BCB5-9699-E2EB-E6976030FB9F}"/>
              </a:ext>
            </a:extLst>
          </p:cNvPr>
          <p:cNvSpPr txBox="1"/>
          <p:nvPr/>
        </p:nvSpPr>
        <p:spPr>
          <a:xfrm>
            <a:off x="1211036" y="5891892"/>
            <a:ext cx="9388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In this video several UCC Graduates talk about their time at UCC and their current careers.</a:t>
            </a:r>
            <a:endParaRPr lang="en-US" dirty="0"/>
          </a:p>
        </p:txBody>
      </p:sp>
      <p:pic>
        <p:nvPicPr>
          <p:cNvPr id="2" name="Online Media 1" title="“Where could a degree in Physics from UCC take you?”">
            <a:hlinkClick r:id="" action="ppaction://media"/>
            <a:extLst>
              <a:ext uri="{FF2B5EF4-FFF2-40B4-BE49-F238E27FC236}">
                <a16:creationId xmlns:a16="http://schemas.microsoft.com/office/drawing/2014/main" id="{117D2F10-01F9-7169-4E98-C79F6C7651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88125" y="596776"/>
            <a:ext cx="8868579" cy="50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E462045CDAF4792B50B952C336B30" ma:contentTypeVersion="14" ma:contentTypeDescription="Create a new document." ma:contentTypeScope="" ma:versionID="33e9a14475e485003fcd744e5b15c650">
  <xsd:schema xmlns:xsd="http://www.w3.org/2001/XMLSchema" xmlns:xs="http://www.w3.org/2001/XMLSchema" xmlns:p="http://schemas.microsoft.com/office/2006/metadata/properties" xmlns:ns2="203216f9-3d2e-4fb1-a1e5-f4d7c216ec7f" xmlns:ns3="c96b6a69-19ff-4a0e-a772-806f4a4542eb" targetNamespace="http://schemas.microsoft.com/office/2006/metadata/properties" ma:root="true" ma:fieldsID="f2911cbc02c387b508bce7fdf7b8e70f" ns2:_="" ns3:_="">
    <xsd:import namespace="203216f9-3d2e-4fb1-a1e5-f4d7c216ec7f"/>
    <xsd:import namespace="c96b6a69-19ff-4a0e-a772-806f4a454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3216f9-3d2e-4fb1-a1e5-f4d7c216ec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6a69-19ff-4a0e-a772-806f4a4542e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de6d27e-a36b-49a2-b959-cfa5d301735c}" ma:internalName="TaxCatchAll" ma:showField="CatchAllData" ma:web="c96b6a69-19ff-4a0e-a772-806f4a4542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6b6a69-19ff-4a0e-a772-806f4a4542eb" xsi:nil="true"/>
    <lcf76f155ced4ddcb4097134ff3c332f xmlns="203216f9-3d2e-4fb1-a1e5-f4d7c216ec7f">
      <Terms xmlns="http://schemas.microsoft.com/office/infopath/2007/PartnerControls"/>
    </lcf76f155ced4ddcb4097134ff3c332f>
    <SharedWithUsers xmlns="c96b6a69-19ff-4a0e-a772-806f4a4542eb">
      <UserInfo>
        <DisplayName>Andreas Ruschhaupt</DisplayName>
        <AccountId>41</AccountId>
        <AccountType/>
      </UserInfo>
      <UserInfo>
        <DisplayName>Andy Ruth</DisplayName>
        <AccountId>40</AccountId>
        <AccountType/>
      </UserInfo>
      <UserInfo>
        <DisplayName>Paul Callanan</DisplayName>
        <AccountId>14</AccountId>
        <AccountType/>
      </UserInfo>
      <UserInfo>
        <DisplayName>John Cuffe</DisplayName>
        <AccountId>10</AccountId>
        <AccountType/>
      </UserInfo>
      <UserInfo>
        <DisplayName>Bryan Kelleher</DisplayName>
        <AccountId>17</AccountId>
        <AccountType/>
      </UserInfo>
      <UserInfo>
        <DisplayName>Susanna Kent</DisplayName>
        <AccountId>15</AccountId>
        <AccountType/>
      </UserInfo>
      <UserInfo>
        <DisplayName>Margaret Bunce</DisplayName>
        <AccountId>13</AccountId>
        <AccountType/>
      </UserInfo>
      <UserInfo>
        <DisplayName>Chaia Carroll (Umail)</DisplayName>
        <AccountId>31</AccountId>
        <AccountType/>
      </UserInfo>
      <UserInfo>
        <DisplayName>Catherine Dawson</DisplayName>
        <AccountId>22</AccountId>
        <AccountType/>
      </UserInfo>
      <UserInfo>
        <DisplayName>Nini Schwart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79876C-9452-45CB-8229-59C51B1D4758}">
  <ds:schemaRefs>
    <ds:schemaRef ds:uri="203216f9-3d2e-4fb1-a1e5-f4d7c216ec7f"/>
    <ds:schemaRef ds:uri="c96b6a69-19ff-4a0e-a772-806f4a4542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1E45FD-BEB4-4770-A35F-F3E7AF022C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2330D3-7A81-457E-9A4E-C68815BF3D00}">
  <ds:schemaRefs>
    <ds:schemaRef ds:uri="http://purl.org/dc/elements/1.1/"/>
    <ds:schemaRef ds:uri="http://purl.org/dc/dcmitype/"/>
    <ds:schemaRef ds:uri="203216f9-3d2e-4fb1-a1e5-f4d7c216ec7f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c96b6a69-19ff-4a0e-a772-806f4a4542eb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547</Words>
  <Application>Microsoft Office PowerPoint</Application>
  <PresentationFormat>Widescreen</PresentationFormat>
  <Paragraphs>57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Office Theme</vt:lpstr>
      <vt:lpstr>Office Theme</vt:lpstr>
      <vt:lpstr>PowerPoint Presentation</vt:lpstr>
      <vt:lpstr>CK408 Physics and Astrophysics</vt:lpstr>
      <vt:lpstr>Why Physics and Astrophysics</vt:lpstr>
      <vt:lpstr>PowerPoint Presentation</vt:lpstr>
      <vt:lpstr>Programme Syllabus</vt:lpstr>
      <vt:lpstr>PowerPoint Presentation</vt:lpstr>
      <vt:lpstr>PowerPoint Presentation</vt:lpstr>
      <vt:lpstr>Careers in Physics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Nini Schwart</dc:creator>
  <cp:lastModifiedBy>Susanna Kent</cp:lastModifiedBy>
  <cp:revision>15</cp:revision>
  <dcterms:created xsi:type="dcterms:W3CDTF">2023-09-25T09:27:18Z</dcterms:created>
  <dcterms:modified xsi:type="dcterms:W3CDTF">2023-12-12T12:17:15Z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0x010100C64E462045CDAF4792B50B952C336B30</vt:lpwstr>
  </property>
  <property fmtid="{D5CDD505-2E9C-101B-9397-08002B2CF9AE}" pid="3" name="MediaServiceImageTags">
    <vt:lpwstr/>
  </property>
</Properties>
</file>