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6DEF7-15BC-406B-B54B-42B1C525CC7E}" type="datetimeFigureOut">
              <a:rPr lang="en-IE" smtClean="0"/>
              <a:t>24/02/2012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7A9F8-28D6-4E5E-83AB-07F0CBFF58CF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309687"/>
          </a:xfrm>
        </p:spPr>
        <p:txBody>
          <a:bodyPr/>
          <a:lstStyle/>
          <a:p>
            <a:r>
              <a:rPr lang="en-GB" dirty="0">
                <a:solidFill>
                  <a:srgbClr val="990099"/>
                </a:solidFill>
              </a:rPr>
              <a:t>Key </a:t>
            </a:r>
            <a:r>
              <a:rPr lang="en-GB" dirty="0" smtClean="0">
                <a:solidFill>
                  <a:srgbClr val="990099"/>
                </a:solidFill>
              </a:rPr>
              <a:t>Characteristics of Dyslexia.</a:t>
            </a:r>
            <a:endParaRPr lang="en-US" dirty="0">
              <a:solidFill>
                <a:srgbClr val="990099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52600"/>
            <a:ext cx="7772400" cy="43799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smtClean="0"/>
              <a:t>Difficulties </a:t>
            </a:r>
            <a:r>
              <a:rPr lang="en-GB" sz="2800" dirty="0"/>
              <a:t>in reading accuracy and speed.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Problems noting inference in text.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Inaccurate and inconsistent spelling.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Problems in planning, structuring, editing and proof-reading written text.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Slow and illegible handwriting.</a:t>
            </a:r>
          </a:p>
          <a:p>
            <a:pPr>
              <a:lnSpc>
                <a:spcPct val="90000"/>
              </a:lnSpc>
            </a:pPr>
            <a:r>
              <a:rPr lang="en-GB" sz="2800" dirty="0"/>
              <a:t>Mathematics (e.g. language, perception, sequencing, organisation and calculation rate.)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385887"/>
          </a:xfrm>
        </p:spPr>
        <p:txBody>
          <a:bodyPr/>
          <a:lstStyle/>
          <a:p>
            <a:r>
              <a:rPr lang="en-GB">
                <a:solidFill>
                  <a:srgbClr val="990099"/>
                </a:solidFill>
              </a:rPr>
              <a:t>Key Characteristics 2.</a:t>
            </a:r>
            <a:endParaRPr lang="en-US">
              <a:solidFill>
                <a:srgbClr val="990099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Difficulty memorising material.</a:t>
            </a:r>
          </a:p>
          <a:p>
            <a:r>
              <a:rPr lang="en-GB" sz="2800"/>
              <a:t>Problems with sequential instructions.</a:t>
            </a:r>
          </a:p>
          <a:p>
            <a:r>
              <a:rPr lang="en-GB" sz="2800"/>
              <a:t>Slow and inaccurate note-taking skills.</a:t>
            </a:r>
          </a:p>
          <a:p>
            <a:r>
              <a:rPr lang="en-GB" sz="2800"/>
              <a:t>Inefficient study skills.</a:t>
            </a:r>
          </a:p>
          <a:p>
            <a:r>
              <a:rPr lang="en-GB" sz="2800"/>
              <a:t>Problems transferring learning.</a:t>
            </a:r>
          </a:p>
          <a:p>
            <a:r>
              <a:rPr lang="en-GB" sz="2800"/>
              <a:t>Poor planning and organisational skills.</a:t>
            </a:r>
          </a:p>
          <a:p>
            <a:r>
              <a:rPr lang="en-GB" sz="2800"/>
              <a:t>Time-management difficulties.</a:t>
            </a:r>
          </a:p>
          <a:p>
            <a:r>
              <a:rPr lang="en-GB" sz="2800"/>
              <a:t>Trouble with timed, written examinations.</a:t>
            </a: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309687"/>
          </a:xfrm>
        </p:spPr>
        <p:txBody>
          <a:bodyPr/>
          <a:lstStyle/>
          <a:p>
            <a:r>
              <a:rPr lang="en-GB" dirty="0">
                <a:solidFill>
                  <a:srgbClr val="990099"/>
                </a:solidFill>
              </a:rPr>
              <a:t>Key Characteristics 3.</a:t>
            </a:r>
            <a:endParaRPr lang="en-US" dirty="0">
              <a:solidFill>
                <a:srgbClr val="990099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sz="2800"/>
          </a:p>
          <a:p>
            <a:pPr>
              <a:lnSpc>
                <a:spcPct val="90000"/>
              </a:lnSpc>
            </a:pPr>
            <a:r>
              <a:rPr lang="en-GB" sz="2800"/>
              <a:t>Trouble with the transference of answers in MCQ examinations.</a:t>
            </a:r>
          </a:p>
          <a:p>
            <a:pPr>
              <a:lnSpc>
                <a:spcPct val="90000"/>
              </a:lnSpc>
            </a:pPr>
            <a:r>
              <a:rPr lang="en-GB" sz="2800"/>
              <a:t>Emotional state – stress and anxiety.</a:t>
            </a:r>
          </a:p>
          <a:p>
            <a:pPr>
              <a:lnSpc>
                <a:spcPct val="90000"/>
              </a:lnSpc>
            </a:pPr>
            <a:r>
              <a:rPr lang="en-GB" sz="2800"/>
              <a:t>Low self-esteem and feelings of incompetence.</a:t>
            </a:r>
          </a:p>
          <a:p>
            <a:pPr>
              <a:lnSpc>
                <a:spcPct val="90000"/>
              </a:lnSpc>
            </a:pPr>
            <a:r>
              <a:rPr lang="en-GB" sz="2800"/>
              <a:t>Low frustration tolerance.</a:t>
            </a:r>
          </a:p>
          <a:p>
            <a:pPr>
              <a:lnSpc>
                <a:spcPct val="90000"/>
              </a:lnSpc>
            </a:pPr>
            <a:r>
              <a:rPr lang="en-GB" sz="2800"/>
              <a:t>Marked deterioration of skills under pressure.</a:t>
            </a:r>
            <a:endParaRPr 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990099"/>
                </a:solidFill>
              </a:rPr>
              <a:t>Problems for Nurses</a:t>
            </a:r>
            <a:endParaRPr lang="en-IE" dirty="0">
              <a:solidFill>
                <a:srgbClr val="9900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Hand over – taking down facts quickly.</a:t>
            </a:r>
          </a:p>
          <a:p>
            <a:r>
              <a:rPr lang="en-GB" dirty="0" smtClean="0"/>
              <a:t>Writing reports – often not sure what is required.</a:t>
            </a:r>
          </a:p>
          <a:p>
            <a:r>
              <a:rPr lang="en-GB" dirty="0" smtClean="0"/>
              <a:t>Spelling and grammar in reports.</a:t>
            </a:r>
          </a:p>
          <a:p>
            <a:r>
              <a:rPr lang="en-GB" dirty="0" smtClean="0"/>
              <a:t>Lack of confidence – often compounded by impatient ward staff who are either unaware or lack understanding of dyslexia.</a:t>
            </a:r>
          </a:p>
          <a:p>
            <a:r>
              <a:rPr lang="en-GB" dirty="0" smtClean="0"/>
              <a:t>Lack of consistency in instructions.</a:t>
            </a:r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190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Key Characteristics of Dyslexia.</vt:lpstr>
      <vt:lpstr>Key Characteristics 2.</vt:lpstr>
      <vt:lpstr>Key Characteristics 3.</vt:lpstr>
      <vt:lpstr>Problems for Nurses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J. Thomas</dc:creator>
  <cp:lastModifiedBy>Whooley, Kay</cp:lastModifiedBy>
  <cp:revision>2</cp:revision>
  <dcterms:created xsi:type="dcterms:W3CDTF">2010-09-27T11:19:17Z</dcterms:created>
  <dcterms:modified xsi:type="dcterms:W3CDTF">2012-02-24T10:11:32Z</dcterms:modified>
</cp:coreProperties>
</file>