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D1A66-3A38-42BC-A8E2-880A552287D8}" v="1" dt="2022-02-24T10:44:25.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247" autoAdjust="0"/>
  </p:normalViewPr>
  <p:slideViewPr>
    <p:cSldViewPr snapToGrid="0">
      <p:cViewPr varScale="1">
        <p:scale>
          <a:sx n="110" d="100"/>
          <a:sy n="110" d="100"/>
        </p:scale>
        <p:origin x="23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ton O'Connor, Caroline" userId="26dc66e5-4d73-4d5f-94b4-4a142bba1fce" providerId="ADAL" clId="{529D1A66-3A38-42BC-A8E2-880A552287D8}"/>
    <pc:docChg chg="custSel modSld">
      <pc:chgData name="Dalton O'Connor, Caroline" userId="26dc66e5-4d73-4d5f-94b4-4a142bba1fce" providerId="ADAL" clId="{529D1A66-3A38-42BC-A8E2-880A552287D8}" dt="2022-02-24T10:47:54.287" v="191" actId="20577"/>
      <pc:docMkLst>
        <pc:docMk/>
      </pc:docMkLst>
      <pc:sldChg chg="modSp mod">
        <pc:chgData name="Dalton O'Connor, Caroline" userId="26dc66e5-4d73-4d5f-94b4-4a142bba1fce" providerId="ADAL" clId="{529D1A66-3A38-42BC-A8E2-880A552287D8}" dt="2022-02-24T10:47:54.287" v="191" actId="20577"/>
        <pc:sldMkLst>
          <pc:docMk/>
          <pc:sldMk cId="1707627142" sldId="256"/>
        </pc:sldMkLst>
        <pc:spChg chg="mod">
          <ac:chgData name="Dalton O'Connor, Caroline" userId="26dc66e5-4d73-4d5f-94b4-4a142bba1fce" providerId="ADAL" clId="{529D1A66-3A38-42BC-A8E2-880A552287D8}" dt="2022-02-24T10:47:54.287" v="191" actId="20577"/>
          <ac:spMkLst>
            <pc:docMk/>
            <pc:sldMk cId="1707627142" sldId="256"/>
            <ac:spMk id="2" creationId="{2C5A193D-9ADA-40CC-AC25-F9B8269E77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82101-55C5-487B-9341-9C9048EF4E33}" type="datetimeFigureOut">
              <a:rPr lang="en-IE" smtClean="0"/>
              <a:t>25/02/2022</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F910F-A170-40E9-9FA4-4AF71F5F1697}" type="slidenum">
              <a:rPr lang="en-IE" smtClean="0"/>
              <a:t>‹#›</a:t>
            </a:fld>
            <a:endParaRPr lang="en-IE"/>
          </a:p>
        </p:txBody>
      </p:sp>
    </p:spTree>
    <p:extLst>
      <p:ext uri="{BB962C8B-B14F-4D97-AF65-F5344CB8AC3E}">
        <p14:creationId xmlns:p14="http://schemas.microsoft.com/office/powerpoint/2010/main" val="379751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DDF910F-A170-40E9-9FA4-4AF71F5F1697}" type="slidenum">
              <a:rPr lang="en-IE" smtClean="0"/>
              <a:t>1</a:t>
            </a:fld>
            <a:endParaRPr lang="en-IE"/>
          </a:p>
        </p:txBody>
      </p:sp>
    </p:spTree>
    <p:extLst>
      <p:ext uri="{BB962C8B-B14F-4D97-AF65-F5344CB8AC3E}">
        <p14:creationId xmlns:p14="http://schemas.microsoft.com/office/powerpoint/2010/main" val="417783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F78B1B-8545-4DD4-81CC-819FD732F0D2}" type="datetimeFigureOut">
              <a:rPr lang="en-IE" smtClean="0"/>
              <a:t>25/02/2022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CDC62C0-1314-4BDD-9AD3-B1E3897C2D86}" type="slidenum">
              <a:rPr lang="en-IE" smtClean="0"/>
              <a:t>‹#›</a:t>
            </a:fld>
            <a:endParaRPr lang="en-IE"/>
          </a:p>
        </p:txBody>
      </p:sp>
    </p:spTree>
    <p:extLst>
      <p:ext uri="{BB962C8B-B14F-4D97-AF65-F5344CB8AC3E}">
        <p14:creationId xmlns:p14="http://schemas.microsoft.com/office/powerpoint/2010/main" val="13310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78B1B-8545-4DD4-81CC-819FD732F0D2}" type="datetimeFigureOut">
              <a:rPr lang="en-IE" smtClean="0"/>
              <a:t>25/02/2022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CDC62C0-1314-4BDD-9AD3-B1E3897C2D86}" type="slidenum">
              <a:rPr lang="en-IE" smtClean="0"/>
              <a:t>‹#›</a:t>
            </a:fld>
            <a:endParaRPr lang="en-IE"/>
          </a:p>
        </p:txBody>
      </p:sp>
    </p:spTree>
    <p:extLst>
      <p:ext uri="{BB962C8B-B14F-4D97-AF65-F5344CB8AC3E}">
        <p14:creationId xmlns:p14="http://schemas.microsoft.com/office/powerpoint/2010/main" val="17352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78B1B-8545-4DD4-81CC-819FD732F0D2}" type="datetimeFigureOut">
              <a:rPr lang="en-IE" smtClean="0"/>
              <a:t>25/02/2022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CDC62C0-1314-4BDD-9AD3-B1E3897C2D86}" type="slidenum">
              <a:rPr lang="en-IE" smtClean="0"/>
              <a:t>‹#›</a:t>
            </a:fld>
            <a:endParaRPr lang="en-IE"/>
          </a:p>
        </p:txBody>
      </p:sp>
    </p:spTree>
    <p:extLst>
      <p:ext uri="{BB962C8B-B14F-4D97-AF65-F5344CB8AC3E}">
        <p14:creationId xmlns:p14="http://schemas.microsoft.com/office/powerpoint/2010/main" val="301707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78B1B-8545-4DD4-81CC-819FD732F0D2}" type="datetimeFigureOut">
              <a:rPr lang="en-IE" smtClean="0"/>
              <a:t>25/02/2022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CDC62C0-1314-4BDD-9AD3-B1E3897C2D86}" type="slidenum">
              <a:rPr lang="en-IE" smtClean="0"/>
              <a:t>‹#›</a:t>
            </a:fld>
            <a:endParaRPr lang="en-IE"/>
          </a:p>
        </p:txBody>
      </p:sp>
    </p:spTree>
    <p:extLst>
      <p:ext uri="{BB962C8B-B14F-4D97-AF65-F5344CB8AC3E}">
        <p14:creationId xmlns:p14="http://schemas.microsoft.com/office/powerpoint/2010/main" val="74270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78B1B-8545-4DD4-81CC-819FD732F0D2}" type="datetimeFigureOut">
              <a:rPr lang="en-IE" smtClean="0"/>
              <a:t>25/02/2022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CDC62C0-1314-4BDD-9AD3-B1E3897C2D86}" type="slidenum">
              <a:rPr lang="en-IE" smtClean="0"/>
              <a:t>‹#›</a:t>
            </a:fld>
            <a:endParaRPr lang="en-IE"/>
          </a:p>
        </p:txBody>
      </p:sp>
    </p:spTree>
    <p:extLst>
      <p:ext uri="{BB962C8B-B14F-4D97-AF65-F5344CB8AC3E}">
        <p14:creationId xmlns:p14="http://schemas.microsoft.com/office/powerpoint/2010/main" val="279919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F78B1B-8545-4DD4-81CC-819FD732F0D2}" type="datetimeFigureOut">
              <a:rPr lang="en-IE" smtClean="0"/>
              <a:t>25/02/2022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CDC62C0-1314-4BDD-9AD3-B1E3897C2D86}" type="slidenum">
              <a:rPr lang="en-IE" smtClean="0"/>
              <a:t>‹#›</a:t>
            </a:fld>
            <a:endParaRPr lang="en-IE"/>
          </a:p>
        </p:txBody>
      </p:sp>
    </p:spTree>
    <p:extLst>
      <p:ext uri="{BB962C8B-B14F-4D97-AF65-F5344CB8AC3E}">
        <p14:creationId xmlns:p14="http://schemas.microsoft.com/office/powerpoint/2010/main" val="246771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F78B1B-8545-4DD4-81CC-819FD732F0D2}" type="datetimeFigureOut">
              <a:rPr lang="en-IE" smtClean="0"/>
              <a:t>25/02/2022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CDC62C0-1314-4BDD-9AD3-B1E3897C2D86}" type="slidenum">
              <a:rPr lang="en-IE" smtClean="0"/>
              <a:t>‹#›</a:t>
            </a:fld>
            <a:endParaRPr lang="en-IE"/>
          </a:p>
        </p:txBody>
      </p:sp>
    </p:spTree>
    <p:extLst>
      <p:ext uri="{BB962C8B-B14F-4D97-AF65-F5344CB8AC3E}">
        <p14:creationId xmlns:p14="http://schemas.microsoft.com/office/powerpoint/2010/main" val="16776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F78B1B-8545-4DD4-81CC-819FD732F0D2}" type="datetimeFigureOut">
              <a:rPr lang="en-IE" smtClean="0"/>
              <a:t>25/02/2022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CDC62C0-1314-4BDD-9AD3-B1E3897C2D86}" type="slidenum">
              <a:rPr lang="en-IE" smtClean="0"/>
              <a:t>‹#›</a:t>
            </a:fld>
            <a:endParaRPr lang="en-IE"/>
          </a:p>
        </p:txBody>
      </p:sp>
    </p:spTree>
    <p:extLst>
      <p:ext uri="{BB962C8B-B14F-4D97-AF65-F5344CB8AC3E}">
        <p14:creationId xmlns:p14="http://schemas.microsoft.com/office/powerpoint/2010/main" val="154605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78B1B-8545-4DD4-81CC-819FD732F0D2}" type="datetimeFigureOut">
              <a:rPr lang="en-IE" smtClean="0"/>
              <a:t>25/02/2022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CDC62C0-1314-4BDD-9AD3-B1E3897C2D86}" type="slidenum">
              <a:rPr lang="en-IE" smtClean="0"/>
              <a:t>‹#›</a:t>
            </a:fld>
            <a:endParaRPr lang="en-IE"/>
          </a:p>
        </p:txBody>
      </p:sp>
    </p:spTree>
    <p:extLst>
      <p:ext uri="{BB962C8B-B14F-4D97-AF65-F5344CB8AC3E}">
        <p14:creationId xmlns:p14="http://schemas.microsoft.com/office/powerpoint/2010/main" val="199639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F78B1B-8545-4DD4-81CC-819FD732F0D2}" type="datetimeFigureOut">
              <a:rPr lang="en-IE" smtClean="0"/>
              <a:t>25/02/2022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CDC62C0-1314-4BDD-9AD3-B1E3897C2D86}" type="slidenum">
              <a:rPr lang="en-IE" smtClean="0"/>
              <a:t>‹#›</a:t>
            </a:fld>
            <a:endParaRPr lang="en-IE"/>
          </a:p>
        </p:txBody>
      </p:sp>
    </p:spTree>
    <p:extLst>
      <p:ext uri="{BB962C8B-B14F-4D97-AF65-F5344CB8AC3E}">
        <p14:creationId xmlns:p14="http://schemas.microsoft.com/office/powerpoint/2010/main" val="14337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F78B1B-8545-4DD4-81CC-819FD732F0D2}" type="datetimeFigureOut">
              <a:rPr lang="en-IE" smtClean="0"/>
              <a:t>25/02/2022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CDC62C0-1314-4BDD-9AD3-B1E3897C2D86}" type="slidenum">
              <a:rPr lang="en-IE" smtClean="0"/>
              <a:t>‹#›</a:t>
            </a:fld>
            <a:endParaRPr lang="en-IE"/>
          </a:p>
        </p:txBody>
      </p:sp>
    </p:spTree>
    <p:extLst>
      <p:ext uri="{BB962C8B-B14F-4D97-AF65-F5344CB8AC3E}">
        <p14:creationId xmlns:p14="http://schemas.microsoft.com/office/powerpoint/2010/main" val="238621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78B1B-8545-4DD4-81CC-819FD732F0D2}" type="datetimeFigureOut">
              <a:rPr lang="en-IE" smtClean="0"/>
              <a:t>25/02/2022</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C62C0-1314-4BDD-9AD3-B1E3897C2D86}" type="slidenum">
              <a:rPr lang="en-IE" smtClean="0"/>
              <a:t>‹#›</a:t>
            </a:fld>
            <a:endParaRPr lang="en-IE"/>
          </a:p>
        </p:txBody>
      </p:sp>
    </p:spTree>
    <p:extLst>
      <p:ext uri="{BB962C8B-B14F-4D97-AF65-F5344CB8AC3E}">
        <p14:creationId xmlns:p14="http://schemas.microsoft.com/office/powerpoint/2010/main" val="3082626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s://conference.ucc.ie/sonm-annual-conference-2022/regpage/Site/Regis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building, old&#10;&#10;Description automatically generated">
            <a:extLst>
              <a:ext uri="{FF2B5EF4-FFF2-40B4-BE49-F238E27FC236}">
                <a16:creationId xmlns:a16="http://schemas.microsoft.com/office/drawing/2014/main" id="{C48B6B03-B134-4C80-9DE7-3AB1D64F28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84989" y="10"/>
            <a:ext cx="3459009" cy="6857990"/>
          </a:xfrm>
          <a:prstGeom prst="rect">
            <a:avLst/>
          </a:prstGeom>
          <a:effectLst>
            <a:outerShdw blurRad="50800" dist="38100" dir="18900000" algn="bl" rotWithShape="0">
              <a:prstClr val="black">
                <a:alpha val="36000"/>
              </a:prstClr>
            </a:outerShdw>
            <a:softEdge rad="660400"/>
          </a:effectLst>
        </p:spPr>
      </p:pic>
      <p:sp>
        <p:nvSpPr>
          <p:cNvPr id="2" name="Title 1">
            <a:extLst>
              <a:ext uri="{FF2B5EF4-FFF2-40B4-BE49-F238E27FC236}">
                <a16:creationId xmlns:a16="http://schemas.microsoft.com/office/drawing/2014/main" id="{2C5A193D-9ADA-40CC-AC25-F9B8269E77CF}"/>
              </a:ext>
            </a:extLst>
          </p:cNvPr>
          <p:cNvSpPr>
            <a:spLocks noGrp="1"/>
          </p:cNvSpPr>
          <p:nvPr>
            <p:ph type="ctrTitle"/>
          </p:nvPr>
        </p:nvSpPr>
        <p:spPr>
          <a:xfrm>
            <a:off x="358485" y="1644241"/>
            <a:ext cx="5908091" cy="3816992"/>
          </a:xfrm>
        </p:spPr>
        <p:txBody>
          <a:bodyPr anchor="b">
            <a:normAutofit fontScale="90000"/>
          </a:bodyPr>
          <a:lstStyle/>
          <a:p>
            <a:pPr algn="l"/>
            <a:br>
              <a:rPr lang="en-US" sz="4200" dirty="0">
                <a:solidFill>
                  <a:srgbClr val="FFCA01"/>
                </a:solidFill>
                <a:latin typeface="+mn-lt"/>
              </a:rPr>
            </a:br>
            <a:br>
              <a:rPr lang="en-US" sz="4200" dirty="0">
                <a:solidFill>
                  <a:srgbClr val="FFCA01"/>
                </a:solidFill>
                <a:latin typeface="+mn-lt"/>
              </a:rPr>
            </a:br>
            <a:br>
              <a:rPr lang="en-US" sz="4200" dirty="0">
                <a:solidFill>
                  <a:srgbClr val="FFCA01"/>
                </a:solidFill>
                <a:latin typeface="+mn-lt"/>
              </a:rPr>
            </a:br>
            <a:br>
              <a:rPr lang="en-US" sz="4200" dirty="0">
                <a:solidFill>
                  <a:srgbClr val="FFCA01"/>
                </a:solidFill>
                <a:latin typeface="+mn-lt"/>
              </a:rPr>
            </a:br>
            <a:br>
              <a:rPr lang="en-US" sz="4200" dirty="0">
                <a:solidFill>
                  <a:srgbClr val="FFCA01"/>
                </a:solidFill>
                <a:latin typeface="+mn-lt"/>
              </a:rPr>
            </a:br>
            <a:r>
              <a:rPr lang="en-US" sz="4200" dirty="0">
                <a:solidFill>
                  <a:srgbClr val="FFCA01"/>
                </a:solidFill>
                <a:latin typeface="+mn-lt"/>
              </a:rPr>
              <a:t>Registration now open!! </a:t>
            </a:r>
            <a:br>
              <a:rPr lang="en-IE" sz="1800" dirty="0">
                <a:solidFill>
                  <a:srgbClr val="000000"/>
                </a:solidFill>
                <a:latin typeface="+mn-lt"/>
              </a:rPr>
            </a:br>
            <a:r>
              <a:rPr lang="en-IE" sz="1800" i="0" dirty="0">
                <a:solidFill>
                  <a:srgbClr val="201F1E"/>
                </a:solidFill>
                <a:effectLst/>
                <a:latin typeface="+mn-lt"/>
              </a:rPr>
              <a:t>We are delighted to announce that registration for the 21</a:t>
            </a:r>
            <a:r>
              <a:rPr lang="en-IE" sz="1800" i="0" baseline="30000" dirty="0">
                <a:solidFill>
                  <a:srgbClr val="201F1E"/>
                </a:solidFill>
                <a:effectLst/>
                <a:latin typeface="+mn-lt"/>
              </a:rPr>
              <a:t>st</a:t>
            </a:r>
            <a:r>
              <a:rPr lang="en-IE" sz="1800" i="0" dirty="0">
                <a:solidFill>
                  <a:srgbClr val="201F1E"/>
                </a:solidFill>
                <a:effectLst/>
                <a:latin typeface="+mn-lt"/>
              </a:rPr>
              <a:t> Annual Research Conference is now open</a:t>
            </a:r>
            <a:r>
              <a:rPr lang="en-IE" sz="1800" b="0" i="0" dirty="0">
                <a:solidFill>
                  <a:srgbClr val="201F1E"/>
                </a:solidFill>
                <a:effectLst/>
                <a:latin typeface="+mn-lt"/>
              </a:rPr>
              <a:t>. </a:t>
            </a:r>
            <a:br>
              <a:rPr lang="en-IE" sz="1800" b="0" i="0" dirty="0">
                <a:solidFill>
                  <a:srgbClr val="201F1E"/>
                </a:solidFill>
                <a:effectLst/>
                <a:latin typeface="+mn-lt"/>
              </a:rPr>
            </a:br>
            <a:br>
              <a:rPr lang="en-IE" sz="1800" b="0" i="0" dirty="0">
                <a:solidFill>
                  <a:srgbClr val="201F1E"/>
                </a:solidFill>
                <a:effectLst/>
                <a:latin typeface="+mn-lt"/>
              </a:rPr>
            </a:br>
            <a:r>
              <a:rPr lang="en-IE" sz="1800" b="0" i="0" dirty="0">
                <a:solidFill>
                  <a:srgbClr val="201F1E"/>
                </a:solidFill>
                <a:effectLst/>
                <a:latin typeface="+mn-lt"/>
              </a:rPr>
              <a:t>The registration page can be </a:t>
            </a:r>
            <a:r>
              <a:rPr lang="en-IE" sz="1800" b="0" i="0">
                <a:solidFill>
                  <a:srgbClr val="201F1E"/>
                </a:solidFill>
                <a:effectLst/>
                <a:latin typeface="+mn-lt"/>
              </a:rPr>
              <a:t>accessed at </a:t>
            </a:r>
            <a:r>
              <a:rPr lang="en-IE" sz="1800" b="0" i="0" dirty="0">
                <a:solidFill>
                  <a:srgbClr val="201F1E"/>
                </a:solidFill>
                <a:effectLst/>
                <a:latin typeface="+mn-lt"/>
              </a:rPr>
              <a:t>the following link:  </a:t>
            </a:r>
            <a:br>
              <a:rPr lang="en-IE" sz="1800" b="0" i="0" dirty="0">
                <a:solidFill>
                  <a:srgbClr val="000000"/>
                </a:solidFill>
                <a:effectLst/>
                <a:latin typeface="+mn-lt"/>
              </a:rPr>
            </a:br>
            <a:r>
              <a:rPr lang="en-IE" sz="1800" b="0" i="0" dirty="0">
                <a:solidFill>
                  <a:srgbClr val="000000"/>
                </a:solidFill>
                <a:effectLst/>
                <a:latin typeface="+mn-lt"/>
                <a:hlinkClick r:id="rId4"/>
              </a:rPr>
              <a:t>https://conference.ucc.ie/sonm-annual-conference-2022/regpage/Site/Register</a:t>
            </a:r>
            <a:r>
              <a:rPr lang="en-IE" sz="1800" b="0" i="0" dirty="0">
                <a:solidFill>
                  <a:srgbClr val="000000"/>
                </a:solidFill>
                <a:effectLst/>
                <a:latin typeface="+mn-lt"/>
              </a:rPr>
              <a:t> </a:t>
            </a:r>
            <a:br>
              <a:rPr lang="en-IE" sz="1800" b="0" i="0" dirty="0">
                <a:solidFill>
                  <a:srgbClr val="000000"/>
                </a:solidFill>
                <a:effectLst/>
                <a:latin typeface="+mn-lt"/>
              </a:rPr>
            </a:br>
            <a:br>
              <a:rPr lang="en-IE" sz="1800" b="0" i="0" dirty="0">
                <a:solidFill>
                  <a:srgbClr val="000000"/>
                </a:solidFill>
                <a:effectLst/>
                <a:latin typeface="+mn-lt"/>
              </a:rPr>
            </a:br>
            <a:r>
              <a:rPr lang="en-US" sz="1800" b="0" i="0" dirty="0">
                <a:solidFill>
                  <a:srgbClr val="666666"/>
                </a:solidFill>
                <a:effectLst/>
                <a:latin typeface="+mn-lt"/>
              </a:rPr>
              <a:t>This year's Annual Conference is taking place in person in </a:t>
            </a:r>
            <a:r>
              <a:rPr lang="en-US" sz="1800" b="1" i="0" dirty="0">
                <a:solidFill>
                  <a:srgbClr val="666666"/>
                </a:solidFill>
                <a:effectLst/>
                <a:latin typeface="+mn-lt"/>
              </a:rPr>
              <a:t>Room G05 in the Brookfield Health Sciences Complex, UCC</a:t>
            </a:r>
            <a:r>
              <a:rPr lang="en-US" sz="1800" b="0" i="0" dirty="0">
                <a:solidFill>
                  <a:srgbClr val="666666"/>
                </a:solidFill>
                <a:effectLst/>
                <a:latin typeface="+mn-lt"/>
              </a:rPr>
              <a:t> from 9am to 4pm. We will be also streaming all the talks out live and will send details on how to access the Conference online closer to the date.</a:t>
            </a:r>
            <a:br>
              <a:rPr lang="en-US" sz="800" dirty="0">
                <a:latin typeface="+mn-lt"/>
              </a:rPr>
            </a:br>
            <a:br>
              <a:rPr lang="en-US" sz="800" dirty="0">
                <a:latin typeface="+mn-lt"/>
              </a:rPr>
            </a:br>
            <a:r>
              <a:rPr lang="en-US" sz="1800" b="0" i="0" dirty="0">
                <a:solidFill>
                  <a:srgbClr val="666666"/>
                </a:solidFill>
                <a:effectLst/>
                <a:latin typeface="+mn-lt"/>
              </a:rPr>
              <a:t>You can choose below whether to attend the conference in person or online.</a:t>
            </a:r>
            <a:br>
              <a:rPr lang="en-IE" sz="1800" b="0" i="0" dirty="0">
                <a:solidFill>
                  <a:srgbClr val="000000"/>
                </a:solidFill>
                <a:effectLst/>
                <a:latin typeface="+mn-lt"/>
              </a:rPr>
            </a:br>
            <a:endParaRPr lang="en-IE" sz="1300" dirty="0">
              <a:latin typeface="+mn-lt"/>
            </a:endParaRPr>
          </a:p>
        </p:txBody>
      </p:sp>
      <p:sp>
        <p:nvSpPr>
          <p:cNvPr id="3" name="Subtitle 2">
            <a:extLst>
              <a:ext uri="{FF2B5EF4-FFF2-40B4-BE49-F238E27FC236}">
                <a16:creationId xmlns:a16="http://schemas.microsoft.com/office/drawing/2014/main" id="{70616DD1-B84A-4D86-80A4-0FF2A1B720DA}"/>
              </a:ext>
            </a:extLst>
          </p:cNvPr>
          <p:cNvSpPr>
            <a:spLocks noGrp="1"/>
          </p:cNvSpPr>
          <p:nvPr>
            <p:ph type="subTitle" idx="1"/>
          </p:nvPr>
        </p:nvSpPr>
        <p:spPr>
          <a:xfrm>
            <a:off x="414042" y="247474"/>
            <a:ext cx="8315916" cy="1271000"/>
          </a:xfrm>
          <a:solidFill>
            <a:srgbClr val="FFCA01"/>
          </a:solidFill>
          <a:effectLst>
            <a:softEdge rad="25400"/>
          </a:effectLst>
        </p:spPr>
        <p:txBody>
          <a:bodyPr>
            <a:noAutofit/>
          </a:bodyPr>
          <a:lstStyle/>
          <a:p>
            <a:r>
              <a:rPr lang="en-US" sz="2800" b="0" i="0" u="none" strike="noStrike" baseline="0" dirty="0">
                <a:solidFill>
                  <a:srgbClr val="000000"/>
                </a:solidFill>
                <a:ea typeface="Cambria" panose="02040503050406030204" pitchFamily="18" charset="0"/>
              </a:rPr>
              <a:t> </a:t>
            </a:r>
            <a:r>
              <a:rPr lang="en-US" sz="2800" b="0" i="1" u="none" strike="noStrike" baseline="0" dirty="0">
                <a:solidFill>
                  <a:srgbClr val="000000"/>
                </a:solidFill>
                <a:ea typeface="Cambria" panose="02040503050406030204" pitchFamily="18" charset="0"/>
              </a:rPr>
              <a:t>“</a:t>
            </a:r>
            <a:r>
              <a:rPr lang="en-US" sz="2800" b="1" u="none" strike="noStrike" baseline="0" dirty="0">
                <a:solidFill>
                  <a:srgbClr val="000000"/>
                </a:solidFill>
                <a:ea typeface="Cambria" panose="02040503050406030204" pitchFamily="18" charset="0"/>
              </a:rPr>
              <a:t>Enhancing opportunities for Diversity and Inclusion in Nursing, Midwifery, and Healthcare” </a:t>
            </a:r>
          </a:p>
          <a:p>
            <a:r>
              <a:rPr lang="en-US" sz="2000" b="1" u="none" strike="noStrike" baseline="0" dirty="0">
                <a:solidFill>
                  <a:srgbClr val="000000"/>
                </a:solidFill>
                <a:ea typeface="Cambria" panose="02040503050406030204" pitchFamily="18" charset="0"/>
              </a:rPr>
              <a:t>M</a:t>
            </a:r>
            <a:r>
              <a:rPr lang="en-IE" sz="2000" b="1" dirty="0">
                <a:solidFill>
                  <a:srgbClr val="000000"/>
                </a:solidFill>
              </a:rPr>
              <a:t>arch 31st, 2022</a:t>
            </a:r>
            <a:endParaRPr lang="en-IE" sz="2000" b="1" dirty="0">
              <a:ea typeface="Cambria" panose="02040503050406030204" pitchFamily="18" charset="0"/>
            </a:endParaRPr>
          </a:p>
        </p:txBody>
      </p:sp>
      <p:pic>
        <p:nvPicPr>
          <p:cNvPr id="7" name="Picture 6">
            <a:extLst>
              <a:ext uri="{FF2B5EF4-FFF2-40B4-BE49-F238E27FC236}">
                <a16:creationId xmlns:a16="http://schemas.microsoft.com/office/drawing/2014/main" id="{78DFF823-5C97-471E-AD7B-866989AA606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5120" y="4803569"/>
            <a:ext cx="1738745" cy="1712585"/>
          </a:xfrm>
          <a:prstGeom prst="rect">
            <a:avLst/>
          </a:prstGeom>
          <a:effectLst>
            <a:softEdge rad="25400"/>
          </a:effectLst>
        </p:spPr>
      </p:pic>
      <p:sp>
        <p:nvSpPr>
          <p:cNvPr id="8" name="TextBox 7">
            <a:extLst>
              <a:ext uri="{FF2B5EF4-FFF2-40B4-BE49-F238E27FC236}">
                <a16:creationId xmlns:a16="http://schemas.microsoft.com/office/drawing/2014/main" id="{FCB1D35A-212D-46D7-BD8D-D9CF2A5050C5}"/>
              </a:ext>
            </a:extLst>
          </p:cNvPr>
          <p:cNvSpPr txBox="1"/>
          <p:nvPr/>
        </p:nvSpPr>
        <p:spPr>
          <a:xfrm>
            <a:off x="360350" y="5213758"/>
            <a:ext cx="4489993" cy="923330"/>
          </a:xfrm>
          <a:prstGeom prst="rect">
            <a:avLst/>
          </a:prstGeom>
          <a:noFill/>
        </p:spPr>
        <p:txBody>
          <a:bodyPr wrap="square" rtlCol="0">
            <a:spAutoFit/>
          </a:bodyPr>
          <a:lstStyle/>
          <a:p>
            <a:endParaRPr lang="en-US" dirty="0">
              <a:solidFill>
                <a:srgbClr val="0000FF"/>
              </a:solidFill>
              <a:latin typeface="Roboto"/>
            </a:endParaRPr>
          </a:p>
          <a:p>
            <a:endParaRPr lang="en-US" b="1" dirty="0">
              <a:latin typeface="Roboto"/>
            </a:endParaRPr>
          </a:p>
          <a:p>
            <a:r>
              <a:rPr lang="en-US" b="1" dirty="0">
                <a:latin typeface="Roboto"/>
              </a:rPr>
              <a:t>Follow us on Twitter </a:t>
            </a:r>
            <a:r>
              <a:rPr lang="en-US" dirty="0">
                <a:solidFill>
                  <a:srgbClr val="0000FF"/>
                </a:solidFill>
                <a:latin typeface="Roboto"/>
              </a:rPr>
              <a:t>      </a:t>
            </a:r>
            <a:r>
              <a:rPr lang="en-US" dirty="0">
                <a:solidFill>
                  <a:schemeClr val="accent1">
                    <a:lumMod val="75000"/>
                  </a:schemeClr>
                </a:solidFill>
                <a:latin typeface="Roboto"/>
              </a:rPr>
              <a:t>@uccnursmid </a:t>
            </a:r>
            <a:endParaRPr lang="en-IE" dirty="0">
              <a:solidFill>
                <a:schemeClr val="accent1">
                  <a:lumMod val="75000"/>
                </a:schemeClr>
              </a:solidFill>
            </a:endParaRPr>
          </a:p>
        </p:txBody>
      </p:sp>
      <p:pic>
        <p:nvPicPr>
          <p:cNvPr id="4" name="Picture 3">
            <a:extLst>
              <a:ext uri="{FF2B5EF4-FFF2-40B4-BE49-F238E27FC236}">
                <a16:creationId xmlns:a16="http://schemas.microsoft.com/office/drawing/2014/main" id="{4B553E41-F797-455A-92F7-A0AE5B2681BF}"/>
              </a:ext>
            </a:extLst>
          </p:cNvPr>
          <p:cNvPicPr>
            <a:picLocks noChangeAspect="1"/>
          </p:cNvPicPr>
          <p:nvPr/>
        </p:nvPicPr>
        <p:blipFill>
          <a:blip r:embed="rId6">
            <a:extLst>
              <a:ext uri="{BEBA8EAE-BF5A-486C-A8C5-ECC9F3942E4B}">
                <a14:imgProps xmlns:a14="http://schemas.microsoft.com/office/drawing/2010/main">
                  <a14:imgLayer r:embed="rId7">
                    <a14:imgEffect>
                      <a14:artisticLineDrawing/>
                    </a14:imgEffect>
                  </a14:imgLayer>
                </a14:imgProps>
              </a:ext>
            </a:extLst>
          </a:blip>
          <a:stretch>
            <a:fillRect/>
          </a:stretch>
        </p:blipFill>
        <p:spPr>
          <a:xfrm>
            <a:off x="2713956" y="5753327"/>
            <a:ext cx="335559" cy="343424"/>
          </a:xfrm>
          <a:prstGeom prst="rect">
            <a:avLst/>
          </a:prstGeom>
          <a:effectLst>
            <a:outerShdw blurRad="50800" dist="50800" dir="5400000" algn="ctr" rotWithShape="0">
              <a:schemeClr val="accent1"/>
            </a:outerShdw>
            <a:softEdge rad="50800"/>
          </a:effectLst>
        </p:spPr>
      </p:pic>
    </p:spTree>
    <p:extLst>
      <p:ext uri="{BB962C8B-B14F-4D97-AF65-F5344CB8AC3E}">
        <p14:creationId xmlns:p14="http://schemas.microsoft.com/office/powerpoint/2010/main" val="1707627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154</Words>
  <Application>Microsoft Office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Roboto</vt:lpstr>
      <vt:lpstr>Office Theme</vt:lpstr>
      <vt:lpstr>     Registration now open!!  We are delighted to announce that registration for the 21st Annual Research Conference is now open.   The registration page can be accessed at the following link:   https://conference.ucc.ie/sonm-annual-conference-2022/regpage/Site/Register   This year's Annual Conference is taking place in person in Room G05 in the Brookfield Health Sciences Complex, UCC from 9am to 4pm. We will be also streaming all the talks out live and will send details on how to access the Conference online closer to the date.  You can choose below whether to attend the conference in person or online.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for Abstracts:   21st Annual Research Conference  March 31st, 2022  Abstracts deadline:  Mon 7th Feb</dc:title>
  <dc:creator>Flynn, Angela</dc:creator>
  <cp:lastModifiedBy>Hurley, Noelette</cp:lastModifiedBy>
  <cp:revision>4</cp:revision>
  <dcterms:created xsi:type="dcterms:W3CDTF">2022-01-27T12:34:28Z</dcterms:created>
  <dcterms:modified xsi:type="dcterms:W3CDTF">2022-02-25T16:30:26Z</dcterms:modified>
</cp:coreProperties>
</file>