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 id="2147483648" r:id="rId5"/>
  </p:sldMasterIdLst>
  <p:notesMasterIdLst>
    <p:notesMasterId r:id="rId26"/>
  </p:notesMasterIdLst>
  <p:handoutMasterIdLst>
    <p:handoutMasterId r:id="rId27"/>
  </p:handoutMasterIdLst>
  <p:sldIdLst>
    <p:sldId id="3810" r:id="rId6"/>
    <p:sldId id="273" r:id="rId7"/>
    <p:sldId id="274" r:id="rId8"/>
    <p:sldId id="3812" r:id="rId9"/>
    <p:sldId id="283" r:id="rId10"/>
    <p:sldId id="278" r:id="rId11"/>
    <p:sldId id="285" r:id="rId12"/>
    <p:sldId id="286" r:id="rId13"/>
    <p:sldId id="3813" r:id="rId14"/>
    <p:sldId id="3814" r:id="rId15"/>
    <p:sldId id="3815" r:id="rId16"/>
    <p:sldId id="280" r:id="rId17"/>
    <p:sldId id="3816" r:id="rId18"/>
    <p:sldId id="3817" r:id="rId19"/>
    <p:sldId id="3818" r:id="rId20"/>
    <p:sldId id="3819" r:id="rId21"/>
    <p:sldId id="3820" r:id="rId22"/>
    <p:sldId id="3821" r:id="rId23"/>
    <p:sldId id="3823" r:id="rId24"/>
    <p:sldId id="382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rest, Lenka" initials="FL" lastIdx="1" clrIdx="0">
    <p:extLst>
      <p:ext uri="{19B8F6BF-5375-455C-9EA6-DF929625EA0E}">
        <p15:presenceInfo xmlns:p15="http://schemas.microsoft.com/office/powerpoint/2012/main" userId="S::lenka.forrest@ucc.ie::d65b04d1-b136-43e6-bb93-d6a6b00123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87"/>
    <a:srgbClr val="ED9A22"/>
    <a:srgbClr val="FFB500"/>
    <a:srgbClr val="B0113C"/>
    <a:srgbClr val="C71C6F"/>
    <a:srgbClr val="59D95F"/>
    <a:srgbClr val="2ECC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E15CCC-1495-475E-9775-A559AFB873BF}" v="4" dt="2025-10-08T09:35:37.082"/>
    <p1510:client id="{F9700C79-1218-4DF2-91EC-9F428E0910EB}" v="16" dt="2025-10-07T12:02:50.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40" autoAdjust="0"/>
    <p:restoredTop sz="86290" autoAdjust="0"/>
  </p:normalViewPr>
  <p:slideViewPr>
    <p:cSldViewPr snapToGrid="0">
      <p:cViewPr varScale="1">
        <p:scale>
          <a:sx n="54" d="100"/>
          <a:sy n="54" d="100"/>
        </p:scale>
        <p:origin x="1160" y="5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3" d="100"/>
          <a:sy n="53" d="100"/>
        </p:scale>
        <p:origin x="125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174540-A10F-407B-B389-BB217A0592A9}" type="datetimeFigureOut">
              <a:rPr lang="en-IE" smtClean="0"/>
              <a:t>09/10/2025</a:t>
            </a:fld>
            <a:endParaRPr lang="en-IE"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76FBF8-1037-4AB0-8B68-B9CFB59E3240}" type="slidenum">
              <a:rPr lang="en-IE" smtClean="0"/>
              <a:t>‹#›</a:t>
            </a:fld>
            <a:endParaRPr lang="en-IE" dirty="0"/>
          </a:p>
        </p:txBody>
      </p:sp>
    </p:spTree>
    <p:extLst>
      <p:ext uri="{BB962C8B-B14F-4D97-AF65-F5344CB8AC3E}">
        <p14:creationId xmlns:p14="http://schemas.microsoft.com/office/powerpoint/2010/main" val="127312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D95E6-CD81-456C-B038-0F883674A42E}" type="datetimeFigureOut">
              <a:rPr lang="en-IE" smtClean="0"/>
              <a:t>09/10/2025</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AFCE1-43C8-4F24-8500-7A786239E568}" type="slidenum">
              <a:rPr lang="en-IE" smtClean="0"/>
              <a:t>‹#›</a:t>
            </a:fld>
            <a:endParaRPr lang="en-IE" dirty="0"/>
          </a:p>
        </p:txBody>
      </p:sp>
    </p:spTree>
    <p:extLst>
      <p:ext uri="{BB962C8B-B14F-4D97-AF65-F5344CB8AC3E}">
        <p14:creationId xmlns:p14="http://schemas.microsoft.com/office/powerpoint/2010/main" val="3598634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1BAFCE1-43C8-4F24-8500-7A786239E568}" type="slidenum">
              <a:rPr lang="en-IE" smtClean="0"/>
              <a:t>1</a:t>
            </a:fld>
            <a:endParaRPr lang="en-IE" dirty="0"/>
          </a:p>
        </p:txBody>
      </p:sp>
    </p:spTree>
    <p:extLst>
      <p:ext uri="{BB962C8B-B14F-4D97-AF65-F5344CB8AC3E}">
        <p14:creationId xmlns:p14="http://schemas.microsoft.com/office/powerpoint/2010/main" val="1711944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5D040-AB6D-07A9-B2D1-F3E44ADF3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38792-BEEF-14FC-1899-C29014BE70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9775E-40DE-18C8-7BFD-219AEC77F8CF}"/>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B78F3442-9CA7-22B2-FF16-BA87ECF252BF}"/>
              </a:ext>
            </a:extLst>
          </p:cNvPr>
          <p:cNvSpPr>
            <a:spLocks noGrp="1"/>
          </p:cNvSpPr>
          <p:nvPr>
            <p:ph type="sldNum" sz="quarter" idx="5"/>
          </p:nvPr>
        </p:nvSpPr>
        <p:spPr/>
        <p:txBody>
          <a:bodyPr/>
          <a:lstStyle/>
          <a:p>
            <a:fld id="{91BAFCE1-43C8-4F24-8500-7A786239E568}" type="slidenum">
              <a:rPr lang="en-IE" smtClean="0"/>
              <a:t>10</a:t>
            </a:fld>
            <a:endParaRPr lang="en-IE" dirty="0"/>
          </a:p>
        </p:txBody>
      </p:sp>
    </p:spTree>
    <p:extLst>
      <p:ext uri="{BB962C8B-B14F-4D97-AF65-F5344CB8AC3E}">
        <p14:creationId xmlns:p14="http://schemas.microsoft.com/office/powerpoint/2010/main" val="2994758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FC317-13E0-B722-0B80-C9C93E933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F6EB9-60ED-454F-00B2-78153A847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57FF7-D348-B3C2-72F6-A0AE54F6837F}"/>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E1E6B898-124D-2C12-CA9A-40197ABB091C}"/>
              </a:ext>
            </a:extLst>
          </p:cNvPr>
          <p:cNvSpPr>
            <a:spLocks noGrp="1"/>
          </p:cNvSpPr>
          <p:nvPr>
            <p:ph type="sldNum" sz="quarter" idx="5"/>
          </p:nvPr>
        </p:nvSpPr>
        <p:spPr/>
        <p:txBody>
          <a:bodyPr/>
          <a:lstStyle/>
          <a:p>
            <a:fld id="{91BAFCE1-43C8-4F24-8500-7A786239E568}" type="slidenum">
              <a:rPr lang="en-IE" smtClean="0"/>
              <a:t>11</a:t>
            </a:fld>
            <a:endParaRPr lang="en-IE" dirty="0"/>
          </a:p>
        </p:txBody>
      </p:sp>
    </p:spTree>
    <p:extLst>
      <p:ext uri="{BB962C8B-B14F-4D97-AF65-F5344CB8AC3E}">
        <p14:creationId xmlns:p14="http://schemas.microsoft.com/office/powerpoint/2010/main" val="503652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2E279-CB6D-5CB2-C639-12DD7AB56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92AB5-B258-B6E8-E544-582B2A936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85F61-2FF1-557D-F518-EDAF189E910D}"/>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3A8F0ADE-7E04-C61E-A682-62944B2C079E}"/>
              </a:ext>
            </a:extLst>
          </p:cNvPr>
          <p:cNvSpPr>
            <a:spLocks noGrp="1"/>
          </p:cNvSpPr>
          <p:nvPr>
            <p:ph type="sldNum" sz="quarter" idx="5"/>
          </p:nvPr>
        </p:nvSpPr>
        <p:spPr/>
        <p:txBody>
          <a:bodyPr/>
          <a:lstStyle/>
          <a:p>
            <a:fld id="{91BAFCE1-43C8-4F24-8500-7A786239E568}" type="slidenum">
              <a:rPr lang="en-IE" smtClean="0"/>
              <a:t>12</a:t>
            </a:fld>
            <a:endParaRPr lang="en-IE" dirty="0"/>
          </a:p>
        </p:txBody>
      </p:sp>
    </p:spTree>
    <p:extLst>
      <p:ext uri="{BB962C8B-B14F-4D97-AF65-F5344CB8AC3E}">
        <p14:creationId xmlns:p14="http://schemas.microsoft.com/office/powerpoint/2010/main" val="4036602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C5FD9-700E-4F60-1F65-4CDD353EF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62D51-4031-178D-A74E-29D1B6309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A0FEB-7F62-866B-AE69-E5200244207C}"/>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2A6C666-CB27-3FFB-4EA2-6077F9E281CC}"/>
              </a:ext>
            </a:extLst>
          </p:cNvPr>
          <p:cNvSpPr>
            <a:spLocks noGrp="1"/>
          </p:cNvSpPr>
          <p:nvPr>
            <p:ph type="sldNum" sz="quarter" idx="5"/>
          </p:nvPr>
        </p:nvSpPr>
        <p:spPr/>
        <p:txBody>
          <a:bodyPr/>
          <a:lstStyle/>
          <a:p>
            <a:fld id="{91BAFCE1-43C8-4F24-8500-7A786239E568}" type="slidenum">
              <a:rPr lang="en-IE" smtClean="0"/>
              <a:t>13</a:t>
            </a:fld>
            <a:endParaRPr lang="en-IE" dirty="0"/>
          </a:p>
        </p:txBody>
      </p:sp>
    </p:spTree>
    <p:extLst>
      <p:ext uri="{BB962C8B-B14F-4D97-AF65-F5344CB8AC3E}">
        <p14:creationId xmlns:p14="http://schemas.microsoft.com/office/powerpoint/2010/main" val="1311897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1AB7E-F4E1-F2CD-4318-2C4569F2F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B5229-96B4-E361-2346-91290D5CE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19B68-BEF8-57CF-FFA6-9FFDD4B9984C}"/>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C4A8BBF3-4DEB-77F4-FE2C-702D84CB9441}"/>
              </a:ext>
            </a:extLst>
          </p:cNvPr>
          <p:cNvSpPr>
            <a:spLocks noGrp="1"/>
          </p:cNvSpPr>
          <p:nvPr>
            <p:ph type="sldNum" sz="quarter" idx="5"/>
          </p:nvPr>
        </p:nvSpPr>
        <p:spPr/>
        <p:txBody>
          <a:bodyPr/>
          <a:lstStyle/>
          <a:p>
            <a:fld id="{91BAFCE1-43C8-4F24-8500-7A786239E568}" type="slidenum">
              <a:rPr lang="en-IE" smtClean="0"/>
              <a:t>14</a:t>
            </a:fld>
            <a:endParaRPr lang="en-IE" dirty="0"/>
          </a:p>
        </p:txBody>
      </p:sp>
    </p:spTree>
    <p:extLst>
      <p:ext uri="{BB962C8B-B14F-4D97-AF65-F5344CB8AC3E}">
        <p14:creationId xmlns:p14="http://schemas.microsoft.com/office/powerpoint/2010/main" val="2960751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C2C6E-F7DC-8EBC-8864-290EC0AF4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544AF-92CA-3863-EB89-2A75EF618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CE642E-0B4C-738E-0A05-26F61FAFB196}"/>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CBDD14D-F536-C622-C4C9-5DF4C4954228}"/>
              </a:ext>
            </a:extLst>
          </p:cNvPr>
          <p:cNvSpPr>
            <a:spLocks noGrp="1"/>
          </p:cNvSpPr>
          <p:nvPr>
            <p:ph type="sldNum" sz="quarter" idx="5"/>
          </p:nvPr>
        </p:nvSpPr>
        <p:spPr/>
        <p:txBody>
          <a:bodyPr/>
          <a:lstStyle/>
          <a:p>
            <a:fld id="{91BAFCE1-43C8-4F24-8500-7A786239E568}" type="slidenum">
              <a:rPr lang="en-IE" smtClean="0"/>
              <a:t>15</a:t>
            </a:fld>
            <a:endParaRPr lang="en-IE" dirty="0"/>
          </a:p>
        </p:txBody>
      </p:sp>
    </p:spTree>
    <p:extLst>
      <p:ext uri="{BB962C8B-B14F-4D97-AF65-F5344CB8AC3E}">
        <p14:creationId xmlns:p14="http://schemas.microsoft.com/office/powerpoint/2010/main" val="368682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6E07D-3352-727B-4DCD-5C48BEAE8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3BF2E-F242-577C-34AF-56DF41B65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B4D405-6B84-FFCD-CF09-0C7466DED1A6}"/>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C74C852B-9265-0F67-FEDE-CC483F409F67}"/>
              </a:ext>
            </a:extLst>
          </p:cNvPr>
          <p:cNvSpPr>
            <a:spLocks noGrp="1"/>
          </p:cNvSpPr>
          <p:nvPr>
            <p:ph type="sldNum" sz="quarter" idx="5"/>
          </p:nvPr>
        </p:nvSpPr>
        <p:spPr/>
        <p:txBody>
          <a:bodyPr/>
          <a:lstStyle/>
          <a:p>
            <a:fld id="{91BAFCE1-43C8-4F24-8500-7A786239E568}" type="slidenum">
              <a:rPr lang="en-IE" smtClean="0"/>
              <a:t>16</a:t>
            </a:fld>
            <a:endParaRPr lang="en-IE" dirty="0"/>
          </a:p>
        </p:txBody>
      </p:sp>
    </p:spTree>
    <p:extLst>
      <p:ext uri="{BB962C8B-B14F-4D97-AF65-F5344CB8AC3E}">
        <p14:creationId xmlns:p14="http://schemas.microsoft.com/office/powerpoint/2010/main" val="198164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CD65E-3ED9-5DEF-F65C-2B826C61F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CB40D-C512-573E-6A73-F752ED3B3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26860-9151-D2B2-A82C-1951D84F3D0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5CE50930-7D15-46C6-1FEF-D62830EEFF48}"/>
              </a:ext>
            </a:extLst>
          </p:cNvPr>
          <p:cNvSpPr>
            <a:spLocks noGrp="1"/>
          </p:cNvSpPr>
          <p:nvPr>
            <p:ph type="sldNum" sz="quarter" idx="5"/>
          </p:nvPr>
        </p:nvSpPr>
        <p:spPr/>
        <p:txBody>
          <a:bodyPr/>
          <a:lstStyle/>
          <a:p>
            <a:fld id="{91BAFCE1-43C8-4F24-8500-7A786239E568}" type="slidenum">
              <a:rPr lang="en-IE" smtClean="0"/>
              <a:t>17</a:t>
            </a:fld>
            <a:endParaRPr lang="en-IE" dirty="0"/>
          </a:p>
        </p:txBody>
      </p:sp>
    </p:spTree>
    <p:extLst>
      <p:ext uri="{BB962C8B-B14F-4D97-AF65-F5344CB8AC3E}">
        <p14:creationId xmlns:p14="http://schemas.microsoft.com/office/powerpoint/2010/main" val="2245238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9B26-3144-BD51-35AB-5BBD0134F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D8E29-06D9-F883-BA01-683F9D23DA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2A782-77EE-7351-D5AB-EE5AB2E9A64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E2D7965-B91E-942F-6AB8-0AD3EB6F7F8D}"/>
              </a:ext>
            </a:extLst>
          </p:cNvPr>
          <p:cNvSpPr>
            <a:spLocks noGrp="1"/>
          </p:cNvSpPr>
          <p:nvPr>
            <p:ph type="sldNum" sz="quarter" idx="5"/>
          </p:nvPr>
        </p:nvSpPr>
        <p:spPr/>
        <p:txBody>
          <a:bodyPr/>
          <a:lstStyle/>
          <a:p>
            <a:fld id="{91BAFCE1-43C8-4F24-8500-7A786239E568}" type="slidenum">
              <a:rPr lang="en-IE" smtClean="0"/>
              <a:t>18</a:t>
            </a:fld>
            <a:endParaRPr lang="en-IE" dirty="0"/>
          </a:p>
        </p:txBody>
      </p:sp>
    </p:spTree>
    <p:extLst>
      <p:ext uri="{BB962C8B-B14F-4D97-AF65-F5344CB8AC3E}">
        <p14:creationId xmlns:p14="http://schemas.microsoft.com/office/powerpoint/2010/main" val="1179622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E195D-981D-ACE4-5B3C-79A7D31C0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F39DA-3955-73CC-0459-D9855576B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C10E9D-F600-88A5-516D-E8139944DC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51C076-0003-C5EB-9685-1798FFDAAB32}"/>
              </a:ext>
            </a:extLst>
          </p:cNvPr>
          <p:cNvSpPr>
            <a:spLocks noGrp="1"/>
          </p:cNvSpPr>
          <p:nvPr>
            <p:ph type="sldNum" sz="quarter" idx="5"/>
          </p:nvPr>
        </p:nvSpPr>
        <p:spPr/>
        <p:txBody>
          <a:bodyPr/>
          <a:lstStyle/>
          <a:p>
            <a:fld id="{5134D53B-0B81-4095-9124-FD5D23415F6C}" type="slidenum">
              <a:rPr lang="en-US" smtClean="0"/>
              <a:t>19</a:t>
            </a:fld>
            <a:endParaRPr lang="en-US"/>
          </a:p>
        </p:txBody>
      </p:sp>
    </p:spTree>
    <p:extLst>
      <p:ext uri="{BB962C8B-B14F-4D97-AF65-F5344CB8AC3E}">
        <p14:creationId xmlns:p14="http://schemas.microsoft.com/office/powerpoint/2010/main" val="147633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1BAFCE1-43C8-4F24-8500-7A786239E568}" type="slidenum">
              <a:rPr lang="en-IE" smtClean="0"/>
              <a:t>2</a:t>
            </a:fld>
            <a:endParaRPr lang="en-IE" dirty="0"/>
          </a:p>
        </p:txBody>
      </p:sp>
    </p:spTree>
    <p:extLst>
      <p:ext uri="{BB962C8B-B14F-4D97-AF65-F5344CB8AC3E}">
        <p14:creationId xmlns:p14="http://schemas.microsoft.com/office/powerpoint/2010/main" val="3733235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1BAFCE1-43C8-4F24-8500-7A786239E568}" type="slidenum">
              <a:rPr lang="en-IE" smtClean="0"/>
              <a:t>20</a:t>
            </a:fld>
            <a:endParaRPr lang="en-IE" dirty="0"/>
          </a:p>
        </p:txBody>
      </p:sp>
    </p:spTree>
    <p:extLst>
      <p:ext uri="{BB962C8B-B14F-4D97-AF65-F5344CB8AC3E}">
        <p14:creationId xmlns:p14="http://schemas.microsoft.com/office/powerpoint/2010/main" val="46587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7E913-F769-E14D-1E18-F23F0431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A242B-A3E2-EEDE-30BD-EE06B4B09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58F48-4394-9AD1-6CD7-5E09A88F6B9B}"/>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7E724BC-5F55-80E9-7E5E-8C554BA90B92}"/>
              </a:ext>
            </a:extLst>
          </p:cNvPr>
          <p:cNvSpPr>
            <a:spLocks noGrp="1"/>
          </p:cNvSpPr>
          <p:nvPr>
            <p:ph type="sldNum" sz="quarter" idx="5"/>
          </p:nvPr>
        </p:nvSpPr>
        <p:spPr/>
        <p:txBody>
          <a:bodyPr/>
          <a:lstStyle/>
          <a:p>
            <a:fld id="{91BAFCE1-43C8-4F24-8500-7A786239E568}" type="slidenum">
              <a:rPr lang="en-IE" smtClean="0"/>
              <a:t>3</a:t>
            </a:fld>
            <a:endParaRPr lang="en-IE" dirty="0"/>
          </a:p>
        </p:txBody>
      </p:sp>
    </p:spTree>
    <p:extLst>
      <p:ext uri="{BB962C8B-B14F-4D97-AF65-F5344CB8AC3E}">
        <p14:creationId xmlns:p14="http://schemas.microsoft.com/office/powerpoint/2010/main" val="16413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1BAFCE1-43C8-4F24-8500-7A786239E568}" type="slidenum">
              <a:rPr lang="en-IE" smtClean="0"/>
              <a:t>4</a:t>
            </a:fld>
            <a:endParaRPr lang="en-IE" dirty="0"/>
          </a:p>
        </p:txBody>
      </p:sp>
    </p:spTree>
    <p:extLst>
      <p:ext uri="{BB962C8B-B14F-4D97-AF65-F5344CB8AC3E}">
        <p14:creationId xmlns:p14="http://schemas.microsoft.com/office/powerpoint/2010/main" val="207225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DD2B-107B-B656-9DFA-8BD725E0D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74A1D-62BC-4EEA-15FF-747AD346B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194D7-323E-4586-F44B-0B68F644702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E882657-3FC3-2572-7208-CEFD5CC750C6}"/>
              </a:ext>
            </a:extLst>
          </p:cNvPr>
          <p:cNvSpPr>
            <a:spLocks noGrp="1"/>
          </p:cNvSpPr>
          <p:nvPr>
            <p:ph type="sldNum" sz="quarter" idx="5"/>
          </p:nvPr>
        </p:nvSpPr>
        <p:spPr/>
        <p:txBody>
          <a:bodyPr/>
          <a:lstStyle/>
          <a:p>
            <a:fld id="{91BAFCE1-43C8-4F24-8500-7A786239E568}" type="slidenum">
              <a:rPr lang="en-IE" smtClean="0"/>
              <a:t>5</a:t>
            </a:fld>
            <a:endParaRPr lang="en-IE" dirty="0"/>
          </a:p>
        </p:txBody>
      </p:sp>
    </p:spTree>
    <p:extLst>
      <p:ext uri="{BB962C8B-B14F-4D97-AF65-F5344CB8AC3E}">
        <p14:creationId xmlns:p14="http://schemas.microsoft.com/office/powerpoint/2010/main" val="4138206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B4A30-D7A4-A736-F780-CAD858192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93CD8-1B39-9DAF-750D-6593EED8C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3FA69-3888-A15D-78A3-F1D830F0A12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EDB64C99-6008-D46E-C899-75858EA988D5}"/>
              </a:ext>
            </a:extLst>
          </p:cNvPr>
          <p:cNvSpPr>
            <a:spLocks noGrp="1"/>
          </p:cNvSpPr>
          <p:nvPr>
            <p:ph type="sldNum" sz="quarter" idx="5"/>
          </p:nvPr>
        </p:nvSpPr>
        <p:spPr/>
        <p:txBody>
          <a:bodyPr/>
          <a:lstStyle/>
          <a:p>
            <a:fld id="{91BAFCE1-43C8-4F24-8500-7A786239E568}" type="slidenum">
              <a:rPr lang="en-IE" smtClean="0"/>
              <a:t>6</a:t>
            </a:fld>
            <a:endParaRPr lang="en-IE" dirty="0"/>
          </a:p>
        </p:txBody>
      </p:sp>
    </p:spTree>
    <p:extLst>
      <p:ext uri="{BB962C8B-B14F-4D97-AF65-F5344CB8AC3E}">
        <p14:creationId xmlns:p14="http://schemas.microsoft.com/office/powerpoint/2010/main" val="2804674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B4A30-D7A4-A736-F780-CAD858192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93CD8-1B39-9DAF-750D-6593EED8C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3FA69-3888-A15D-78A3-F1D830F0A128}"/>
              </a:ext>
            </a:extLst>
          </p:cNvPr>
          <p:cNvSpPr>
            <a:spLocks noGrp="1"/>
          </p:cNvSpPr>
          <p:nvPr>
            <p:ph type="body" idx="1"/>
          </p:nvPr>
        </p:nvSpPr>
        <p:spPr/>
        <p:txBody>
          <a:bodyPr/>
          <a:lstStyle/>
          <a:p>
            <a:r>
              <a:rPr lang="en-IE" dirty="0"/>
              <a:t> </a:t>
            </a:r>
          </a:p>
        </p:txBody>
      </p:sp>
      <p:sp>
        <p:nvSpPr>
          <p:cNvPr id="4" name="Slide Number Placeholder 3">
            <a:extLst>
              <a:ext uri="{FF2B5EF4-FFF2-40B4-BE49-F238E27FC236}">
                <a16:creationId xmlns:a16="http://schemas.microsoft.com/office/drawing/2014/main" id="{EDB64C99-6008-D46E-C899-75858EA988D5}"/>
              </a:ext>
            </a:extLst>
          </p:cNvPr>
          <p:cNvSpPr>
            <a:spLocks noGrp="1"/>
          </p:cNvSpPr>
          <p:nvPr>
            <p:ph type="sldNum" sz="quarter" idx="5"/>
          </p:nvPr>
        </p:nvSpPr>
        <p:spPr/>
        <p:txBody>
          <a:bodyPr/>
          <a:lstStyle/>
          <a:p>
            <a:fld id="{91BAFCE1-43C8-4F24-8500-7A786239E568}" type="slidenum">
              <a:rPr lang="en-IE" smtClean="0"/>
              <a:t>7</a:t>
            </a:fld>
            <a:endParaRPr lang="en-IE" dirty="0"/>
          </a:p>
        </p:txBody>
      </p:sp>
    </p:spTree>
    <p:extLst>
      <p:ext uri="{BB962C8B-B14F-4D97-AF65-F5344CB8AC3E}">
        <p14:creationId xmlns:p14="http://schemas.microsoft.com/office/powerpoint/2010/main" val="4241346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B4A30-D7A4-A736-F780-CAD858192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93CD8-1B39-9DAF-750D-6593EED8C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3FA69-3888-A15D-78A3-F1D830F0A128}"/>
              </a:ext>
            </a:extLst>
          </p:cNvPr>
          <p:cNvSpPr>
            <a:spLocks noGrp="1"/>
          </p:cNvSpPr>
          <p:nvPr>
            <p:ph type="body" idx="1"/>
          </p:nvPr>
        </p:nvSpPr>
        <p:spPr/>
        <p:txBody>
          <a:bodyPr/>
          <a:lstStyle/>
          <a:p>
            <a:r>
              <a:rPr lang="en-IE" dirty="0"/>
              <a:t> </a:t>
            </a:r>
          </a:p>
        </p:txBody>
      </p:sp>
      <p:sp>
        <p:nvSpPr>
          <p:cNvPr id="4" name="Slide Number Placeholder 3">
            <a:extLst>
              <a:ext uri="{FF2B5EF4-FFF2-40B4-BE49-F238E27FC236}">
                <a16:creationId xmlns:a16="http://schemas.microsoft.com/office/drawing/2014/main" id="{EDB64C99-6008-D46E-C899-75858EA988D5}"/>
              </a:ext>
            </a:extLst>
          </p:cNvPr>
          <p:cNvSpPr>
            <a:spLocks noGrp="1"/>
          </p:cNvSpPr>
          <p:nvPr>
            <p:ph type="sldNum" sz="quarter" idx="5"/>
          </p:nvPr>
        </p:nvSpPr>
        <p:spPr/>
        <p:txBody>
          <a:bodyPr/>
          <a:lstStyle/>
          <a:p>
            <a:fld id="{91BAFCE1-43C8-4F24-8500-7A786239E568}" type="slidenum">
              <a:rPr lang="en-IE" smtClean="0"/>
              <a:t>8</a:t>
            </a:fld>
            <a:endParaRPr lang="en-IE" dirty="0"/>
          </a:p>
        </p:txBody>
      </p:sp>
    </p:spTree>
    <p:extLst>
      <p:ext uri="{BB962C8B-B14F-4D97-AF65-F5344CB8AC3E}">
        <p14:creationId xmlns:p14="http://schemas.microsoft.com/office/powerpoint/2010/main" val="3424112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D1876-8EBE-084F-DFE4-174DB2837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7939D-7D61-0E54-1CB8-4895D560D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09B4AD-DFD7-C3DF-5342-F075178A1A46}"/>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45F38A09-EB2F-8B77-4884-1D5F9198FC2E}"/>
              </a:ext>
            </a:extLst>
          </p:cNvPr>
          <p:cNvSpPr>
            <a:spLocks noGrp="1"/>
          </p:cNvSpPr>
          <p:nvPr>
            <p:ph type="sldNum" sz="quarter" idx="5"/>
          </p:nvPr>
        </p:nvSpPr>
        <p:spPr/>
        <p:txBody>
          <a:bodyPr/>
          <a:lstStyle/>
          <a:p>
            <a:fld id="{91BAFCE1-43C8-4F24-8500-7A786239E568}" type="slidenum">
              <a:rPr lang="en-IE" smtClean="0"/>
              <a:t>9</a:t>
            </a:fld>
            <a:endParaRPr lang="en-IE" dirty="0"/>
          </a:p>
        </p:txBody>
      </p:sp>
    </p:spTree>
    <p:extLst>
      <p:ext uri="{BB962C8B-B14F-4D97-AF65-F5344CB8AC3E}">
        <p14:creationId xmlns:p14="http://schemas.microsoft.com/office/powerpoint/2010/main" val="3436199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FF4C551C-F56A-4F6A-9F4F-3518D8FF2637}" type="datetimeFigureOut">
              <a:rPr lang="en-IE" smtClean="0"/>
              <a:t>09/10/2025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12727BCD-670F-4DB9-A247-B460ABFBC3E6}" type="slidenum">
              <a:rPr lang="en-IE" smtClean="0"/>
              <a:t>‹#›</a:t>
            </a:fld>
            <a:endParaRPr lang="en-IE" dirty="0"/>
          </a:p>
        </p:txBody>
      </p:sp>
    </p:spTree>
    <p:extLst>
      <p:ext uri="{BB962C8B-B14F-4D97-AF65-F5344CB8AC3E}">
        <p14:creationId xmlns:p14="http://schemas.microsoft.com/office/powerpoint/2010/main" val="784205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FF4C551C-F56A-4F6A-9F4F-3518D8FF2637}" type="datetimeFigureOut">
              <a:rPr lang="en-IE" smtClean="0"/>
              <a:t>09/10/2025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12727BCD-670F-4DB9-A247-B460ABFBC3E6}" type="slidenum">
              <a:rPr lang="en-IE" smtClean="0"/>
              <a:t>‹#›</a:t>
            </a:fld>
            <a:endParaRPr lang="en-IE" dirty="0"/>
          </a:p>
        </p:txBody>
      </p:sp>
    </p:spTree>
    <p:extLst>
      <p:ext uri="{BB962C8B-B14F-4D97-AF65-F5344CB8AC3E}">
        <p14:creationId xmlns:p14="http://schemas.microsoft.com/office/powerpoint/2010/main" val="408126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FF4C551C-F56A-4F6A-9F4F-3518D8FF2637}" type="datetimeFigureOut">
              <a:rPr lang="en-IE" smtClean="0"/>
              <a:t>09/10/2025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12727BCD-670F-4DB9-A247-B460ABFBC3E6}" type="slidenum">
              <a:rPr lang="en-IE" smtClean="0"/>
              <a:t>‹#›</a:t>
            </a:fld>
            <a:endParaRPr lang="en-IE" dirty="0"/>
          </a:p>
        </p:txBody>
      </p:sp>
    </p:spTree>
    <p:extLst>
      <p:ext uri="{BB962C8B-B14F-4D97-AF65-F5344CB8AC3E}">
        <p14:creationId xmlns:p14="http://schemas.microsoft.com/office/powerpoint/2010/main" val="40145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4649491"/>
            <a:ext cx="9013825"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5710084"/>
            <a:ext cx="9013824"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a:extLst>
              <a:ext uri="{FF2B5EF4-FFF2-40B4-BE49-F238E27FC236}">
                <a16:creationId xmlns:a16="http://schemas.microsoft.com/office/drawing/2014/main" id="{6899D572-C094-EDBB-DCD5-899B4768B0A6}"/>
              </a:ext>
            </a:extLst>
          </p:cNvPr>
          <p:cNvPicPr>
            <a:picLocks noChangeAspect="1"/>
          </p:cNvPicPr>
          <p:nvPr userDrawn="1"/>
        </p:nvPicPr>
        <p:blipFill>
          <a:blip r:embed="rId3"/>
          <a:srcRect l="3366" t="3664" r="605" b="422"/>
          <a:stretch/>
        </p:blipFill>
        <p:spPr>
          <a:xfrm>
            <a:off x="1" y="1411"/>
            <a:ext cx="12191999" cy="4456400"/>
          </a:xfrm>
          <a:prstGeom prst="rect">
            <a:avLst/>
          </a:prstGeom>
          <a:ln>
            <a:noFill/>
          </a:ln>
        </p:spPr>
      </p:pic>
    </p:spTree>
    <p:extLst>
      <p:ext uri="{BB962C8B-B14F-4D97-AF65-F5344CB8AC3E}">
        <p14:creationId xmlns:p14="http://schemas.microsoft.com/office/powerpoint/2010/main" val="3179442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376AEB-98E3-E52B-300A-65AA437866F1}"/>
              </a:ext>
            </a:extLst>
          </p:cNvPr>
          <p:cNvSpPr>
            <a:spLocks noGrp="1"/>
          </p:cNvSpPr>
          <p:nvPr>
            <p:ph sz="quarter" idx="11"/>
          </p:nvPr>
        </p:nvSpPr>
        <p:spPr>
          <a:xfrm>
            <a:off x="741363" y="1614488"/>
            <a:ext cx="11077575" cy="4884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Title 4">
            <a:extLst>
              <a:ext uri="{FF2B5EF4-FFF2-40B4-BE49-F238E27FC236}">
                <a16:creationId xmlns:a16="http://schemas.microsoft.com/office/drawing/2014/main" id="{F0B16BEE-C543-B15F-D785-3E82EBF191DF}"/>
              </a:ext>
            </a:extLst>
          </p:cNvPr>
          <p:cNvSpPr>
            <a:spLocks noGrp="1"/>
          </p:cNvSpPr>
          <p:nvPr>
            <p:ph type="title"/>
          </p:nvPr>
        </p:nvSpPr>
        <p:spPr>
          <a:xfrm>
            <a:off x="741363" y="288925"/>
            <a:ext cx="10515600" cy="1325563"/>
          </a:xfrm>
        </p:spPr>
        <p:txBody>
          <a:bodyPr>
            <a:normAutofit/>
          </a:bodyPr>
          <a:lstStyle>
            <a:lvl1pPr>
              <a:defRPr sz="2800" b="1">
                <a:solidFill>
                  <a:schemeClr val="bg1"/>
                </a:solidFill>
              </a:defRPr>
            </a:lvl1pPr>
          </a:lstStyle>
          <a:p>
            <a:r>
              <a:rPr lang="en-US"/>
              <a:t>Click to edit Master title style</a:t>
            </a:r>
            <a:endParaRPr lang="en-IE" dirty="0"/>
          </a:p>
        </p:txBody>
      </p:sp>
    </p:spTree>
    <p:extLst>
      <p:ext uri="{BB962C8B-B14F-4D97-AF65-F5344CB8AC3E}">
        <p14:creationId xmlns:p14="http://schemas.microsoft.com/office/powerpoint/2010/main" val="3998352876"/>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3621970"/>
            <a:ext cx="9040719"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4682563"/>
            <a:ext cx="9040718"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icture Placeholder 5">
            <a:extLst>
              <a:ext uri="{FF2B5EF4-FFF2-40B4-BE49-F238E27FC236}">
                <a16:creationId xmlns:a16="http://schemas.microsoft.com/office/drawing/2014/main" id="{3525E6E0-25E8-3021-8844-3D1DD91EEAAF}"/>
              </a:ext>
            </a:extLst>
          </p:cNvPr>
          <p:cNvSpPr>
            <a:spLocks noGrp="1"/>
          </p:cNvSpPr>
          <p:nvPr>
            <p:ph type="pic" sz="quarter" idx="10"/>
          </p:nvPr>
        </p:nvSpPr>
        <p:spPr>
          <a:xfrm>
            <a:off x="0" y="0"/>
            <a:ext cx="12192000" cy="3429000"/>
          </a:xfrm>
        </p:spPr>
        <p:txBody>
          <a:bodyPr/>
          <a:lstStyle/>
          <a:p>
            <a:r>
              <a:rPr lang="en-US"/>
              <a:t>Click icon to add picture</a:t>
            </a:r>
            <a:endParaRPr lang="en-IE"/>
          </a:p>
        </p:txBody>
      </p:sp>
      <p:sp>
        <p:nvSpPr>
          <p:cNvPr id="8" name="Picture Placeholder 7">
            <a:extLst>
              <a:ext uri="{FF2B5EF4-FFF2-40B4-BE49-F238E27FC236}">
                <a16:creationId xmlns:a16="http://schemas.microsoft.com/office/drawing/2014/main" id="{2CB08EBC-565B-7F56-10B8-26B02FCD00BE}"/>
              </a:ext>
            </a:extLst>
          </p:cNvPr>
          <p:cNvSpPr>
            <a:spLocks noGrp="1"/>
          </p:cNvSpPr>
          <p:nvPr>
            <p:ph type="pic" sz="quarter" idx="11" hasCustomPrompt="1"/>
          </p:nvPr>
        </p:nvSpPr>
        <p:spPr>
          <a:xfrm>
            <a:off x="358775" y="5827713"/>
            <a:ext cx="2563813" cy="709612"/>
          </a:xfrm>
        </p:spPr>
        <p:txBody>
          <a:bodyPr/>
          <a:lstStyle>
            <a:lvl1pPr>
              <a:defRPr sz="2000"/>
            </a:lvl1pPr>
          </a:lstStyle>
          <a:p>
            <a:r>
              <a:rPr lang="en-US" dirty="0"/>
              <a:t>Logo</a:t>
            </a:r>
            <a:endParaRPr lang="en-IE" dirty="0"/>
          </a:p>
        </p:txBody>
      </p:sp>
      <p:sp>
        <p:nvSpPr>
          <p:cNvPr id="11" name="Picture Placeholder 7">
            <a:extLst>
              <a:ext uri="{FF2B5EF4-FFF2-40B4-BE49-F238E27FC236}">
                <a16:creationId xmlns:a16="http://schemas.microsoft.com/office/drawing/2014/main" id="{03C5F2BC-3645-A71A-8D76-A336B3A27C5C}"/>
              </a:ext>
            </a:extLst>
          </p:cNvPr>
          <p:cNvSpPr>
            <a:spLocks noGrp="1"/>
          </p:cNvSpPr>
          <p:nvPr>
            <p:ph type="pic" sz="quarter" idx="12" hasCustomPrompt="1"/>
          </p:nvPr>
        </p:nvSpPr>
        <p:spPr>
          <a:xfrm>
            <a:off x="3375514" y="5834316"/>
            <a:ext cx="2563813" cy="709612"/>
          </a:xfrm>
        </p:spPr>
        <p:txBody>
          <a:bodyPr/>
          <a:lstStyle>
            <a:lvl1pPr>
              <a:defRPr sz="2000"/>
            </a:lvl1pPr>
          </a:lstStyle>
          <a:p>
            <a:r>
              <a:rPr lang="en-US" dirty="0"/>
              <a:t>Logo</a:t>
            </a:r>
            <a:endParaRPr lang="en-IE" dirty="0"/>
          </a:p>
        </p:txBody>
      </p:sp>
      <p:sp>
        <p:nvSpPr>
          <p:cNvPr id="12" name="Picture Placeholder 7">
            <a:extLst>
              <a:ext uri="{FF2B5EF4-FFF2-40B4-BE49-F238E27FC236}">
                <a16:creationId xmlns:a16="http://schemas.microsoft.com/office/drawing/2014/main" id="{C29727C1-BAB6-1074-1ADC-7CEDA68B8660}"/>
              </a:ext>
            </a:extLst>
          </p:cNvPr>
          <p:cNvSpPr>
            <a:spLocks noGrp="1"/>
          </p:cNvSpPr>
          <p:nvPr>
            <p:ph type="pic" sz="quarter" idx="13" hasCustomPrompt="1"/>
          </p:nvPr>
        </p:nvSpPr>
        <p:spPr>
          <a:xfrm>
            <a:off x="6322463" y="5834316"/>
            <a:ext cx="2563813" cy="709612"/>
          </a:xfrm>
        </p:spPr>
        <p:txBody>
          <a:bodyPr/>
          <a:lstStyle>
            <a:lvl1pPr>
              <a:defRPr sz="2000"/>
            </a:lvl1pPr>
          </a:lstStyle>
          <a:p>
            <a:r>
              <a:rPr lang="en-US" dirty="0"/>
              <a:t>Logo</a:t>
            </a:r>
            <a:endParaRPr lang="en-IE" dirty="0"/>
          </a:p>
        </p:txBody>
      </p:sp>
      <p:sp>
        <p:nvSpPr>
          <p:cNvPr id="13" name="Picture Placeholder 7">
            <a:extLst>
              <a:ext uri="{FF2B5EF4-FFF2-40B4-BE49-F238E27FC236}">
                <a16:creationId xmlns:a16="http://schemas.microsoft.com/office/drawing/2014/main" id="{5F1CB64E-F9BA-067C-FED4-74D11C19A71E}"/>
              </a:ext>
            </a:extLst>
          </p:cNvPr>
          <p:cNvSpPr>
            <a:spLocks noGrp="1"/>
          </p:cNvSpPr>
          <p:nvPr>
            <p:ph type="pic" sz="quarter" idx="14" hasCustomPrompt="1"/>
          </p:nvPr>
        </p:nvSpPr>
        <p:spPr>
          <a:xfrm>
            <a:off x="9269412" y="5822092"/>
            <a:ext cx="2563813" cy="709612"/>
          </a:xfrm>
        </p:spPr>
        <p:txBody>
          <a:bodyPr/>
          <a:lstStyle>
            <a:lvl1pPr>
              <a:defRPr sz="2000"/>
            </a:lvl1pPr>
          </a:lstStyle>
          <a:p>
            <a:r>
              <a:rPr lang="en-US" dirty="0"/>
              <a:t>Logo</a:t>
            </a:r>
            <a:endParaRPr lang="en-IE" dirty="0"/>
          </a:p>
        </p:txBody>
      </p:sp>
    </p:spTree>
    <p:extLst>
      <p:ext uri="{BB962C8B-B14F-4D97-AF65-F5344CB8AC3E}">
        <p14:creationId xmlns:p14="http://schemas.microsoft.com/office/powerpoint/2010/main" val="2762524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custom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4649491"/>
            <a:ext cx="9013825"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5710084"/>
            <a:ext cx="9013824"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icture Placeholder 6">
            <a:extLst>
              <a:ext uri="{FF2B5EF4-FFF2-40B4-BE49-F238E27FC236}">
                <a16:creationId xmlns:a16="http://schemas.microsoft.com/office/drawing/2014/main" id="{9B689EF7-7A90-C520-47C4-F348C31295D8}"/>
              </a:ext>
            </a:extLst>
          </p:cNvPr>
          <p:cNvSpPr>
            <a:spLocks noGrp="1"/>
          </p:cNvSpPr>
          <p:nvPr>
            <p:ph type="pic" sz="quarter" idx="10"/>
          </p:nvPr>
        </p:nvSpPr>
        <p:spPr>
          <a:xfrm>
            <a:off x="0" y="0"/>
            <a:ext cx="12192000" cy="4456113"/>
          </a:xfrm>
        </p:spPr>
        <p:txBody>
          <a:bodyPr/>
          <a:lstStyle/>
          <a:p>
            <a:r>
              <a:rPr lang="en-US"/>
              <a:t>Click icon to add picture</a:t>
            </a:r>
            <a:endParaRPr lang="en-IE"/>
          </a:p>
        </p:txBody>
      </p:sp>
    </p:spTree>
    <p:extLst>
      <p:ext uri="{BB962C8B-B14F-4D97-AF65-F5344CB8AC3E}">
        <p14:creationId xmlns:p14="http://schemas.microsoft.com/office/powerpoint/2010/main" val="778374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1E01-891A-E5BA-1A29-17C3B9BA33A4}"/>
              </a:ext>
            </a:extLst>
          </p:cNvPr>
          <p:cNvSpPr>
            <a:spLocks noGrp="1"/>
          </p:cNvSpPr>
          <p:nvPr>
            <p:ph type="title"/>
          </p:nvPr>
        </p:nvSpPr>
        <p:spPr/>
        <p:txBody>
          <a:bodyPr>
            <a:normAutofit/>
          </a:bodyPr>
          <a:lstStyle>
            <a:lvl1pPr>
              <a:defRPr lang="en-IE" sz="2800" b="1" kern="1200" dirty="0">
                <a:solidFill>
                  <a:schemeClr val="bg1"/>
                </a:solidFill>
                <a:latin typeface="Lucida Bright" panose="02040602050505020304" pitchFamily="18" charset="0"/>
                <a:ea typeface="+mj-ea"/>
                <a:cs typeface="+mj-cs"/>
              </a:defRPr>
            </a:lvl1p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AEC7D2A9-8ABB-D54F-6B9D-1EF771BC89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4" name="Content Placeholder 3">
            <a:extLst>
              <a:ext uri="{FF2B5EF4-FFF2-40B4-BE49-F238E27FC236}">
                <a16:creationId xmlns:a16="http://schemas.microsoft.com/office/drawing/2014/main" id="{5959E98B-47D1-64E6-B6C2-621E8F3D8D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9AD13712-CEF8-9DFA-7C1B-126464FA7F04}"/>
              </a:ext>
            </a:extLst>
          </p:cNvPr>
          <p:cNvSpPr>
            <a:spLocks noGrp="1"/>
          </p:cNvSpPr>
          <p:nvPr>
            <p:ph type="dt" sz="half" idx="10"/>
          </p:nvPr>
        </p:nvSpPr>
        <p:spPr/>
        <p:txBody>
          <a:bodyPr/>
          <a:lstStyle/>
          <a:p>
            <a:fld id="{F225B519-7999-4F86-A95E-6FA74494C9F5}" type="datetimeFigureOut">
              <a:rPr lang="en-IE" smtClean="0"/>
              <a:t>09/10/2025</a:t>
            </a:fld>
            <a:endParaRPr lang="en-IE"/>
          </a:p>
        </p:txBody>
      </p:sp>
      <p:sp>
        <p:nvSpPr>
          <p:cNvPr id="6" name="Footer Placeholder 5">
            <a:extLst>
              <a:ext uri="{FF2B5EF4-FFF2-40B4-BE49-F238E27FC236}">
                <a16:creationId xmlns:a16="http://schemas.microsoft.com/office/drawing/2014/main" id="{D7709702-EA71-7DD0-05A7-3F4C79B4798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0FE04DB-B06D-AB7C-58CC-D4220621A080}"/>
              </a:ext>
            </a:extLst>
          </p:cNvPr>
          <p:cNvSpPr>
            <a:spLocks noGrp="1"/>
          </p:cNvSpPr>
          <p:nvPr>
            <p:ph type="sldNum" sz="quarter" idx="12"/>
          </p:nvPr>
        </p:nvSpPr>
        <p:spPr/>
        <p:txBody>
          <a:bodyPr/>
          <a:lstStyle/>
          <a:p>
            <a:fld id="{16F21BE2-2DAE-4B3C-8BD6-17C60E8885C2}" type="slidenum">
              <a:rPr lang="en-IE" smtClean="0"/>
              <a:t>‹#›</a:t>
            </a:fld>
            <a:endParaRPr lang="en-IE"/>
          </a:p>
        </p:txBody>
      </p:sp>
    </p:spTree>
    <p:extLst>
      <p:ext uri="{BB962C8B-B14F-4D97-AF65-F5344CB8AC3E}">
        <p14:creationId xmlns:p14="http://schemas.microsoft.com/office/powerpoint/2010/main" val="784289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EB39-551D-8EC6-C553-0D01034884DF}"/>
              </a:ext>
            </a:extLst>
          </p:cNvPr>
          <p:cNvSpPr>
            <a:spLocks noGrp="1"/>
          </p:cNvSpPr>
          <p:nvPr>
            <p:ph type="title"/>
          </p:nvPr>
        </p:nvSpPr>
        <p:spPr>
          <a:xfrm>
            <a:off x="839788" y="365125"/>
            <a:ext cx="8847992" cy="1149351"/>
          </a:xfrm>
          <a:noFill/>
        </p:spPr>
        <p:txBody>
          <a:bodyPr>
            <a:normAutofit/>
          </a:bodyPr>
          <a:lstStyle>
            <a:lvl1pPr>
              <a:defRPr sz="2800" b="1">
                <a:solidFill>
                  <a:schemeClr val="bg1"/>
                </a:solidFill>
              </a:defRPr>
            </a:lvl1pPr>
          </a:lstStyle>
          <a:p>
            <a:r>
              <a:rPr lang="en-US"/>
              <a:t>Click to edit Master title style</a:t>
            </a:r>
            <a:endParaRPr lang="en-IE" dirty="0"/>
          </a:p>
        </p:txBody>
      </p:sp>
      <p:sp>
        <p:nvSpPr>
          <p:cNvPr id="3" name="Text Placeholder 2">
            <a:extLst>
              <a:ext uri="{FF2B5EF4-FFF2-40B4-BE49-F238E27FC236}">
                <a16:creationId xmlns:a16="http://schemas.microsoft.com/office/drawing/2014/main" id="{7A6D4D34-2E46-B4C8-9A99-57046B2EE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3EFDA-10DF-B40A-734D-567A1A49FB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Text Placeholder 4">
            <a:extLst>
              <a:ext uri="{FF2B5EF4-FFF2-40B4-BE49-F238E27FC236}">
                <a16:creationId xmlns:a16="http://schemas.microsoft.com/office/drawing/2014/main" id="{714DF106-A7FA-5A14-CC6F-670E95D66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FA573-C071-F305-5B92-9931AA1983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DDBC8CD-0B7D-C44A-51AA-C0AEFA56E4D1}"/>
              </a:ext>
            </a:extLst>
          </p:cNvPr>
          <p:cNvSpPr>
            <a:spLocks noGrp="1"/>
          </p:cNvSpPr>
          <p:nvPr>
            <p:ph type="dt" sz="half" idx="10"/>
          </p:nvPr>
        </p:nvSpPr>
        <p:spPr/>
        <p:txBody>
          <a:bodyPr/>
          <a:lstStyle/>
          <a:p>
            <a:fld id="{49CCAA4A-A71A-4066-8DE2-118D6D1C50C9}" type="datetimeFigureOut">
              <a:rPr lang="en-IE" smtClean="0"/>
              <a:t>09/10/2025</a:t>
            </a:fld>
            <a:endParaRPr lang="en-IE"/>
          </a:p>
        </p:txBody>
      </p:sp>
      <p:sp>
        <p:nvSpPr>
          <p:cNvPr id="8" name="Footer Placeholder 7">
            <a:extLst>
              <a:ext uri="{FF2B5EF4-FFF2-40B4-BE49-F238E27FC236}">
                <a16:creationId xmlns:a16="http://schemas.microsoft.com/office/drawing/2014/main" id="{3CF6C43E-7832-6589-4697-23ED2EC10AB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97BF5D2-7E63-62FE-822D-D9657D479657}"/>
              </a:ext>
            </a:extLst>
          </p:cNvPr>
          <p:cNvSpPr>
            <a:spLocks noGrp="1"/>
          </p:cNvSpPr>
          <p:nvPr>
            <p:ph type="sldNum" sz="quarter" idx="12"/>
          </p:nvPr>
        </p:nvSpPr>
        <p:spPr/>
        <p:txBody>
          <a:bodyPr/>
          <a:lstStyle/>
          <a:p>
            <a:fld id="{16AFB77D-A57D-4B55-B8F4-E96311C73140}" type="slidenum">
              <a:rPr lang="en-IE" smtClean="0"/>
              <a:t>‹#›</a:t>
            </a:fld>
            <a:endParaRPr lang="en-IE"/>
          </a:p>
        </p:txBody>
      </p:sp>
    </p:spTree>
    <p:extLst>
      <p:ext uri="{BB962C8B-B14F-4D97-AF65-F5344CB8AC3E}">
        <p14:creationId xmlns:p14="http://schemas.microsoft.com/office/powerpoint/2010/main" val="370563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5D9998-E702-E06B-467C-C7A67EB7570F}"/>
              </a:ext>
            </a:extLst>
          </p:cNvPr>
          <p:cNvSpPr>
            <a:spLocks noGrp="1"/>
          </p:cNvSpPr>
          <p:nvPr>
            <p:ph sz="quarter" idx="11"/>
          </p:nvPr>
        </p:nvSpPr>
        <p:spPr>
          <a:xfrm>
            <a:off x="741363" y="358775"/>
            <a:ext cx="11090275" cy="495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E359B801-EF07-4C0C-9C83-E15EEEB30616}"/>
              </a:ext>
            </a:extLst>
          </p:cNvPr>
          <p:cNvSpPr>
            <a:spLocks noGrp="1"/>
          </p:cNvSpPr>
          <p:nvPr>
            <p:ph type="title"/>
          </p:nvPr>
        </p:nvSpPr>
        <p:spPr>
          <a:xfrm>
            <a:off x="511629" y="5314950"/>
            <a:ext cx="10515600" cy="1325563"/>
          </a:xfrm>
        </p:spPr>
        <p:txBody>
          <a:bodyPr>
            <a:normAutofit/>
          </a:bodyPr>
          <a:lstStyle>
            <a:lvl1pPr>
              <a:defRPr sz="2800" b="1">
                <a:solidFill>
                  <a:schemeClr val="bg1"/>
                </a:solidFill>
              </a:defRPr>
            </a:lvl1pPr>
          </a:lstStyle>
          <a:p>
            <a:r>
              <a:rPr lang="en-US"/>
              <a:t>Click to edit Master title style</a:t>
            </a:r>
            <a:endParaRPr lang="en-IE" dirty="0"/>
          </a:p>
        </p:txBody>
      </p:sp>
    </p:spTree>
    <p:extLst>
      <p:ext uri="{BB962C8B-B14F-4D97-AF65-F5344CB8AC3E}">
        <p14:creationId xmlns:p14="http://schemas.microsoft.com/office/powerpoint/2010/main" val="2950118771"/>
      </p:ext>
    </p:extLst>
  </p:cSld>
  <p:clrMapOvr>
    <a:masterClrMapping/>
  </p:clrMapOvr>
  <p:extLst>
    <p:ext uri="{DCECCB84-F9BA-43D5-87BE-67443E8EF086}">
      <p15:sldGuideLst xmlns:p15="http://schemas.microsoft.com/office/powerpoint/2012/main">
        <p15:guide id="1" pos="46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88D79-D517-094A-12CB-8DAF2CB62732}"/>
              </a:ext>
            </a:extLst>
          </p:cNvPr>
          <p:cNvSpPr>
            <a:spLocks noGrp="1"/>
          </p:cNvSpPr>
          <p:nvPr>
            <p:ph type="title"/>
          </p:nvPr>
        </p:nvSpPr>
        <p:spPr>
          <a:xfrm>
            <a:off x="2541784" y="360361"/>
            <a:ext cx="9289854" cy="1312855"/>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66F46FBF-6880-FBEF-12F4-94FC409D61A6}"/>
              </a:ext>
            </a:extLst>
          </p:cNvPr>
          <p:cNvSpPr>
            <a:spLocks noGrp="1"/>
          </p:cNvSpPr>
          <p:nvPr>
            <p:ph sz="quarter" idx="11"/>
          </p:nvPr>
        </p:nvSpPr>
        <p:spPr>
          <a:xfrm>
            <a:off x="2541588" y="1846264"/>
            <a:ext cx="9290050" cy="4651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E01510B1-1CC6-3F16-3DB9-65B174735B38}"/>
              </a:ext>
            </a:extLst>
          </p:cNvPr>
          <p:cNvSpPr>
            <a:spLocks noGrp="1"/>
          </p:cNvSpPr>
          <p:nvPr>
            <p:ph type="body" sz="quarter" idx="12"/>
          </p:nvPr>
        </p:nvSpPr>
        <p:spPr>
          <a:xfrm>
            <a:off x="569913" y="1922463"/>
            <a:ext cx="1398587" cy="3862387"/>
          </a:xfrm>
        </p:spPr>
        <p:txBody>
          <a:bodyPr anchor="ctr"/>
          <a:lstStyle>
            <a:lvl1pPr marL="0" indent="0">
              <a:buNone/>
              <a:defRPr>
                <a:solidFill>
                  <a:schemeClr val="bg1"/>
                </a:solidFill>
                <a:latin typeface="Lucida Bright" panose="02040602050505020304" pitchFamily="18" charset="0"/>
              </a:defRPr>
            </a:lvl1pPr>
          </a:lstStyle>
          <a:p>
            <a:pPr lvl="0"/>
            <a:r>
              <a:rPr lang="en-US"/>
              <a:t>Click to edit Master text styles</a:t>
            </a:r>
          </a:p>
        </p:txBody>
      </p:sp>
    </p:spTree>
    <p:extLst>
      <p:ext uri="{BB962C8B-B14F-4D97-AF65-F5344CB8AC3E}">
        <p14:creationId xmlns:p14="http://schemas.microsoft.com/office/powerpoint/2010/main" val="3279106779"/>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FF4C551C-F56A-4F6A-9F4F-3518D8FF2637}" type="datetimeFigureOut">
              <a:rPr lang="en-IE" smtClean="0"/>
              <a:t>09/10/2025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12727BCD-670F-4DB9-A247-B460ABFBC3E6}" type="slidenum">
              <a:rPr lang="en-IE" smtClean="0"/>
              <a:t>‹#›</a:t>
            </a:fld>
            <a:endParaRPr lang="en-IE" dirty="0"/>
          </a:p>
        </p:txBody>
      </p:sp>
    </p:spTree>
    <p:extLst>
      <p:ext uri="{BB962C8B-B14F-4D97-AF65-F5344CB8AC3E}">
        <p14:creationId xmlns:p14="http://schemas.microsoft.com/office/powerpoint/2010/main" val="2561518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F4EF81-0B2B-7744-BE1E-1B7EAA4A3A09}"/>
              </a:ext>
            </a:extLst>
          </p:cNvPr>
          <p:cNvSpPr>
            <a:spLocks noGrp="1"/>
          </p:cNvSpPr>
          <p:nvPr>
            <p:ph type="title"/>
          </p:nvPr>
        </p:nvSpPr>
        <p:spPr>
          <a:xfrm>
            <a:off x="369285" y="861849"/>
            <a:ext cx="9289854"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C0FDF31F-9540-F6FF-D783-3827CEF0BC46}"/>
              </a:ext>
            </a:extLst>
          </p:cNvPr>
          <p:cNvSpPr>
            <a:spLocks noGrp="1"/>
          </p:cNvSpPr>
          <p:nvPr>
            <p:ph sz="quarter" idx="11"/>
          </p:nvPr>
        </p:nvSpPr>
        <p:spPr>
          <a:xfrm>
            <a:off x="369888" y="1905000"/>
            <a:ext cx="928846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2CF37953-6337-B9CF-6A82-E6394077C285}"/>
              </a:ext>
            </a:extLst>
          </p:cNvPr>
          <p:cNvSpPr>
            <a:spLocks noGrp="1"/>
          </p:cNvSpPr>
          <p:nvPr>
            <p:ph type="body" sz="quarter" idx="12"/>
          </p:nvPr>
        </p:nvSpPr>
        <p:spPr>
          <a:xfrm>
            <a:off x="10067925" y="1757363"/>
            <a:ext cx="1657350" cy="4410075"/>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p:txBody>
      </p:sp>
    </p:spTree>
    <p:extLst>
      <p:ext uri="{BB962C8B-B14F-4D97-AF65-F5344CB8AC3E}">
        <p14:creationId xmlns:p14="http://schemas.microsoft.com/office/powerpoint/2010/main" val="1464456740"/>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D2EAD3-B3C8-1AAE-2E57-A22516283373}"/>
              </a:ext>
            </a:extLst>
          </p:cNvPr>
          <p:cNvSpPr>
            <a:spLocks noGrp="1"/>
          </p:cNvSpPr>
          <p:nvPr>
            <p:ph type="title"/>
          </p:nvPr>
        </p:nvSpPr>
        <p:spPr>
          <a:xfrm>
            <a:off x="4445998" y="424851"/>
            <a:ext cx="7388650"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7" name="Content Placeholder 6">
            <a:extLst>
              <a:ext uri="{FF2B5EF4-FFF2-40B4-BE49-F238E27FC236}">
                <a16:creationId xmlns:a16="http://schemas.microsoft.com/office/drawing/2014/main" id="{264C86FA-F521-C3E1-C25E-A52AE7F9F3E4}"/>
              </a:ext>
            </a:extLst>
          </p:cNvPr>
          <p:cNvSpPr>
            <a:spLocks noGrp="1"/>
          </p:cNvSpPr>
          <p:nvPr>
            <p:ph sz="quarter" idx="11"/>
          </p:nvPr>
        </p:nvSpPr>
        <p:spPr>
          <a:xfrm>
            <a:off x="4511675" y="1601788"/>
            <a:ext cx="7323138" cy="489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736624C3-4FA3-CC01-7863-58CDFF563C8C}"/>
              </a:ext>
            </a:extLst>
          </p:cNvPr>
          <p:cNvSpPr>
            <a:spLocks noGrp="1"/>
          </p:cNvSpPr>
          <p:nvPr>
            <p:ph type="body" sz="quarter" idx="12"/>
          </p:nvPr>
        </p:nvSpPr>
        <p:spPr>
          <a:xfrm>
            <a:off x="549275" y="1778000"/>
            <a:ext cx="3473450" cy="4622800"/>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677485495"/>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369285" y="433932"/>
            <a:ext cx="7426682"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CFF54BC0-5300-042B-CB3F-776203BDE92B}"/>
              </a:ext>
            </a:extLst>
          </p:cNvPr>
          <p:cNvSpPr>
            <a:spLocks noGrp="1"/>
          </p:cNvSpPr>
          <p:nvPr>
            <p:ph sz="quarter" idx="11"/>
          </p:nvPr>
        </p:nvSpPr>
        <p:spPr>
          <a:xfrm>
            <a:off x="369888" y="1601788"/>
            <a:ext cx="7426325" cy="482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3" name="Text Placeholder 2">
            <a:extLst>
              <a:ext uri="{FF2B5EF4-FFF2-40B4-BE49-F238E27FC236}">
                <a16:creationId xmlns:a16="http://schemas.microsoft.com/office/drawing/2014/main" id="{17F70563-EC56-4282-81FD-208A98571823}"/>
              </a:ext>
            </a:extLst>
          </p:cNvPr>
          <p:cNvSpPr>
            <a:spLocks noGrp="1"/>
          </p:cNvSpPr>
          <p:nvPr>
            <p:ph type="body" sz="quarter" idx="12"/>
          </p:nvPr>
        </p:nvSpPr>
        <p:spPr>
          <a:xfrm>
            <a:off x="8310563" y="1747838"/>
            <a:ext cx="3313112" cy="4581525"/>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93638713"/>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6239436" y="433932"/>
            <a:ext cx="4007223"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5" name="Text Placeholder 2">
            <a:extLst>
              <a:ext uri="{FF2B5EF4-FFF2-40B4-BE49-F238E27FC236}">
                <a16:creationId xmlns:a16="http://schemas.microsoft.com/office/drawing/2014/main" id="{D8D42090-919D-F7C8-EFB8-2804D0CDB2DA}"/>
              </a:ext>
            </a:extLst>
          </p:cNvPr>
          <p:cNvSpPr>
            <a:spLocks noGrp="1"/>
          </p:cNvSpPr>
          <p:nvPr>
            <p:ph type="body" idx="1"/>
          </p:nvPr>
        </p:nvSpPr>
        <p:spPr>
          <a:xfrm>
            <a:off x="6239436" y="1602557"/>
            <a:ext cx="5595212" cy="4895081"/>
          </a:xfrm>
        </p:spPr>
        <p:txBody>
          <a:bodyPr lIns="0">
            <a:normAutofit/>
          </a:bodyPr>
          <a:lstStyle>
            <a:lvl1pPr marL="0" indent="0">
              <a:buNone/>
              <a:defRPr sz="3000" b="0" i="0">
                <a:solidFill>
                  <a:schemeClr val="tx1"/>
                </a:solidFill>
                <a:latin typeface="+mn-lt"/>
                <a:cs typeface="FiraGO" panose="020B05030500000200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Picture Placeholder 5">
            <a:extLst>
              <a:ext uri="{FF2B5EF4-FFF2-40B4-BE49-F238E27FC236}">
                <a16:creationId xmlns:a16="http://schemas.microsoft.com/office/drawing/2014/main" id="{5790F57F-526C-33D5-BE44-C90C7E91A46B}"/>
              </a:ext>
            </a:extLst>
          </p:cNvPr>
          <p:cNvSpPr>
            <a:spLocks noGrp="1"/>
          </p:cNvSpPr>
          <p:nvPr>
            <p:ph type="pic" sz="quarter" idx="10"/>
          </p:nvPr>
        </p:nvSpPr>
        <p:spPr>
          <a:xfrm>
            <a:off x="298450" y="298450"/>
            <a:ext cx="5486400" cy="6299200"/>
          </a:xfrm>
        </p:spPr>
        <p:txBody>
          <a:bodyPr/>
          <a:lstStyle/>
          <a:p>
            <a:r>
              <a:rPr lang="en-US"/>
              <a:t>Click icon to add picture</a:t>
            </a:r>
            <a:endParaRPr lang="en-IE"/>
          </a:p>
        </p:txBody>
      </p:sp>
    </p:spTree>
    <p:extLst>
      <p:ext uri="{BB962C8B-B14F-4D97-AF65-F5344CB8AC3E}">
        <p14:creationId xmlns:p14="http://schemas.microsoft.com/office/powerpoint/2010/main" val="547616609"/>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369284" y="433932"/>
            <a:ext cx="9549415"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A920AAE3-A18A-AA79-78E7-579CF2C27E71}"/>
              </a:ext>
            </a:extLst>
          </p:cNvPr>
          <p:cNvSpPr>
            <a:spLocks noGrp="1"/>
          </p:cNvSpPr>
          <p:nvPr>
            <p:ph sz="quarter" idx="10"/>
          </p:nvPr>
        </p:nvSpPr>
        <p:spPr>
          <a:xfrm>
            <a:off x="369888" y="1470025"/>
            <a:ext cx="11474450" cy="512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28406771"/>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AFE663-5B50-3373-0A8E-8B738123713F}"/>
              </a:ext>
            </a:extLst>
          </p:cNvPr>
          <p:cNvSpPr>
            <a:spLocks noGrp="1"/>
          </p:cNvSpPr>
          <p:nvPr>
            <p:ph type="body" sz="quarter" idx="11"/>
          </p:nvPr>
        </p:nvSpPr>
        <p:spPr>
          <a:xfrm>
            <a:off x="358775" y="2956845"/>
            <a:ext cx="11442700" cy="2170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EE651AA5-75E8-D91A-60D1-0EA937C2E75A}"/>
              </a:ext>
            </a:extLst>
          </p:cNvPr>
          <p:cNvSpPr>
            <a:spLocks noGrp="1"/>
          </p:cNvSpPr>
          <p:nvPr>
            <p:ph type="title"/>
          </p:nvPr>
        </p:nvSpPr>
        <p:spPr>
          <a:xfrm>
            <a:off x="358775" y="449101"/>
            <a:ext cx="10515600" cy="1325563"/>
          </a:xfrm>
        </p:spPr>
        <p:txBody>
          <a:bodyPr>
            <a:normAutofit/>
          </a:bodyPr>
          <a:lstStyle>
            <a:lvl1pPr>
              <a:defRPr sz="2800" b="1">
                <a:solidFill>
                  <a:srgbClr val="003C69"/>
                </a:solidFill>
              </a:defRPr>
            </a:lvl1pPr>
          </a:lstStyle>
          <a:p>
            <a:r>
              <a:rPr lang="en-US"/>
              <a:t>Click to edit Master title style</a:t>
            </a:r>
            <a:endParaRPr lang="en-IE" dirty="0"/>
          </a:p>
        </p:txBody>
      </p:sp>
    </p:spTree>
    <p:extLst>
      <p:ext uri="{BB962C8B-B14F-4D97-AF65-F5344CB8AC3E}">
        <p14:creationId xmlns:p14="http://schemas.microsoft.com/office/powerpoint/2010/main" val="749950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B0507C-1BD7-D38F-CD7A-EC3751AC04DB}"/>
              </a:ext>
            </a:extLst>
          </p:cNvPr>
          <p:cNvSpPr>
            <a:spLocks noGrp="1"/>
          </p:cNvSpPr>
          <p:nvPr>
            <p:ph sz="quarter" idx="10"/>
          </p:nvPr>
        </p:nvSpPr>
        <p:spPr>
          <a:xfrm>
            <a:off x="479840" y="427290"/>
            <a:ext cx="11232319" cy="6161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546217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yellow sign with black text&#10;&#10;AI-generated content may be incorrect.">
            <a:extLst>
              <a:ext uri="{FF2B5EF4-FFF2-40B4-BE49-F238E27FC236}">
                <a16:creationId xmlns:a16="http://schemas.microsoft.com/office/drawing/2014/main" id="{50EE9133-AADC-FE32-FD1B-758984BD8515}"/>
              </a:ext>
            </a:extLst>
          </p:cNvPr>
          <p:cNvPicPr>
            <a:picLocks noChangeAspect="1"/>
          </p:cNvPicPr>
          <p:nvPr userDrawn="1"/>
        </p:nvPicPr>
        <p:blipFill>
          <a:blip r:embed="rId2"/>
          <a:stretch>
            <a:fillRect/>
          </a:stretch>
        </p:blipFill>
        <p:spPr>
          <a:xfrm>
            <a:off x="10337381" y="345232"/>
            <a:ext cx="1509211" cy="1029356"/>
          </a:xfrm>
          <a:prstGeom prst="rect">
            <a:avLst/>
          </a:prstGeom>
        </p:spPr>
      </p:pic>
      <p:sp>
        <p:nvSpPr>
          <p:cNvPr id="4" name="Content Placeholder 3">
            <a:extLst>
              <a:ext uri="{FF2B5EF4-FFF2-40B4-BE49-F238E27FC236}">
                <a16:creationId xmlns:a16="http://schemas.microsoft.com/office/drawing/2014/main" id="{20B0507C-1BD7-D38F-CD7A-EC3751AC04DB}"/>
              </a:ext>
            </a:extLst>
          </p:cNvPr>
          <p:cNvSpPr>
            <a:spLocks noGrp="1"/>
          </p:cNvSpPr>
          <p:nvPr>
            <p:ph sz="quarter" idx="10"/>
          </p:nvPr>
        </p:nvSpPr>
        <p:spPr>
          <a:xfrm>
            <a:off x="479840" y="427290"/>
            <a:ext cx="11232319" cy="6161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091326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119BB8-11E1-82E8-AB9A-19DB67E2DD56}"/>
              </a:ext>
            </a:extLst>
          </p:cNvPr>
          <p:cNvSpPr>
            <a:spLocks noGrp="1"/>
          </p:cNvSpPr>
          <p:nvPr>
            <p:ph sz="quarter" idx="11"/>
          </p:nvPr>
        </p:nvSpPr>
        <p:spPr>
          <a:xfrm>
            <a:off x="731838" y="1649413"/>
            <a:ext cx="11087100" cy="485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2" name="Title 1">
            <a:extLst>
              <a:ext uri="{FF2B5EF4-FFF2-40B4-BE49-F238E27FC236}">
                <a16:creationId xmlns:a16="http://schemas.microsoft.com/office/drawing/2014/main" id="{DDD823F7-2A45-61C4-AC9F-DF8E33210D57}"/>
              </a:ext>
            </a:extLst>
          </p:cNvPr>
          <p:cNvSpPr>
            <a:spLocks noGrp="1"/>
          </p:cNvSpPr>
          <p:nvPr>
            <p:ph type="title"/>
          </p:nvPr>
        </p:nvSpPr>
        <p:spPr>
          <a:xfrm>
            <a:off x="492967" y="221214"/>
            <a:ext cx="10515600" cy="1325563"/>
          </a:xfrm>
        </p:spPr>
        <p:txBody>
          <a:bodyPr>
            <a:normAutofit/>
          </a:bodyPr>
          <a:lstStyle>
            <a:lvl1pPr>
              <a:defRPr sz="2800" b="1"/>
            </a:lvl1pPr>
          </a:lstStyle>
          <a:p>
            <a:r>
              <a:rPr lang="en-US"/>
              <a:t>Click to edit Master title style</a:t>
            </a:r>
            <a:endParaRPr lang="en-IE" dirty="0"/>
          </a:p>
        </p:txBody>
      </p:sp>
    </p:spTree>
    <p:extLst>
      <p:ext uri="{BB962C8B-B14F-4D97-AF65-F5344CB8AC3E}">
        <p14:creationId xmlns:p14="http://schemas.microsoft.com/office/powerpoint/2010/main" val="56399474"/>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D6FC5C-C2BF-8971-5D80-4CF9D5AA670A}"/>
              </a:ext>
            </a:extLst>
          </p:cNvPr>
          <p:cNvSpPr>
            <a:spLocks noGrp="1"/>
          </p:cNvSpPr>
          <p:nvPr>
            <p:ph sz="quarter" idx="11"/>
          </p:nvPr>
        </p:nvSpPr>
        <p:spPr>
          <a:xfrm>
            <a:off x="358775" y="1996824"/>
            <a:ext cx="11474450" cy="45033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2" name="Title 1">
            <a:extLst>
              <a:ext uri="{FF2B5EF4-FFF2-40B4-BE49-F238E27FC236}">
                <a16:creationId xmlns:a16="http://schemas.microsoft.com/office/drawing/2014/main" id="{265421EA-6034-B3C5-B41D-D4FDE52E069F}"/>
              </a:ext>
            </a:extLst>
          </p:cNvPr>
          <p:cNvSpPr>
            <a:spLocks noGrp="1"/>
          </p:cNvSpPr>
          <p:nvPr>
            <p:ph type="title"/>
          </p:nvPr>
        </p:nvSpPr>
        <p:spPr>
          <a:xfrm>
            <a:off x="250371" y="357809"/>
            <a:ext cx="10515600" cy="1325563"/>
          </a:xfrm>
        </p:spPr>
        <p:txBody>
          <a:bodyPr>
            <a:normAutofit/>
          </a:bodyPr>
          <a:lstStyle>
            <a:lvl1pPr>
              <a:defRPr sz="2800" b="1">
                <a:solidFill>
                  <a:srgbClr val="FFB100"/>
                </a:solidFill>
              </a:defRPr>
            </a:lvl1pPr>
          </a:lstStyle>
          <a:p>
            <a:r>
              <a:rPr lang="en-US"/>
              <a:t>Click to edit Master title style</a:t>
            </a:r>
            <a:endParaRPr lang="en-IE" dirty="0"/>
          </a:p>
        </p:txBody>
      </p:sp>
    </p:spTree>
    <p:extLst>
      <p:ext uri="{BB962C8B-B14F-4D97-AF65-F5344CB8AC3E}">
        <p14:creationId xmlns:p14="http://schemas.microsoft.com/office/powerpoint/2010/main" val="3487918221"/>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4C551C-F56A-4F6A-9F4F-3518D8FF2637}" type="datetimeFigureOut">
              <a:rPr lang="en-IE" smtClean="0"/>
              <a:t>09/10/2025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12727BCD-670F-4DB9-A247-B460ABFBC3E6}" type="slidenum">
              <a:rPr lang="en-IE" smtClean="0"/>
              <a:t>‹#›</a:t>
            </a:fld>
            <a:endParaRPr lang="en-IE" dirty="0"/>
          </a:p>
        </p:txBody>
      </p:sp>
    </p:spTree>
    <p:extLst>
      <p:ext uri="{BB962C8B-B14F-4D97-AF65-F5344CB8AC3E}">
        <p14:creationId xmlns:p14="http://schemas.microsoft.com/office/powerpoint/2010/main" val="584625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with Cr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51C8DB-2D8A-4DEB-FC22-E6385510F6BF}"/>
              </a:ext>
            </a:extLst>
          </p:cNvPr>
          <p:cNvSpPr>
            <a:spLocks noGrp="1"/>
          </p:cNvSpPr>
          <p:nvPr>
            <p:ph sz="quarter" idx="10"/>
          </p:nvPr>
        </p:nvSpPr>
        <p:spPr>
          <a:xfrm>
            <a:off x="1016950" y="711289"/>
            <a:ext cx="10289241" cy="54354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3304421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with Cr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yellow sign with black text&#10;&#10;AI-generated content may be incorrect.">
            <a:extLst>
              <a:ext uri="{FF2B5EF4-FFF2-40B4-BE49-F238E27FC236}">
                <a16:creationId xmlns:a16="http://schemas.microsoft.com/office/drawing/2014/main" id="{6A230F81-C97F-E129-871D-E07494A58C76}"/>
              </a:ext>
            </a:extLst>
          </p:cNvPr>
          <p:cNvPicPr>
            <a:picLocks noChangeAspect="1"/>
          </p:cNvPicPr>
          <p:nvPr userDrawn="1"/>
        </p:nvPicPr>
        <p:blipFill>
          <a:blip r:embed="rId3"/>
          <a:stretch>
            <a:fillRect/>
          </a:stretch>
        </p:blipFill>
        <p:spPr>
          <a:xfrm>
            <a:off x="9934576" y="345431"/>
            <a:ext cx="1898650" cy="1294973"/>
          </a:xfrm>
          <a:prstGeom prst="rect">
            <a:avLst/>
          </a:prstGeom>
        </p:spPr>
      </p:pic>
      <p:sp>
        <p:nvSpPr>
          <p:cNvPr id="3" name="Content Placeholder 2">
            <a:extLst>
              <a:ext uri="{FF2B5EF4-FFF2-40B4-BE49-F238E27FC236}">
                <a16:creationId xmlns:a16="http://schemas.microsoft.com/office/drawing/2014/main" id="{9451C8DB-2D8A-4DEB-FC22-E6385510F6BF}"/>
              </a:ext>
            </a:extLst>
          </p:cNvPr>
          <p:cNvSpPr>
            <a:spLocks noGrp="1"/>
          </p:cNvSpPr>
          <p:nvPr>
            <p:ph sz="quarter" idx="10"/>
          </p:nvPr>
        </p:nvSpPr>
        <p:spPr>
          <a:xfrm>
            <a:off x="1016950" y="711289"/>
            <a:ext cx="10289241" cy="54354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2749672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003C69"/>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E93758-0990-CE6F-2B9C-1A1223E4CD68}"/>
              </a:ext>
            </a:extLst>
          </p:cNvPr>
          <p:cNvSpPr>
            <a:spLocks noGrp="1"/>
          </p:cNvSpPr>
          <p:nvPr>
            <p:ph sz="quarter" idx="10"/>
          </p:nvPr>
        </p:nvSpPr>
        <p:spPr>
          <a:xfrm>
            <a:off x="905098" y="438076"/>
            <a:ext cx="10691545" cy="59818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1655523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Blue">
    <p:bg>
      <p:bgPr>
        <a:solidFill>
          <a:srgbClr val="003C69"/>
        </a:solidFill>
        <a:effectLst/>
      </p:bgPr>
    </p:bg>
    <p:spTree>
      <p:nvGrpSpPr>
        <p:cNvPr id="1" name=""/>
        <p:cNvGrpSpPr/>
        <p:nvPr/>
      </p:nvGrpSpPr>
      <p:grpSpPr>
        <a:xfrm>
          <a:off x="0" y="0"/>
          <a:ext cx="0" cy="0"/>
          <a:chOff x="0" y="0"/>
          <a:chExt cx="0" cy="0"/>
        </a:xfrm>
      </p:grpSpPr>
      <p:pic>
        <p:nvPicPr>
          <p:cNvPr id="2" name="Picture 1" descr="A yellow sign with black text&#10;&#10;AI-generated content may be incorrect.">
            <a:extLst>
              <a:ext uri="{FF2B5EF4-FFF2-40B4-BE49-F238E27FC236}">
                <a16:creationId xmlns:a16="http://schemas.microsoft.com/office/drawing/2014/main" id="{7D545FEC-AD40-1EFF-C406-E6139E61B895}"/>
              </a:ext>
            </a:extLst>
          </p:cNvPr>
          <p:cNvPicPr>
            <a:picLocks noChangeAspect="1"/>
          </p:cNvPicPr>
          <p:nvPr userDrawn="1"/>
        </p:nvPicPr>
        <p:blipFill>
          <a:blip r:embed="rId2"/>
          <a:stretch>
            <a:fillRect/>
          </a:stretch>
        </p:blipFill>
        <p:spPr>
          <a:xfrm>
            <a:off x="9934576" y="345431"/>
            <a:ext cx="1898650" cy="1294973"/>
          </a:xfrm>
          <a:prstGeom prst="rect">
            <a:avLst/>
          </a:prstGeom>
        </p:spPr>
      </p:pic>
      <p:sp>
        <p:nvSpPr>
          <p:cNvPr id="4" name="Content Placeholder 3">
            <a:extLst>
              <a:ext uri="{FF2B5EF4-FFF2-40B4-BE49-F238E27FC236}">
                <a16:creationId xmlns:a16="http://schemas.microsoft.com/office/drawing/2014/main" id="{70E93758-0990-CE6F-2B9C-1A1223E4CD68}"/>
              </a:ext>
            </a:extLst>
          </p:cNvPr>
          <p:cNvSpPr>
            <a:spLocks noGrp="1"/>
          </p:cNvSpPr>
          <p:nvPr>
            <p:ph sz="quarter" idx="10"/>
          </p:nvPr>
        </p:nvSpPr>
        <p:spPr>
          <a:xfrm>
            <a:off x="905098" y="438076"/>
            <a:ext cx="10691545" cy="59818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275107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FF4C551C-F56A-4F6A-9F4F-3518D8FF2637}" type="datetimeFigureOut">
              <a:rPr lang="en-IE" smtClean="0"/>
              <a:t>09/10/2025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12727BCD-670F-4DB9-A247-B460ABFBC3E6}" type="slidenum">
              <a:rPr lang="en-IE" smtClean="0"/>
              <a:t>‹#›</a:t>
            </a:fld>
            <a:endParaRPr lang="en-IE" dirty="0"/>
          </a:p>
        </p:txBody>
      </p:sp>
    </p:spTree>
    <p:extLst>
      <p:ext uri="{BB962C8B-B14F-4D97-AF65-F5344CB8AC3E}">
        <p14:creationId xmlns:p14="http://schemas.microsoft.com/office/powerpoint/2010/main" val="453488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FF4C551C-F56A-4F6A-9F4F-3518D8FF2637}" type="datetimeFigureOut">
              <a:rPr lang="en-IE" smtClean="0"/>
              <a:t>09/10/2025</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12727BCD-670F-4DB9-A247-B460ABFBC3E6}" type="slidenum">
              <a:rPr lang="en-IE" smtClean="0"/>
              <a:t>‹#›</a:t>
            </a:fld>
            <a:endParaRPr lang="en-IE" dirty="0"/>
          </a:p>
        </p:txBody>
      </p:sp>
    </p:spTree>
    <p:extLst>
      <p:ext uri="{BB962C8B-B14F-4D97-AF65-F5344CB8AC3E}">
        <p14:creationId xmlns:p14="http://schemas.microsoft.com/office/powerpoint/2010/main" val="781245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FF4C551C-F56A-4F6A-9F4F-3518D8FF2637}" type="datetimeFigureOut">
              <a:rPr lang="en-IE" smtClean="0"/>
              <a:t>09/10/2025</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12727BCD-670F-4DB9-A247-B460ABFBC3E6}" type="slidenum">
              <a:rPr lang="en-IE" smtClean="0"/>
              <a:t>‹#›</a:t>
            </a:fld>
            <a:endParaRPr lang="en-IE" dirty="0"/>
          </a:p>
        </p:txBody>
      </p:sp>
    </p:spTree>
    <p:extLst>
      <p:ext uri="{BB962C8B-B14F-4D97-AF65-F5344CB8AC3E}">
        <p14:creationId xmlns:p14="http://schemas.microsoft.com/office/powerpoint/2010/main" val="1908379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C551C-F56A-4F6A-9F4F-3518D8FF2637}" type="datetimeFigureOut">
              <a:rPr lang="en-IE" smtClean="0"/>
              <a:t>09/10/2025</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12727BCD-670F-4DB9-A247-B460ABFBC3E6}" type="slidenum">
              <a:rPr lang="en-IE" smtClean="0"/>
              <a:t>‹#›</a:t>
            </a:fld>
            <a:endParaRPr lang="en-IE" dirty="0"/>
          </a:p>
        </p:txBody>
      </p:sp>
    </p:spTree>
    <p:extLst>
      <p:ext uri="{BB962C8B-B14F-4D97-AF65-F5344CB8AC3E}">
        <p14:creationId xmlns:p14="http://schemas.microsoft.com/office/powerpoint/2010/main" val="2009658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4C551C-F56A-4F6A-9F4F-3518D8FF2637}" type="datetimeFigureOut">
              <a:rPr lang="en-IE" smtClean="0"/>
              <a:t>09/10/2025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12727BCD-670F-4DB9-A247-B460ABFBC3E6}" type="slidenum">
              <a:rPr lang="en-IE" smtClean="0"/>
              <a:t>‹#›</a:t>
            </a:fld>
            <a:endParaRPr lang="en-IE" dirty="0"/>
          </a:p>
        </p:txBody>
      </p:sp>
    </p:spTree>
    <p:extLst>
      <p:ext uri="{BB962C8B-B14F-4D97-AF65-F5344CB8AC3E}">
        <p14:creationId xmlns:p14="http://schemas.microsoft.com/office/powerpoint/2010/main" val="384319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4C551C-F56A-4F6A-9F4F-3518D8FF2637}" type="datetimeFigureOut">
              <a:rPr lang="en-IE" smtClean="0"/>
              <a:t>09/10/2025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12727BCD-670F-4DB9-A247-B460ABFBC3E6}" type="slidenum">
              <a:rPr lang="en-IE" smtClean="0"/>
              <a:t>‹#›</a:t>
            </a:fld>
            <a:endParaRPr lang="en-IE" dirty="0"/>
          </a:p>
        </p:txBody>
      </p:sp>
    </p:spTree>
    <p:extLst>
      <p:ext uri="{BB962C8B-B14F-4D97-AF65-F5344CB8AC3E}">
        <p14:creationId xmlns:p14="http://schemas.microsoft.com/office/powerpoint/2010/main" val="3387248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C551C-F56A-4F6A-9F4F-3518D8FF2637}" type="datetimeFigureOut">
              <a:rPr lang="en-IE" smtClean="0"/>
              <a:t>09/10/2025</a:t>
            </a:fld>
            <a:endParaRPr lang="en-I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27BCD-670F-4DB9-A247-B460ABFBC3E6}" type="slidenum">
              <a:rPr lang="en-IE" smtClean="0"/>
              <a:t>‹#›</a:t>
            </a:fld>
            <a:endParaRPr lang="en-IE" dirty="0"/>
          </a:p>
        </p:txBody>
      </p:sp>
    </p:spTree>
    <p:extLst>
      <p:ext uri="{BB962C8B-B14F-4D97-AF65-F5344CB8AC3E}">
        <p14:creationId xmlns:p14="http://schemas.microsoft.com/office/powerpoint/2010/main" val="378509337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A6381-1C78-A2B3-ECB4-7AEE306F2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26A7D2-A07C-3968-9C1D-72048D8A5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F00FFB-1CD3-4351-1EC9-B4C15750B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B7A5CE-843E-8C4D-8418-9B737471ED10}" type="datetimeFigureOut">
              <a:rPr lang="en-US" smtClean="0"/>
              <a:t>10/9/2025</a:t>
            </a:fld>
            <a:endParaRPr lang="en-US"/>
          </a:p>
        </p:txBody>
      </p:sp>
      <p:sp>
        <p:nvSpPr>
          <p:cNvPr id="5" name="Footer Placeholder 4">
            <a:extLst>
              <a:ext uri="{FF2B5EF4-FFF2-40B4-BE49-F238E27FC236}">
                <a16:creationId xmlns:a16="http://schemas.microsoft.com/office/drawing/2014/main" id="{0C0FE3C5-7808-84B2-E8F6-B4DAC5745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0			</a:t>
            </a:r>
          </a:p>
        </p:txBody>
      </p:sp>
      <p:sp>
        <p:nvSpPr>
          <p:cNvPr id="6" name="Slide Number Placeholder 5">
            <a:extLst>
              <a:ext uri="{FF2B5EF4-FFF2-40B4-BE49-F238E27FC236}">
                <a16:creationId xmlns:a16="http://schemas.microsoft.com/office/drawing/2014/main" id="{3D5AAD3F-2B66-857B-1FC9-1D28747C7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F8E2AB-3347-4A4C-A2CF-3A230CBFF2BC}" type="slidenum">
              <a:rPr lang="en-US" smtClean="0"/>
              <a:t>‹#›</a:t>
            </a:fld>
            <a:endParaRPr lang="en-US"/>
          </a:p>
        </p:txBody>
      </p:sp>
    </p:spTree>
    <p:extLst>
      <p:ext uri="{BB962C8B-B14F-4D97-AF65-F5344CB8AC3E}">
        <p14:creationId xmlns:p14="http://schemas.microsoft.com/office/powerpoint/2010/main" val="1734045701"/>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660" r:id="rId3"/>
    <p:sldLayoutId id="2147483709" r:id="rId4"/>
    <p:sldLayoutId id="2147483720" r:id="rId5"/>
    <p:sldLayoutId id="2147483715" r:id="rId6"/>
    <p:sldLayoutId id="2147483651" r:id="rId7"/>
    <p:sldLayoutId id="2147483665" r:id="rId8"/>
    <p:sldLayoutId id="2147483666" r:id="rId9"/>
    <p:sldLayoutId id="2147483664" r:id="rId10"/>
    <p:sldLayoutId id="2147483683" r:id="rId11"/>
    <p:sldLayoutId id="2147483705" r:id="rId12"/>
    <p:sldLayoutId id="2147483701" r:id="rId13"/>
    <p:sldLayoutId id="2147483707" r:id="rId14"/>
    <p:sldLayoutId id="2147483706" r:id="rId15"/>
    <p:sldLayoutId id="2147483728" r:id="rId16"/>
    <p:sldLayoutId id="2147483702" r:id="rId17"/>
    <p:sldLayoutId id="2147483703" r:id="rId18"/>
    <p:sldLayoutId id="2147483704" r:id="rId19"/>
    <p:sldLayoutId id="2147483729" r:id="rId20"/>
    <p:sldLayoutId id="2147483667" r:id="rId21"/>
    <p:sldLayoutId id="2147483730" r:id="rId22"/>
  </p:sldLayoutIdLst>
  <p:txStyles>
    <p:title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26" userDrawn="1">
          <p15:clr>
            <a:srgbClr val="F26B43"/>
          </p15:clr>
        </p15:guide>
        <p15:guide id="4" pos="1431" userDrawn="1">
          <p15:clr>
            <a:srgbClr val="F26B43"/>
          </p15:clr>
        </p15:guide>
        <p15:guide id="5" pos="2635" userDrawn="1">
          <p15:clr>
            <a:srgbClr val="F26B43"/>
          </p15:clr>
        </p15:guide>
        <p15:guide id="6" pos="3840" userDrawn="1">
          <p15:clr>
            <a:srgbClr val="F26B43"/>
          </p15:clr>
        </p15:guide>
        <p15:guide id="7" pos="5044" userDrawn="1">
          <p15:clr>
            <a:srgbClr val="F26B43"/>
          </p15:clr>
        </p15:guide>
        <p15:guide id="8" pos="6248" userDrawn="1">
          <p15:clr>
            <a:srgbClr val="F26B43"/>
          </p15:clr>
        </p15:guide>
        <p15:guide id="9" pos="7453" userDrawn="1">
          <p15:clr>
            <a:srgbClr val="F26B43"/>
          </p15:clr>
        </p15:guide>
        <p15:guide id="10" orient="horz" userDrawn="1">
          <p15:clr>
            <a:srgbClr val="F26B43"/>
          </p15:clr>
        </p15:guide>
        <p15:guide id="11" orient="horz" pos="4320" userDrawn="1">
          <p15:clr>
            <a:srgbClr val="F26B43"/>
          </p15:clr>
        </p15:guide>
        <p15:guide id="12" orient="horz" pos="226" userDrawn="1">
          <p15:clr>
            <a:srgbClr val="F26B43"/>
          </p15:clr>
        </p15:guide>
        <p15:guide id="13" orient="horz" pos="871" userDrawn="1">
          <p15:clr>
            <a:srgbClr val="F26B43"/>
          </p15:clr>
        </p15:guide>
        <p15:guide id="14" orient="horz" pos="1515" userDrawn="1">
          <p15:clr>
            <a:srgbClr val="F26B43"/>
          </p15:clr>
        </p15:guide>
        <p15:guide id="15" orient="horz" pos="2160" userDrawn="1">
          <p15:clr>
            <a:srgbClr val="F26B43"/>
          </p15:clr>
        </p15:guide>
        <p15:guide id="16" orient="horz" pos="2804" userDrawn="1">
          <p15:clr>
            <a:srgbClr val="F26B43"/>
          </p15:clr>
        </p15:guide>
        <p15:guide id="17" orient="horz" pos="3448" userDrawn="1">
          <p15:clr>
            <a:srgbClr val="F26B43"/>
          </p15:clr>
        </p15:guide>
        <p15:guide id="18" orient="horz" pos="409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ucc.ie/en/ck710/"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https://www.ucc.ie/en/ck71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ucc.ie/en/ck720/"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hyperlink" Target="https://www.ucc.ie/en/ck7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ucc.ie/en/ck740/"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hyperlink" Target="https://www.ucc.ie/en/nursingmidwifery/" TargetMode="Externa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hyperlink" Target="https://www.ucc.ie/en/pharmacy/" TargetMode="External"/><Relationship Id="rId4" Type="http://schemas.openxmlformats.org/officeDocument/2006/relationships/hyperlink" Target="https://www.ucc.ie/en/ck70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s://nto.hea.ie/courses/bsc-hons-occupational-therapy/" TargetMode="External"/><Relationship Id="rId5" Type="http://schemas.openxmlformats.org/officeDocument/2006/relationships/hyperlink" Target="https://www.ucc.ie/en/ck704/" TargetMode="External"/><Relationship Id="rId4" Type="http://schemas.openxmlformats.org/officeDocument/2006/relationships/hyperlink" Target="https://www.ucc.ie/en/clinical-therapi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ucc.ie/en/ck705/"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hyperlink" Target="https://www.ucc.ie/en/clinical-therapies/" TargetMode="Externa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hyperlink" Target="https://www.ucc.ie/en/ck706/"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hyperlink" Target="https://www.ucc.ie/en/publichealth/" TargetMode="External"/><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hyperlink" Target="https://www.ucc.ie/en/ck707/" TargetMode="External"/><Relationship Id="rId4" Type="http://schemas.openxmlformats.org/officeDocument/2006/relationships/hyperlink" Target="https://www.ucc.ie/en/medical/prosstu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hyperlink" Target="https://www.ucc.ie/en/ck708/" TargetMode="External"/><Relationship Id="rId4" Type="http://schemas.openxmlformats.org/officeDocument/2006/relationships/hyperlink" Target="https://www.ucc.ie/en/medical/emergencymedicineprehospitalca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40.emf"/><Relationship Id="rId5" Type="http://schemas.openxmlformats.org/officeDocument/2006/relationships/hyperlink" Target="mailto:studentbudgetingadvice@ucc.ie" TargetMode="External"/><Relationship Id="rId4" Type="http://schemas.openxmlformats.org/officeDocument/2006/relationships/hyperlink" Target="https://www.ucc.ie/en/sfsa/"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8.xml"/><Relationship Id="rId3" Type="http://schemas.openxmlformats.org/officeDocument/2006/relationships/slide" Target="slide4.xml"/><Relationship Id="rId7" Type="http://schemas.openxmlformats.org/officeDocument/2006/relationships/slide" Target="slide15.xml"/><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slide" Target="slide14.xml"/><Relationship Id="rId11" Type="http://schemas.openxmlformats.org/officeDocument/2006/relationships/slide" Target="slide9.xml"/><Relationship Id="rId5" Type="http://schemas.openxmlformats.org/officeDocument/2006/relationships/slide" Target="slide13.xml"/><Relationship Id="rId15" Type="http://schemas.openxmlformats.org/officeDocument/2006/relationships/hyperlink" Target="https://www.ucc.ie/en/study/undergrad/fetac/" TargetMode="External"/><Relationship Id="rId10" Type="http://schemas.openxmlformats.org/officeDocument/2006/relationships/slide" Target="slide18.xml"/><Relationship Id="rId4" Type="http://schemas.openxmlformats.org/officeDocument/2006/relationships/slide" Target="slide6.xml"/><Relationship Id="rId9" Type="http://schemas.openxmlformats.org/officeDocument/2006/relationships/slide" Target="slide17.xml"/><Relationship Id="rId14" Type="http://schemas.openxmlformats.org/officeDocument/2006/relationships/hyperlink" Target="https://nto.hea.ie/courses/?field%5B%5D=health-and-welfare&amp;q=occupational%20"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user/UCCIreland" TargetMode="External"/><Relationship Id="rId3" Type="http://schemas.openxmlformats.org/officeDocument/2006/relationships/hyperlink" Target="https://www.facebook.com/universitycollegecork" TargetMode="External"/><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hyperlink" Target="https://www.linkedin.com/school/university-college-cork-ireland-ucc-/posts/?feedView=all" TargetMode="External"/><Relationship Id="rId10" Type="http://schemas.openxmlformats.org/officeDocument/2006/relationships/hyperlink" Target="https://x.com/ucc" TargetMode="External"/><Relationship Id="rId4" Type="http://schemas.openxmlformats.org/officeDocument/2006/relationships/image" Target="../media/image42.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hyperlink" Target="https://www.ucc.ie/en/medical/"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5.jpeg"/><Relationship Id="rId4" Type="http://schemas.openxmlformats.org/officeDocument/2006/relationships/hyperlink" Target="https://www.ucc.ie/en/ck70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hpat-ireland.acer.org/"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s://www.ucc.ie/en/dentalschool/"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6.jpeg"/><Relationship Id="rId4" Type="http://schemas.openxmlformats.org/officeDocument/2006/relationships/hyperlink" Target="https://www.ucc.ie/en/ck70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hyperlink" Target="https://www.ucc.ie/en/dipdentnurs/" TargetMode="External"/><Relationship Id="rId4" Type="http://schemas.openxmlformats.org/officeDocument/2006/relationships/hyperlink" Target="https://www.ucc.ie/en/dentalschoo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hyperlink" Target="https://www.ucc.ie/en/dipdh/" TargetMode="External"/><Relationship Id="rId4" Type="http://schemas.openxmlformats.org/officeDocument/2006/relationships/hyperlink" Target="https://www.ucc.ie/en/dentalschoo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hyperlink" Target="https://www.ucc.ie/en/nursingmidwife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C719-4FB7-5FDC-A507-514515FCC094}"/>
              </a:ext>
            </a:extLst>
          </p:cNvPr>
          <p:cNvSpPr>
            <a:spLocks noGrp="1"/>
          </p:cNvSpPr>
          <p:nvPr>
            <p:ph type="ctrTitle"/>
          </p:nvPr>
        </p:nvSpPr>
        <p:spPr/>
        <p:txBody>
          <a:bodyPr>
            <a:normAutofit fontScale="90000"/>
          </a:bodyPr>
          <a:lstStyle/>
          <a:p>
            <a:r>
              <a:rPr lang="en-IE" cap="all" dirty="0"/>
              <a:t>College of Medicine and Health</a:t>
            </a:r>
            <a:endParaRPr lang="en-IE" dirty="0"/>
          </a:p>
        </p:txBody>
      </p:sp>
      <p:sp>
        <p:nvSpPr>
          <p:cNvPr id="3" name="Subtitle 2">
            <a:extLst>
              <a:ext uri="{FF2B5EF4-FFF2-40B4-BE49-F238E27FC236}">
                <a16:creationId xmlns:a16="http://schemas.microsoft.com/office/drawing/2014/main" id="{D8212F00-B4DE-7208-0242-351497D400D4}"/>
              </a:ext>
            </a:extLst>
          </p:cNvPr>
          <p:cNvSpPr>
            <a:spLocks noGrp="1"/>
          </p:cNvSpPr>
          <p:nvPr>
            <p:ph type="subTitle" idx="1"/>
          </p:nvPr>
        </p:nvSpPr>
        <p:spPr/>
        <p:txBody>
          <a:bodyPr>
            <a:normAutofit/>
          </a:bodyPr>
          <a:lstStyle/>
          <a:p>
            <a:r>
              <a:rPr lang="en-IE" sz="2800" dirty="0"/>
              <a:t>Undergraduate Programmes for 2026 entry</a:t>
            </a:r>
          </a:p>
        </p:txBody>
      </p:sp>
    </p:spTree>
    <p:extLst>
      <p:ext uri="{BB962C8B-B14F-4D97-AF65-F5344CB8AC3E}">
        <p14:creationId xmlns:p14="http://schemas.microsoft.com/office/powerpoint/2010/main" val="695272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ED503-E96D-2201-9B2C-3B1557B0B48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504FB0D-2A33-8D79-B2A4-A804BD064228}"/>
              </a:ext>
            </a:extLst>
          </p:cNvPr>
          <p:cNvCxnSpPr/>
          <p:nvPr/>
        </p:nvCxnSpPr>
        <p:spPr>
          <a:xfrm>
            <a:off x="6096000" y="1477546"/>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5" name="Title 1">
            <a:extLst>
              <a:ext uri="{FF2B5EF4-FFF2-40B4-BE49-F238E27FC236}">
                <a16:creationId xmlns:a16="http://schemas.microsoft.com/office/drawing/2014/main" id="{E81D5546-5C2C-B838-DED5-ACC4D2C5DBFF}"/>
              </a:ext>
            </a:extLst>
          </p:cNvPr>
          <p:cNvSpPr txBox="1">
            <a:spLocks/>
          </p:cNvSpPr>
          <p:nvPr/>
        </p:nvSpPr>
        <p:spPr>
          <a:xfrm>
            <a:off x="483219" y="163394"/>
            <a:ext cx="11708780" cy="968440"/>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IE" sz="4000" dirty="0">
                <a:solidFill>
                  <a:schemeClr val="bg1"/>
                </a:solidFill>
                <a:latin typeface="Lucida Bright" panose="02040602050505020304" pitchFamily="18" charset="0"/>
                <a:ea typeface="+mn-ea"/>
                <a:cs typeface="+mn-cs"/>
              </a:rPr>
              <a:t>Nursing and Midwifery Overview</a:t>
            </a:r>
            <a:endParaRPr lang="en-IE" sz="4000" dirty="0">
              <a:solidFill>
                <a:schemeClr val="bg1"/>
              </a:solidFill>
              <a:latin typeface="Lucida Bright" panose="02040602050505020304" pitchFamily="18" charset="0"/>
            </a:endParaRPr>
          </a:p>
        </p:txBody>
      </p:sp>
      <p:sp>
        <p:nvSpPr>
          <p:cNvPr id="8" name="TextBox 7">
            <a:extLst>
              <a:ext uri="{FF2B5EF4-FFF2-40B4-BE49-F238E27FC236}">
                <a16:creationId xmlns:a16="http://schemas.microsoft.com/office/drawing/2014/main" id="{761F87D3-B426-A133-03E1-CFDE45E40D43}"/>
              </a:ext>
            </a:extLst>
          </p:cNvPr>
          <p:cNvSpPr txBox="1"/>
          <p:nvPr/>
        </p:nvSpPr>
        <p:spPr>
          <a:xfrm>
            <a:off x="483219" y="1477546"/>
            <a:ext cx="6097772" cy="338554"/>
          </a:xfrm>
          <a:prstGeom prst="rect">
            <a:avLst/>
          </a:prstGeom>
          <a:noFill/>
        </p:spPr>
        <p:txBody>
          <a:bodyPr wrap="square">
            <a:spAutoFit/>
          </a:bodyPr>
          <a:lstStyle/>
          <a:p>
            <a:r>
              <a:rPr lang="en-IE" sz="1600" b="1" dirty="0"/>
              <a:t>General Nursing 	</a:t>
            </a:r>
            <a:r>
              <a:rPr lang="en-IE" sz="1600" dirty="0"/>
              <a:t>		</a:t>
            </a:r>
          </a:p>
        </p:txBody>
      </p:sp>
      <p:sp>
        <p:nvSpPr>
          <p:cNvPr id="4" name="TextBox 3">
            <a:extLst>
              <a:ext uri="{FF2B5EF4-FFF2-40B4-BE49-F238E27FC236}">
                <a16:creationId xmlns:a16="http://schemas.microsoft.com/office/drawing/2014/main" id="{1FA3682B-54BC-6999-7E3D-1BF6095F8EA7}"/>
              </a:ext>
            </a:extLst>
          </p:cNvPr>
          <p:cNvSpPr txBox="1"/>
          <p:nvPr/>
        </p:nvSpPr>
        <p:spPr>
          <a:xfrm>
            <a:off x="483219" y="1846878"/>
            <a:ext cx="5513544" cy="3939540"/>
          </a:xfrm>
          <a:prstGeom prst="rect">
            <a:avLst/>
          </a:prstGeom>
          <a:noFill/>
        </p:spPr>
        <p:txBody>
          <a:bodyPr wrap="square">
            <a:spAutoFit/>
          </a:bodyPr>
          <a:lstStyle/>
          <a:p>
            <a:r>
              <a:rPr lang="en-GB" altLang="en-US" sz="1600" b="0" dirty="0"/>
              <a:t>The General Nursing programme contains the essential elements that facilitate the development of professional knowledge, skills, and attitudes necessary to meet the nursing needs of patients who are acutely or chronically ill.</a:t>
            </a:r>
          </a:p>
          <a:p>
            <a:endParaRPr lang="en-GB" altLang="en-US" sz="1600" b="0" dirty="0"/>
          </a:p>
          <a:p>
            <a:r>
              <a:rPr lang="en-IE" sz="1600" b="0" i="0" u="sng" strike="noStrike" baseline="0" dirty="0">
                <a:solidFill>
                  <a:srgbClr val="000000"/>
                </a:solidFill>
              </a:rPr>
              <a:t>Career Opportunities</a:t>
            </a:r>
            <a:endParaRPr lang="en-GB" sz="1600" dirty="0"/>
          </a:p>
          <a:p>
            <a:r>
              <a:rPr lang="en-IE" sz="1600" dirty="0"/>
              <a:t>As a general nurse working in a wide range of areas,</a:t>
            </a:r>
          </a:p>
          <a:p>
            <a:r>
              <a:rPr lang="en-IE" sz="1600" dirty="0"/>
              <a:t>including hospitals, community/home nursing,</a:t>
            </a:r>
          </a:p>
          <a:p>
            <a:pPr>
              <a:spcAft>
                <a:spcPts val="600"/>
              </a:spcAft>
            </a:pPr>
            <a:r>
              <a:rPr lang="en-IE" sz="1600" dirty="0"/>
              <a:t>schools, and nursing homes. </a:t>
            </a:r>
          </a:p>
          <a:p>
            <a:pPr>
              <a:spcAft>
                <a:spcPts val="600"/>
              </a:spcAft>
            </a:pPr>
            <a:endParaRPr lang="en-IE" sz="1600" dirty="0"/>
          </a:p>
          <a:p>
            <a:r>
              <a:rPr lang="en-IE" sz="1600" dirty="0"/>
              <a:t>Some of our recent graduates are working as nurses in the HSE, Bon Secours Hospital, Mater Private.</a:t>
            </a:r>
          </a:p>
          <a:p>
            <a:endParaRPr lang="en-IE" sz="1600" dirty="0"/>
          </a:p>
          <a:p>
            <a:endParaRPr lang="en-IE" sz="1600" dirty="0"/>
          </a:p>
          <a:p>
            <a:r>
              <a:rPr lang="en-IE" sz="1600" dirty="0">
                <a:hlinkClick r:id="rId3"/>
              </a:rPr>
              <a:t>https://www.ucc.ie/en/ck710/</a:t>
            </a:r>
            <a:endParaRPr lang="en-IE" sz="1600" dirty="0"/>
          </a:p>
        </p:txBody>
      </p:sp>
      <p:sp>
        <p:nvSpPr>
          <p:cNvPr id="7" name="TextBox 6">
            <a:extLst>
              <a:ext uri="{FF2B5EF4-FFF2-40B4-BE49-F238E27FC236}">
                <a16:creationId xmlns:a16="http://schemas.microsoft.com/office/drawing/2014/main" id="{8A1AAC95-FCD1-6A16-B942-1568099E730A}"/>
              </a:ext>
            </a:extLst>
          </p:cNvPr>
          <p:cNvSpPr txBox="1"/>
          <p:nvPr/>
        </p:nvSpPr>
        <p:spPr>
          <a:xfrm>
            <a:off x="6195238" y="1477546"/>
            <a:ext cx="6097772" cy="338554"/>
          </a:xfrm>
          <a:prstGeom prst="rect">
            <a:avLst/>
          </a:prstGeom>
          <a:noFill/>
        </p:spPr>
        <p:txBody>
          <a:bodyPr wrap="square">
            <a:spAutoFit/>
          </a:bodyPr>
          <a:lstStyle/>
          <a:p>
            <a:r>
              <a:rPr lang="en-IE" sz="1600" b="1" dirty="0"/>
              <a:t>Children’s &amp; General (Integrated)</a:t>
            </a:r>
          </a:p>
        </p:txBody>
      </p:sp>
      <p:sp>
        <p:nvSpPr>
          <p:cNvPr id="11" name="TextBox 10">
            <a:extLst>
              <a:ext uri="{FF2B5EF4-FFF2-40B4-BE49-F238E27FC236}">
                <a16:creationId xmlns:a16="http://schemas.microsoft.com/office/drawing/2014/main" id="{CD90D64E-AD34-4817-6C27-85391A4C8565}"/>
              </a:ext>
            </a:extLst>
          </p:cNvPr>
          <p:cNvSpPr txBox="1"/>
          <p:nvPr/>
        </p:nvSpPr>
        <p:spPr>
          <a:xfrm>
            <a:off x="6195238" y="1837061"/>
            <a:ext cx="5952457" cy="4108817"/>
          </a:xfrm>
          <a:prstGeom prst="rect">
            <a:avLst/>
          </a:prstGeom>
          <a:noFill/>
        </p:spPr>
        <p:txBody>
          <a:bodyPr wrap="square">
            <a:spAutoFit/>
          </a:bodyPr>
          <a:lstStyle/>
          <a:p>
            <a:r>
              <a:rPr lang="en-IE" sz="1600" b="0" dirty="0">
                <a:effectLst/>
              </a:rPr>
              <a:t>This programme offers dual registration in both the children’s division and the general division of the NMBI Register.</a:t>
            </a:r>
            <a:br>
              <a:rPr lang="en-IE" sz="1600" b="0" dirty="0">
                <a:effectLst/>
              </a:rPr>
            </a:br>
            <a:r>
              <a:rPr lang="en-IE" sz="1600" b="0" dirty="0">
                <a:effectLst/>
              </a:rPr>
              <a:t>Children’s nurses provide nursing care for children and young people, mostly within the hospital environment. Children’s nurses work in partnership with the child and the family</a:t>
            </a:r>
          </a:p>
          <a:p>
            <a:endParaRPr lang="en-GB" altLang="en-US" sz="1600" b="0" dirty="0"/>
          </a:p>
          <a:p>
            <a:r>
              <a:rPr lang="en-IE" sz="1600" b="0" i="0" u="sng" strike="noStrike" baseline="0" dirty="0">
                <a:solidFill>
                  <a:srgbClr val="000000"/>
                </a:solidFill>
              </a:rPr>
              <a:t>Career Opportunities</a:t>
            </a:r>
            <a:endParaRPr lang="en-GB" sz="1600" dirty="0"/>
          </a:p>
          <a:p>
            <a:pPr>
              <a:spcAft>
                <a:spcPts val="600"/>
              </a:spcAft>
            </a:pPr>
            <a:r>
              <a:rPr lang="en-IE" sz="1600" dirty="0"/>
              <a:t>As children’s or general nurses working in areas, including hospitals, community/home nursing, schools, and nursing homes.</a:t>
            </a:r>
          </a:p>
          <a:p>
            <a:r>
              <a:rPr lang="en-IE" sz="1600" dirty="0"/>
              <a:t>Recent graduates are working as nurses in Beacon Hospital, Cork University Hospital, Crumlin Hospital, and Great Ormond Street Hospital in London.</a:t>
            </a:r>
          </a:p>
          <a:p>
            <a:endParaRPr lang="en-IE" sz="1600" dirty="0"/>
          </a:p>
          <a:p>
            <a:r>
              <a:rPr lang="en-IE" sz="1600" dirty="0">
                <a:hlinkClick r:id="rId4"/>
              </a:rPr>
              <a:t>https://www.ucc.ie/en/ck712/</a:t>
            </a:r>
            <a:endParaRPr lang="en-IE" sz="1600" dirty="0"/>
          </a:p>
          <a:p>
            <a:endParaRPr lang="en-IE" sz="1600" dirty="0"/>
          </a:p>
        </p:txBody>
      </p:sp>
    </p:spTree>
    <p:extLst>
      <p:ext uri="{BB962C8B-B14F-4D97-AF65-F5344CB8AC3E}">
        <p14:creationId xmlns:p14="http://schemas.microsoft.com/office/powerpoint/2010/main" val="835771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4BAB3-75D7-0CBD-EDD7-ED33FB6BD7C1}"/>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D807AAF-052F-B66E-C874-C34FB10D119C}"/>
              </a:ext>
            </a:extLst>
          </p:cNvPr>
          <p:cNvCxnSpPr/>
          <p:nvPr/>
        </p:nvCxnSpPr>
        <p:spPr>
          <a:xfrm>
            <a:off x="6096000" y="1477546"/>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5" name="Title 1">
            <a:extLst>
              <a:ext uri="{FF2B5EF4-FFF2-40B4-BE49-F238E27FC236}">
                <a16:creationId xmlns:a16="http://schemas.microsoft.com/office/drawing/2014/main" id="{C013388C-F956-D6F8-4C0E-9A99CD4EB1E9}"/>
              </a:ext>
            </a:extLst>
          </p:cNvPr>
          <p:cNvSpPr txBox="1">
            <a:spLocks/>
          </p:cNvSpPr>
          <p:nvPr/>
        </p:nvSpPr>
        <p:spPr>
          <a:xfrm>
            <a:off x="483219" y="163394"/>
            <a:ext cx="11708780" cy="968440"/>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IE" sz="4000" dirty="0">
                <a:solidFill>
                  <a:schemeClr val="bg1"/>
                </a:solidFill>
                <a:latin typeface="Lucida Bright" panose="02040602050505020304" pitchFamily="18" charset="0"/>
                <a:ea typeface="+mn-ea"/>
                <a:cs typeface="+mn-cs"/>
              </a:rPr>
              <a:t>Nursing and Midwifery Overview</a:t>
            </a:r>
            <a:endParaRPr lang="en-IE" sz="4000" dirty="0">
              <a:solidFill>
                <a:schemeClr val="bg1"/>
              </a:solidFill>
              <a:latin typeface="Lucida Bright" panose="02040602050505020304" pitchFamily="18" charset="0"/>
            </a:endParaRPr>
          </a:p>
        </p:txBody>
      </p:sp>
      <p:sp>
        <p:nvSpPr>
          <p:cNvPr id="8" name="TextBox 7">
            <a:extLst>
              <a:ext uri="{FF2B5EF4-FFF2-40B4-BE49-F238E27FC236}">
                <a16:creationId xmlns:a16="http://schemas.microsoft.com/office/drawing/2014/main" id="{38696EE7-6757-B1AA-06E2-D593C80893F0}"/>
              </a:ext>
            </a:extLst>
          </p:cNvPr>
          <p:cNvSpPr txBox="1"/>
          <p:nvPr/>
        </p:nvSpPr>
        <p:spPr>
          <a:xfrm>
            <a:off x="483219" y="1477546"/>
            <a:ext cx="6097772" cy="338554"/>
          </a:xfrm>
          <a:prstGeom prst="rect">
            <a:avLst/>
          </a:prstGeom>
          <a:noFill/>
        </p:spPr>
        <p:txBody>
          <a:bodyPr wrap="square">
            <a:spAutoFit/>
          </a:bodyPr>
          <a:lstStyle/>
          <a:p>
            <a:r>
              <a:rPr lang="en-IE" sz="1600" b="1" dirty="0"/>
              <a:t>Mental Health Nursing 	</a:t>
            </a:r>
            <a:r>
              <a:rPr lang="en-IE" sz="1600" dirty="0"/>
              <a:t>		</a:t>
            </a:r>
          </a:p>
        </p:txBody>
      </p:sp>
      <p:sp>
        <p:nvSpPr>
          <p:cNvPr id="4" name="TextBox 3">
            <a:extLst>
              <a:ext uri="{FF2B5EF4-FFF2-40B4-BE49-F238E27FC236}">
                <a16:creationId xmlns:a16="http://schemas.microsoft.com/office/drawing/2014/main" id="{1459F570-FF21-DD1D-AB35-9BCC33CFE442}"/>
              </a:ext>
            </a:extLst>
          </p:cNvPr>
          <p:cNvSpPr txBox="1"/>
          <p:nvPr/>
        </p:nvSpPr>
        <p:spPr>
          <a:xfrm>
            <a:off x="483219" y="1846878"/>
            <a:ext cx="5513544" cy="3862596"/>
          </a:xfrm>
          <a:prstGeom prst="rect">
            <a:avLst/>
          </a:prstGeom>
          <a:noFill/>
        </p:spPr>
        <p:txBody>
          <a:bodyPr wrap="square">
            <a:spAutoFit/>
          </a:bodyPr>
          <a:lstStyle/>
          <a:p>
            <a:r>
              <a:rPr lang="en-IE" altLang="en-US" sz="1600" b="0" dirty="0"/>
              <a:t>Mental Health (Psychiatric) nursing also known as mental health nursing is a specialist nursing discipline. Mental Health nurses work in partnership with people who are experiencing mental health challenges, their family and supporters to enable them to mobilise their own inner resources along with professional support. </a:t>
            </a:r>
          </a:p>
          <a:p>
            <a:endParaRPr lang="en-GB" altLang="en-US" sz="1600" b="0" dirty="0"/>
          </a:p>
          <a:p>
            <a:r>
              <a:rPr lang="en-IE" sz="1600" b="0" i="0" u="sng" strike="noStrike" baseline="0" dirty="0">
                <a:solidFill>
                  <a:srgbClr val="000000"/>
                </a:solidFill>
              </a:rPr>
              <a:t>Career Opportunities</a:t>
            </a:r>
            <a:endParaRPr lang="en-GB" sz="1600" dirty="0"/>
          </a:p>
          <a:p>
            <a:r>
              <a:rPr lang="en-IE" sz="1600" dirty="0"/>
              <a:t>Psychiatric nurses work in a wide range of areas,</a:t>
            </a:r>
          </a:p>
          <a:p>
            <a:pPr>
              <a:spcAft>
                <a:spcPts val="600"/>
              </a:spcAft>
            </a:pPr>
            <a:r>
              <a:rPr lang="en-IE" sz="1600" dirty="0"/>
              <a:t>including hospitals and community mental health facilities. </a:t>
            </a:r>
          </a:p>
          <a:p>
            <a:r>
              <a:rPr lang="en-IE" sz="1600" dirty="0"/>
              <a:t>Recent graduates from this programme are</a:t>
            </a:r>
          </a:p>
          <a:p>
            <a:r>
              <a:rPr lang="en-IE" sz="1600" dirty="0"/>
              <a:t>working as nurses for Cork University Hospital, Mercy</a:t>
            </a:r>
          </a:p>
          <a:p>
            <a:r>
              <a:rPr lang="en-IE" sz="1600" dirty="0"/>
              <a:t>Hospital, and the HSE.</a:t>
            </a:r>
          </a:p>
          <a:p>
            <a:endParaRPr lang="en-IE" sz="1600" dirty="0"/>
          </a:p>
          <a:p>
            <a:r>
              <a:rPr lang="en-IE" sz="1600" dirty="0">
                <a:hlinkClick r:id="rId3"/>
              </a:rPr>
              <a:t>https://www.ucc.ie/en/ck720/</a:t>
            </a:r>
            <a:endParaRPr lang="en-IE" sz="1600" dirty="0"/>
          </a:p>
        </p:txBody>
      </p:sp>
      <p:sp>
        <p:nvSpPr>
          <p:cNvPr id="7" name="TextBox 6">
            <a:extLst>
              <a:ext uri="{FF2B5EF4-FFF2-40B4-BE49-F238E27FC236}">
                <a16:creationId xmlns:a16="http://schemas.microsoft.com/office/drawing/2014/main" id="{AD6DEF6E-79BE-8F34-A923-58FAF84BE8F7}"/>
              </a:ext>
            </a:extLst>
          </p:cNvPr>
          <p:cNvSpPr txBox="1"/>
          <p:nvPr/>
        </p:nvSpPr>
        <p:spPr>
          <a:xfrm>
            <a:off x="6195238" y="1445771"/>
            <a:ext cx="6097772" cy="338554"/>
          </a:xfrm>
          <a:prstGeom prst="rect">
            <a:avLst/>
          </a:prstGeom>
          <a:noFill/>
        </p:spPr>
        <p:txBody>
          <a:bodyPr wrap="square">
            <a:spAutoFit/>
          </a:bodyPr>
          <a:lstStyle/>
          <a:p>
            <a:r>
              <a:rPr lang="en-IE" sz="1600" b="1" dirty="0"/>
              <a:t>Intellectual Disability Nursing </a:t>
            </a:r>
          </a:p>
        </p:txBody>
      </p:sp>
      <p:sp>
        <p:nvSpPr>
          <p:cNvPr id="6" name="TextBox 5">
            <a:extLst>
              <a:ext uri="{FF2B5EF4-FFF2-40B4-BE49-F238E27FC236}">
                <a16:creationId xmlns:a16="http://schemas.microsoft.com/office/drawing/2014/main" id="{9FDCEFF2-12EF-17AB-8C1C-E5A36DFCC3AF}"/>
              </a:ext>
            </a:extLst>
          </p:cNvPr>
          <p:cNvSpPr txBox="1"/>
          <p:nvPr/>
        </p:nvSpPr>
        <p:spPr>
          <a:xfrm>
            <a:off x="6171315" y="1701720"/>
            <a:ext cx="6020685" cy="1569660"/>
          </a:xfrm>
          <a:prstGeom prst="rect">
            <a:avLst/>
          </a:prstGeom>
          <a:noFill/>
        </p:spPr>
        <p:txBody>
          <a:bodyPr wrap="square">
            <a:spAutoFit/>
          </a:bodyPr>
          <a:lstStyle/>
          <a:p>
            <a:r>
              <a:rPr lang="en-IE" sz="1600" b="0" dirty="0"/>
              <a:t>The Registered Nurse Intellectual Disability works with persons with an intellectual disability and has a diversity of roles. This includes providing nursing support across a variety of environments such as home, education and community settings, as well as specialist practice, e.g. the family home, residential and respite services, schools, primary healthcare and acute settings. </a:t>
            </a:r>
            <a:endParaRPr lang="en-IE" sz="1600" dirty="0"/>
          </a:p>
        </p:txBody>
      </p:sp>
      <p:sp>
        <p:nvSpPr>
          <p:cNvPr id="10" name="TextBox 9">
            <a:extLst>
              <a:ext uri="{FF2B5EF4-FFF2-40B4-BE49-F238E27FC236}">
                <a16:creationId xmlns:a16="http://schemas.microsoft.com/office/drawing/2014/main" id="{84A2101D-C856-FBF6-DFDF-F67A158B6E9E}"/>
              </a:ext>
            </a:extLst>
          </p:cNvPr>
          <p:cNvSpPr txBox="1"/>
          <p:nvPr/>
        </p:nvSpPr>
        <p:spPr>
          <a:xfrm>
            <a:off x="6147392" y="3733045"/>
            <a:ext cx="6145618" cy="338554"/>
          </a:xfrm>
          <a:prstGeom prst="rect">
            <a:avLst/>
          </a:prstGeom>
          <a:noFill/>
        </p:spPr>
        <p:txBody>
          <a:bodyPr wrap="square">
            <a:spAutoFit/>
          </a:bodyPr>
          <a:lstStyle/>
          <a:p>
            <a:r>
              <a:rPr lang="en-IE" sz="1600" b="0" i="0" u="sng" strike="noStrike" baseline="0" dirty="0">
                <a:solidFill>
                  <a:srgbClr val="000000"/>
                </a:solidFill>
              </a:rPr>
              <a:t>Career Opportunities</a:t>
            </a:r>
            <a:endParaRPr lang="en-GB" sz="1600" dirty="0"/>
          </a:p>
        </p:txBody>
      </p:sp>
      <p:sp>
        <p:nvSpPr>
          <p:cNvPr id="12" name="TextBox 11">
            <a:extLst>
              <a:ext uri="{FF2B5EF4-FFF2-40B4-BE49-F238E27FC236}">
                <a16:creationId xmlns:a16="http://schemas.microsoft.com/office/drawing/2014/main" id="{1EB357D7-EF2C-E3B0-9F75-F90C6AFCCDDE}"/>
              </a:ext>
            </a:extLst>
          </p:cNvPr>
          <p:cNvSpPr txBox="1"/>
          <p:nvPr/>
        </p:nvSpPr>
        <p:spPr>
          <a:xfrm>
            <a:off x="6171315" y="4102377"/>
            <a:ext cx="6145618" cy="2139047"/>
          </a:xfrm>
          <a:prstGeom prst="rect">
            <a:avLst/>
          </a:prstGeom>
          <a:noFill/>
        </p:spPr>
        <p:txBody>
          <a:bodyPr wrap="square">
            <a:spAutoFit/>
          </a:bodyPr>
          <a:lstStyle/>
          <a:p>
            <a:pPr>
              <a:spcAft>
                <a:spcPts val="600"/>
              </a:spcAft>
            </a:pPr>
            <a:r>
              <a:rPr lang="en-IE" sz="1600" b="0" i="0" u="none" strike="noStrike" baseline="0" dirty="0">
                <a:solidFill>
                  <a:srgbClr val="000000"/>
                </a:solidFill>
              </a:rPr>
              <a:t>Graduates can seek employment as an intellectual disability nurse, working in a wide range of areas, including acute care, community facilities, nursing homes, residential facilities, respite care, retirement care, and schools. </a:t>
            </a:r>
          </a:p>
          <a:p>
            <a:r>
              <a:rPr lang="en-IE" sz="1600" b="0" i="0" u="none" strike="noStrike" baseline="0" dirty="0">
                <a:solidFill>
                  <a:srgbClr val="000000"/>
                </a:solidFill>
              </a:rPr>
              <a:t>Recent graduates are working as nurses for Brothers of Charity, Cope Foundation, and The Hope Foundation, Ireland. </a:t>
            </a:r>
          </a:p>
          <a:p>
            <a:endParaRPr lang="en-IE" sz="1600" dirty="0">
              <a:solidFill>
                <a:srgbClr val="000000"/>
              </a:solidFill>
            </a:endParaRPr>
          </a:p>
          <a:p>
            <a:r>
              <a:rPr lang="en-IE" sz="1600" dirty="0">
                <a:hlinkClick r:id="rId4"/>
              </a:rPr>
              <a:t>https://www.ucc.ie/en/ck730/</a:t>
            </a:r>
            <a:endParaRPr lang="en-IE" sz="1600" dirty="0"/>
          </a:p>
        </p:txBody>
      </p:sp>
    </p:spTree>
    <p:extLst>
      <p:ext uri="{BB962C8B-B14F-4D97-AF65-F5344CB8AC3E}">
        <p14:creationId xmlns:p14="http://schemas.microsoft.com/office/powerpoint/2010/main" val="2011076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1068-8697-4ED9-2070-16B23E2056C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236C300-7407-712D-F834-6D8800463FD2}"/>
              </a:ext>
            </a:extLst>
          </p:cNvPr>
          <p:cNvSpPr>
            <a:spLocks noGrp="1"/>
          </p:cNvSpPr>
          <p:nvPr>
            <p:ph type="title"/>
          </p:nvPr>
        </p:nvSpPr>
        <p:spPr/>
        <p:txBody>
          <a:bodyPr>
            <a:noAutofit/>
          </a:bodyPr>
          <a:lstStyle/>
          <a:p>
            <a:r>
              <a:rPr lang="en-IE" sz="4000" b="0" i="0" u="none" strike="noStrike" kern="1200" baseline="0" dirty="0">
                <a:ea typeface="+mn-ea"/>
                <a:cs typeface="+mn-cs"/>
              </a:rPr>
              <a:t>Nursing and Midwifery </a:t>
            </a:r>
            <a:r>
              <a:rPr lang="en-IE" sz="4000" dirty="0">
                <a:ea typeface="+mn-ea"/>
                <a:cs typeface="+mn-cs"/>
              </a:rPr>
              <a:t>Overview</a:t>
            </a:r>
            <a:endParaRPr lang="en-IE" sz="4000" dirty="0"/>
          </a:p>
        </p:txBody>
      </p:sp>
      <p:cxnSp>
        <p:nvCxnSpPr>
          <p:cNvPr id="2" name="Straight Connector 1">
            <a:extLst>
              <a:ext uri="{FF2B5EF4-FFF2-40B4-BE49-F238E27FC236}">
                <a16:creationId xmlns:a16="http://schemas.microsoft.com/office/drawing/2014/main" id="{AE8B2051-8BCB-BA10-9C71-CA70AC77DE2D}"/>
              </a:ext>
            </a:extLst>
          </p:cNvPr>
          <p:cNvCxnSpPr/>
          <p:nvPr/>
        </p:nvCxnSpPr>
        <p:spPr>
          <a:xfrm>
            <a:off x="6096000" y="1477546"/>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4" name="TextBox 3">
            <a:extLst>
              <a:ext uri="{FF2B5EF4-FFF2-40B4-BE49-F238E27FC236}">
                <a16:creationId xmlns:a16="http://schemas.microsoft.com/office/drawing/2014/main" id="{CF9BEB59-E3E4-31E8-8FAA-F4DC492CDB15}"/>
              </a:ext>
            </a:extLst>
          </p:cNvPr>
          <p:cNvSpPr txBox="1"/>
          <p:nvPr/>
        </p:nvSpPr>
        <p:spPr>
          <a:xfrm>
            <a:off x="6320649" y="5117444"/>
            <a:ext cx="5531071" cy="830997"/>
          </a:xfrm>
          <a:prstGeom prst="rect">
            <a:avLst/>
          </a:prstGeom>
          <a:noFill/>
        </p:spPr>
        <p:txBody>
          <a:bodyPr wrap="square">
            <a:spAutoFit/>
          </a:bodyPr>
          <a:lstStyle/>
          <a:p>
            <a:r>
              <a:rPr lang="en-IE" sz="1600" dirty="0"/>
              <a:t>Traditionally, Irish Nurses are highly regarded by other countries, enhancing work opportunities abroad, particularly in the UK, Australia, Canada, and the US. </a:t>
            </a:r>
          </a:p>
        </p:txBody>
      </p:sp>
      <p:cxnSp>
        <p:nvCxnSpPr>
          <p:cNvPr id="5" name="Straight Connector 4">
            <a:extLst>
              <a:ext uri="{FF2B5EF4-FFF2-40B4-BE49-F238E27FC236}">
                <a16:creationId xmlns:a16="http://schemas.microsoft.com/office/drawing/2014/main" id="{583E698D-061F-EBDC-5021-1B8D2865EEE0}"/>
              </a:ext>
            </a:extLst>
          </p:cNvPr>
          <p:cNvCxnSpPr/>
          <p:nvPr/>
        </p:nvCxnSpPr>
        <p:spPr>
          <a:xfrm>
            <a:off x="6096000" y="1477546"/>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6" name="TextBox 5">
            <a:extLst>
              <a:ext uri="{FF2B5EF4-FFF2-40B4-BE49-F238E27FC236}">
                <a16:creationId xmlns:a16="http://schemas.microsoft.com/office/drawing/2014/main" id="{11E7BFC3-1376-A217-ABD2-0144638DA661}"/>
              </a:ext>
            </a:extLst>
          </p:cNvPr>
          <p:cNvSpPr txBox="1"/>
          <p:nvPr/>
        </p:nvSpPr>
        <p:spPr>
          <a:xfrm>
            <a:off x="483219" y="1477546"/>
            <a:ext cx="6097772" cy="338554"/>
          </a:xfrm>
          <a:prstGeom prst="rect">
            <a:avLst/>
          </a:prstGeom>
          <a:noFill/>
        </p:spPr>
        <p:txBody>
          <a:bodyPr wrap="square">
            <a:spAutoFit/>
          </a:bodyPr>
          <a:lstStyle/>
          <a:p>
            <a:r>
              <a:rPr lang="en-IE" sz="1600" b="1" dirty="0"/>
              <a:t>Midwifery	</a:t>
            </a:r>
            <a:r>
              <a:rPr lang="en-IE" sz="1600" dirty="0"/>
              <a:t>		</a:t>
            </a:r>
          </a:p>
        </p:txBody>
      </p:sp>
      <p:sp>
        <p:nvSpPr>
          <p:cNvPr id="8" name="TextBox 7">
            <a:extLst>
              <a:ext uri="{FF2B5EF4-FFF2-40B4-BE49-F238E27FC236}">
                <a16:creationId xmlns:a16="http://schemas.microsoft.com/office/drawing/2014/main" id="{4EFE7920-4AAE-7D6D-A2FF-0A22D5BF911D}"/>
              </a:ext>
            </a:extLst>
          </p:cNvPr>
          <p:cNvSpPr txBox="1"/>
          <p:nvPr/>
        </p:nvSpPr>
        <p:spPr>
          <a:xfrm>
            <a:off x="432589" y="1816100"/>
            <a:ext cx="5513544" cy="4031873"/>
          </a:xfrm>
          <a:prstGeom prst="rect">
            <a:avLst/>
          </a:prstGeom>
          <a:noFill/>
        </p:spPr>
        <p:txBody>
          <a:bodyPr wrap="square">
            <a:spAutoFit/>
          </a:bodyPr>
          <a:lstStyle/>
          <a:p>
            <a:r>
              <a:rPr lang="en-IE" altLang="en-US" sz="1600" b="0" dirty="0"/>
              <a:t>Midwifery involves the provision of care and support to women during pregnancy, labour and birth, and to women and their babies following birth. Midwives provide health promotion and education for women, their babies and their wider family circle. The concept of partnership between the woman and the midwife is fundamental to midwifery practice and is based on mutual trust, support and collaboration</a:t>
            </a:r>
          </a:p>
          <a:p>
            <a:endParaRPr lang="en-IE" sz="1600" i="0" u="sng" strike="noStrike" baseline="0" dirty="0">
              <a:solidFill>
                <a:srgbClr val="000000"/>
              </a:solidFill>
            </a:endParaRPr>
          </a:p>
          <a:p>
            <a:r>
              <a:rPr lang="en-IE" sz="1600" b="0" i="0" u="sng" strike="noStrike" baseline="0" dirty="0">
                <a:solidFill>
                  <a:srgbClr val="000000"/>
                </a:solidFill>
              </a:rPr>
              <a:t>Career Opportunities</a:t>
            </a:r>
            <a:endParaRPr lang="en-GB" sz="1600" dirty="0"/>
          </a:p>
          <a:p>
            <a:r>
              <a:rPr lang="en-IE" sz="1600" dirty="0"/>
              <a:t>Midwives are highly sought-after in Ireland, and other countries, in particular within Australia, Canada and the UK.</a:t>
            </a:r>
          </a:p>
          <a:p>
            <a:r>
              <a:rPr lang="en-IE" sz="1600" dirty="0"/>
              <a:t>Recent graduates from this programme are working as Midwives across Ireland and abroad including Cork University Maternity Hospital</a:t>
            </a:r>
          </a:p>
          <a:p>
            <a:endParaRPr lang="en-IE" sz="1600" dirty="0"/>
          </a:p>
          <a:p>
            <a:r>
              <a:rPr lang="en-IE" sz="1600" dirty="0">
                <a:hlinkClick r:id="rId3"/>
              </a:rPr>
              <a:t>https://www.ucc.ie/en/ck740/</a:t>
            </a:r>
            <a:endParaRPr lang="en-IE" sz="1600" dirty="0"/>
          </a:p>
        </p:txBody>
      </p:sp>
      <p:sp>
        <p:nvSpPr>
          <p:cNvPr id="10" name="TextBox 9">
            <a:extLst>
              <a:ext uri="{FF2B5EF4-FFF2-40B4-BE49-F238E27FC236}">
                <a16:creationId xmlns:a16="http://schemas.microsoft.com/office/drawing/2014/main" id="{0DE67DE3-F0CB-975E-44B4-FA7F2530A688}"/>
              </a:ext>
            </a:extLst>
          </p:cNvPr>
          <p:cNvSpPr txBox="1"/>
          <p:nvPr/>
        </p:nvSpPr>
        <p:spPr>
          <a:xfrm>
            <a:off x="8070063" y="1477546"/>
            <a:ext cx="3283737" cy="584775"/>
          </a:xfrm>
          <a:prstGeom prst="rect">
            <a:avLst/>
          </a:prstGeom>
          <a:noFill/>
        </p:spPr>
        <p:txBody>
          <a:bodyPr wrap="square">
            <a:spAutoFit/>
          </a:bodyPr>
          <a:lstStyle/>
          <a:p>
            <a:pPr marL="285750" indent="-285750">
              <a:buFont typeface="Arial" panose="020B0604020202020204" pitchFamily="34" charset="0"/>
              <a:buChar char="•"/>
            </a:pPr>
            <a:r>
              <a:rPr lang="en-IE" sz="1600" i="1" dirty="0"/>
              <a:t>Top School of Nursing in Ireland</a:t>
            </a:r>
          </a:p>
          <a:p>
            <a:pPr marL="285750" indent="-285750">
              <a:buFont typeface="Arial" panose="020B0604020202020204" pitchFamily="34" charset="0"/>
              <a:buChar char="•"/>
            </a:pPr>
            <a:r>
              <a:rPr lang="en-IE" sz="1600" i="1" dirty="0"/>
              <a:t>In the top 30 in the World</a:t>
            </a:r>
          </a:p>
        </p:txBody>
      </p:sp>
      <p:pic>
        <p:nvPicPr>
          <p:cNvPr id="11" name="Picture 33">
            <a:extLst>
              <a:ext uri="{FF2B5EF4-FFF2-40B4-BE49-F238E27FC236}">
                <a16:creationId xmlns:a16="http://schemas.microsoft.com/office/drawing/2014/main" id="{8D07D81B-EFAA-A993-2571-B8E329C624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2918" y="2811574"/>
            <a:ext cx="2825532" cy="2169745"/>
          </a:xfrm>
          <a:prstGeom prst="rect">
            <a:avLst/>
          </a:prstGeom>
          <a:noFill/>
          <a:ln w="508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197F78-BFC5-B69C-B6A3-9D08F2C39F19}"/>
              </a:ext>
            </a:extLst>
          </p:cNvPr>
          <p:cNvSpPr txBox="1"/>
          <p:nvPr/>
        </p:nvSpPr>
        <p:spPr>
          <a:xfrm>
            <a:off x="6183472" y="4162368"/>
            <a:ext cx="3131288" cy="584775"/>
          </a:xfrm>
          <a:prstGeom prst="rect">
            <a:avLst/>
          </a:prstGeom>
          <a:noFill/>
        </p:spPr>
        <p:txBody>
          <a:bodyPr wrap="square">
            <a:spAutoFit/>
          </a:bodyPr>
          <a:lstStyle/>
          <a:p>
            <a:r>
              <a:rPr lang="en-US" sz="1600" b="1" dirty="0"/>
              <a:t>Clinical Skills Simulation Resource Centre </a:t>
            </a:r>
            <a:endParaRPr lang="en-IE" sz="1600" b="1" dirty="0"/>
          </a:p>
        </p:txBody>
      </p:sp>
      <p:sp>
        <p:nvSpPr>
          <p:cNvPr id="3" name="TextBox 2">
            <a:extLst>
              <a:ext uri="{FF2B5EF4-FFF2-40B4-BE49-F238E27FC236}">
                <a16:creationId xmlns:a16="http://schemas.microsoft.com/office/drawing/2014/main" id="{20A57A00-A3E1-C2E5-9DAF-C83DBA8C92FC}"/>
              </a:ext>
            </a:extLst>
          </p:cNvPr>
          <p:cNvSpPr txBox="1"/>
          <p:nvPr/>
        </p:nvSpPr>
        <p:spPr>
          <a:xfrm>
            <a:off x="6222380" y="5991704"/>
            <a:ext cx="6184760" cy="338554"/>
          </a:xfrm>
          <a:prstGeom prst="rect">
            <a:avLst/>
          </a:prstGeom>
          <a:noFill/>
        </p:spPr>
        <p:txBody>
          <a:bodyPr wrap="square">
            <a:spAutoFit/>
          </a:bodyPr>
          <a:lstStyle/>
          <a:p>
            <a:r>
              <a:rPr lang="en-IE" sz="1600" dirty="0">
                <a:hlinkClick r:id="rId5"/>
              </a:rPr>
              <a:t>https://www.ucc.ie/en/nursingmidwifery/</a:t>
            </a:r>
            <a:r>
              <a:rPr lang="en-IE" sz="1600" dirty="0"/>
              <a:t> </a:t>
            </a:r>
          </a:p>
        </p:txBody>
      </p:sp>
      <p:pic>
        <p:nvPicPr>
          <p:cNvPr id="16" name="Picture 15" descr="A yellow and black sign&#10;&#10;AI-generated content may be incorrect.">
            <a:extLst>
              <a:ext uri="{FF2B5EF4-FFF2-40B4-BE49-F238E27FC236}">
                <a16:creationId xmlns:a16="http://schemas.microsoft.com/office/drawing/2014/main" id="{61CC181D-FA0E-6889-DE16-E093304779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49" y="1456656"/>
            <a:ext cx="1678017" cy="2063368"/>
          </a:xfrm>
          <a:prstGeom prst="rect">
            <a:avLst/>
          </a:prstGeom>
        </p:spPr>
      </p:pic>
    </p:spTree>
    <p:extLst>
      <p:ext uri="{BB962C8B-B14F-4D97-AF65-F5344CB8AC3E}">
        <p14:creationId xmlns:p14="http://schemas.microsoft.com/office/powerpoint/2010/main" val="3029216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E6996-7CD7-1DF9-B234-676BFA2292B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C0009E7-F6E4-0FDA-3D9D-7FFB34F153CA}"/>
              </a:ext>
            </a:extLst>
          </p:cNvPr>
          <p:cNvSpPr>
            <a:spLocks noGrp="1"/>
          </p:cNvSpPr>
          <p:nvPr>
            <p:ph type="title"/>
          </p:nvPr>
        </p:nvSpPr>
        <p:spPr/>
        <p:txBody>
          <a:bodyPr>
            <a:noAutofit/>
          </a:bodyPr>
          <a:lstStyle/>
          <a:p>
            <a:r>
              <a:rPr lang="en-IE" sz="4000" b="0" i="0" u="none" strike="noStrike" kern="1200" baseline="0" dirty="0">
                <a:ea typeface="+mn-ea"/>
                <a:cs typeface="+mn-cs"/>
              </a:rPr>
              <a:t>CK703 Pharmacy Overview</a:t>
            </a:r>
            <a:endParaRPr lang="en-IE" sz="4000" dirty="0"/>
          </a:p>
        </p:txBody>
      </p:sp>
      <p:pic>
        <p:nvPicPr>
          <p:cNvPr id="3" name="Picture 2">
            <a:extLst>
              <a:ext uri="{FF2B5EF4-FFF2-40B4-BE49-F238E27FC236}">
                <a16:creationId xmlns:a16="http://schemas.microsoft.com/office/drawing/2014/main" id="{8CFA6C77-1F37-1213-789C-3F63DBC860DB}"/>
              </a:ext>
            </a:extLst>
          </p:cNvPr>
          <p:cNvPicPr>
            <a:picLocks noChangeAspect="1"/>
          </p:cNvPicPr>
          <p:nvPr/>
        </p:nvPicPr>
        <p:blipFill>
          <a:blip r:embed="rId3"/>
          <a:stretch>
            <a:fillRect/>
          </a:stretch>
        </p:blipFill>
        <p:spPr>
          <a:xfrm>
            <a:off x="6320352" y="1537870"/>
            <a:ext cx="1955048" cy="1951454"/>
          </a:xfrm>
          <a:prstGeom prst="rect">
            <a:avLst/>
          </a:prstGeom>
        </p:spPr>
      </p:pic>
      <p:sp>
        <p:nvSpPr>
          <p:cNvPr id="5" name="TextBox 4">
            <a:extLst>
              <a:ext uri="{FF2B5EF4-FFF2-40B4-BE49-F238E27FC236}">
                <a16:creationId xmlns:a16="http://schemas.microsoft.com/office/drawing/2014/main" id="{842F9EFF-C31D-154B-8B34-8AA0908889A4}"/>
              </a:ext>
            </a:extLst>
          </p:cNvPr>
          <p:cNvSpPr txBox="1"/>
          <p:nvPr/>
        </p:nvSpPr>
        <p:spPr>
          <a:xfrm>
            <a:off x="451117" y="1537870"/>
            <a:ext cx="6097836" cy="584775"/>
          </a:xfrm>
          <a:prstGeom prst="rect">
            <a:avLst/>
          </a:prstGeom>
          <a:noFill/>
        </p:spPr>
        <p:txBody>
          <a:bodyPr wrap="square">
            <a:spAutoFit/>
          </a:bodyPr>
          <a:lstStyle/>
          <a:p>
            <a:r>
              <a:rPr lang="en-IE" sz="1600" b="1" i="0" u="none" strike="noStrike" baseline="0" dirty="0">
                <a:solidFill>
                  <a:srgbClr val="000000"/>
                </a:solidFill>
              </a:rPr>
              <a:t>DURATION 				</a:t>
            </a:r>
            <a:r>
              <a:rPr lang="en-IE" sz="1600" b="0" i="0" u="none" strike="noStrike" baseline="0" dirty="0">
                <a:solidFill>
                  <a:srgbClr val="000000"/>
                </a:solidFill>
              </a:rPr>
              <a:t>5 Years 	</a:t>
            </a:r>
            <a:r>
              <a:rPr lang="en-IE" sz="1600" b="1" dirty="0">
                <a:solidFill>
                  <a:srgbClr val="000000"/>
                </a:solidFill>
              </a:rPr>
              <a:t>EU PLACES </a:t>
            </a:r>
            <a:r>
              <a:rPr lang="en-IE" sz="1600" dirty="0">
                <a:solidFill>
                  <a:srgbClr val="000000"/>
                </a:solidFill>
              </a:rPr>
              <a:t>~74</a:t>
            </a:r>
            <a:endParaRPr lang="en-IE" sz="1600" b="0" i="0" u="none" strike="noStrike" baseline="0" dirty="0">
              <a:solidFill>
                <a:srgbClr val="000000"/>
              </a:solidFill>
            </a:endParaRPr>
          </a:p>
          <a:p>
            <a:r>
              <a:rPr lang="en-IE" sz="1600" b="1" i="0" u="none" strike="noStrike" baseline="0" dirty="0">
                <a:solidFill>
                  <a:srgbClr val="000000"/>
                </a:solidFill>
              </a:rPr>
              <a:t>MINIMUM CAO POINTS 2025 	</a:t>
            </a:r>
            <a:r>
              <a:rPr lang="en-IE" sz="1600" b="0" i="0" u="none" strike="noStrike" baseline="0" dirty="0">
                <a:solidFill>
                  <a:srgbClr val="000000"/>
                </a:solidFill>
              </a:rPr>
              <a:t>602 </a:t>
            </a:r>
            <a:endParaRPr lang="en-IE" sz="1600" dirty="0"/>
          </a:p>
        </p:txBody>
      </p:sp>
      <p:sp>
        <p:nvSpPr>
          <p:cNvPr id="8" name="TextBox 7">
            <a:extLst>
              <a:ext uri="{FF2B5EF4-FFF2-40B4-BE49-F238E27FC236}">
                <a16:creationId xmlns:a16="http://schemas.microsoft.com/office/drawing/2014/main" id="{8BA36D0E-851A-D6FB-A14A-37CBDE7FFACA}"/>
              </a:ext>
            </a:extLst>
          </p:cNvPr>
          <p:cNvSpPr txBox="1"/>
          <p:nvPr/>
        </p:nvSpPr>
        <p:spPr>
          <a:xfrm>
            <a:off x="451117" y="2396676"/>
            <a:ext cx="5170962" cy="4031873"/>
          </a:xfrm>
          <a:prstGeom prst="rect">
            <a:avLst/>
          </a:prstGeom>
          <a:noFill/>
        </p:spPr>
        <p:txBody>
          <a:bodyPr wrap="square">
            <a:spAutoFit/>
          </a:bodyPr>
          <a:lstStyle/>
          <a:p>
            <a:r>
              <a:rPr lang="en-IE" sz="1600" b="1" dirty="0">
                <a:solidFill>
                  <a:srgbClr val="000000"/>
                </a:solidFill>
              </a:rPr>
              <a:t>Subject Requirements: </a:t>
            </a:r>
          </a:p>
          <a:p>
            <a:r>
              <a:rPr lang="en-IE" sz="1600" dirty="0">
                <a:solidFill>
                  <a:srgbClr val="000000"/>
                </a:solidFill>
              </a:rPr>
              <a:t>H4 Chemistry, H4 either Physics or Biology.</a:t>
            </a:r>
          </a:p>
          <a:p>
            <a:r>
              <a:rPr lang="en-IE" sz="1600" b="1" dirty="0">
                <a:solidFill>
                  <a:srgbClr val="000000"/>
                </a:solidFill>
              </a:rPr>
              <a:t>Additional Requirements</a:t>
            </a:r>
          </a:p>
          <a:p>
            <a:r>
              <a:rPr lang="en-IE" sz="1600" dirty="0">
                <a:solidFill>
                  <a:srgbClr val="000000"/>
                </a:solidFill>
              </a:rPr>
              <a:t>Garda Vetting and Fitness to Practise</a:t>
            </a:r>
          </a:p>
          <a:p>
            <a:endParaRPr lang="en-IE" sz="1600" dirty="0">
              <a:solidFill>
                <a:srgbClr val="000000"/>
              </a:solidFill>
            </a:endParaRPr>
          </a:p>
          <a:p>
            <a:r>
              <a:rPr lang="en-IE" sz="1600" dirty="0">
                <a:solidFill>
                  <a:srgbClr val="000000"/>
                </a:solidFill>
              </a:rPr>
              <a:t>I</a:t>
            </a:r>
            <a:r>
              <a:rPr lang="en-IE" sz="1600" b="0" i="0" u="none" strike="noStrike" baseline="0" dirty="0">
                <a:solidFill>
                  <a:srgbClr val="000000"/>
                </a:solidFill>
              </a:rPr>
              <a:t>ntegrates the science and practice of pharmacy through hands-on learning, industry and healthcare site visits and multiple placement opportunities with an eight-month placement in the final year.</a:t>
            </a:r>
          </a:p>
          <a:p>
            <a:endParaRPr lang="en-IE" sz="1600" dirty="0">
              <a:solidFill>
                <a:srgbClr val="000000"/>
              </a:solidFill>
            </a:endParaRPr>
          </a:p>
          <a:p>
            <a:r>
              <a:rPr lang="en-IE" sz="1600" b="0" i="0" u="sng" strike="noStrike" baseline="0" dirty="0">
                <a:solidFill>
                  <a:srgbClr val="000000"/>
                </a:solidFill>
              </a:rPr>
              <a:t>Key Subject Areas</a:t>
            </a:r>
          </a:p>
          <a:p>
            <a:pPr marL="342900" indent="-342900">
              <a:buAutoNum type="arabicPeriod"/>
            </a:pPr>
            <a:r>
              <a:rPr lang="en-IE" sz="1600" b="0" i="0" u="none" strike="noStrike" baseline="0" dirty="0">
                <a:solidFill>
                  <a:srgbClr val="000000"/>
                </a:solidFill>
              </a:rPr>
              <a:t>Pharmaceutical and medicinal chemistry </a:t>
            </a:r>
          </a:p>
          <a:p>
            <a:pPr marL="342900" indent="-342900">
              <a:buAutoNum type="arabicPeriod"/>
            </a:pPr>
            <a:r>
              <a:rPr lang="en-IE" sz="1600" b="0" i="0" u="none" strike="noStrike" baseline="0" dirty="0">
                <a:solidFill>
                  <a:srgbClr val="000000"/>
                </a:solidFill>
              </a:rPr>
              <a:t>Formulation design </a:t>
            </a:r>
          </a:p>
          <a:p>
            <a:pPr marL="342900" indent="-342900">
              <a:buAutoNum type="arabicPeriod"/>
            </a:pPr>
            <a:r>
              <a:rPr lang="en-IE" sz="1600" b="0" i="0" u="none" strike="noStrike" baseline="0" dirty="0">
                <a:solidFill>
                  <a:srgbClr val="000000"/>
                </a:solidFill>
              </a:rPr>
              <a:t>Drug action in the body </a:t>
            </a:r>
          </a:p>
          <a:p>
            <a:pPr marL="342900" indent="-342900">
              <a:buAutoNum type="arabicPeriod"/>
            </a:pPr>
            <a:r>
              <a:rPr lang="en-IE" sz="1600" b="0" i="0" u="none" strike="noStrike" baseline="0" dirty="0">
                <a:solidFill>
                  <a:srgbClr val="000000"/>
                </a:solidFill>
              </a:rPr>
              <a:t>Practice of pharmacy </a:t>
            </a:r>
          </a:p>
          <a:p>
            <a:endParaRPr lang="en-IE" sz="1600" b="0" i="0" u="sng" strike="noStrike" baseline="0" dirty="0">
              <a:solidFill>
                <a:srgbClr val="000000"/>
              </a:solidFill>
            </a:endParaRPr>
          </a:p>
        </p:txBody>
      </p:sp>
      <p:cxnSp>
        <p:nvCxnSpPr>
          <p:cNvPr id="10" name="Straight Connector 9">
            <a:extLst>
              <a:ext uri="{FF2B5EF4-FFF2-40B4-BE49-F238E27FC236}">
                <a16:creationId xmlns:a16="http://schemas.microsoft.com/office/drawing/2014/main" id="{82F32BAA-3A5F-9BBC-72D8-8D9E8BA7796A}"/>
              </a:ext>
            </a:extLst>
          </p:cNvPr>
          <p:cNvCxnSpPr/>
          <p:nvPr/>
        </p:nvCxnSpPr>
        <p:spPr>
          <a:xfrm>
            <a:off x="6096000" y="1477546"/>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84506724-F516-3006-9FDA-40DCEA482F46}"/>
              </a:ext>
            </a:extLst>
          </p:cNvPr>
          <p:cNvSpPr txBox="1"/>
          <p:nvPr/>
        </p:nvSpPr>
        <p:spPr>
          <a:xfrm>
            <a:off x="6198150" y="3802177"/>
            <a:ext cx="3601632" cy="2800767"/>
          </a:xfrm>
          <a:prstGeom prst="rect">
            <a:avLst/>
          </a:prstGeom>
          <a:noFill/>
        </p:spPr>
        <p:txBody>
          <a:bodyPr wrap="square">
            <a:spAutoFit/>
          </a:bodyPr>
          <a:lstStyle/>
          <a:p>
            <a:r>
              <a:rPr lang="en-IE" sz="1600" b="0" i="0" u="sng" strike="noStrike" baseline="0" dirty="0">
                <a:solidFill>
                  <a:srgbClr val="000000"/>
                </a:solidFill>
              </a:rPr>
              <a:t>Career Opportunities</a:t>
            </a:r>
          </a:p>
          <a:p>
            <a:r>
              <a:rPr lang="en-IE" sz="1600" b="0" i="0" u="none" strike="noStrike" baseline="0" dirty="0">
                <a:solidFill>
                  <a:srgbClr val="000000"/>
                </a:solidFill>
              </a:rPr>
              <a:t>Professional careers in community pharmacy, hospital or industrial practice, research, lecturing, or wholesaling and regulatory work</a:t>
            </a:r>
            <a:r>
              <a:rPr lang="en-IE" sz="1600" dirty="0">
                <a:solidFill>
                  <a:srgbClr val="000000"/>
                </a:solidFill>
              </a:rPr>
              <a:t> are possible.</a:t>
            </a:r>
          </a:p>
          <a:p>
            <a:r>
              <a:rPr lang="en-IE" sz="1600" dirty="0">
                <a:solidFill>
                  <a:srgbClr val="000000"/>
                </a:solidFill>
              </a:rPr>
              <a:t>A</a:t>
            </a:r>
            <a:r>
              <a:rPr lang="en-IE" sz="1600" b="0" i="0" u="none" strike="noStrike" baseline="0" dirty="0">
                <a:solidFill>
                  <a:srgbClr val="000000"/>
                </a:solidFill>
              </a:rPr>
              <a:t>ugment an entrepreneurial interest to manage or own your pharmacy-related business. </a:t>
            </a:r>
          </a:p>
          <a:p>
            <a:endParaRPr lang="en-IE" sz="1600" dirty="0">
              <a:solidFill>
                <a:srgbClr val="000000"/>
              </a:solidFill>
            </a:endParaRPr>
          </a:p>
          <a:p>
            <a:r>
              <a:rPr lang="en-IE" sz="1600" dirty="0">
                <a:hlinkClick r:id="rId4"/>
              </a:rPr>
              <a:t>https://www.ucc.ie/en/ck703/</a:t>
            </a:r>
            <a:endParaRPr lang="en-IE" sz="1600" dirty="0"/>
          </a:p>
        </p:txBody>
      </p:sp>
      <p:sp>
        <p:nvSpPr>
          <p:cNvPr id="18" name="TextBox 17">
            <a:extLst>
              <a:ext uri="{FF2B5EF4-FFF2-40B4-BE49-F238E27FC236}">
                <a16:creationId xmlns:a16="http://schemas.microsoft.com/office/drawing/2014/main" id="{3DA0F1FD-450B-A4A6-ABDD-39FCEE10E175}"/>
              </a:ext>
            </a:extLst>
          </p:cNvPr>
          <p:cNvSpPr txBox="1"/>
          <p:nvPr/>
        </p:nvSpPr>
        <p:spPr>
          <a:xfrm>
            <a:off x="8314326" y="1537870"/>
            <a:ext cx="3801367" cy="1815882"/>
          </a:xfrm>
          <a:prstGeom prst="rect">
            <a:avLst/>
          </a:prstGeom>
          <a:noFill/>
        </p:spPr>
        <p:txBody>
          <a:bodyPr wrap="square">
            <a:spAutoFit/>
          </a:bodyPr>
          <a:lstStyle/>
          <a:p>
            <a:r>
              <a:rPr lang="en-IE" sz="1400" b="0" i="1" u="none" strike="noStrike" baseline="0" dirty="0"/>
              <a:t>…..provided me with a tremendous amount of medicinal knowledge, I also gained really useful soft skills like presentation, team working and research skills. </a:t>
            </a:r>
          </a:p>
          <a:p>
            <a:r>
              <a:rPr lang="en-IE" sz="1400" b="0" i="1" u="none" strike="noStrike" baseline="0" dirty="0"/>
              <a:t>This combination of skills and knowledge went a long way to help impressing recruiters, which gave me the best opportunity to find the most suitable job to start my career. </a:t>
            </a:r>
            <a:endParaRPr lang="en-IE" sz="1400" dirty="0"/>
          </a:p>
        </p:txBody>
      </p:sp>
      <p:sp>
        <p:nvSpPr>
          <p:cNvPr id="20" name="TextBox 19">
            <a:extLst>
              <a:ext uri="{FF2B5EF4-FFF2-40B4-BE49-F238E27FC236}">
                <a16:creationId xmlns:a16="http://schemas.microsoft.com/office/drawing/2014/main" id="{EDFB2B17-B8FB-3C26-A1D4-BCE194012DCC}"/>
              </a:ext>
            </a:extLst>
          </p:cNvPr>
          <p:cNvSpPr txBox="1"/>
          <p:nvPr/>
        </p:nvSpPr>
        <p:spPr>
          <a:xfrm>
            <a:off x="8314326" y="3260131"/>
            <a:ext cx="3221892" cy="461665"/>
          </a:xfrm>
          <a:prstGeom prst="rect">
            <a:avLst/>
          </a:prstGeom>
          <a:noFill/>
        </p:spPr>
        <p:txBody>
          <a:bodyPr wrap="square">
            <a:spAutoFit/>
          </a:bodyPr>
          <a:lstStyle/>
          <a:p>
            <a:r>
              <a:rPr lang="fr-FR" sz="1200" b="1" i="0" u="none" strike="noStrike" baseline="0" dirty="0"/>
              <a:t>LONG NGUYEN QUANG </a:t>
            </a:r>
          </a:p>
          <a:p>
            <a:r>
              <a:rPr lang="fr-FR" sz="1200" b="1" i="0" u="none" strike="noStrike" baseline="0" dirty="0"/>
              <a:t>Pharmacist, </a:t>
            </a:r>
            <a:r>
              <a:rPr lang="fr-FR" sz="1200" b="1" i="0" u="none" strike="noStrike" baseline="0" dirty="0" err="1"/>
              <a:t>McCabes</a:t>
            </a:r>
            <a:r>
              <a:rPr lang="fr-FR" sz="1200" b="1" i="0" u="none" strike="noStrike" baseline="0" dirty="0"/>
              <a:t> Pharmacy </a:t>
            </a:r>
            <a:endParaRPr lang="en-IE" sz="1200" b="1" dirty="0"/>
          </a:p>
        </p:txBody>
      </p:sp>
      <p:sp>
        <p:nvSpPr>
          <p:cNvPr id="11" name="TextBox 10">
            <a:extLst>
              <a:ext uri="{FF2B5EF4-FFF2-40B4-BE49-F238E27FC236}">
                <a16:creationId xmlns:a16="http://schemas.microsoft.com/office/drawing/2014/main" id="{6359DC02-D678-B75F-6E7D-DC7EB4118F42}"/>
              </a:ext>
            </a:extLst>
          </p:cNvPr>
          <p:cNvSpPr txBox="1"/>
          <p:nvPr/>
        </p:nvSpPr>
        <p:spPr>
          <a:xfrm>
            <a:off x="451117" y="6262592"/>
            <a:ext cx="5247719" cy="338554"/>
          </a:xfrm>
          <a:prstGeom prst="rect">
            <a:avLst/>
          </a:prstGeom>
          <a:noFill/>
        </p:spPr>
        <p:txBody>
          <a:bodyPr wrap="square">
            <a:spAutoFit/>
          </a:bodyPr>
          <a:lstStyle/>
          <a:p>
            <a:r>
              <a:rPr lang="en-IE" sz="1600" dirty="0">
                <a:hlinkClick r:id="rId5"/>
              </a:rPr>
              <a:t>https://www.ucc.ie/en/pharmacy/</a:t>
            </a:r>
            <a:r>
              <a:rPr lang="en-IE" sz="1600" dirty="0"/>
              <a:t> </a:t>
            </a:r>
          </a:p>
        </p:txBody>
      </p:sp>
      <p:pic>
        <p:nvPicPr>
          <p:cNvPr id="9" name="Picture 8" descr="A yellow and black label with white text&#10;&#10;AI-generated content may be incorrect.">
            <a:extLst>
              <a:ext uri="{FF2B5EF4-FFF2-40B4-BE49-F238E27FC236}">
                <a16:creationId xmlns:a16="http://schemas.microsoft.com/office/drawing/2014/main" id="{F19246D1-9FA8-97D9-7E07-1BBDDB4F83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5272" y="4040088"/>
            <a:ext cx="2034975" cy="2502301"/>
          </a:xfrm>
          <a:prstGeom prst="rect">
            <a:avLst/>
          </a:prstGeom>
        </p:spPr>
      </p:pic>
    </p:spTree>
    <p:extLst>
      <p:ext uri="{BB962C8B-B14F-4D97-AF65-F5344CB8AC3E}">
        <p14:creationId xmlns:p14="http://schemas.microsoft.com/office/powerpoint/2010/main" val="1096274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F4A9B-6894-0A8E-7F7C-438D9B34765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BF4920E-0E09-8057-4255-CBB43CC9AED4}"/>
              </a:ext>
            </a:extLst>
          </p:cNvPr>
          <p:cNvSpPr>
            <a:spLocks noGrp="1"/>
          </p:cNvSpPr>
          <p:nvPr>
            <p:ph type="title"/>
          </p:nvPr>
        </p:nvSpPr>
        <p:spPr>
          <a:xfrm>
            <a:off x="441036" y="294998"/>
            <a:ext cx="10515600" cy="1325563"/>
          </a:xfrm>
        </p:spPr>
        <p:txBody>
          <a:bodyPr>
            <a:noAutofit/>
          </a:bodyPr>
          <a:lstStyle/>
          <a:p>
            <a:r>
              <a:rPr lang="en-IE" sz="4000" b="0" i="0" u="none" strike="noStrike" kern="1200" baseline="0" dirty="0">
                <a:ea typeface="+mn-ea"/>
                <a:cs typeface="+mn-cs"/>
              </a:rPr>
              <a:t>CK704 Occupational Therapy Overview</a:t>
            </a:r>
            <a:endParaRPr lang="en-IE" sz="4000" dirty="0"/>
          </a:p>
        </p:txBody>
      </p:sp>
      <p:sp>
        <p:nvSpPr>
          <p:cNvPr id="5" name="TextBox 4">
            <a:extLst>
              <a:ext uri="{FF2B5EF4-FFF2-40B4-BE49-F238E27FC236}">
                <a16:creationId xmlns:a16="http://schemas.microsoft.com/office/drawing/2014/main" id="{618EFAF2-A08E-432B-E634-C1AB2AA67A59}"/>
              </a:ext>
            </a:extLst>
          </p:cNvPr>
          <p:cNvSpPr txBox="1"/>
          <p:nvPr/>
        </p:nvSpPr>
        <p:spPr>
          <a:xfrm>
            <a:off x="367990" y="1410274"/>
            <a:ext cx="6097836" cy="584775"/>
          </a:xfrm>
          <a:prstGeom prst="rect">
            <a:avLst/>
          </a:prstGeom>
          <a:noFill/>
        </p:spPr>
        <p:txBody>
          <a:bodyPr wrap="square">
            <a:spAutoFit/>
          </a:bodyPr>
          <a:lstStyle/>
          <a:p>
            <a:r>
              <a:rPr lang="en-IE" sz="1600" b="1" i="0" u="none" strike="noStrike" baseline="0" dirty="0">
                <a:solidFill>
                  <a:srgbClr val="000000"/>
                </a:solidFill>
              </a:rPr>
              <a:t>DURATION 				</a:t>
            </a:r>
            <a:r>
              <a:rPr lang="en-IE" sz="1600" dirty="0">
                <a:solidFill>
                  <a:srgbClr val="000000"/>
                </a:solidFill>
              </a:rPr>
              <a:t>4</a:t>
            </a:r>
            <a:r>
              <a:rPr lang="en-IE" sz="1600" b="0" i="0" u="none" strike="noStrike" baseline="0" dirty="0">
                <a:solidFill>
                  <a:srgbClr val="000000"/>
                </a:solidFill>
              </a:rPr>
              <a:t> Years 	</a:t>
            </a:r>
            <a:r>
              <a:rPr lang="en-IE" sz="1600" b="1" dirty="0">
                <a:solidFill>
                  <a:srgbClr val="000000"/>
                </a:solidFill>
              </a:rPr>
              <a:t>EU PLACES </a:t>
            </a:r>
            <a:r>
              <a:rPr lang="en-IE" sz="1600" dirty="0">
                <a:solidFill>
                  <a:srgbClr val="000000"/>
                </a:solidFill>
              </a:rPr>
              <a:t>~40*</a:t>
            </a:r>
            <a:r>
              <a:rPr lang="en-IE" sz="1600" b="0" i="0" u="none" strike="noStrike" baseline="0" dirty="0">
                <a:solidFill>
                  <a:srgbClr val="000000"/>
                </a:solidFill>
              </a:rPr>
              <a:t>	</a:t>
            </a:r>
          </a:p>
          <a:p>
            <a:r>
              <a:rPr lang="en-IE" sz="1600" b="1" i="0" u="none" strike="noStrike" baseline="0" dirty="0">
                <a:solidFill>
                  <a:srgbClr val="000000"/>
                </a:solidFill>
              </a:rPr>
              <a:t>MINIMUM CAO POINTS 2025 	</a:t>
            </a:r>
            <a:r>
              <a:rPr lang="en-IE" sz="1600" dirty="0">
                <a:solidFill>
                  <a:srgbClr val="000000"/>
                </a:solidFill>
              </a:rPr>
              <a:t>566</a:t>
            </a:r>
            <a:r>
              <a:rPr lang="en-IE" sz="1600" b="0" i="0" u="none" strike="noStrike" baseline="0" dirty="0">
                <a:solidFill>
                  <a:srgbClr val="000000"/>
                </a:solidFill>
              </a:rPr>
              <a:t> </a:t>
            </a:r>
            <a:endParaRPr lang="en-IE" sz="1600" dirty="0"/>
          </a:p>
        </p:txBody>
      </p:sp>
      <p:sp>
        <p:nvSpPr>
          <p:cNvPr id="8" name="TextBox 7">
            <a:extLst>
              <a:ext uri="{FF2B5EF4-FFF2-40B4-BE49-F238E27FC236}">
                <a16:creationId xmlns:a16="http://schemas.microsoft.com/office/drawing/2014/main" id="{E545645F-1539-05E8-CE05-258AC1A3C7A1}"/>
              </a:ext>
            </a:extLst>
          </p:cNvPr>
          <p:cNvSpPr txBox="1"/>
          <p:nvPr/>
        </p:nvSpPr>
        <p:spPr>
          <a:xfrm>
            <a:off x="367990" y="1995049"/>
            <a:ext cx="6067752" cy="2800767"/>
          </a:xfrm>
          <a:prstGeom prst="rect">
            <a:avLst/>
          </a:prstGeom>
          <a:noFill/>
        </p:spPr>
        <p:txBody>
          <a:bodyPr wrap="square">
            <a:spAutoFit/>
          </a:bodyPr>
          <a:lstStyle/>
          <a:p>
            <a:r>
              <a:rPr lang="en-IE" sz="1600" b="1" dirty="0">
                <a:solidFill>
                  <a:srgbClr val="000000"/>
                </a:solidFill>
              </a:rPr>
              <a:t>Subject Requirements: 	</a:t>
            </a:r>
          </a:p>
          <a:p>
            <a:r>
              <a:rPr lang="en-IE" sz="1600" dirty="0">
                <a:solidFill>
                  <a:srgbClr val="000000"/>
                </a:solidFill>
              </a:rPr>
              <a:t>H4 in a laboratory science subject (Biology, Chemistry, Physics, Physics with Chemistry (joint) or Agricultural Science).</a:t>
            </a:r>
          </a:p>
          <a:p>
            <a:r>
              <a:rPr lang="en-IE" sz="1600" b="1" dirty="0">
                <a:solidFill>
                  <a:srgbClr val="000000"/>
                </a:solidFill>
              </a:rPr>
              <a:t>Additional Requirements</a:t>
            </a:r>
          </a:p>
          <a:p>
            <a:r>
              <a:rPr lang="en-IE" sz="1600" dirty="0">
                <a:solidFill>
                  <a:srgbClr val="000000"/>
                </a:solidFill>
              </a:rPr>
              <a:t>Garda Vetting and Fitness to Practise</a:t>
            </a:r>
          </a:p>
          <a:p>
            <a:endParaRPr lang="en-IE" sz="1600" dirty="0">
              <a:solidFill>
                <a:srgbClr val="000000"/>
              </a:solidFill>
            </a:endParaRPr>
          </a:p>
          <a:p>
            <a:r>
              <a:rPr lang="en-IE" sz="1600" dirty="0">
                <a:solidFill>
                  <a:srgbClr val="000000"/>
                </a:solidFill>
              </a:rPr>
              <a:t>Occupational therapists are experts in analysing the activities that people need, want, or have to do, in their day-to-day life.</a:t>
            </a:r>
          </a:p>
          <a:p>
            <a:r>
              <a:rPr lang="en-IE" sz="1600" dirty="0">
                <a:solidFill>
                  <a:srgbClr val="000000"/>
                </a:solidFill>
              </a:rPr>
              <a:t>Occupational therapy is about enabling people to live</a:t>
            </a:r>
          </a:p>
          <a:p>
            <a:r>
              <a:rPr lang="en-IE" sz="1600" dirty="0">
                <a:solidFill>
                  <a:srgbClr val="000000"/>
                </a:solidFill>
              </a:rPr>
              <a:t>life to the fullest, when they have been prevented from</a:t>
            </a:r>
          </a:p>
          <a:p>
            <a:r>
              <a:rPr lang="en-IE" sz="1600" dirty="0">
                <a:solidFill>
                  <a:srgbClr val="000000"/>
                </a:solidFill>
              </a:rPr>
              <a:t>doing so due to ill-health, disability or other obstacles. </a:t>
            </a:r>
          </a:p>
        </p:txBody>
      </p:sp>
      <p:cxnSp>
        <p:nvCxnSpPr>
          <p:cNvPr id="10" name="Straight Connector 9">
            <a:extLst>
              <a:ext uri="{FF2B5EF4-FFF2-40B4-BE49-F238E27FC236}">
                <a16:creationId xmlns:a16="http://schemas.microsoft.com/office/drawing/2014/main" id="{B54CF624-CDD7-A340-3E14-CDE01B1CA93C}"/>
              </a:ext>
            </a:extLst>
          </p:cNvPr>
          <p:cNvCxnSpPr/>
          <p:nvPr/>
        </p:nvCxnSpPr>
        <p:spPr>
          <a:xfrm>
            <a:off x="6301563" y="1590845"/>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6E29010E-0353-464E-83E5-5182CDB7373B}"/>
              </a:ext>
            </a:extLst>
          </p:cNvPr>
          <p:cNvSpPr txBox="1"/>
          <p:nvPr/>
        </p:nvSpPr>
        <p:spPr>
          <a:xfrm>
            <a:off x="6435742" y="5245246"/>
            <a:ext cx="5888855" cy="1169551"/>
          </a:xfrm>
          <a:prstGeom prst="rect">
            <a:avLst/>
          </a:prstGeom>
          <a:noFill/>
        </p:spPr>
        <p:txBody>
          <a:bodyPr wrap="square">
            <a:spAutoFit/>
          </a:bodyPr>
          <a:lstStyle/>
          <a:p>
            <a:r>
              <a:rPr lang="en-IE" sz="1400" b="0" i="0" u="sng" strike="noStrike" baseline="0" dirty="0">
                <a:solidFill>
                  <a:srgbClr val="000000"/>
                </a:solidFill>
              </a:rPr>
              <a:t>Career Opportunities</a:t>
            </a:r>
          </a:p>
          <a:p>
            <a:r>
              <a:rPr lang="en-IE" sz="1400" dirty="0">
                <a:solidFill>
                  <a:srgbClr val="000000"/>
                </a:solidFill>
              </a:rPr>
              <a:t>In a wide range of settings, including hospitals, health centres, care homes, schools, prisons, in the community and in peoples’ homes and workplaces. Our graduates are employed as therapists, researchers, managers, and educators</a:t>
            </a:r>
            <a:endParaRPr lang="en-IE" sz="1400" dirty="0"/>
          </a:p>
        </p:txBody>
      </p:sp>
      <p:sp>
        <p:nvSpPr>
          <p:cNvPr id="20" name="TextBox 19">
            <a:extLst>
              <a:ext uri="{FF2B5EF4-FFF2-40B4-BE49-F238E27FC236}">
                <a16:creationId xmlns:a16="http://schemas.microsoft.com/office/drawing/2014/main" id="{44AC0166-2989-4852-BC5E-A3630DED5836}"/>
              </a:ext>
            </a:extLst>
          </p:cNvPr>
          <p:cNvSpPr txBox="1"/>
          <p:nvPr/>
        </p:nvSpPr>
        <p:spPr>
          <a:xfrm>
            <a:off x="8558863" y="2720862"/>
            <a:ext cx="2777868" cy="461665"/>
          </a:xfrm>
          <a:prstGeom prst="rect">
            <a:avLst/>
          </a:prstGeom>
          <a:noFill/>
        </p:spPr>
        <p:txBody>
          <a:bodyPr wrap="square">
            <a:spAutoFit/>
          </a:bodyPr>
          <a:lstStyle/>
          <a:p>
            <a:r>
              <a:rPr lang="fr-FR" sz="1200" b="1" i="0" u="none" strike="noStrike" baseline="0" dirty="0"/>
              <a:t>Louise </a:t>
            </a:r>
            <a:r>
              <a:rPr lang="fr-FR" sz="1200" b="1" i="0" u="none" strike="noStrike" baseline="0" dirty="0" err="1"/>
              <a:t>Coombes</a:t>
            </a:r>
            <a:endParaRPr lang="fr-FR" sz="1200" b="1" i="0" u="none" strike="noStrike" baseline="0" dirty="0"/>
          </a:p>
          <a:p>
            <a:r>
              <a:rPr lang="fr-FR" sz="1200" b="1" i="0" u="none" strike="noStrike" baseline="0" dirty="0"/>
              <a:t>Occupation</a:t>
            </a:r>
            <a:r>
              <a:rPr lang="fr-FR" sz="1200" b="1" dirty="0"/>
              <a:t>al</a:t>
            </a:r>
            <a:r>
              <a:rPr lang="fr-FR" sz="1200" b="1" i="0" u="none" strike="noStrike" baseline="0" dirty="0"/>
              <a:t> Therapy Graduate</a:t>
            </a:r>
            <a:endParaRPr lang="en-IE" sz="1200" b="1" dirty="0"/>
          </a:p>
        </p:txBody>
      </p:sp>
      <p:sp>
        <p:nvSpPr>
          <p:cNvPr id="13" name="TextBox 12">
            <a:extLst>
              <a:ext uri="{FF2B5EF4-FFF2-40B4-BE49-F238E27FC236}">
                <a16:creationId xmlns:a16="http://schemas.microsoft.com/office/drawing/2014/main" id="{5BE26EB5-E666-7F40-E892-AFACAB3771BC}"/>
              </a:ext>
            </a:extLst>
          </p:cNvPr>
          <p:cNvSpPr txBox="1"/>
          <p:nvPr/>
        </p:nvSpPr>
        <p:spPr>
          <a:xfrm>
            <a:off x="369014" y="4852831"/>
            <a:ext cx="6238367" cy="1077218"/>
          </a:xfrm>
          <a:prstGeom prst="rect">
            <a:avLst/>
          </a:prstGeom>
          <a:noFill/>
        </p:spPr>
        <p:txBody>
          <a:bodyPr wrap="square">
            <a:spAutoFit/>
          </a:bodyPr>
          <a:lstStyle/>
          <a:p>
            <a:r>
              <a:rPr lang="en-IE" sz="1600" b="0" i="0" u="sng" strike="noStrike" baseline="0" dirty="0">
                <a:solidFill>
                  <a:srgbClr val="000000"/>
                </a:solidFill>
              </a:rPr>
              <a:t>Key Subject Areas</a:t>
            </a:r>
          </a:p>
          <a:p>
            <a:pPr marL="342900" indent="-342900">
              <a:buAutoNum type="arabicPeriod"/>
            </a:pPr>
            <a:r>
              <a:rPr lang="en-IE" sz="1600" dirty="0">
                <a:solidFill>
                  <a:srgbClr val="000000"/>
                </a:solidFill>
              </a:rPr>
              <a:t>P</a:t>
            </a:r>
            <a:r>
              <a:rPr lang="en-IE" sz="1600" b="0" i="0" strike="noStrike" baseline="0" dirty="0">
                <a:solidFill>
                  <a:srgbClr val="000000"/>
                </a:solidFill>
              </a:rPr>
              <a:t>sychology, anatomy and physiology</a:t>
            </a:r>
          </a:p>
          <a:p>
            <a:pPr marL="342900" indent="-342900">
              <a:buAutoNum type="arabicPeriod"/>
            </a:pPr>
            <a:r>
              <a:rPr lang="en-IE" sz="1600" dirty="0">
                <a:solidFill>
                  <a:srgbClr val="000000"/>
                </a:solidFill>
              </a:rPr>
              <a:t>O</a:t>
            </a:r>
            <a:r>
              <a:rPr lang="en-IE" sz="1600" b="0" i="0" strike="noStrike" baseline="0" dirty="0">
                <a:solidFill>
                  <a:srgbClr val="000000"/>
                </a:solidFill>
              </a:rPr>
              <a:t>ccupational therapy theories</a:t>
            </a:r>
          </a:p>
          <a:p>
            <a:pPr marL="342900" indent="-342900">
              <a:buAutoNum type="arabicPeriod"/>
            </a:pPr>
            <a:r>
              <a:rPr lang="en-IE" sz="1600" dirty="0">
                <a:solidFill>
                  <a:srgbClr val="000000"/>
                </a:solidFill>
              </a:rPr>
              <a:t>A</a:t>
            </a:r>
            <a:r>
              <a:rPr lang="en-IE" sz="1600" b="0" i="0" strike="noStrike" baseline="0" dirty="0">
                <a:solidFill>
                  <a:srgbClr val="000000"/>
                </a:solidFill>
              </a:rPr>
              <a:t>ssessment and treatment approaches and practice</a:t>
            </a:r>
            <a:endParaRPr lang="en-IE" sz="1600" dirty="0"/>
          </a:p>
        </p:txBody>
      </p:sp>
      <p:sp>
        <p:nvSpPr>
          <p:cNvPr id="16" name="TextBox 15">
            <a:extLst>
              <a:ext uri="{FF2B5EF4-FFF2-40B4-BE49-F238E27FC236}">
                <a16:creationId xmlns:a16="http://schemas.microsoft.com/office/drawing/2014/main" id="{B5E05DCC-EC3A-4D70-40B5-38D78CD7475F}"/>
              </a:ext>
            </a:extLst>
          </p:cNvPr>
          <p:cNvSpPr txBox="1"/>
          <p:nvPr/>
        </p:nvSpPr>
        <p:spPr>
          <a:xfrm>
            <a:off x="8488337" y="1466672"/>
            <a:ext cx="3491909" cy="1384995"/>
          </a:xfrm>
          <a:prstGeom prst="rect">
            <a:avLst/>
          </a:prstGeom>
          <a:noFill/>
        </p:spPr>
        <p:txBody>
          <a:bodyPr wrap="square">
            <a:spAutoFit/>
          </a:bodyPr>
          <a:lstStyle/>
          <a:p>
            <a:r>
              <a:rPr lang="en-IE" sz="1200" i="1" dirty="0">
                <a:solidFill>
                  <a:srgbClr val="000000"/>
                </a:solidFill>
                <a:latin typeface="Gotham"/>
              </a:rPr>
              <a:t>“</a:t>
            </a:r>
            <a:r>
              <a:rPr lang="en-IE" sz="1200" b="0" i="1" u="none" strike="noStrike" baseline="0" dirty="0">
                <a:solidFill>
                  <a:srgbClr val="000000"/>
                </a:solidFill>
                <a:latin typeface="Gotham"/>
              </a:rPr>
              <a:t>The small class size allows for eye-opening class discussions and means that all students are noticed and supported by lecturers. Even if students do not end up practising occupational therapy after their degree, they will leave UCC with a more open-minded and compassionate view of the world and many skills that can be applied to any area of work.”  </a:t>
            </a:r>
            <a:endParaRPr lang="en-IE" sz="1200" dirty="0"/>
          </a:p>
        </p:txBody>
      </p:sp>
      <p:pic>
        <p:nvPicPr>
          <p:cNvPr id="3" name="Picture 2">
            <a:extLst>
              <a:ext uri="{FF2B5EF4-FFF2-40B4-BE49-F238E27FC236}">
                <a16:creationId xmlns:a16="http://schemas.microsoft.com/office/drawing/2014/main" id="{15BB3698-577B-0422-D91B-144242CDD527}"/>
              </a:ext>
            </a:extLst>
          </p:cNvPr>
          <p:cNvPicPr>
            <a:picLocks noChangeAspect="1"/>
          </p:cNvPicPr>
          <p:nvPr/>
        </p:nvPicPr>
        <p:blipFill>
          <a:blip r:embed="rId3"/>
          <a:stretch>
            <a:fillRect/>
          </a:stretch>
        </p:blipFill>
        <p:spPr>
          <a:xfrm>
            <a:off x="6741076" y="1518664"/>
            <a:ext cx="1710738" cy="1700555"/>
          </a:xfrm>
          <a:prstGeom prst="rect">
            <a:avLst/>
          </a:prstGeom>
        </p:spPr>
      </p:pic>
      <p:sp>
        <p:nvSpPr>
          <p:cNvPr id="4" name="TextBox 3">
            <a:extLst>
              <a:ext uri="{FF2B5EF4-FFF2-40B4-BE49-F238E27FC236}">
                <a16:creationId xmlns:a16="http://schemas.microsoft.com/office/drawing/2014/main" id="{122B97B2-95A8-4ACB-DA7D-8F74B5E680A9}"/>
              </a:ext>
            </a:extLst>
          </p:cNvPr>
          <p:cNvSpPr txBox="1"/>
          <p:nvPr/>
        </p:nvSpPr>
        <p:spPr>
          <a:xfrm>
            <a:off x="403496" y="5979224"/>
            <a:ext cx="6094324" cy="830997"/>
          </a:xfrm>
          <a:prstGeom prst="rect">
            <a:avLst/>
          </a:prstGeom>
          <a:noFill/>
        </p:spPr>
        <p:txBody>
          <a:bodyPr wrap="square">
            <a:spAutoFit/>
          </a:bodyPr>
          <a:lstStyle/>
          <a:p>
            <a:r>
              <a:rPr lang="en-IE" sz="1600" dirty="0">
                <a:hlinkClick r:id="rId4"/>
              </a:rPr>
              <a:t>https://www.ucc.ie/en/clinical-therapies/</a:t>
            </a:r>
            <a:r>
              <a:rPr lang="en-IE" sz="1600" dirty="0"/>
              <a:t> </a:t>
            </a:r>
          </a:p>
          <a:p>
            <a:endParaRPr lang="en-IE" sz="1600" dirty="0"/>
          </a:p>
          <a:p>
            <a:r>
              <a:rPr lang="en-IE" sz="1600" dirty="0">
                <a:hlinkClick r:id="rId5"/>
              </a:rPr>
              <a:t>https://www.ucc.ie/en/ck704/</a:t>
            </a:r>
            <a:endParaRPr lang="en-IE" sz="1600" dirty="0"/>
          </a:p>
        </p:txBody>
      </p:sp>
      <p:sp>
        <p:nvSpPr>
          <p:cNvPr id="11" name="TextBox 10">
            <a:extLst>
              <a:ext uri="{FF2B5EF4-FFF2-40B4-BE49-F238E27FC236}">
                <a16:creationId xmlns:a16="http://schemas.microsoft.com/office/drawing/2014/main" id="{726E960E-0B22-C6AD-9653-81EF2080D672}"/>
              </a:ext>
            </a:extLst>
          </p:cNvPr>
          <p:cNvSpPr txBox="1"/>
          <p:nvPr/>
        </p:nvSpPr>
        <p:spPr>
          <a:xfrm>
            <a:off x="6497820" y="4794817"/>
            <a:ext cx="6419272" cy="338554"/>
          </a:xfrm>
          <a:prstGeom prst="rect">
            <a:avLst/>
          </a:prstGeom>
          <a:noFill/>
        </p:spPr>
        <p:txBody>
          <a:bodyPr wrap="square">
            <a:spAutoFit/>
          </a:bodyPr>
          <a:lstStyle/>
          <a:p>
            <a:r>
              <a:rPr lang="en-IE" sz="1600" dirty="0">
                <a:hlinkClick r:id="rId6"/>
              </a:rPr>
              <a:t>https://nto.hea.ie/courses/</a:t>
            </a:r>
            <a:r>
              <a:rPr lang="en-IE" sz="1400" dirty="0">
                <a:hlinkClick r:id="rId6"/>
              </a:rPr>
              <a:t>bsc-hons-occupational-therapy</a:t>
            </a:r>
            <a:r>
              <a:rPr lang="en-IE" sz="1600" dirty="0">
                <a:hlinkClick r:id="rId6"/>
              </a:rPr>
              <a:t>/</a:t>
            </a:r>
            <a:endParaRPr lang="en-IE" sz="1600" dirty="0"/>
          </a:p>
        </p:txBody>
      </p:sp>
      <p:sp>
        <p:nvSpPr>
          <p:cNvPr id="12" name="TextBox 11">
            <a:extLst>
              <a:ext uri="{FF2B5EF4-FFF2-40B4-BE49-F238E27FC236}">
                <a16:creationId xmlns:a16="http://schemas.microsoft.com/office/drawing/2014/main" id="{E99BC0DF-95E2-14B2-ADE9-390CC570817D}"/>
              </a:ext>
            </a:extLst>
          </p:cNvPr>
          <p:cNvSpPr txBox="1"/>
          <p:nvPr/>
        </p:nvSpPr>
        <p:spPr>
          <a:xfrm>
            <a:off x="6497820" y="3277233"/>
            <a:ext cx="5798449" cy="1600438"/>
          </a:xfrm>
          <a:prstGeom prst="rect">
            <a:avLst/>
          </a:prstGeom>
          <a:noFill/>
        </p:spPr>
        <p:txBody>
          <a:bodyPr wrap="square" rtlCol="0">
            <a:spAutoFit/>
          </a:bodyPr>
          <a:lstStyle/>
          <a:p>
            <a:r>
              <a:rPr lang="en-IE" sz="1400" b="1" i="1" dirty="0"/>
              <a:t>*Entry via Tertiary Degree Pathway</a:t>
            </a:r>
          </a:p>
          <a:p>
            <a:r>
              <a:rPr lang="en-IE" sz="1400" i="1" dirty="0"/>
              <a:t>20 additional places are available for students entering via the Tertiary Degree Pathway. Students take a Foundation Year in either Morrisson’s Island (Cork) or Kerry College (Tralee) comprising modules in anatomy, physiology, occupational theory, healthcare communication and academic writing in addition to </a:t>
            </a:r>
            <a:r>
              <a:rPr lang="en-US" sz="1400" i="1" dirty="0"/>
              <a:t>a 5-credit module in UCC. They then apply through CAO to enter Year 1 of the UCC degree.</a:t>
            </a:r>
            <a:endParaRPr lang="en-IE" sz="1400" i="1" dirty="0"/>
          </a:p>
        </p:txBody>
      </p:sp>
    </p:spTree>
    <p:extLst>
      <p:ext uri="{BB962C8B-B14F-4D97-AF65-F5344CB8AC3E}">
        <p14:creationId xmlns:p14="http://schemas.microsoft.com/office/powerpoint/2010/main" val="2367387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BA40F-2749-B637-893E-1C8DD43FAAE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DBB9B78-BB5E-83CA-06C5-7EC4934ECC38}"/>
              </a:ext>
            </a:extLst>
          </p:cNvPr>
          <p:cNvSpPr>
            <a:spLocks noGrp="1"/>
          </p:cNvSpPr>
          <p:nvPr>
            <p:ph type="title"/>
          </p:nvPr>
        </p:nvSpPr>
        <p:spPr>
          <a:xfrm>
            <a:off x="416468" y="365125"/>
            <a:ext cx="10937332" cy="1325563"/>
          </a:xfrm>
        </p:spPr>
        <p:txBody>
          <a:bodyPr>
            <a:noAutofit/>
          </a:bodyPr>
          <a:lstStyle/>
          <a:p>
            <a:r>
              <a:rPr lang="en-IE" sz="4000" b="0" i="0" u="none" strike="noStrike" kern="1200" baseline="0" dirty="0">
                <a:ea typeface="+mn-ea"/>
                <a:cs typeface="+mn-cs"/>
              </a:rPr>
              <a:t>CK705 Speech and Language Therapy</a:t>
            </a:r>
            <a:endParaRPr lang="en-IE" sz="4000" dirty="0"/>
          </a:p>
        </p:txBody>
      </p:sp>
      <p:sp>
        <p:nvSpPr>
          <p:cNvPr id="5" name="TextBox 4">
            <a:extLst>
              <a:ext uri="{FF2B5EF4-FFF2-40B4-BE49-F238E27FC236}">
                <a16:creationId xmlns:a16="http://schemas.microsoft.com/office/drawing/2014/main" id="{9D8520A7-C2C6-9C7E-2EBD-DA6D35F17950}"/>
              </a:ext>
            </a:extLst>
          </p:cNvPr>
          <p:cNvSpPr txBox="1"/>
          <p:nvPr/>
        </p:nvSpPr>
        <p:spPr>
          <a:xfrm>
            <a:off x="416468" y="1405094"/>
            <a:ext cx="6097836" cy="584775"/>
          </a:xfrm>
          <a:prstGeom prst="rect">
            <a:avLst/>
          </a:prstGeom>
          <a:noFill/>
        </p:spPr>
        <p:txBody>
          <a:bodyPr wrap="square">
            <a:spAutoFit/>
          </a:bodyPr>
          <a:lstStyle/>
          <a:p>
            <a:r>
              <a:rPr lang="en-IE" sz="1600" b="1" i="0" u="none" strike="noStrike" baseline="0" dirty="0">
                <a:solidFill>
                  <a:srgbClr val="000000"/>
                </a:solidFill>
              </a:rPr>
              <a:t>DURATION 				</a:t>
            </a:r>
            <a:r>
              <a:rPr lang="en-IE" sz="1600" dirty="0">
                <a:solidFill>
                  <a:srgbClr val="000000"/>
                </a:solidFill>
              </a:rPr>
              <a:t>4</a:t>
            </a:r>
            <a:r>
              <a:rPr lang="en-IE" sz="1600" b="0" i="0" u="none" strike="noStrike" baseline="0" dirty="0">
                <a:solidFill>
                  <a:srgbClr val="000000"/>
                </a:solidFill>
              </a:rPr>
              <a:t> Years 	</a:t>
            </a:r>
            <a:r>
              <a:rPr lang="en-IE" sz="1600" b="1" dirty="0">
                <a:solidFill>
                  <a:srgbClr val="000000"/>
                </a:solidFill>
              </a:rPr>
              <a:t>EU PLACES </a:t>
            </a:r>
            <a:r>
              <a:rPr lang="en-IE" sz="1600" dirty="0">
                <a:solidFill>
                  <a:srgbClr val="000000"/>
                </a:solidFill>
              </a:rPr>
              <a:t>~32</a:t>
            </a:r>
            <a:endParaRPr lang="en-IE" sz="1600" b="0" i="0" u="none" strike="noStrike" baseline="0" dirty="0">
              <a:solidFill>
                <a:srgbClr val="000000"/>
              </a:solidFill>
            </a:endParaRPr>
          </a:p>
          <a:p>
            <a:r>
              <a:rPr lang="en-IE" sz="1600" b="1" i="0" u="none" strike="noStrike" baseline="0" dirty="0">
                <a:solidFill>
                  <a:srgbClr val="000000"/>
                </a:solidFill>
              </a:rPr>
              <a:t>MINIMUM CAO POINTS 2025 	</a:t>
            </a:r>
            <a:r>
              <a:rPr lang="en-IE" sz="1600" dirty="0">
                <a:solidFill>
                  <a:srgbClr val="000000"/>
                </a:solidFill>
              </a:rPr>
              <a:t>552</a:t>
            </a:r>
            <a:endParaRPr lang="en-IE" sz="1600" dirty="0"/>
          </a:p>
        </p:txBody>
      </p:sp>
      <p:sp>
        <p:nvSpPr>
          <p:cNvPr id="8" name="TextBox 7">
            <a:extLst>
              <a:ext uri="{FF2B5EF4-FFF2-40B4-BE49-F238E27FC236}">
                <a16:creationId xmlns:a16="http://schemas.microsoft.com/office/drawing/2014/main" id="{22597C3C-F309-14BE-B3C4-FF04D67089AF}"/>
              </a:ext>
            </a:extLst>
          </p:cNvPr>
          <p:cNvSpPr txBox="1"/>
          <p:nvPr/>
        </p:nvSpPr>
        <p:spPr>
          <a:xfrm>
            <a:off x="367990" y="2033207"/>
            <a:ext cx="6067752" cy="2308324"/>
          </a:xfrm>
          <a:prstGeom prst="rect">
            <a:avLst/>
          </a:prstGeom>
          <a:noFill/>
        </p:spPr>
        <p:txBody>
          <a:bodyPr wrap="square">
            <a:spAutoFit/>
          </a:bodyPr>
          <a:lstStyle/>
          <a:p>
            <a:r>
              <a:rPr lang="en-IE" sz="1600" b="1" dirty="0">
                <a:solidFill>
                  <a:srgbClr val="000000"/>
                </a:solidFill>
              </a:rPr>
              <a:t>Subject Requirements: </a:t>
            </a:r>
          </a:p>
          <a:p>
            <a:r>
              <a:rPr lang="en-IE" sz="1600" dirty="0">
                <a:solidFill>
                  <a:srgbClr val="000000"/>
                </a:solidFill>
              </a:rPr>
              <a:t>H4 in a laboratory science subject (Biology, Chemistry, Physics, Physics with Chemistry (joint) or Agricultural Science).</a:t>
            </a:r>
          </a:p>
          <a:p>
            <a:r>
              <a:rPr lang="en-IE" sz="1600" b="1" dirty="0">
                <a:solidFill>
                  <a:srgbClr val="000000"/>
                </a:solidFill>
              </a:rPr>
              <a:t>Additional Requirements</a:t>
            </a:r>
          </a:p>
          <a:p>
            <a:r>
              <a:rPr lang="en-IE" sz="1600" dirty="0">
                <a:solidFill>
                  <a:srgbClr val="000000"/>
                </a:solidFill>
              </a:rPr>
              <a:t>Garda Vetting and Fitness to Practise</a:t>
            </a:r>
          </a:p>
          <a:p>
            <a:endParaRPr lang="en-IE" sz="1600" dirty="0">
              <a:solidFill>
                <a:srgbClr val="000000"/>
              </a:solidFill>
            </a:endParaRPr>
          </a:p>
          <a:p>
            <a:r>
              <a:rPr lang="en-IE" sz="1600" dirty="0">
                <a:solidFill>
                  <a:srgbClr val="000000"/>
                </a:solidFill>
              </a:rPr>
              <a:t>Speech and Language therapists provide treatment, support and care for children and adults who have difficulties with communication, or with eating, drinking and swallowing. </a:t>
            </a:r>
          </a:p>
        </p:txBody>
      </p:sp>
      <p:cxnSp>
        <p:nvCxnSpPr>
          <p:cNvPr id="10" name="Straight Connector 9">
            <a:extLst>
              <a:ext uri="{FF2B5EF4-FFF2-40B4-BE49-F238E27FC236}">
                <a16:creationId xmlns:a16="http://schemas.microsoft.com/office/drawing/2014/main" id="{FB3179FD-6B3C-8E97-49B2-4E73DBCD6330}"/>
              </a:ext>
            </a:extLst>
          </p:cNvPr>
          <p:cNvCxnSpPr/>
          <p:nvPr/>
        </p:nvCxnSpPr>
        <p:spPr>
          <a:xfrm>
            <a:off x="6348049" y="1590845"/>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602D91D1-6805-3781-136B-36FB0B69C956}"/>
              </a:ext>
            </a:extLst>
          </p:cNvPr>
          <p:cNvSpPr txBox="1"/>
          <p:nvPr/>
        </p:nvSpPr>
        <p:spPr>
          <a:xfrm>
            <a:off x="6749924" y="4249403"/>
            <a:ext cx="5114644" cy="1815882"/>
          </a:xfrm>
          <a:prstGeom prst="rect">
            <a:avLst/>
          </a:prstGeom>
          <a:noFill/>
        </p:spPr>
        <p:txBody>
          <a:bodyPr wrap="square">
            <a:spAutoFit/>
          </a:bodyPr>
          <a:lstStyle/>
          <a:p>
            <a:r>
              <a:rPr lang="en-IE" sz="1600" b="0" i="0" u="sng" strike="noStrike" baseline="0" dirty="0">
                <a:solidFill>
                  <a:srgbClr val="000000"/>
                </a:solidFill>
              </a:rPr>
              <a:t>Career Opportunities</a:t>
            </a:r>
          </a:p>
          <a:p>
            <a:r>
              <a:rPr lang="en-IE" sz="1600" dirty="0">
                <a:solidFill>
                  <a:srgbClr val="000000"/>
                </a:solidFill>
              </a:rPr>
              <a:t>You can work in hospitals, primary care community centres, voluntary organisations, and in private practices in Ireland or abroad. </a:t>
            </a:r>
          </a:p>
          <a:p>
            <a:r>
              <a:rPr lang="en-IE" sz="1600" dirty="0">
                <a:solidFill>
                  <a:srgbClr val="000000"/>
                </a:solidFill>
              </a:rPr>
              <a:t>Recent workplace destinations for our graduates include the Daughters of Charity, The Kids Clinic, The Language People and the HSE.</a:t>
            </a:r>
            <a:endParaRPr lang="en-IE" sz="1600" dirty="0"/>
          </a:p>
        </p:txBody>
      </p:sp>
      <p:sp>
        <p:nvSpPr>
          <p:cNvPr id="20" name="TextBox 19">
            <a:extLst>
              <a:ext uri="{FF2B5EF4-FFF2-40B4-BE49-F238E27FC236}">
                <a16:creationId xmlns:a16="http://schemas.microsoft.com/office/drawing/2014/main" id="{397D5F14-918A-DF2F-C6BF-C24B19888063}"/>
              </a:ext>
            </a:extLst>
          </p:cNvPr>
          <p:cNvSpPr txBox="1"/>
          <p:nvPr/>
        </p:nvSpPr>
        <p:spPr>
          <a:xfrm>
            <a:off x="6793083" y="3479962"/>
            <a:ext cx="1907008" cy="646331"/>
          </a:xfrm>
          <a:prstGeom prst="rect">
            <a:avLst/>
          </a:prstGeom>
          <a:noFill/>
        </p:spPr>
        <p:txBody>
          <a:bodyPr wrap="square">
            <a:spAutoFit/>
          </a:bodyPr>
          <a:lstStyle/>
          <a:p>
            <a:r>
              <a:rPr lang="fr-FR" sz="1200" b="1" i="0" u="none" strike="noStrike" baseline="0" dirty="0"/>
              <a:t>DAVID O’SHEA</a:t>
            </a:r>
          </a:p>
          <a:p>
            <a:r>
              <a:rPr lang="fr-FR" sz="1200" b="1" dirty="0"/>
              <a:t>Speech and </a:t>
            </a:r>
            <a:r>
              <a:rPr lang="fr-FR" sz="1200" b="1" dirty="0" err="1"/>
              <a:t>Language</a:t>
            </a:r>
            <a:endParaRPr lang="fr-FR" sz="1200" b="1" dirty="0"/>
          </a:p>
          <a:p>
            <a:r>
              <a:rPr lang="fr-FR" sz="1200" b="1" dirty="0"/>
              <a:t>Graduate </a:t>
            </a:r>
            <a:endParaRPr lang="en-IE" sz="1200" b="1" dirty="0"/>
          </a:p>
        </p:txBody>
      </p:sp>
      <p:sp>
        <p:nvSpPr>
          <p:cNvPr id="13" name="TextBox 12">
            <a:extLst>
              <a:ext uri="{FF2B5EF4-FFF2-40B4-BE49-F238E27FC236}">
                <a16:creationId xmlns:a16="http://schemas.microsoft.com/office/drawing/2014/main" id="{9325EAC7-8650-A336-4CE7-524BCABFA509}"/>
              </a:ext>
            </a:extLst>
          </p:cNvPr>
          <p:cNvSpPr txBox="1"/>
          <p:nvPr/>
        </p:nvSpPr>
        <p:spPr>
          <a:xfrm>
            <a:off x="419498" y="4570563"/>
            <a:ext cx="6238367" cy="2062103"/>
          </a:xfrm>
          <a:prstGeom prst="rect">
            <a:avLst/>
          </a:prstGeom>
          <a:noFill/>
        </p:spPr>
        <p:txBody>
          <a:bodyPr wrap="square">
            <a:spAutoFit/>
          </a:bodyPr>
          <a:lstStyle/>
          <a:p>
            <a:r>
              <a:rPr lang="en-IE" sz="1600" b="0" i="0" u="sng" strike="noStrike" baseline="0" dirty="0">
                <a:solidFill>
                  <a:srgbClr val="000000"/>
                </a:solidFill>
              </a:rPr>
              <a:t>Key Subject Areas</a:t>
            </a:r>
          </a:p>
          <a:p>
            <a:pPr marL="342900" indent="-342900">
              <a:buAutoNum type="arabicPeriod"/>
            </a:pPr>
            <a:r>
              <a:rPr lang="en-IE" sz="1600" dirty="0">
                <a:solidFill>
                  <a:srgbClr val="000000"/>
                </a:solidFill>
              </a:rPr>
              <a:t>Anatomy and physiology </a:t>
            </a:r>
          </a:p>
          <a:p>
            <a:pPr marL="342900" indent="-342900">
              <a:buAutoNum type="arabicPeriod"/>
            </a:pPr>
            <a:r>
              <a:rPr lang="en-IE" sz="1600" dirty="0">
                <a:solidFill>
                  <a:srgbClr val="000000"/>
                </a:solidFill>
              </a:rPr>
              <a:t>Linguistics and speech science</a:t>
            </a:r>
          </a:p>
          <a:p>
            <a:pPr marL="342900" indent="-342900">
              <a:buFontTx/>
              <a:buAutoNum type="arabicPeriod"/>
            </a:pPr>
            <a:r>
              <a:rPr lang="en-IE" sz="1600" dirty="0">
                <a:solidFill>
                  <a:srgbClr val="000000"/>
                </a:solidFill>
              </a:rPr>
              <a:t>Behavioural science</a:t>
            </a:r>
          </a:p>
          <a:p>
            <a:pPr marL="342900" indent="-342900">
              <a:buFontTx/>
              <a:buAutoNum type="arabicPeriod"/>
            </a:pPr>
            <a:r>
              <a:rPr lang="en-IE" sz="1600" dirty="0">
                <a:solidFill>
                  <a:srgbClr val="000000"/>
                </a:solidFill>
              </a:rPr>
              <a:t>Speech and language therapy theory, assessment and </a:t>
            </a:r>
          </a:p>
          <a:p>
            <a:r>
              <a:rPr lang="en-IE" sz="1600" dirty="0">
                <a:solidFill>
                  <a:srgbClr val="000000"/>
                </a:solidFill>
              </a:rPr>
              <a:t>treatment approaches.</a:t>
            </a:r>
          </a:p>
          <a:p>
            <a:endParaRPr lang="en-IE" sz="1600" dirty="0">
              <a:solidFill>
                <a:srgbClr val="000000"/>
              </a:solidFill>
            </a:endParaRPr>
          </a:p>
          <a:p>
            <a:r>
              <a:rPr lang="en-IE" sz="1600" dirty="0">
                <a:solidFill>
                  <a:srgbClr val="000000"/>
                </a:solidFill>
              </a:rPr>
              <a:t> </a:t>
            </a:r>
            <a:r>
              <a:rPr lang="en-IE" sz="1600" dirty="0">
                <a:solidFill>
                  <a:srgbClr val="000000"/>
                </a:solidFill>
                <a:hlinkClick r:id="rId3"/>
              </a:rPr>
              <a:t>https://www.ucc.ie/en/ck705/</a:t>
            </a:r>
            <a:endParaRPr lang="en-IE" sz="1600" dirty="0"/>
          </a:p>
        </p:txBody>
      </p:sp>
      <p:sp>
        <p:nvSpPr>
          <p:cNvPr id="16" name="TextBox 15">
            <a:extLst>
              <a:ext uri="{FF2B5EF4-FFF2-40B4-BE49-F238E27FC236}">
                <a16:creationId xmlns:a16="http://schemas.microsoft.com/office/drawing/2014/main" id="{C0849855-5A04-FE8D-D671-710B5194A88E}"/>
              </a:ext>
            </a:extLst>
          </p:cNvPr>
          <p:cNvSpPr txBox="1"/>
          <p:nvPr/>
        </p:nvSpPr>
        <p:spPr>
          <a:xfrm>
            <a:off x="8700091" y="1590845"/>
            <a:ext cx="3491909" cy="2246769"/>
          </a:xfrm>
          <a:prstGeom prst="rect">
            <a:avLst/>
          </a:prstGeom>
          <a:noFill/>
        </p:spPr>
        <p:txBody>
          <a:bodyPr wrap="square">
            <a:spAutoFit/>
          </a:bodyPr>
          <a:lstStyle/>
          <a:p>
            <a:r>
              <a:rPr lang="en-IE" sz="1400" i="1" dirty="0">
                <a:solidFill>
                  <a:srgbClr val="000000"/>
                </a:solidFill>
              </a:rPr>
              <a:t>“</a:t>
            </a:r>
            <a:r>
              <a:rPr lang="en-IE" sz="1400" b="0" i="1" u="none" strike="noStrike" baseline="0" dirty="0">
                <a:solidFill>
                  <a:srgbClr val="000000"/>
                </a:solidFill>
              </a:rPr>
              <a:t>I decided to pursue a career in</a:t>
            </a:r>
          </a:p>
          <a:p>
            <a:r>
              <a:rPr lang="en-IE" sz="1400" b="0" i="1" u="none" strike="noStrike" baseline="0" dirty="0">
                <a:solidFill>
                  <a:srgbClr val="000000"/>
                </a:solidFill>
              </a:rPr>
              <a:t>SLT as I felt it was an exciting mixture of both school-based and clinical-based services, which would allow me to work with infants, school-aged children, adults and the elderly population. It is the perfect career option for individuals who are caring, passionate and willing to advocate for those who may not be able to advocate for themselves.”</a:t>
            </a:r>
            <a:endParaRPr lang="en-IE" sz="1400" dirty="0"/>
          </a:p>
        </p:txBody>
      </p:sp>
      <p:pic>
        <p:nvPicPr>
          <p:cNvPr id="9" name="Picture 8">
            <a:extLst>
              <a:ext uri="{FF2B5EF4-FFF2-40B4-BE49-F238E27FC236}">
                <a16:creationId xmlns:a16="http://schemas.microsoft.com/office/drawing/2014/main" id="{B6F30104-C32C-32BA-9524-DCBDB4A48F4F}"/>
              </a:ext>
            </a:extLst>
          </p:cNvPr>
          <p:cNvPicPr>
            <a:picLocks noChangeAspect="1"/>
          </p:cNvPicPr>
          <p:nvPr/>
        </p:nvPicPr>
        <p:blipFill>
          <a:blip r:embed="rId4"/>
          <a:stretch>
            <a:fillRect/>
          </a:stretch>
        </p:blipFill>
        <p:spPr>
          <a:xfrm>
            <a:off x="6922445" y="1766970"/>
            <a:ext cx="1294636" cy="1662030"/>
          </a:xfrm>
          <a:prstGeom prst="rect">
            <a:avLst/>
          </a:prstGeom>
        </p:spPr>
      </p:pic>
      <p:sp>
        <p:nvSpPr>
          <p:cNvPr id="12" name="TextBox 11">
            <a:extLst>
              <a:ext uri="{FF2B5EF4-FFF2-40B4-BE49-F238E27FC236}">
                <a16:creationId xmlns:a16="http://schemas.microsoft.com/office/drawing/2014/main" id="{2B6E6E29-F423-7133-FBDD-5AF26F01A14B}"/>
              </a:ext>
            </a:extLst>
          </p:cNvPr>
          <p:cNvSpPr txBox="1"/>
          <p:nvPr/>
        </p:nvSpPr>
        <p:spPr>
          <a:xfrm>
            <a:off x="6706895" y="6065285"/>
            <a:ext cx="6094324" cy="338554"/>
          </a:xfrm>
          <a:prstGeom prst="rect">
            <a:avLst/>
          </a:prstGeom>
          <a:noFill/>
        </p:spPr>
        <p:txBody>
          <a:bodyPr wrap="square">
            <a:spAutoFit/>
          </a:bodyPr>
          <a:lstStyle/>
          <a:p>
            <a:r>
              <a:rPr lang="en-IE" sz="1600" dirty="0">
                <a:hlinkClick r:id="rId5"/>
              </a:rPr>
              <a:t>https://www.ucc.ie/en/clinical-therapies/</a:t>
            </a:r>
            <a:r>
              <a:rPr lang="en-IE" sz="1600" dirty="0"/>
              <a:t> </a:t>
            </a:r>
          </a:p>
        </p:txBody>
      </p:sp>
    </p:spTree>
    <p:extLst>
      <p:ext uri="{BB962C8B-B14F-4D97-AF65-F5344CB8AC3E}">
        <p14:creationId xmlns:p14="http://schemas.microsoft.com/office/powerpoint/2010/main" val="892826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6C52C-8A2A-32F4-5C1E-66F47FADD05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C939F77-7A0B-98E8-D6E4-25A3CADC6F85}"/>
              </a:ext>
            </a:extLst>
          </p:cNvPr>
          <p:cNvSpPr txBox="1"/>
          <p:nvPr/>
        </p:nvSpPr>
        <p:spPr>
          <a:xfrm>
            <a:off x="367990" y="1485996"/>
            <a:ext cx="6097836" cy="584775"/>
          </a:xfrm>
          <a:prstGeom prst="rect">
            <a:avLst/>
          </a:prstGeom>
          <a:noFill/>
        </p:spPr>
        <p:txBody>
          <a:bodyPr wrap="square">
            <a:spAutoFit/>
          </a:bodyPr>
          <a:lstStyle/>
          <a:p>
            <a:r>
              <a:rPr lang="en-IE" sz="1600" b="1" i="0" u="none" strike="noStrike" baseline="0" dirty="0">
                <a:solidFill>
                  <a:srgbClr val="000000"/>
                </a:solidFill>
              </a:rPr>
              <a:t>DURATION 				</a:t>
            </a:r>
            <a:r>
              <a:rPr lang="en-IE" sz="1600" dirty="0">
                <a:solidFill>
                  <a:srgbClr val="000000"/>
                </a:solidFill>
              </a:rPr>
              <a:t>4</a:t>
            </a:r>
            <a:r>
              <a:rPr lang="en-IE" sz="1600" b="0" i="0" u="none" strike="noStrike" baseline="0" dirty="0">
                <a:solidFill>
                  <a:srgbClr val="000000"/>
                </a:solidFill>
              </a:rPr>
              <a:t> Years 		</a:t>
            </a:r>
            <a:r>
              <a:rPr lang="en-IE" sz="1600" b="1" dirty="0">
                <a:solidFill>
                  <a:srgbClr val="000000"/>
                </a:solidFill>
              </a:rPr>
              <a:t>EU PLACES </a:t>
            </a:r>
            <a:r>
              <a:rPr lang="en-IE" sz="1600" dirty="0">
                <a:solidFill>
                  <a:srgbClr val="000000"/>
                </a:solidFill>
              </a:rPr>
              <a:t>~34</a:t>
            </a:r>
            <a:endParaRPr lang="en-IE" sz="1600" b="0" i="0" u="none" strike="noStrike" baseline="0" dirty="0">
              <a:solidFill>
                <a:srgbClr val="000000"/>
              </a:solidFill>
            </a:endParaRPr>
          </a:p>
          <a:p>
            <a:r>
              <a:rPr lang="en-IE" sz="1600" b="1" i="0" u="none" strike="noStrike" baseline="0" dirty="0">
                <a:solidFill>
                  <a:srgbClr val="000000"/>
                </a:solidFill>
              </a:rPr>
              <a:t>MINIMUM CAO POINTS 2025 	</a:t>
            </a:r>
            <a:r>
              <a:rPr lang="en-IE" sz="1600" dirty="0">
                <a:solidFill>
                  <a:srgbClr val="000000"/>
                </a:solidFill>
              </a:rPr>
              <a:t>414</a:t>
            </a:r>
            <a:r>
              <a:rPr lang="en-IE" sz="1600" i="0" u="none" strike="noStrike" baseline="0" dirty="0">
                <a:solidFill>
                  <a:srgbClr val="000000"/>
                </a:solidFill>
              </a:rPr>
              <a:t> </a:t>
            </a:r>
            <a:endParaRPr lang="en-IE" sz="1600" dirty="0"/>
          </a:p>
        </p:txBody>
      </p:sp>
      <p:sp>
        <p:nvSpPr>
          <p:cNvPr id="8" name="TextBox 7">
            <a:extLst>
              <a:ext uri="{FF2B5EF4-FFF2-40B4-BE49-F238E27FC236}">
                <a16:creationId xmlns:a16="http://schemas.microsoft.com/office/drawing/2014/main" id="{898324E6-AFD2-8476-928A-BC5FCBA81E3C}"/>
              </a:ext>
            </a:extLst>
          </p:cNvPr>
          <p:cNvSpPr txBox="1"/>
          <p:nvPr/>
        </p:nvSpPr>
        <p:spPr>
          <a:xfrm>
            <a:off x="367984" y="2037121"/>
            <a:ext cx="6067752" cy="2800767"/>
          </a:xfrm>
          <a:prstGeom prst="rect">
            <a:avLst/>
          </a:prstGeom>
          <a:noFill/>
        </p:spPr>
        <p:txBody>
          <a:bodyPr wrap="square">
            <a:spAutoFit/>
          </a:bodyPr>
          <a:lstStyle/>
          <a:p>
            <a:r>
              <a:rPr lang="en-IE" sz="1600" b="1" dirty="0">
                <a:solidFill>
                  <a:srgbClr val="000000"/>
                </a:solidFill>
              </a:rPr>
              <a:t>Subject Requirements: </a:t>
            </a:r>
          </a:p>
          <a:p>
            <a:r>
              <a:rPr lang="en-IE" sz="1600" dirty="0">
                <a:solidFill>
                  <a:srgbClr val="000000"/>
                </a:solidFill>
              </a:rPr>
              <a:t>H4 in either a laboratory Science subject, Mathematics or Applied Mathematics.</a:t>
            </a:r>
          </a:p>
          <a:p>
            <a:endParaRPr lang="en-IE" sz="1600" dirty="0">
              <a:solidFill>
                <a:srgbClr val="000000"/>
              </a:solidFill>
            </a:endParaRPr>
          </a:p>
          <a:p>
            <a:r>
              <a:rPr lang="en-IE" sz="1600" b="1" dirty="0">
                <a:solidFill>
                  <a:srgbClr val="000000"/>
                </a:solidFill>
              </a:rPr>
              <a:t>Additional Requirements</a:t>
            </a:r>
          </a:p>
          <a:p>
            <a:r>
              <a:rPr lang="en-IE" sz="1600" dirty="0">
                <a:solidFill>
                  <a:srgbClr val="000000"/>
                </a:solidFill>
              </a:rPr>
              <a:t>Garda Vetting</a:t>
            </a:r>
          </a:p>
          <a:p>
            <a:endParaRPr lang="en-IE" sz="1600" dirty="0">
              <a:solidFill>
                <a:srgbClr val="000000"/>
              </a:solidFill>
            </a:endParaRPr>
          </a:p>
          <a:p>
            <a:r>
              <a:rPr lang="en-IE" sz="1600" dirty="0">
                <a:solidFill>
                  <a:srgbClr val="000000"/>
                </a:solidFill>
              </a:rPr>
              <a:t>Public Health professionals focus on preventing disease and promoting health in populations. The BSc Public Health Sciences will equip students with the wide range of knowledge and skills necessary to become a public health practitioner.</a:t>
            </a:r>
          </a:p>
        </p:txBody>
      </p:sp>
      <p:cxnSp>
        <p:nvCxnSpPr>
          <p:cNvPr id="10" name="Straight Connector 9">
            <a:extLst>
              <a:ext uri="{FF2B5EF4-FFF2-40B4-BE49-F238E27FC236}">
                <a16:creationId xmlns:a16="http://schemas.microsoft.com/office/drawing/2014/main" id="{5BE58935-2024-C8B6-6CDF-0294A13F5E06}"/>
              </a:ext>
            </a:extLst>
          </p:cNvPr>
          <p:cNvCxnSpPr/>
          <p:nvPr/>
        </p:nvCxnSpPr>
        <p:spPr>
          <a:xfrm>
            <a:off x="6425602" y="1590845"/>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67296186-52ED-D94E-1256-188A8F306A6B}"/>
              </a:ext>
            </a:extLst>
          </p:cNvPr>
          <p:cNvSpPr txBox="1"/>
          <p:nvPr/>
        </p:nvSpPr>
        <p:spPr>
          <a:xfrm>
            <a:off x="6636447" y="4162084"/>
            <a:ext cx="5114644" cy="1815882"/>
          </a:xfrm>
          <a:prstGeom prst="rect">
            <a:avLst/>
          </a:prstGeom>
          <a:noFill/>
        </p:spPr>
        <p:txBody>
          <a:bodyPr wrap="square">
            <a:spAutoFit/>
          </a:bodyPr>
          <a:lstStyle/>
          <a:p>
            <a:r>
              <a:rPr lang="en-IE" sz="1600" b="0" i="0" u="sng" strike="noStrike" baseline="0" dirty="0">
                <a:solidFill>
                  <a:srgbClr val="000000"/>
                </a:solidFill>
              </a:rPr>
              <a:t>Career Opportunities</a:t>
            </a:r>
          </a:p>
          <a:p>
            <a:r>
              <a:rPr lang="en-IE" sz="1600" dirty="0">
                <a:solidFill>
                  <a:srgbClr val="000000"/>
                </a:solidFill>
              </a:rPr>
              <a:t>Graduates are employed in diverse public health roles and settings, including data analysis and disease surveillance, health and nutrition, health and safety, health communication, health promotion, international aid agencies, media and public relations, and public health research. </a:t>
            </a:r>
            <a:endParaRPr lang="en-IE" sz="1600" dirty="0"/>
          </a:p>
        </p:txBody>
      </p:sp>
      <p:sp>
        <p:nvSpPr>
          <p:cNvPr id="20" name="TextBox 19">
            <a:extLst>
              <a:ext uri="{FF2B5EF4-FFF2-40B4-BE49-F238E27FC236}">
                <a16:creationId xmlns:a16="http://schemas.microsoft.com/office/drawing/2014/main" id="{0E921BA9-E16C-B6D5-27E0-D13A89A24B0A}"/>
              </a:ext>
            </a:extLst>
          </p:cNvPr>
          <p:cNvSpPr txBox="1"/>
          <p:nvPr/>
        </p:nvSpPr>
        <p:spPr>
          <a:xfrm>
            <a:off x="6746901" y="3515753"/>
            <a:ext cx="1907008" cy="646331"/>
          </a:xfrm>
          <a:prstGeom prst="rect">
            <a:avLst/>
          </a:prstGeom>
          <a:noFill/>
        </p:spPr>
        <p:txBody>
          <a:bodyPr wrap="square">
            <a:spAutoFit/>
          </a:bodyPr>
          <a:lstStyle/>
          <a:p>
            <a:r>
              <a:rPr lang="fr-FR" sz="1200" b="1" i="0" u="none" strike="noStrike" baseline="0" dirty="0"/>
              <a:t>Martin Keenan</a:t>
            </a:r>
          </a:p>
          <a:p>
            <a:r>
              <a:rPr lang="fr-FR" sz="1200" b="1" dirty="0"/>
              <a:t>Public Health Sciences</a:t>
            </a:r>
          </a:p>
          <a:p>
            <a:r>
              <a:rPr lang="fr-FR" sz="1200" b="1" dirty="0"/>
              <a:t>Graduate </a:t>
            </a:r>
            <a:endParaRPr lang="en-IE" sz="1200" b="1" dirty="0"/>
          </a:p>
        </p:txBody>
      </p:sp>
      <p:sp>
        <p:nvSpPr>
          <p:cNvPr id="13" name="TextBox 12">
            <a:extLst>
              <a:ext uri="{FF2B5EF4-FFF2-40B4-BE49-F238E27FC236}">
                <a16:creationId xmlns:a16="http://schemas.microsoft.com/office/drawing/2014/main" id="{A181D48B-64A0-1166-262B-7E0B5EAAA2BF}"/>
              </a:ext>
            </a:extLst>
          </p:cNvPr>
          <p:cNvSpPr txBox="1"/>
          <p:nvPr/>
        </p:nvSpPr>
        <p:spPr>
          <a:xfrm>
            <a:off x="367984" y="4837888"/>
            <a:ext cx="6238367" cy="2062103"/>
          </a:xfrm>
          <a:prstGeom prst="rect">
            <a:avLst/>
          </a:prstGeom>
          <a:noFill/>
        </p:spPr>
        <p:txBody>
          <a:bodyPr wrap="square">
            <a:spAutoFit/>
          </a:bodyPr>
          <a:lstStyle/>
          <a:p>
            <a:r>
              <a:rPr lang="en-IE" sz="1600" b="0" i="0" u="sng" strike="noStrike" baseline="0" dirty="0">
                <a:solidFill>
                  <a:srgbClr val="000000"/>
                </a:solidFill>
              </a:rPr>
              <a:t>Some Subject Areas 1</a:t>
            </a:r>
            <a:r>
              <a:rPr lang="en-IE" sz="1600" b="0" i="0" u="sng" strike="noStrike" baseline="30000" dirty="0">
                <a:solidFill>
                  <a:srgbClr val="000000"/>
                </a:solidFill>
              </a:rPr>
              <a:t>st</a:t>
            </a:r>
            <a:r>
              <a:rPr lang="en-IE" sz="1600" b="0" i="0" u="sng" strike="noStrike" baseline="0" dirty="0">
                <a:solidFill>
                  <a:srgbClr val="000000"/>
                </a:solidFill>
              </a:rPr>
              <a:t> Year</a:t>
            </a:r>
          </a:p>
          <a:p>
            <a:pPr marL="342900" indent="-342900">
              <a:buAutoNum type="arabicPeriod"/>
            </a:pPr>
            <a:r>
              <a:rPr lang="en-IE" sz="1600" dirty="0">
                <a:solidFill>
                  <a:srgbClr val="000000"/>
                </a:solidFill>
              </a:rPr>
              <a:t>Epidemiology </a:t>
            </a:r>
          </a:p>
          <a:p>
            <a:pPr marL="342900" indent="-342900">
              <a:buAutoNum type="arabicPeriod"/>
            </a:pPr>
            <a:r>
              <a:rPr lang="en-IE" sz="1600" dirty="0">
                <a:solidFill>
                  <a:srgbClr val="000000"/>
                </a:solidFill>
              </a:rPr>
              <a:t>Health Information Systems  and determinants of Health</a:t>
            </a:r>
          </a:p>
          <a:p>
            <a:pPr marL="342900" indent="-342900">
              <a:buAutoNum type="arabicPeriod"/>
            </a:pPr>
            <a:r>
              <a:rPr lang="en-IE" sz="1600" dirty="0">
                <a:solidFill>
                  <a:srgbClr val="000000"/>
                </a:solidFill>
              </a:rPr>
              <a:t>The Environment &amp; Human Health,</a:t>
            </a:r>
          </a:p>
          <a:p>
            <a:pPr marL="342900" indent="-342900">
              <a:buAutoNum type="arabicPeriod"/>
            </a:pPr>
            <a:r>
              <a:rPr lang="en-IE" sz="1600" dirty="0">
                <a:solidFill>
                  <a:srgbClr val="000000"/>
                </a:solidFill>
              </a:rPr>
              <a:t>Microbiology in Society,</a:t>
            </a:r>
          </a:p>
          <a:p>
            <a:pPr marL="342900" indent="-342900">
              <a:buAutoNum type="arabicPeriod"/>
            </a:pPr>
            <a:r>
              <a:rPr lang="en-IE" sz="1600" dirty="0">
                <a:solidFill>
                  <a:srgbClr val="000000"/>
                </a:solidFill>
              </a:rPr>
              <a:t>Public Health &amp; Health Promotion</a:t>
            </a:r>
          </a:p>
          <a:p>
            <a:pPr marL="342900" indent="-342900">
              <a:buAutoNum type="arabicPeriod"/>
            </a:pPr>
            <a:endParaRPr lang="en-IE" sz="1600" dirty="0">
              <a:solidFill>
                <a:srgbClr val="000000"/>
              </a:solidFill>
            </a:endParaRPr>
          </a:p>
          <a:p>
            <a:r>
              <a:rPr lang="en-IE" sz="1600" dirty="0">
                <a:solidFill>
                  <a:srgbClr val="000000"/>
                </a:solidFill>
                <a:hlinkClick r:id="rId3"/>
              </a:rPr>
              <a:t>https://www.ucc.ie/en/ck706/</a:t>
            </a:r>
            <a:endParaRPr lang="en-IE" sz="1600" dirty="0">
              <a:solidFill>
                <a:srgbClr val="000000"/>
              </a:solidFill>
            </a:endParaRPr>
          </a:p>
        </p:txBody>
      </p:sp>
      <p:sp>
        <p:nvSpPr>
          <p:cNvPr id="16" name="TextBox 15">
            <a:extLst>
              <a:ext uri="{FF2B5EF4-FFF2-40B4-BE49-F238E27FC236}">
                <a16:creationId xmlns:a16="http://schemas.microsoft.com/office/drawing/2014/main" id="{E09B6F63-A8EE-09C6-9271-36B1B4801C0C}"/>
              </a:ext>
            </a:extLst>
          </p:cNvPr>
          <p:cNvSpPr txBox="1"/>
          <p:nvPr/>
        </p:nvSpPr>
        <p:spPr>
          <a:xfrm>
            <a:off x="8700091" y="1590845"/>
            <a:ext cx="3491909" cy="2031325"/>
          </a:xfrm>
          <a:prstGeom prst="rect">
            <a:avLst/>
          </a:prstGeom>
          <a:noFill/>
        </p:spPr>
        <p:txBody>
          <a:bodyPr wrap="square">
            <a:spAutoFit/>
          </a:bodyPr>
          <a:lstStyle/>
          <a:p>
            <a:r>
              <a:rPr lang="en-IE" sz="1400" i="1" dirty="0">
                <a:solidFill>
                  <a:srgbClr val="000000"/>
                </a:solidFill>
              </a:rPr>
              <a:t>“The BSc in Public Health Sciences affords students the opportunity to experience a multitude of subjects from biological sciences, sociology, epidemiology, nutrition, politics, statistics and social research. The course, while multidisciplinary in its approach has the added advantage of small classes that deliver personalised attention”</a:t>
            </a:r>
            <a:endParaRPr lang="en-IE" sz="1400" dirty="0"/>
          </a:p>
        </p:txBody>
      </p:sp>
      <p:pic>
        <p:nvPicPr>
          <p:cNvPr id="3" name="Picture 2">
            <a:extLst>
              <a:ext uri="{FF2B5EF4-FFF2-40B4-BE49-F238E27FC236}">
                <a16:creationId xmlns:a16="http://schemas.microsoft.com/office/drawing/2014/main" id="{08404764-5B4B-D810-30DA-102CEC81C168}"/>
              </a:ext>
            </a:extLst>
          </p:cNvPr>
          <p:cNvPicPr>
            <a:picLocks noChangeAspect="1"/>
          </p:cNvPicPr>
          <p:nvPr/>
        </p:nvPicPr>
        <p:blipFill>
          <a:blip r:embed="rId4"/>
          <a:stretch>
            <a:fillRect/>
          </a:stretch>
        </p:blipFill>
        <p:spPr>
          <a:xfrm>
            <a:off x="6636447" y="1590845"/>
            <a:ext cx="1967696" cy="1967696"/>
          </a:xfrm>
          <a:prstGeom prst="rect">
            <a:avLst/>
          </a:prstGeom>
        </p:spPr>
      </p:pic>
      <p:sp>
        <p:nvSpPr>
          <p:cNvPr id="2" name="Title 1">
            <a:extLst>
              <a:ext uri="{FF2B5EF4-FFF2-40B4-BE49-F238E27FC236}">
                <a16:creationId xmlns:a16="http://schemas.microsoft.com/office/drawing/2014/main" id="{67BA7574-2779-60E7-A631-06884815F267}"/>
              </a:ext>
            </a:extLst>
          </p:cNvPr>
          <p:cNvSpPr txBox="1">
            <a:spLocks/>
          </p:cNvSpPr>
          <p:nvPr/>
        </p:nvSpPr>
        <p:spPr>
          <a:xfrm>
            <a:off x="483220" y="184168"/>
            <a:ext cx="11708780" cy="968440"/>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IE" sz="3800" dirty="0">
                <a:solidFill>
                  <a:schemeClr val="bg1"/>
                </a:solidFill>
                <a:latin typeface="Lucida Bright" panose="02040602050505020304" pitchFamily="18" charset="0"/>
                <a:ea typeface="+mn-ea"/>
                <a:cs typeface="+mn-cs"/>
              </a:rPr>
              <a:t>CK706 Public Health Sciences Overview</a:t>
            </a:r>
            <a:endParaRPr lang="en-IE" sz="3800" dirty="0">
              <a:solidFill>
                <a:schemeClr val="bg1"/>
              </a:solidFill>
              <a:latin typeface="Lucida Bright" panose="02040602050505020304" pitchFamily="18" charset="0"/>
            </a:endParaRPr>
          </a:p>
        </p:txBody>
      </p:sp>
      <p:sp>
        <p:nvSpPr>
          <p:cNvPr id="6" name="TextBox 5">
            <a:extLst>
              <a:ext uri="{FF2B5EF4-FFF2-40B4-BE49-F238E27FC236}">
                <a16:creationId xmlns:a16="http://schemas.microsoft.com/office/drawing/2014/main" id="{53D31A7A-4CAA-6342-F2AE-42ACD83BBDED}"/>
              </a:ext>
            </a:extLst>
          </p:cNvPr>
          <p:cNvSpPr txBox="1"/>
          <p:nvPr/>
        </p:nvSpPr>
        <p:spPr>
          <a:xfrm>
            <a:off x="6549547" y="6032380"/>
            <a:ext cx="6114422" cy="338554"/>
          </a:xfrm>
          <a:prstGeom prst="rect">
            <a:avLst/>
          </a:prstGeom>
          <a:noFill/>
        </p:spPr>
        <p:txBody>
          <a:bodyPr wrap="square">
            <a:spAutoFit/>
          </a:bodyPr>
          <a:lstStyle/>
          <a:p>
            <a:r>
              <a:rPr lang="en-IE" sz="1600" dirty="0">
                <a:hlinkClick r:id="rId5"/>
              </a:rPr>
              <a:t>https://www.ucc.ie/en/publichealth/</a:t>
            </a:r>
            <a:r>
              <a:rPr lang="en-IE" sz="1600" dirty="0"/>
              <a:t> </a:t>
            </a:r>
          </a:p>
        </p:txBody>
      </p:sp>
    </p:spTree>
    <p:extLst>
      <p:ext uri="{BB962C8B-B14F-4D97-AF65-F5344CB8AC3E}">
        <p14:creationId xmlns:p14="http://schemas.microsoft.com/office/powerpoint/2010/main" val="657744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0170C-2733-42BB-66E0-4838B141517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C8218DA-041B-58A4-05DE-A3FC6F13266D}"/>
              </a:ext>
            </a:extLst>
          </p:cNvPr>
          <p:cNvSpPr txBox="1"/>
          <p:nvPr/>
        </p:nvSpPr>
        <p:spPr>
          <a:xfrm>
            <a:off x="388088" y="1446631"/>
            <a:ext cx="6097836" cy="584775"/>
          </a:xfrm>
          <a:prstGeom prst="rect">
            <a:avLst/>
          </a:prstGeom>
          <a:noFill/>
        </p:spPr>
        <p:txBody>
          <a:bodyPr wrap="square">
            <a:spAutoFit/>
          </a:bodyPr>
          <a:lstStyle/>
          <a:p>
            <a:r>
              <a:rPr lang="en-IE" sz="1600" b="1" i="0" u="none" strike="noStrike" baseline="0" dirty="0">
                <a:solidFill>
                  <a:srgbClr val="000000"/>
                </a:solidFill>
              </a:rPr>
              <a:t>DURATION 				</a:t>
            </a:r>
            <a:r>
              <a:rPr lang="en-IE" sz="1600" dirty="0">
                <a:solidFill>
                  <a:srgbClr val="000000"/>
                </a:solidFill>
              </a:rPr>
              <a:t>4</a:t>
            </a:r>
            <a:r>
              <a:rPr lang="en-IE" sz="1600" b="0" i="0" u="none" strike="noStrike" baseline="0" dirty="0">
                <a:solidFill>
                  <a:srgbClr val="000000"/>
                </a:solidFill>
              </a:rPr>
              <a:t> Years		</a:t>
            </a:r>
            <a:r>
              <a:rPr lang="en-IE" sz="1600" b="1" dirty="0">
                <a:solidFill>
                  <a:srgbClr val="000000"/>
                </a:solidFill>
              </a:rPr>
              <a:t>EU PLACES </a:t>
            </a:r>
            <a:r>
              <a:rPr lang="en-IE" sz="1600" dirty="0">
                <a:solidFill>
                  <a:srgbClr val="000000"/>
                </a:solidFill>
              </a:rPr>
              <a:t>~50</a:t>
            </a:r>
            <a:endParaRPr lang="en-IE" sz="1600" b="0" i="0" u="none" strike="noStrike" baseline="0" dirty="0">
              <a:solidFill>
                <a:srgbClr val="000000"/>
              </a:solidFill>
            </a:endParaRPr>
          </a:p>
          <a:p>
            <a:r>
              <a:rPr lang="en-IE" sz="1600" b="1" i="0" u="none" strike="noStrike" baseline="0" dirty="0">
                <a:solidFill>
                  <a:srgbClr val="000000"/>
                </a:solidFill>
              </a:rPr>
              <a:t>MINIMUM CAO POINTS 2025  	</a:t>
            </a:r>
            <a:r>
              <a:rPr lang="en-IE" sz="1600" dirty="0">
                <a:solidFill>
                  <a:srgbClr val="000000"/>
                </a:solidFill>
              </a:rPr>
              <a:t>532</a:t>
            </a:r>
            <a:endParaRPr lang="en-IE" sz="1600" dirty="0"/>
          </a:p>
        </p:txBody>
      </p:sp>
      <p:sp>
        <p:nvSpPr>
          <p:cNvPr id="8" name="TextBox 7">
            <a:extLst>
              <a:ext uri="{FF2B5EF4-FFF2-40B4-BE49-F238E27FC236}">
                <a16:creationId xmlns:a16="http://schemas.microsoft.com/office/drawing/2014/main" id="{1DAD0E56-3A27-CBFA-7A60-635D5F31C4E7}"/>
              </a:ext>
            </a:extLst>
          </p:cNvPr>
          <p:cNvSpPr txBox="1"/>
          <p:nvPr/>
        </p:nvSpPr>
        <p:spPr>
          <a:xfrm>
            <a:off x="364994" y="2151686"/>
            <a:ext cx="6067752" cy="2062103"/>
          </a:xfrm>
          <a:prstGeom prst="rect">
            <a:avLst/>
          </a:prstGeom>
          <a:noFill/>
        </p:spPr>
        <p:txBody>
          <a:bodyPr wrap="square">
            <a:spAutoFit/>
          </a:bodyPr>
          <a:lstStyle/>
          <a:p>
            <a:r>
              <a:rPr lang="en-IE" sz="1600" b="1" dirty="0">
                <a:solidFill>
                  <a:srgbClr val="000000"/>
                </a:solidFill>
              </a:rPr>
              <a:t>Subject Requirements: </a:t>
            </a:r>
          </a:p>
          <a:p>
            <a:r>
              <a:rPr lang="en-US" sz="1600" dirty="0">
                <a:solidFill>
                  <a:srgbClr val="000000"/>
                </a:solidFill>
              </a:rPr>
              <a:t>Min. grade H4 in two subjects, including Chemistry</a:t>
            </a:r>
          </a:p>
          <a:p>
            <a:r>
              <a:rPr lang="en-US" sz="1600" dirty="0">
                <a:solidFill>
                  <a:srgbClr val="000000"/>
                </a:solidFill>
              </a:rPr>
              <a:t>Min. grade O6/H7 in four other subjects, including either Physics, Biology or Agricultural Science.</a:t>
            </a:r>
          </a:p>
          <a:p>
            <a:endParaRPr lang="en-IE" sz="1600" dirty="0">
              <a:solidFill>
                <a:srgbClr val="000000"/>
              </a:solidFill>
            </a:endParaRPr>
          </a:p>
          <a:p>
            <a:r>
              <a:rPr lang="en-IE" sz="1600" dirty="0">
                <a:solidFill>
                  <a:srgbClr val="000000"/>
                </a:solidFill>
              </a:rPr>
              <a:t>Students acquire a solid grounding in the core disciplines underlying the medical and health sciences, as well as having a</a:t>
            </a:r>
          </a:p>
          <a:p>
            <a:r>
              <a:rPr lang="en-IE" sz="1600" dirty="0">
                <a:solidFill>
                  <a:srgbClr val="000000"/>
                </a:solidFill>
              </a:rPr>
              <a:t>strong focus on research. </a:t>
            </a:r>
          </a:p>
        </p:txBody>
      </p:sp>
      <p:cxnSp>
        <p:nvCxnSpPr>
          <p:cNvPr id="10" name="Straight Connector 9">
            <a:extLst>
              <a:ext uri="{FF2B5EF4-FFF2-40B4-BE49-F238E27FC236}">
                <a16:creationId xmlns:a16="http://schemas.microsoft.com/office/drawing/2014/main" id="{612F2F8F-385E-5422-D8C6-1E5F3C9322BC}"/>
              </a:ext>
            </a:extLst>
          </p:cNvPr>
          <p:cNvCxnSpPr/>
          <p:nvPr/>
        </p:nvCxnSpPr>
        <p:spPr>
          <a:xfrm>
            <a:off x="6489400" y="1590845"/>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75A6B52D-E43D-6021-D033-91700AF5E142}"/>
              </a:ext>
            </a:extLst>
          </p:cNvPr>
          <p:cNvSpPr txBox="1"/>
          <p:nvPr/>
        </p:nvSpPr>
        <p:spPr>
          <a:xfrm>
            <a:off x="6634047" y="4147953"/>
            <a:ext cx="5114644" cy="1938992"/>
          </a:xfrm>
          <a:prstGeom prst="rect">
            <a:avLst/>
          </a:prstGeom>
          <a:noFill/>
        </p:spPr>
        <p:txBody>
          <a:bodyPr wrap="square">
            <a:spAutoFit/>
          </a:bodyPr>
          <a:lstStyle/>
          <a:p>
            <a:r>
              <a:rPr lang="en-IE" sz="1500" b="0" i="0" u="sng" strike="noStrike" baseline="0" dirty="0">
                <a:solidFill>
                  <a:srgbClr val="000000"/>
                </a:solidFill>
              </a:rPr>
              <a:t>Career Opportunities</a:t>
            </a:r>
          </a:p>
          <a:p>
            <a:r>
              <a:rPr lang="en-IE" sz="1500" dirty="0">
                <a:solidFill>
                  <a:srgbClr val="000000"/>
                </a:solidFill>
              </a:rPr>
              <a:t>Employment in the pharmaceutical, biotechnology</a:t>
            </a:r>
          </a:p>
          <a:p>
            <a:r>
              <a:rPr lang="en-IE" sz="1500" dirty="0">
                <a:solidFill>
                  <a:srgbClr val="000000"/>
                </a:solidFill>
              </a:rPr>
              <a:t>and medical devices industries, and in health</a:t>
            </a:r>
          </a:p>
          <a:p>
            <a:r>
              <a:rPr lang="en-IE" sz="1500" dirty="0">
                <a:solidFill>
                  <a:srgbClr val="000000"/>
                </a:solidFill>
              </a:rPr>
              <a:t>promotion, education and policy. Jobs to choose from in these fields, including clinical trials analyst, laboratory scientist, lecturer, medical researcher, medical sales representative, medical writer, and pharmaceutical scientist.</a:t>
            </a:r>
            <a:endParaRPr lang="en-IE" sz="1500" dirty="0"/>
          </a:p>
        </p:txBody>
      </p:sp>
      <p:sp>
        <p:nvSpPr>
          <p:cNvPr id="20" name="TextBox 19">
            <a:extLst>
              <a:ext uri="{FF2B5EF4-FFF2-40B4-BE49-F238E27FC236}">
                <a16:creationId xmlns:a16="http://schemas.microsoft.com/office/drawing/2014/main" id="{44D857DD-5901-5CE9-1CD3-9DD3BA9BC9C8}"/>
              </a:ext>
            </a:extLst>
          </p:cNvPr>
          <p:cNvSpPr txBox="1"/>
          <p:nvPr/>
        </p:nvSpPr>
        <p:spPr>
          <a:xfrm>
            <a:off x="6746900" y="3515753"/>
            <a:ext cx="2354569" cy="646331"/>
          </a:xfrm>
          <a:prstGeom prst="rect">
            <a:avLst/>
          </a:prstGeom>
          <a:noFill/>
        </p:spPr>
        <p:txBody>
          <a:bodyPr wrap="square">
            <a:spAutoFit/>
          </a:bodyPr>
          <a:lstStyle/>
          <a:p>
            <a:r>
              <a:rPr lang="fr-FR" sz="1200" b="1" i="0" u="none" strike="noStrike" baseline="0" dirty="0"/>
              <a:t>Ava O’Flynn</a:t>
            </a:r>
          </a:p>
          <a:p>
            <a:r>
              <a:rPr lang="fr-FR" sz="1200" b="1" dirty="0" err="1"/>
              <a:t>Medical</a:t>
            </a:r>
            <a:r>
              <a:rPr lang="fr-FR" sz="1200" b="1" dirty="0"/>
              <a:t> and Health Sciences </a:t>
            </a:r>
          </a:p>
          <a:p>
            <a:r>
              <a:rPr lang="fr-FR" sz="1200" b="1" dirty="0"/>
              <a:t>Graduate </a:t>
            </a:r>
            <a:endParaRPr lang="en-IE" sz="1200" b="1" dirty="0"/>
          </a:p>
        </p:txBody>
      </p:sp>
      <p:sp>
        <p:nvSpPr>
          <p:cNvPr id="13" name="TextBox 12">
            <a:extLst>
              <a:ext uri="{FF2B5EF4-FFF2-40B4-BE49-F238E27FC236}">
                <a16:creationId xmlns:a16="http://schemas.microsoft.com/office/drawing/2014/main" id="{16ACCCB8-3060-A3EC-8DAB-D1F78DA45F75}"/>
              </a:ext>
            </a:extLst>
          </p:cNvPr>
          <p:cNvSpPr txBox="1"/>
          <p:nvPr/>
        </p:nvSpPr>
        <p:spPr>
          <a:xfrm>
            <a:off x="388088" y="4252594"/>
            <a:ext cx="5169866" cy="2308324"/>
          </a:xfrm>
          <a:prstGeom prst="rect">
            <a:avLst/>
          </a:prstGeom>
          <a:noFill/>
        </p:spPr>
        <p:txBody>
          <a:bodyPr wrap="square">
            <a:spAutoFit/>
          </a:bodyPr>
          <a:lstStyle/>
          <a:p>
            <a:r>
              <a:rPr lang="en-IE" sz="1600" b="0" i="0" u="sng" strike="noStrike" baseline="0" dirty="0">
                <a:solidFill>
                  <a:srgbClr val="000000"/>
                </a:solidFill>
              </a:rPr>
              <a:t>Example Some Subject Areas 1</a:t>
            </a:r>
            <a:r>
              <a:rPr lang="en-IE" sz="1600" b="0" i="0" u="sng" strike="noStrike" baseline="30000" dirty="0">
                <a:solidFill>
                  <a:srgbClr val="000000"/>
                </a:solidFill>
              </a:rPr>
              <a:t>st</a:t>
            </a:r>
            <a:r>
              <a:rPr lang="en-IE" sz="1600" b="0" i="0" u="sng" strike="noStrike" baseline="0" dirty="0">
                <a:solidFill>
                  <a:srgbClr val="000000"/>
                </a:solidFill>
              </a:rPr>
              <a:t> Year</a:t>
            </a:r>
          </a:p>
          <a:p>
            <a:pPr marL="342900" indent="-342900">
              <a:buAutoNum type="arabicPeriod"/>
            </a:pPr>
            <a:r>
              <a:rPr lang="en-IE" sz="1600" dirty="0">
                <a:solidFill>
                  <a:srgbClr val="000000"/>
                </a:solidFill>
              </a:rPr>
              <a:t>Epidemiology </a:t>
            </a:r>
          </a:p>
          <a:p>
            <a:pPr marL="342900" indent="-342900">
              <a:buAutoNum type="arabicPeriod"/>
            </a:pPr>
            <a:r>
              <a:rPr lang="en-IE" sz="1600" dirty="0">
                <a:solidFill>
                  <a:srgbClr val="000000"/>
                </a:solidFill>
              </a:rPr>
              <a:t>Human Biology </a:t>
            </a:r>
          </a:p>
          <a:p>
            <a:pPr marL="342900" indent="-342900">
              <a:buAutoNum type="arabicPeriod"/>
            </a:pPr>
            <a:r>
              <a:rPr lang="en-IE" sz="1600" dirty="0">
                <a:solidFill>
                  <a:srgbClr val="000000"/>
                </a:solidFill>
              </a:rPr>
              <a:t>Cardiovascular Biology</a:t>
            </a:r>
          </a:p>
          <a:p>
            <a:pPr marL="342900" indent="-342900">
              <a:buAutoNum type="arabicPeriod"/>
            </a:pPr>
            <a:r>
              <a:rPr lang="en-IE" sz="1600" dirty="0">
                <a:solidFill>
                  <a:srgbClr val="000000"/>
                </a:solidFill>
              </a:rPr>
              <a:t>Respiratory Biology </a:t>
            </a:r>
          </a:p>
          <a:p>
            <a:pPr marL="342900" indent="-342900">
              <a:buAutoNum type="arabicPeriod"/>
            </a:pPr>
            <a:r>
              <a:rPr lang="en-IE" sz="1600" dirty="0">
                <a:solidFill>
                  <a:srgbClr val="000000"/>
                </a:solidFill>
              </a:rPr>
              <a:t>Gastrointestinal</a:t>
            </a:r>
          </a:p>
          <a:p>
            <a:pPr marL="342900" indent="-342900">
              <a:buAutoNum type="arabicPeriod"/>
            </a:pPr>
            <a:r>
              <a:rPr lang="en-IE" sz="1600" dirty="0">
                <a:solidFill>
                  <a:srgbClr val="000000"/>
                </a:solidFill>
              </a:rPr>
              <a:t>Nutritional &amp; Metabolic Biology </a:t>
            </a:r>
          </a:p>
          <a:p>
            <a:pPr marL="342900" indent="-342900">
              <a:buAutoNum type="arabicPeriod"/>
            </a:pPr>
            <a:r>
              <a:rPr lang="en-IE" sz="1600" dirty="0">
                <a:solidFill>
                  <a:srgbClr val="000000"/>
                </a:solidFill>
              </a:rPr>
              <a:t>Translational Medicine</a:t>
            </a:r>
          </a:p>
          <a:p>
            <a:pPr marL="342900" indent="-342900">
              <a:buAutoNum type="arabicPeriod"/>
            </a:pPr>
            <a:r>
              <a:rPr lang="en-IE" sz="1600" dirty="0">
                <a:solidFill>
                  <a:srgbClr val="000000"/>
                </a:solidFill>
              </a:rPr>
              <a:t>Pharmacology</a:t>
            </a:r>
          </a:p>
        </p:txBody>
      </p:sp>
      <p:sp>
        <p:nvSpPr>
          <p:cNvPr id="16" name="TextBox 15">
            <a:extLst>
              <a:ext uri="{FF2B5EF4-FFF2-40B4-BE49-F238E27FC236}">
                <a16:creationId xmlns:a16="http://schemas.microsoft.com/office/drawing/2014/main" id="{DD3425E1-AFE5-E4EA-E9F3-7EC0A6EAEE04}"/>
              </a:ext>
            </a:extLst>
          </p:cNvPr>
          <p:cNvSpPr txBox="1"/>
          <p:nvPr/>
        </p:nvSpPr>
        <p:spPr>
          <a:xfrm>
            <a:off x="8700090" y="1534494"/>
            <a:ext cx="3491909" cy="2062103"/>
          </a:xfrm>
          <a:prstGeom prst="rect">
            <a:avLst/>
          </a:prstGeom>
          <a:noFill/>
        </p:spPr>
        <p:txBody>
          <a:bodyPr wrap="square">
            <a:spAutoFit/>
          </a:bodyPr>
          <a:lstStyle/>
          <a:p>
            <a:r>
              <a:rPr lang="en-IE" sz="1600" i="1" dirty="0">
                <a:solidFill>
                  <a:srgbClr val="000000"/>
                </a:solidFill>
              </a:rPr>
              <a:t>“This course is perfect for anybody with a keen interest in the field of medical science and healthcare. It has exposed me to a variety of different modules and exciting career pathways in the pharmaceutical industry, scientific research and even business.”</a:t>
            </a:r>
          </a:p>
        </p:txBody>
      </p:sp>
      <p:pic>
        <p:nvPicPr>
          <p:cNvPr id="6" name="Picture 5">
            <a:extLst>
              <a:ext uri="{FF2B5EF4-FFF2-40B4-BE49-F238E27FC236}">
                <a16:creationId xmlns:a16="http://schemas.microsoft.com/office/drawing/2014/main" id="{A38D6ADA-74D3-029B-D013-28D4AC32B6A4}"/>
              </a:ext>
            </a:extLst>
          </p:cNvPr>
          <p:cNvPicPr>
            <a:picLocks noChangeAspect="1"/>
          </p:cNvPicPr>
          <p:nvPr/>
        </p:nvPicPr>
        <p:blipFill>
          <a:blip r:embed="rId3"/>
          <a:stretch>
            <a:fillRect/>
          </a:stretch>
        </p:blipFill>
        <p:spPr>
          <a:xfrm>
            <a:off x="6634047" y="1590845"/>
            <a:ext cx="1921397" cy="1967696"/>
          </a:xfrm>
          <a:prstGeom prst="rect">
            <a:avLst/>
          </a:prstGeom>
        </p:spPr>
      </p:pic>
      <p:sp>
        <p:nvSpPr>
          <p:cNvPr id="12" name="Title 1">
            <a:extLst>
              <a:ext uri="{FF2B5EF4-FFF2-40B4-BE49-F238E27FC236}">
                <a16:creationId xmlns:a16="http://schemas.microsoft.com/office/drawing/2014/main" id="{C303E293-9BA8-36DA-7ACB-27E8B86894E5}"/>
              </a:ext>
            </a:extLst>
          </p:cNvPr>
          <p:cNvSpPr txBox="1">
            <a:spLocks/>
          </p:cNvSpPr>
          <p:nvPr/>
        </p:nvSpPr>
        <p:spPr>
          <a:xfrm>
            <a:off x="483219" y="163394"/>
            <a:ext cx="11708780" cy="968440"/>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IE" sz="4000" dirty="0">
                <a:solidFill>
                  <a:schemeClr val="bg1"/>
                </a:solidFill>
                <a:latin typeface="Lucida Bright" panose="02040602050505020304" pitchFamily="18" charset="0"/>
                <a:ea typeface="+mn-ea"/>
                <a:cs typeface="+mn-cs"/>
              </a:rPr>
              <a:t>CK707 Medical and Health Sciences</a:t>
            </a:r>
            <a:endParaRPr lang="en-IE" sz="4000" dirty="0">
              <a:solidFill>
                <a:schemeClr val="bg1"/>
              </a:solidFill>
              <a:latin typeface="Lucida Bright" panose="02040602050505020304" pitchFamily="18" charset="0"/>
            </a:endParaRPr>
          </a:p>
        </p:txBody>
      </p:sp>
      <p:sp>
        <p:nvSpPr>
          <p:cNvPr id="3" name="TextBox 2">
            <a:extLst>
              <a:ext uri="{FF2B5EF4-FFF2-40B4-BE49-F238E27FC236}">
                <a16:creationId xmlns:a16="http://schemas.microsoft.com/office/drawing/2014/main" id="{1BC9A088-22D4-E645-4E45-0A08E10F9E19}"/>
              </a:ext>
            </a:extLst>
          </p:cNvPr>
          <p:cNvSpPr txBox="1"/>
          <p:nvPr/>
        </p:nvSpPr>
        <p:spPr>
          <a:xfrm>
            <a:off x="6546055" y="5997622"/>
            <a:ext cx="6094324" cy="830997"/>
          </a:xfrm>
          <a:prstGeom prst="rect">
            <a:avLst/>
          </a:prstGeom>
          <a:noFill/>
        </p:spPr>
        <p:txBody>
          <a:bodyPr wrap="square">
            <a:spAutoFit/>
          </a:bodyPr>
          <a:lstStyle/>
          <a:p>
            <a:pPr algn="ctr"/>
            <a:r>
              <a:rPr lang="en-IE" sz="1600" dirty="0">
                <a:hlinkClick r:id="rId4"/>
              </a:rPr>
              <a:t>https://www.ucc.ie/en/medical/prosstud/</a:t>
            </a:r>
            <a:r>
              <a:rPr lang="en-IE" sz="1600" dirty="0"/>
              <a:t> </a:t>
            </a:r>
          </a:p>
          <a:p>
            <a:pPr algn="ctr"/>
            <a:endParaRPr lang="en-IE" sz="1600" dirty="0"/>
          </a:p>
          <a:p>
            <a:pPr algn="ctr"/>
            <a:r>
              <a:rPr lang="en-IE" sz="1600" dirty="0">
                <a:hlinkClick r:id="rId5"/>
              </a:rPr>
              <a:t>https://www.ucc.ie/en/ck707/</a:t>
            </a:r>
            <a:endParaRPr lang="en-IE" sz="1600" dirty="0"/>
          </a:p>
        </p:txBody>
      </p:sp>
    </p:spTree>
    <p:extLst>
      <p:ext uri="{BB962C8B-B14F-4D97-AF65-F5344CB8AC3E}">
        <p14:creationId xmlns:p14="http://schemas.microsoft.com/office/powerpoint/2010/main" val="1453645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B6CE6-9E22-5B79-2EB8-32128CCD1A7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6EF54D3-5C74-8D2E-4349-3D92E2BE2581}"/>
              </a:ext>
            </a:extLst>
          </p:cNvPr>
          <p:cNvSpPr>
            <a:spLocks noGrp="1"/>
          </p:cNvSpPr>
          <p:nvPr>
            <p:ph type="title"/>
          </p:nvPr>
        </p:nvSpPr>
        <p:spPr/>
        <p:txBody>
          <a:bodyPr>
            <a:noAutofit/>
          </a:bodyPr>
          <a:lstStyle/>
          <a:p>
            <a:r>
              <a:rPr lang="en-IE" sz="4000" b="0" i="0" u="none" strike="noStrike" kern="1200" baseline="0" dirty="0">
                <a:ea typeface="+mn-ea"/>
                <a:cs typeface="+mn-cs"/>
              </a:rPr>
              <a:t>CK708 Paramedicine Overview</a:t>
            </a:r>
            <a:endParaRPr lang="en-IE" sz="4000" dirty="0"/>
          </a:p>
        </p:txBody>
      </p:sp>
      <p:sp>
        <p:nvSpPr>
          <p:cNvPr id="11" name="TextBox 10">
            <a:extLst>
              <a:ext uri="{FF2B5EF4-FFF2-40B4-BE49-F238E27FC236}">
                <a16:creationId xmlns:a16="http://schemas.microsoft.com/office/drawing/2014/main" id="{2CE11D90-1A42-DB88-AB64-F530339DCB86}"/>
              </a:ext>
            </a:extLst>
          </p:cNvPr>
          <p:cNvSpPr txBox="1"/>
          <p:nvPr/>
        </p:nvSpPr>
        <p:spPr>
          <a:xfrm>
            <a:off x="367990" y="1410274"/>
            <a:ext cx="6097836" cy="584775"/>
          </a:xfrm>
          <a:prstGeom prst="rect">
            <a:avLst/>
          </a:prstGeom>
          <a:noFill/>
        </p:spPr>
        <p:txBody>
          <a:bodyPr wrap="square">
            <a:spAutoFit/>
          </a:bodyPr>
          <a:lstStyle/>
          <a:p>
            <a:r>
              <a:rPr lang="en-IE" sz="1600" b="1" i="0" u="none" strike="noStrike" baseline="0" dirty="0">
                <a:solidFill>
                  <a:srgbClr val="000000"/>
                </a:solidFill>
              </a:rPr>
              <a:t>DURATION 				</a:t>
            </a:r>
            <a:r>
              <a:rPr lang="en-IE" sz="1600" dirty="0">
                <a:solidFill>
                  <a:srgbClr val="000000"/>
                </a:solidFill>
              </a:rPr>
              <a:t>4</a:t>
            </a:r>
            <a:r>
              <a:rPr lang="en-IE" sz="1600" b="0" i="0" u="none" strike="noStrike" baseline="0" dirty="0">
                <a:solidFill>
                  <a:srgbClr val="000000"/>
                </a:solidFill>
              </a:rPr>
              <a:t> Years 		</a:t>
            </a:r>
            <a:r>
              <a:rPr lang="en-IE" sz="1600" b="1" dirty="0">
                <a:solidFill>
                  <a:srgbClr val="000000"/>
                </a:solidFill>
              </a:rPr>
              <a:t>EU PLACES </a:t>
            </a:r>
            <a:r>
              <a:rPr lang="en-IE" sz="1600" dirty="0">
                <a:solidFill>
                  <a:srgbClr val="000000"/>
                </a:solidFill>
              </a:rPr>
              <a:t>~30</a:t>
            </a:r>
            <a:endParaRPr lang="en-IE" sz="1600" b="0" i="0" u="none" strike="noStrike" baseline="0" dirty="0">
              <a:solidFill>
                <a:srgbClr val="000000"/>
              </a:solidFill>
            </a:endParaRPr>
          </a:p>
          <a:p>
            <a:r>
              <a:rPr lang="en-IE" sz="1600" b="1" i="0" u="none" strike="noStrike" baseline="0" dirty="0">
                <a:solidFill>
                  <a:srgbClr val="000000"/>
                </a:solidFill>
              </a:rPr>
              <a:t>MINIMUM CAO POINTS </a:t>
            </a:r>
            <a:r>
              <a:rPr lang="en-IE" sz="1600" b="1" i="0" strike="noStrike" baseline="0" dirty="0">
                <a:solidFill>
                  <a:srgbClr val="000000"/>
                </a:solidFill>
              </a:rPr>
              <a:t>2025 	</a:t>
            </a:r>
            <a:r>
              <a:rPr lang="en-IE" sz="1600" i="0" strike="noStrike" baseline="0" dirty="0">
                <a:solidFill>
                  <a:srgbClr val="000000"/>
                </a:solidFill>
              </a:rPr>
              <a:t>496</a:t>
            </a:r>
            <a:endParaRPr lang="en-IE" sz="1600" dirty="0"/>
          </a:p>
        </p:txBody>
      </p:sp>
      <p:sp>
        <p:nvSpPr>
          <p:cNvPr id="12" name="TextBox 11">
            <a:extLst>
              <a:ext uri="{FF2B5EF4-FFF2-40B4-BE49-F238E27FC236}">
                <a16:creationId xmlns:a16="http://schemas.microsoft.com/office/drawing/2014/main" id="{14C24A81-0032-3738-4D5F-623D13A57D96}"/>
              </a:ext>
            </a:extLst>
          </p:cNvPr>
          <p:cNvSpPr txBox="1"/>
          <p:nvPr/>
        </p:nvSpPr>
        <p:spPr>
          <a:xfrm>
            <a:off x="367990" y="2158390"/>
            <a:ext cx="6067752" cy="2554545"/>
          </a:xfrm>
          <a:prstGeom prst="rect">
            <a:avLst/>
          </a:prstGeom>
          <a:noFill/>
        </p:spPr>
        <p:txBody>
          <a:bodyPr wrap="square">
            <a:spAutoFit/>
          </a:bodyPr>
          <a:lstStyle/>
          <a:p>
            <a:r>
              <a:rPr lang="en-IE" sz="1600" b="1" dirty="0">
                <a:solidFill>
                  <a:srgbClr val="000000"/>
                </a:solidFill>
              </a:rPr>
              <a:t>Subject Requirements: </a:t>
            </a:r>
          </a:p>
          <a:p>
            <a:r>
              <a:rPr lang="en-IE" sz="1600" dirty="0">
                <a:solidFill>
                  <a:srgbClr val="000000"/>
                </a:solidFill>
              </a:rPr>
              <a:t>H4 in a laboratory science subject (Biology, Chemistry, Physics, Physics with Chemistry (joint) or Agricultural Science).</a:t>
            </a:r>
          </a:p>
          <a:p>
            <a:r>
              <a:rPr lang="en-IE" sz="1600" dirty="0">
                <a:solidFill>
                  <a:srgbClr val="000000"/>
                </a:solidFill>
              </a:rPr>
              <a:t>Minimum grade H5 in one subject and minimum grade O6/H7 in four other subjects</a:t>
            </a:r>
          </a:p>
          <a:p>
            <a:endParaRPr lang="en-IE" sz="1600" b="1" dirty="0">
              <a:solidFill>
                <a:srgbClr val="000000"/>
              </a:solidFill>
            </a:endParaRPr>
          </a:p>
          <a:p>
            <a:r>
              <a:rPr lang="en-IE" sz="1600" b="1" dirty="0">
                <a:solidFill>
                  <a:srgbClr val="000000"/>
                </a:solidFill>
              </a:rPr>
              <a:t>Additional Requirements</a:t>
            </a:r>
          </a:p>
          <a:p>
            <a:r>
              <a:rPr lang="en-IE" sz="1600" dirty="0">
                <a:solidFill>
                  <a:srgbClr val="000000"/>
                </a:solidFill>
              </a:rPr>
              <a:t>Garda Vetting</a:t>
            </a:r>
          </a:p>
          <a:p>
            <a:r>
              <a:rPr lang="en-IE" sz="1600" dirty="0">
                <a:solidFill>
                  <a:srgbClr val="000000"/>
                </a:solidFill>
              </a:rPr>
              <a:t>Students on this programme will be required to obtain a full C1 driving licence by semester 2 of Year 3. </a:t>
            </a:r>
          </a:p>
        </p:txBody>
      </p:sp>
      <p:cxnSp>
        <p:nvCxnSpPr>
          <p:cNvPr id="13" name="Straight Connector 12">
            <a:extLst>
              <a:ext uri="{FF2B5EF4-FFF2-40B4-BE49-F238E27FC236}">
                <a16:creationId xmlns:a16="http://schemas.microsoft.com/office/drawing/2014/main" id="{337DA6B9-4446-9206-A1A3-448DD647F4FB}"/>
              </a:ext>
            </a:extLst>
          </p:cNvPr>
          <p:cNvCxnSpPr/>
          <p:nvPr/>
        </p:nvCxnSpPr>
        <p:spPr>
          <a:xfrm>
            <a:off x="6606363" y="1590845"/>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967948BD-46A7-6B95-97A1-7CF4B5DCDDD0}"/>
              </a:ext>
            </a:extLst>
          </p:cNvPr>
          <p:cNvSpPr txBox="1"/>
          <p:nvPr/>
        </p:nvSpPr>
        <p:spPr>
          <a:xfrm>
            <a:off x="6776985" y="3697106"/>
            <a:ext cx="5114644" cy="2062103"/>
          </a:xfrm>
          <a:prstGeom prst="rect">
            <a:avLst/>
          </a:prstGeom>
          <a:noFill/>
        </p:spPr>
        <p:txBody>
          <a:bodyPr wrap="square">
            <a:spAutoFit/>
          </a:bodyPr>
          <a:lstStyle/>
          <a:p>
            <a:r>
              <a:rPr lang="en-IE" sz="1600" b="1" i="0" u="sng" strike="noStrike" baseline="0" dirty="0">
                <a:solidFill>
                  <a:srgbClr val="000000"/>
                </a:solidFill>
              </a:rPr>
              <a:t>Placements</a:t>
            </a:r>
          </a:p>
          <a:p>
            <a:r>
              <a:rPr lang="en-IE" sz="1600" dirty="0">
                <a:solidFill>
                  <a:srgbClr val="000000"/>
                </a:solidFill>
              </a:rPr>
              <a:t>In major hospitals and ambulance bases throughout the State, enabling you to consolidate your learning and gain clinical exposure throughout the programme. </a:t>
            </a:r>
          </a:p>
          <a:p>
            <a:r>
              <a:rPr lang="en-IE" sz="1600" dirty="0">
                <a:solidFill>
                  <a:srgbClr val="000000"/>
                </a:solidFill>
              </a:rPr>
              <a:t>Clinical placements are facilitated by the HSE National Ambulance Service. Our extensive network of teaching hospitals includes Cork University Hospital which is a Major Trauma Centre.</a:t>
            </a:r>
            <a:endParaRPr lang="en-IE" sz="1600" dirty="0"/>
          </a:p>
        </p:txBody>
      </p:sp>
      <p:sp>
        <p:nvSpPr>
          <p:cNvPr id="20" name="TextBox 19">
            <a:extLst>
              <a:ext uri="{FF2B5EF4-FFF2-40B4-BE49-F238E27FC236}">
                <a16:creationId xmlns:a16="http://schemas.microsoft.com/office/drawing/2014/main" id="{9C9889DB-70D5-5AF5-B693-EE567CAD5DBD}"/>
              </a:ext>
            </a:extLst>
          </p:cNvPr>
          <p:cNvSpPr txBox="1"/>
          <p:nvPr/>
        </p:nvSpPr>
        <p:spPr>
          <a:xfrm>
            <a:off x="405589" y="4743713"/>
            <a:ext cx="6097772" cy="1323439"/>
          </a:xfrm>
          <a:prstGeom prst="rect">
            <a:avLst/>
          </a:prstGeom>
          <a:noFill/>
        </p:spPr>
        <p:txBody>
          <a:bodyPr wrap="square">
            <a:spAutoFit/>
          </a:bodyPr>
          <a:lstStyle/>
          <a:p>
            <a:r>
              <a:rPr lang="en-IE" sz="1600" dirty="0"/>
              <a:t>The course will provide you with a variety of modules in numerous settings including modules in theory and clinical practice. </a:t>
            </a:r>
          </a:p>
          <a:p>
            <a:r>
              <a:rPr lang="en-IE" sz="1600" dirty="0"/>
              <a:t>In addition, you will participate in ambulance-supervised placements and multiple clinical settings such as emergency departments, coronary care units etc. </a:t>
            </a:r>
          </a:p>
        </p:txBody>
      </p:sp>
      <p:pic>
        <p:nvPicPr>
          <p:cNvPr id="2052" name="Picture 4">
            <a:extLst>
              <a:ext uri="{FF2B5EF4-FFF2-40B4-BE49-F238E27FC236}">
                <a16:creationId xmlns:a16="http://schemas.microsoft.com/office/drawing/2014/main" id="{EE76DE3B-D290-EDA3-5B1B-16234CF29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633" y="1733439"/>
            <a:ext cx="3933346" cy="19666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EBA2B8-2C61-EC93-50B3-BBBC9061216E}"/>
              </a:ext>
            </a:extLst>
          </p:cNvPr>
          <p:cNvSpPr txBox="1"/>
          <p:nvPr/>
        </p:nvSpPr>
        <p:spPr>
          <a:xfrm>
            <a:off x="6746901" y="5843734"/>
            <a:ext cx="5583644" cy="954107"/>
          </a:xfrm>
          <a:prstGeom prst="rect">
            <a:avLst/>
          </a:prstGeom>
          <a:noFill/>
        </p:spPr>
        <p:txBody>
          <a:bodyPr wrap="square">
            <a:spAutoFit/>
          </a:bodyPr>
          <a:lstStyle/>
          <a:p>
            <a:r>
              <a:rPr lang="en-IE" sz="1400" dirty="0">
                <a:hlinkClick r:id="rId4"/>
              </a:rPr>
              <a:t>https://www.ucc.ie/en/medical/emergencymedicineprehospitalcare/</a:t>
            </a:r>
            <a:endParaRPr lang="en-IE" sz="1400" dirty="0"/>
          </a:p>
          <a:p>
            <a:endParaRPr lang="en-IE" sz="1400" dirty="0"/>
          </a:p>
          <a:p>
            <a:endParaRPr lang="en-IE" sz="1400" dirty="0"/>
          </a:p>
          <a:p>
            <a:r>
              <a:rPr lang="en-IE" sz="1400" dirty="0">
                <a:hlinkClick r:id="rId5"/>
              </a:rPr>
              <a:t>https://www.ucc.ie/en/ck708/</a:t>
            </a:r>
            <a:endParaRPr lang="en-IE" sz="1400" dirty="0"/>
          </a:p>
        </p:txBody>
      </p:sp>
    </p:spTree>
    <p:extLst>
      <p:ext uri="{BB962C8B-B14F-4D97-AF65-F5344CB8AC3E}">
        <p14:creationId xmlns:p14="http://schemas.microsoft.com/office/powerpoint/2010/main" val="1098838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27D79-3141-7A81-94C3-98E534E66D5D}"/>
            </a:ext>
          </a:extLst>
        </p:cNvPr>
        <p:cNvGrpSpPr/>
        <p:nvPr/>
      </p:nvGrpSpPr>
      <p:grpSpPr>
        <a:xfrm>
          <a:off x="0" y="0"/>
          <a:ext cx="0" cy="0"/>
          <a:chOff x="0" y="0"/>
          <a:chExt cx="0" cy="0"/>
        </a:xfrm>
      </p:grpSpPr>
      <p:sp>
        <p:nvSpPr>
          <p:cNvPr id="4" name="Text Placeholder 6">
            <a:extLst>
              <a:ext uri="{FF2B5EF4-FFF2-40B4-BE49-F238E27FC236}">
                <a16:creationId xmlns:a16="http://schemas.microsoft.com/office/drawing/2014/main" id="{F2E85AF8-34BC-DE3E-82B8-97D78C401A61}"/>
              </a:ext>
            </a:extLst>
          </p:cNvPr>
          <p:cNvSpPr>
            <a:spLocks noGrp="1"/>
          </p:cNvSpPr>
          <p:nvPr>
            <p:ph type="body" sz="quarter" idx="4294967295"/>
          </p:nvPr>
        </p:nvSpPr>
        <p:spPr>
          <a:xfrm>
            <a:off x="508432" y="365665"/>
            <a:ext cx="9189749" cy="1438275"/>
          </a:xfrm>
        </p:spPr>
        <p:txBody>
          <a:bodyPr>
            <a:normAutofit/>
          </a:bodyPr>
          <a:lstStyle/>
          <a:p>
            <a:pPr marL="0" indent="0" algn="ctr">
              <a:buNone/>
            </a:pPr>
            <a:r>
              <a:rPr lang="en-US" sz="4000" dirty="0">
                <a:solidFill>
                  <a:schemeClr val="bg1"/>
                </a:solidFill>
                <a:latin typeface="Lucida Bright" panose="02040602050505020304" pitchFamily="18" charset="0"/>
              </a:rPr>
              <a:t>Student Financial Supports</a:t>
            </a:r>
          </a:p>
          <a:p>
            <a:pPr marL="0" indent="0" algn="ctr">
              <a:buNone/>
            </a:pPr>
            <a:r>
              <a:rPr lang="en-US" sz="4000" dirty="0">
                <a:solidFill>
                  <a:schemeClr val="bg1"/>
                </a:solidFill>
                <a:latin typeface="Lucida Bright" panose="02040602050505020304" pitchFamily="18" charset="0"/>
              </a:rPr>
              <a:t>&amp; Advice Office</a:t>
            </a:r>
          </a:p>
        </p:txBody>
      </p:sp>
      <p:sp>
        <p:nvSpPr>
          <p:cNvPr id="8" name="TextBox 7">
            <a:extLst>
              <a:ext uri="{FF2B5EF4-FFF2-40B4-BE49-F238E27FC236}">
                <a16:creationId xmlns:a16="http://schemas.microsoft.com/office/drawing/2014/main" id="{B06A199E-DDB2-4938-B294-17243F7B8EE6}"/>
              </a:ext>
            </a:extLst>
          </p:cNvPr>
          <p:cNvSpPr txBox="1"/>
          <p:nvPr/>
        </p:nvSpPr>
        <p:spPr>
          <a:xfrm>
            <a:off x="5485513" y="1844684"/>
            <a:ext cx="6028662" cy="1211870"/>
          </a:xfrm>
          <a:prstGeom prst="rect">
            <a:avLst/>
          </a:prstGeom>
          <a:noFill/>
        </p:spPr>
        <p:txBody>
          <a:bodyPr wrap="square">
            <a:spAutoFit/>
          </a:bodyPr>
          <a:lstStyle/>
          <a:p>
            <a:pPr>
              <a:lnSpc>
                <a:spcPct val="125000"/>
              </a:lnSpc>
              <a:defRPr/>
            </a:pPr>
            <a:endParaRPr lang="en-GB" sz="2000" dirty="0">
              <a:solidFill>
                <a:schemeClr val="bg1"/>
              </a:solidFill>
              <a:ea typeface="Lato Black" panose="020F0502020204030203" pitchFamily="34" charset="0"/>
              <a:cs typeface="Gotham" pitchFamily="50" charset="0"/>
            </a:endParaRPr>
          </a:p>
          <a:p>
            <a:pPr>
              <a:lnSpc>
                <a:spcPct val="125000"/>
              </a:lnSpc>
              <a:defRPr/>
            </a:pPr>
            <a:r>
              <a:rPr lang="en-GB" sz="2000" dirty="0">
                <a:solidFill>
                  <a:schemeClr val="bg1"/>
                </a:solidFill>
                <a:ea typeface="Lato Black" panose="020F0502020204030203" pitchFamily="34" charset="0"/>
                <a:cs typeface="Gotham" pitchFamily="50" charset="0"/>
              </a:rPr>
              <a:t>If you require any financial and/or budgetary advice, please make sure to contact us.</a:t>
            </a:r>
          </a:p>
        </p:txBody>
      </p:sp>
      <p:pic>
        <p:nvPicPr>
          <p:cNvPr id="9" name="Picture 8" descr="Location icon.">
            <a:extLst>
              <a:ext uri="{FF2B5EF4-FFF2-40B4-BE49-F238E27FC236}">
                <a16:creationId xmlns:a16="http://schemas.microsoft.com/office/drawing/2014/main" id="{73531CF3-0074-1F97-5BB7-4196940AD783}"/>
              </a:ext>
              <a:ext uri="{C183D7F6-B498-43B3-948B-1728B52AA6E4}">
                <adec:decorative xmlns:adec="http://schemas.microsoft.com/office/drawing/2017/decorative" val="0"/>
              </a:ext>
            </a:extLst>
          </p:cNvPr>
          <p:cNvPicPr>
            <a:picLocks noChangeAspect="1"/>
          </p:cNvPicPr>
          <p:nvPr/>
        </p:nvPicPr>
        <p:blipFill>
          <a:blip r:embed="rId3">
            <a:duotone>
              <a:schemeClr val="accent1">
                <a:shade val="45000"/>
                <a:satMod val="135000"/>
              </a:schemeClr>
              <a:prstClr val="white"/>
            </a:duotone>
          </a:blip>
          <a:stretch>
            <a:fillRect/>
          </a:stretch>
        </p:blipFill>
        <p:spPr>
          <a:xfrm>
            <a:off x="6333763" y="4202338"/>
            <a:ext cx="293522" cy="383044"/>
          </a:xfrm>
          <a:prstGeom prst="rect">
            <a:avLst/>
          </a:prstGeom>
        </p:spPr>
      </p:pic>
      <p:sp>
        <p:nvSpPr>
          <p:cNvPr id="10" name="Rectangle 9">
            <a:extLst>
              <a:ext uri="{FF2B5EF4-FFF2-40B4-BE49-F238E27FC236}">
                <a16:creationId xmlns:a16="http://schemas.microsoft.com/office/drawing/2014/main" id="{6F0C02C7-BA9F-F389-74D7-60C14D546FC4}"/>
              </a:ext>
            </a:extLst>
          </p:cNvPr>
          <p:cNvSpPr/>
          <p:nvPr/>
        </p:nvSpPr>
        <p:spPr>
          <a:xfrm>
            <a:off x="5645888" y="3698373"/>
            <a:ext cx="5707911" cy="20164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E" dirty="0">
                <a:solidFill>
                  <a:schemeClr val="tx1">
                    <a:lumMod val="85000"/>
                    <a:lumOff val="15000"/>
                  </a:schemeClr>
                </a:solidFill>
                <a:cs typeface="Gotham" pitchFamily="50" charset="0"/>
              </a:rPr>
              <a:t>          </a:t>
            </a:r>
          </a:p>
          <a:p>
            <a:r>
              <a:rPr lang="en-IE" sz="1600" dirty="0">
                <a:solidFill>
                  <a:schemeClr val="tx1">
                    <a:lumMod val="85000"/>
                    <a:lumOff val="15000"/>
                  </a:schemeClr>
                </a:solidFill>
                <a:cs typeface="Gotham" pitchFamily="50" charset="0"/>
              </a:rPr>
              <a:t>	</a:t>
            </a:r>
          </a:p>
          <a:p>
            <a:r>
              <a:rPr lang="en-IE" sz="1600" dirty="0">
                <a:solidFill>
                  <a:schemeClr val="tx1">
                    <a:lumMod val="85000"/>
                    <a:lumOff val="15000"/>
                  </a:schemeClr>
                </a:solidFill>
                <a:cs typeface="Gotham" pitchFamily="50" charset="0"/>
              </a:rPr>
              <a:t>	</a:t>
            </a:r>
            <a:r>
              <a:rPr lang="en-IE" sz="1600" dirty="0">
                <a:solidFill>
                  <a:schemeClr val="accent5">
                    <a:lumMod val="75000"/>
                  </a:schemeClr>
                </a:solidFill>
                <a:cs typeface="Gotham" pitchFamily="50" charset="0"/>
              </a:rPr>
              <a:t>The Hub, Main Campus, UCC. </a:t>
            </a:r>
          </a:p>
          <a:p>
            <a:endParaRPr lang="en-IE" sz="1600" dirty="0">
              <a:solidFill>
                <a:schemeClr val="accent5">
                  <a:lumMod val="75000"/>
                </a:schemeClr>
              </a:solidFill>
              <a:cs typeface="Gotham" pitchFamily="50" charset="0"/>
            </a:endParaRPr>
          </a:p>
          <a:p>
            <a:r>
              <a:rPr lang="en-IE" sz="1600" dirty="0">
                <a:solidFill>
                  <a:schemeClr val="accent5">
                    <a:lumMod val="75000"/>
                  </a:schemeClr>
                </a:solidFill>
                <a:cs typeface="Gotham" pitchFamily="50" charset="0"/>
              </a:rPr>
              <a:t> </a:t>
            </a:r>
          </a:p>
          <a:p>
            <a:r>
              <a:rPr lang="en-IE" sz="1600" dirty="0">
                <a:solidFill>
                  <a:schemeClr val="accent5">
                    <a:lumMod val="75000"/>
                  </a:schemeClr>
                </a:solidFill>
                <a:cs typeface="Gotham" pitchFamily="50" charset="0"/>
              </a:rPr>
              <a:t>               </a:t>
            </a:r>
            <a:r>
              <a:rPr lang="en-IE" sz="1600" dirty="0">
                <a:solidFill>
                  <a:schemeClr val="accent5">
                    <a:lumMod val="75000"/>
                  </a:schemeClr>
                </a:solidFill>
                <a:cs typeface="Gotham" pitchFamily="50" charset="0"/>
                <a:hlinkClick r:id="rId4"/>
              </a:rPr>
              <a:t>https://www.ucc.ie/en/sfsa/</a:t>
            </a:r>
            <a:endParaRPr lang="en-US" sz="1600" dirty="0">
              <a:solidFill>
                <a:schemeClr val="accent5">
                  <a:lumMod val="75000"/>
                </a:schemeClr>
              </a:solidFill>
              <a:cs typeface="Gotham" pitchFamily="50" charset="0"/>
            </a:endParaRPr>
          </a:p>
          <a:p>
            <a:endParaRPr lang="en-US" sz="1600" dirty="0">
              <a:solidFill>
                <a:schemeClr val="accent5">
                  <a:lumMod val="75000"/>
                </a:schemeClr>
              </a:solidFill>
              <a:cs typeface="Gotham" pitchFamily="50" charset="0"/>
            </a:endParaRPr>
          </a:p>
          <a:p>
            <a:endParaRPr lang="en-US" sz="1600" dirty="0">
              <a:solidFill>
                <a:schemeClr val="accent5">
                  <a:lumMod val="75000"/>
                </a:schemeClr>
              </a:solidFill>
              <a:cs typeface="Gotham" pitchFamily="50" charset="0"/>
            </a:endParaRPr>
          </a:p>
          <a:p>
            <a:r>
              <a:rPr lang="en-US" sz="1600" dirty="0">
                <a:solidFill>
                  <a:schemeClr val="accent5">
                    <a:lumMod val="75000"/>
                  </a:schemeClr>
                </a:solidFill>
                <a:cs typeface="Gotham" pitchFamily="50" charset="0"/>
              </a:rPr>
              <a:t>	</a:t>
            </a:r>
            <a:r>
              <a:rPr lang="en-US" sz="1600" dirty="0">
                <a:solidFill>
                  <a:schemeClr val="accent5">
                    <a:lumMod val="75000"/>
                  </a:schemeClr>
                </a:solidFill>
                <a:cs typeface="Gotham" pitchFamily="50" charset="0"/>
                <a:hlinkClick r:id="rId5"/>
              </a:rPr>
              <a:t>studentbudgetingadvice@ucc.ie</a:t>
            </a:r>
            <a:endParaRPr lang="en-US" sz="1600" dirty="0">
              <a:solidFill>
                <a:schemeClr val="accent5">
                  <a:lumMod val="75000"/>
                </a:schemeClr>
              </a:solidFill>
              <a:cs typeface="Gotham" pitchFamily="50" charset="0"/>
            </a:endParaRPr>
          </a:p>
          <a:p>
            <a:endParaRPr lang="en-US" sz="1800" dirty="0">
              <a:solidFill>
                <a:schemeClr val="tx1">
                  <a:lumMod val="85000"/>
                  <a:lumOff val="15000"/>
                </a:schemeClr>
              </a:solidFill>
              <a:cs typeface="Gotham" pitchFamily="50" charset="0"/>
            </a:endParaRPr>
          </a:p>
        </p:txBody>
      </p:sp>
      <p:pic>
        <p:nvPicPr>
          <p:cNvPr id="11" name="Picture 10" descr="Location icon.">
            <a:extLst>
              <a:ext uri="{FF2B5EF4-FFF2-40B4-BE49-F238E27FC236}">
                <a16:creationId xmlns:a16="http://schemas.microsoft.com/office/drawing/2014/main" id="{99F9FAED-FB22-BABC-F566-B37F4012FB89}"/>
              </a:ext>
              <a:ext uri="{C183D7F6-B498-43B3-948B-1728B52AA6E4}">
                <adec:decorative xmlns:adec="http://schemas.microsoft.com/office/drawing/2017/decorative" val="0"/>
              </a:ext>
            </a:extLst>
          </p:cNvPr>
          <p:cNvPicPr>
            <a:picLocks noChangeAspect="1"/>
          </p:cNvPicPr>
          <p:nvPr/>
        </p:nvPicPr>
        <p:blipFill>
          <a:blip r:embed="rId3">
            <a:duotone>
              <a:schemeClr val="accent1">
                <a:shade val="45000"/>
                <a:satMod val="135000"/>
              </a:schemeClr>
              <a:prstClr val="white"/>
            </a:duotone>
          </a:blip>
          <a:stretch>
            <a:fillRect/>
          </a:stretch>
        </p:blipFill>
        <p:spPr>
          <a:xfrm>
            <a:off x="5802478" y="3796109"/>
            <a:ext cx="293522" cy="383044"/>
          </a:xfrm>
          <a:prstGeom prst="rect">
            <a:avLst/>
          </a:prstGeom>
        </p:spPr>
      </p:pic>
      <p:pic>
        <p:nvPicPr>
          <p:cNvPr id="12" name="Picture 11" descr="website icon">
            <a:extLst>
              <a:ext uri="{FF2B5EF4-FFF2-40B4-BE49-F238E27FC236}">
                <a16:creationId xmlns:a16="http://schemas.microsoft.com/office/drawing/2014/main" id="{8A43FC6D-9CA1-65E2-6760-BB3BD0D9C2F3}"/>
              </a:ext>
            </a:extLst>
          </p:cNvPr>
          <p:cNvPicPr>
            <a:picLocks noChangeAspect="1"/>
          </p:cNvPicPr>
          <p:nvPr/>
        </p:nvPicPr>
        <p:blipFill>
          <a:blip r:embed="rId6">
            <a:duotone>
              <a:schemeClr val="accent1">
                <a:shade val="45000"/>
                <a:satMod val="135000"/>
              </a:schemeClr>
              <a:prstClr val="white"/>
            </a:duotone>
          </a:blip>
          <a:stretch>
            <a:fillRect/>
          </a:stretch>
        </p:blipFill>
        <p:spPr>
          <a:xfrm>
            <a:off x="5813033" y="4508826"/>
            <a:ext cx="340356" cy="340522"/>
          </a:xfrm>
          <a:prstGeom prst="rect">
            <a:avLst/>
          </a:prstGeom>
        </p:spPr>
      </p:pic>
      <p:grpSp>
        <p:nvGrpSpPr>
          <p:cNvPr id="13" name="Group 12" descr="email icon">
            <a:extLst>
              <a:ext uri="{FF2B5EF4-FFF2-40B4-BE49-F238E27FC236}">
                <a16:creationId xmlns:a16="http://schemas.microsoft.com/office/drawing/2014/main" id="{3F9D3467-33E5-2C31-42C1-624CBF1C9939}"/>
              </a:ext>
            </a:extLst>
          </p:cNvPr>
          <p:cNvGrpSpPr/>
          <p:nvPr/>
        </p:nvGrpSpPr>
        <p:grpSpPr>
          <a:xfrm>
            <a:off x="5805026" y="5209352"/>
            <a:ext cx="327764" cy="360358"/>
            <a:chOff x="-3981451" y="1816100"/>
            <a:chExt cx="287338" cy="315913"/>
          </a:xfrm>
          <a:noFill/>
        </p:grpSpPr>
        <p:sp>
          <p:nvSpPr>
            <p:cNvPr id="14" name="Freeform 133">
              <a:extLst>
                <a:ext uri="{FF2B5EF4-FFF2-40B4-BE49-F238E27FC236}">
                  <a16:creationId xmlns:a16="http://schemas.microsoft.com/office/drawing/2014/main" id="{2B331356-99A8-1ECF-C88C-D9E1901766B5}"/>
                </a:ext>
              </a:extLst>
            </p:cNvPr>
            <p:cNvSpPr>
              <a:spLocks/>
            </p:cNvSpPr>
            <p:nvPr/>
          </p:nvSpPr>
          <p:spPr bwMode="auto">
            <a:xfrm>
              <a:off x="-3981451" y="1903413"/>
              <a:ext cx="287338" cy="228600"/>
            </a:xfrm>
            <a:custGeom>
              <a:avLst/>
              <a:gdLst>
                <a:gd name="T0" fmla="*/ 40 w 181"/>
                <a:gd name="T1" fmla="*/ 0 h 144"/>
                <a:gd name="T2" fmla="*/ 0 w 181"/>
                <a:gd name="T3" fmla="*/ 19 h 144"/>
                <a:gd name="T4" fmla="*/ 0 w 181"/>
                <a:gd name="T5" fmla="*/ 28 h 144"/>
                <a:gd name="T6" fmla="*/ 0 w 181"/>
                <a:gd name="T7" fmla="*/ 144 h 144"/>
                <a:gd name="T8" fmla="*/ 181 w 181"/>
                <a:gd name="T9" fmla="*/ 144 h 144"/>
                <a:gd name="T10" fmla="*/ 181 w 181"/>
                <a:gd name="T11" fmla="*/ 28 h 144"/>
                <a:gd name="T12" fmla="*/ 181 w 181"/>
                <a:gd name="T13" fmla="*/ 19 h 144"/>
                <a:gd name="T14" fmla="*/ 141 w 181"/>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144">
                  <a:moveTo>
                    <a:pt x="40" y="0"/>
                  </a:moveTo>
                  <a:lnTo>
                    <a:pt x="0" y="19"/>
                  </a:lnTo>
                  <a:lnTo>
                    <a:pt x="0" y="28"/>
                  </a:lnTo>
                  <a:lnTo>
                    <a:pt x="0" y="144"/>
                  </a:lnTo>
                  <a:lnTo>
                    <a:pt x="181" y="144"/>
                  </a:lnTo>
                  <a:lnTo>
                    <a:pt x="181" y="28"/>
                  </a:lnTo>
                  <a:lnTo>
                    <a:pt x="181" y="19"/>
                  </a:lnTo>
                  <a:lnTo>
                    <a:pt x="141" y="0"/>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15" name="Freeform 134">
              <a:extLst>
                <a:ext uri="{FF2B5EF4-FFF2-40B4-BE49-F238E27FC236}">
                  <a16:creationId xmlns:a16="http://schemas.microsoft.com/office/drawing/2014/main" id="{C4B8A53A-6E82-B471-96ED-A2A039E32A29}"/>
                </a:ext>
              </a:extLst>
            </p:cNvPr>
            <p:cNvSpPr>
              <a:spLocks/>
            </p:cNvSpPr>
            <p:nvPr/>
          </p:nvSpPr>
          <p:spPr bwMode="auto">
            <a:xfrm>
              <a:off x="-3948113" y="2009775"/>
              <a:ext cx="225425" cy="87313"/>
            </a:xfrm>
            <a:custGeom>
              <a:avLst/>
              <a:gdLst>
                <a:gd name="T0" fmla="*/ 0 w 142"/>
                <a:gd name="T1" fmla="*/ 52 h 55"/>
                <a:gd name="T2" fmla="*/ 67 w 142"/>
                <a:gd name="T3" fmla="*/ 0 h 55"/>
                <a:gd name="T4" fmla="*/ 67 w 142"/>
                <a:gd name="T5" fmla="*/ 0 h 55"/>
                <a:gd name="T6" fmla="*/ 142 w 142"/>
                <a:gd name="T7" fmla="*/ 55 h 55"/>
              </a:gdLst>
              <a:ahLst/>
              <a:cxnLst>
                <a:cxn ang="0">
                  <a:pos x="T0" y="T1"/>
                </a:cxn>
                <a:cxn ang="0">
                  <a:pos x="T2" y="T3"/>
                </a:cxn>
                <a:cxn ang="0">
                  <a:pos x="T4" y="T5"/>
                </a:cxn>
                <a:cxn ang="0">
                  <a:pos x="T6" y="T7"/>
                </a:cxn>
              </a:cxnLst>
              <a:rect l="0" t="0" r="r" b="b"/>
              <a:pathLst>
                <a:path w="142" h="55">
                  <a:moveTo>
                    <a:pt x="0" y="52"/>
                  </a:moveTo>
                  <a:lnTo>
                    <a:pt x="67" y="0"/>
                  </a:lnTo>
                  <a:lnTo>
                    <a:pt x="67" y="0"/>
                  </a:lnTo>
                  <a:lnTo>
                    <a:pt x="142" y="55"/>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16" name="Line 135">
              <a:extLst>
                <a:ext uri="{FF2B5EF4-FFF2-40B4-BE49-F238E27FC236}">
                  <a16:creationId xmlns:a16="http://schemas.microsoft.com/office/drawing/2014/main" id="{3B5C5D37-23A2-456A-7C1F-56C0F4ECD85A}"/>
                </a:ext>
              </a:extLst>
            </p:cNvPr>
            <p:cNvSpPr>
              <a:spLocks noChangeShapeType="1"/>
            </p:cNvSpPr>
            <p:nvPr/>
          </p:nvSpPr>
          <p:spPr bwMode="auto">
            <a:xfrm>
              <a:off x="-3978276" y="1938338"/>
              <a:ext cx="123825" cy="79375"/>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17" name="Line 136">
              <a:extLst>
                <a:ext uri="{FF2B5EF4-FFF2-40B4-BE49-F238E27FC236}">
                  <a16:creationId xmlns:a16="http://schemas.microsoft.com/office/drawing/2014/main" id="{3895728B-4E52-89A6-1530-74A0FD255698}"/>
                </a:ext>
              </a:extLst>
            </p:cNvPr>
            <p:cNvSpPr>
              <a:spLocks noChangeShapeType="1"/>
            </p:cNvSpPr>
            <p:nvPr/>
          </p:nvSpPr>
          <p:spPr bwMode="auto">
            <a:xfrm flipH="1">
              <a:off x="-3825876" y="1938338"/>
              <a:ext cx="128588" cy="74613"/>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18" name="Freeform 137">
              <a:extLst>
                <a:ext uri="{FF2B5EF4-FFF2-40B4-BE49-F238E27FC236}">
                  <a16:creationId xmlns:a16="http://schemas.microsoft.com/office/drawing/2014/main" id="{08E3161F-14A3-FA19-8434-ED6CF3991C7E}"/>
                </a:ext>
              </a:extLst>
            </p:cNvPr>
            <p:cNvSpPr>
              <a:spLocks/>
            </p:cNvSpPr>
            <p:nvPr/>
          </p:nvSpPr>
          <p:spPr bwMode="auto">
            <a:xfrm>
              <a:off x="-3914776" y="1816100"/>
              <a:ext cx="152400" cy="161925"/>
            </a:xfrm>
            <a:custGeom>
              <a:avLst/>
              <a:gdLst>
                <a:gd name="T0" fmla="*/ 0 w 96"/>
                <a:gd name="T1" fmla="*/ 102 h 102"/>
                <a:gd name="T2" fmla="*/ 0 w 96"/>
                <a:gd name="T3" fmla="*/ 0 h 102"/>
                <a:gd name="T4" fmla="*/ 96 w 96"/>
                <a:gd name="T5" fmla="*/ 0 h 102"/>
                <a:gd name="T6" fmla="*/ 96 w 96"/>
                <a:gd name="T7" fmla="*/ 102 h 102"/>
              </a:gdLst>
              <a:ahLst/>
              <a:cxnLst>
                <a:cxn ang="0">
                  <a:pos x="T0" y="T1"/>
                </a:cxn>
                <a:cxn ang="0">
                  <a:pos x="T2" y="T3"/>
                </a:cxn>
                <a:cxn ang="0">
                  <a:pos x="T4" y="T5"/>
                </a:cxn>
                <a:cxn ang="0">
                  <a:pos x="T6" y="T7"/>
                </a:cxn>
              </a:cxnLst>
              <a:rect l="0" t="0" r="r" b="b"/>
              <a:pathLst>
                <a:path w="96" h="102">
                  <a:moveTo>
                    <a:pt x="0" y="102"/>
                  </a:moveTo>
                  <a:lnTo>
                    <a:pt x="0" y="0"/>
                  </a:lnTo>
                  <a:lnTo>
                    <a:pt x="96" y="0"/>
                  </a:lnTo>
                  <a:lnTo>
                    <a:pt x="96" y="102"/>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19" name="Line 138">
              <a:extLst>
                <a:ext uri="{FF2B5EF4-FFF2-40B4-BE49-F238E27FC236}">
                  <a16:creationId xmlns:a16="http://schemas.microsoft.com/office/drawing/2014/main" id="{997066D4-C72B-1678-ECE8-27EB75E49FC2}"/>
                </a:ext>
              </a:extLst>
            </p:cNvPr>
            <p:cNvSpPr>
              <a:spLocks noChangeShapeType="1"/>
            </p:cNvSpPr>
            <p:nvPr/>
          </p:nvSpPr>
          <p:spPr bwMode="auto">
            <a:xfrm>
              <a:off x="-3871913" y="1868488"/>
              <a:ext cx="68263" cy="0"/>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20" name="Line 139">
              <a:extLst>
                <a:ext uri="{FF2B5EF4-FFF2-40B4-BE49-F238E27FC236}">
                  <a16:creationId xmlns:a16="http://schemas.microsoft.com/office/drawing/2014/main" id="{081C74BB-37D7-C2AA-C3D2-1CD875B70C4D}"/>
                </a:ext>
              </a:extLst>
            </p:cNvPr>
            <p:cNvSpPr>
              <a:spLocks noChangeShapeType="1"/>
            </p:cNvSpPr>
            <p:nvPr/>
          </p:nvSpPr>
          <p:spPr bwMode="auto">
            <a:xfrm>
              <a:off x="-3871913" y="1903413"/>
              <a:ext cx="68263" cy="0"/>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21" name="Line 140">
              <a:extLst>
                <a:ext uri="{FF2B5EF4-FFF2-40B4-BE49-F238E27FC236}">
                  <a16:creationId xmlns:a16="http://schemas.microsoft.com/office/drawing/2014/main" id="{91FBF237-E555-9780-2121-33C1D68719D1}"/>
                </a:ext>
              </a:extLst>
            </p:cNvPr>
            <p:cNvSpPr>
              <a:spLocks noChangeShapeType="1"/>
            </p:cNvSpPr>
            <p:nvPr/>
          </p:nvSpPr>
          <p:spPr bwMode="auto">
            <a:xfrm>
              <a:off x="-3871913" y="1938338"/>
              <a:ext cx="68263" cy="0"/>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grpSp>
      <p:pic>
        <p:nvPicPr>
          <p:cNvPr id="23" name="Picture 22">
            <a:extLst>
              <a:ext uri="{FF2B5EF4-FFF2-40B4-BE49-F238E27FC236}">
                <a16:creationId xmlns:a16="http://schemas.microsoft.com/office/drawing/2014/main" id="{53FD9998-48A3-0231-5F22-F3A9FEC77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089" y="1841541"/>
            <a:ext cx="4591118" cy="2984226"/>
          </a:xfrm>
          <a:prstGeom prst="rect">
            <a:avLst/>
          </a:prstGeom>
        </p:spPr>
      </p:pic>
      <p:sp>
        <p:nvSpPr>
          <p:cNvPr id="24" name="Rectangle 23">
            <a:extLst>
              <a:ext uri="{FF2B5EF4-FFF2-40B4-BE49-F238E27FC236}">
                <a16:creationId xmlns:a16="http://schemas.microsoft.com/office/drawing/2014/main" id="{3BB135DB-0501-0D80-1439-4FB96C2F761D}"/>
              </a:ext>
            </a:extLst>
          </p:cNvPr>
          <p:cNvSpPr/>
          <p:nvPr/>
        </p:nvSpPr>
        <p:spPr>
          <a:xfrm>
            <a:off x="5645888" y="3698373"/>
            <a:ext cx="5707911" cy="259159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E" dirty="0">
                <a:solidFill>
                  <a:schemeClr val="tx1">
                    <a:lumMod val="85000"/>
                    <a:lumOff val="15000"/>
                  </a:schemeClr>
                </a:solidFill>
                <a:cs typeface="Gotham" pitchFamily="50" charset="0"/>
              </a:rPr>
              <a:t>          </a:t>
            </a:r>
          </a:p>
          <a:p>
            <a:r>
              <a:rPr lang="en-IE" sz="1600" dirty="0">
                <a:solidFill>
                  <a:schemeClr val="tx1">
                    <a:lumMod val="85000"/>
                    <a:lumOff val="15000"/>
                  </a:schemeClr>
                </a:solidFill>
                <a:cs typeface="Gotham" pitchFamily="50" charset="0"/>
              </a:rPr>
              <a:t>	</a:t>
            </a:r>
          </a:p>
          <a:p>
            <a:r>
              <a:rPr lang="en-IE" sz="1600" dirty="0">
                <a:solidFill>
                  <a:schemeClr val="tx1">
                    <a:lumMod val="85000"/>
                    <a:lumOff val="15000"/>
                  </a:schemeClr>
                </a:solidFill>
                <a:cs typeface="Gotham" pitchFamily="50" charset="0"/>
              </a:rPr>
              <a:t>	</a:t>
            </a:r>
            <a:r>
              <a:rPr lang="en-IE" sz="1600" dirty="0">
                <a:solidFill>
                  <a:schemeClr val="accent5">
                    <a:lumMod val="75000"/>
                  </a:schemeClr>
                </a:solidFill>
                <a:cs typeface="Gotham" pitchFamily="50" charset="0"/>
              </a:rPr>
              <a:t>The Hub, Main Campus, UCC. </a:t>
            </a:r>
          </a:p>
          <a:p>
            <a:endParaRPr lang="en-IE" sz="1600" dirty="0">
              <a:solidFill>
                <a:schemeClr val="accent5">
                  <a:lumMod val="75000"/>
                </a:schemeClr>
              </a:solidFill>
              <a:cs typeface="Gotham" pitchFamily="50" charset="0"/>
            </a:endParaRPr>
          </a:p>
          <a:p>
            <a:r>
              <a:rPr lang="en-IE" sz="1600" dirty="0">
                <a:solidFill>
                  <a:schemeClr val="accent5">
                    <a:lumMod val="75000"/>
                  </a:schemeClr>
                </a:solidFill>
                <a:cs typeface="Gotham" pitchFamily="50" charset="0"/>
              </a:rPr>
              <a:t> </a:t>
            </a:r>
          </a:p>
          <a:p>
            <a:r>
              <a:rPr lang="en-IE" sz="1600" dirty="0">
                <a:solidFill>
                  <a:schemeClr val="accent5">
                    <a:lumMod val="75000"/>
                  </a:schemeClr>
                </a:solidFill>
                <a:cs typeface="Gotham" pitchFamily="50" charset="0"/>
              </a:rPr>
              <a:t>               </a:t>
            </a:r>
            <a:r>
              <a:rPr lang="en-IE" sz="1600" dirty="0">
                <a:solidFill>
                  <a:schemeClr val="accent5">
                    <a:lumMod val="75000"/>
                  </a:schemeClr>
                </a:solidFill>
                <a:cs typeface="Gotham" pitchFamily="50" charset="0"/>
                <a:hlinkClick r:id="rId4"/>
              </a:rPr>
              <a:t>https://www.ucc.ie/en/sfsa/</a:t>
            </a:r>
            <a:endParaRPr lang="en-US" sz="1600" dirty="0">
              <a:solidFill>
                <a:schemeClr val="accent5">
                  <a:lumMod val="75000"/>
                </a:schemeClr>
              </a:solidFill>
              <a:cs typeface="Gotham" pitchFamily="50" charset="0"/>
            </a:endParaRPr>
          </a:p>
          <a:p>
            <a:endParaRPr lang="en-US" sz="1600" dirty="0">
              <a:solidFill>
                <a:schemeClr val="accent5">
                  <a:lumMod val="75000"/>
                </a:schemeClr>
              </a:solidFill>
              <a:cs typeface="Gotham" pitchFamily="50" charset="0"/>
            </a:endParaRPr>
          </a:p>
          <a:p>
            <a:endParaRPr lang="en-US" sz="1600" dirty="0">
              <a:solidFill>
                <a:schemeClr val="accent5">
                  <a:lumMod val="75000"/>
                </a:schemeClr>
              </a:solidFill>
              <a:cs typeface="Gotham" pitchFamily="50" charset="0"/>
            </a:endParaRPr>
          </a:p>
          <a:p>
            <a:r>
              <a:rPr lang="en-US" sz="1600" dirty="0">
                <a:solidFill>
                  <a:schemeClr val="accent5">
                    <a:lumMod val="75000"/>
                  </a:schemeClr>
                </a:solidFill>
                <a:cs typeface="Gotham" pitchFamily="50" charset="0"/>
              </a:rPr>
              <a:t>	</a:t>
            </a:r>
            <a:r>
              <a:rPr lang="en-US" sz="1600" dirty="0">
                <a:solidFill>
                  <a:schemeClr val="accent5">
                    <a:lumMod val="75000"/>
                  </a:schemeClr>
                </a:solidFill>
                <a:cs typeface="Gotham" pitchFamily="50" charset="0"/>
                <a:hlinkClick r:id="rId5"/>
              </a:rPr>
              <a:t>studentbudgetingadvice@ucc.ie</a:t>
            </a:r>
            <a:endParaRPr lang="en-US" sz="1600" dirty="0">
              <a:solidFill>
                <a:schemeClr val="accent5">
                  <a:lumMod val="75000"/>
                </a:schemeClr>
              </a:solidFill>
              <a:cs typeface="Gotham" pitchFamily="50" charset="0"/>
            </a:endParaRPr>
          </a:p>
          <a:p>
            <a:endParaRPr lang="en-US" sz="1800" dirty="0">
              <a:solidFill>
                <a:schemeClr val="tx1">
                  <a:lumMod val="85000"/>
                  <a:lumOff val="15000"/>
                </a:schemeClr>
              </a:solidFill>
              <a:cs typeface="Gotham" pitchFamily="50" charset="0"/>
            </a:endParaRPr>
          </a:p>
        </p:txBody>
      </p:sp>
      <p:pic>
        <p:nvPicPr>
          <p:cNvPr id="25" name="Picture 24" descr="Location icon.">
            <a:extLst>
              <a:ext uri="{FF2B5EF4-FFF2-40B4-BE49-F238E27FC236}">
                <a16:creationId xmlns:a16="http://schemas.microsoft.com/office/drawing/2014/main" id="{282BDB85-88A5-B14D-DB3E-0B4BAD25CD70}"/>
              </a:ext>
              <a:ext uri="{C183D7F6-B498-43B3-948B-1728B52AA6E4}">
                <adec:decorative xmlns:adec="http://schemas.microsoft.com/office/drawing/2017/decorative" val="0"/>
              </a:ext>
            </a:extLst>
          </p:cNvPr>
          <p:cNvPicPr>
            <a:picLocks noChangeAspect="1"/>
          </p:cNvPicPr>
          <p:nvPr/>
        </p:nvPicPr>
        <p:blipFill>
          <a:blip r:embed="rId3">
            <a:duotone>
              <a:schemeClr val="accent1">
                <a:shade val="45000"/>
                <a:satMod val="135000"/>
              </a:schemeClr>
              <a:prstClr val="white"/>
            </a:duotone>
          </a:blip>
          <a:stretch>
            <a:fillRect/>
          </a:stretch>
        </p:blipFill>
        <p:spPr>
          <a:xfrm>
            <a:off x="5802478" y="4081646"/>
            <a:ext cx="330454" cy="431240"/>
          </a:xfrm>
          <a:prstGeom prst="rect">
            <a:avLst/>
          </a:prstGeom>
        </p:spPr>
      </p:pic>
      <p:pic>
        <p:nvPicPr>
          <p:cNvPr id="26" name="Picture 25" descr="website icon">
            <a:extLst>
              <a:ext uri="{FF2B5EF4-FFF2-40B4-BE49-F238E27FC236}">
                <a16:creationId xmlns:a16="http://schemas.microsoft.com/office/drawing/2014/main" id="{38DF69F9-304D-F52A-F85A-61B00228A992}"/>
              </a:ext>
            </a:extLst>
          </p:cNvPr>
          <p:cNvPicPr>
            <a:picLocks noChangeAspect="1"/>
          </p:cNvPicPr>
          <p:nvPr/>
        </p:nvPicPr>
        <p:blipFill>
          <a:blip r:embed="rId6">
            <a:duotone>
              <a:schemeClr val="accent1">
                <a:shade val="45000"/>
                <a:satMod val="135000"/>
              </a:schemeClr>
              <a:prstClr val="white"/>
            </a:duotone>
          </a:blip>
          <a:stretch>
            <a:fillRect/>
          </a:stretch>
        </p:blipFill>
        <p:spPr>
          <a:xfrm>
            <a:off x="5813032" y="4794363"/>
            <a:ext cx="383181" cy="383368"/>
          </a:xfrm>
          <a:prstGeom prst="rect">
            <a:avLst/>
          </a:prstGeom>
        </p:spPr>
      </p:pic>
      <p:grpSp>
        <p:nvGrpSpPr>
          <p:cNvPr id="27" name="Group 26" descr="email icon">
            <a:extLst>
              <a:ext uri="{FF2B5EF4-FFF2-40B4-BE49-F238E27FC236}">
                <a16:creationId xmlns:a16="http://schemas.microsoft.com/office/drawing/2014/main" id="{6EC28C5A-DC25-01BE-5F8C-770EDC8CE81E}"/>
              </a:ext>
            </a:extLst>
          </p:cNvPr>
          <p:cNvGrpSpPr/>
          <p:nvPr/>
        </p:nvGrpSpPr>
        <p:grpSpPr>
          <a:xfrm>
            <a:off x="5805026" y="5494889"/>
            <a:ext cx="327764" cy="405700"/>
            <a:chOff x="-3981451" y="1816100"/>
            <a:chExt cx="287338" cy="315913"/>
          </a:xfrm>
          <a:noFill/>
        </p:grpSpPr>
        <p:sp>
          <p:nvSpPr>
            <p:cNvPr id="28" name="Freeform 133">
              <a:extLst>
                <a:ext uri="{FF2B5EF4-FFF2-40B4-BE49-F238E27FC236}">
                  <a16:creationId xmlns:a16="http://schemas.microsoft.com/office/drawing/2014/main" id="{08D61A42-C4EC-7064-2047-A5DDC236951D}"/>
                </a:ext>
              </a:extLst>
            </p:cNvPr>
            <p:cNvSpPr>
              <a:spLocks/>
            </p:cNvSpPr>
            <p:nvPr/>
          </p:nvSpPr>
          <p:spPr bwMode="auto">
            <a:xfrm>
              <a:off x="-3981451" y="1903413"/>
              <a:ext cx="287338" cy="228600"/>
            </a:xfrm>
            <a:custGeom>
              <a:avLst/>
              <a:gdLst>
                <a:gd name="T0" fmla="*/ 40 w 181"/>
                <a:gd name="T1" fmla="*/ 0 h 144"/>
                <a:gd name="T2" fmla="*/ 0 w 181"/>
                <a:gd name="T3" fmla="*/ 19 h 144"/>
                <a:gd name="T4" fmla="*/ 0 w 181"/>
                <a:gd name="T5" fmla="*/ 28 h 144"/>
                <a:gd name="T6" fmla="*/ 0 w 181"/>
                <a:gd name="T7" fmla="*/ 144 h 144"/>
                <a:gd name="T8" fmla="*/ 181 w 181"/>
                <a:gd name="T9" fmla="*/ 144 h 144"/>
                <a:gd name="T10" fmla="*/ 181 w 181"/>
                <a:gd name="T11" fmla="*/ 28 h 144"/>
                <a:gd name="T12" fmla="*/ 181 w 181"/>
                <a:gd name="T13" fmla="*/ 19 h 144"/>
                <a:gd name="T14" fmla="*/ 141 w 181"/>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144">
                  <a:moveTo>
                    <a:pt x="40" y="0"/>
                  </a:moveTo>
                  <a:lnTo>
                    <a:pt x="0" y="19"/>
                  </a:lnTo>
                  <a:lnTo>
                    <a:pt x="0" y="28"/>
                  </a:lnTo>
                  <a:lnTo>
                    <a:pt x="0" y="144"/>
                  </a:lnTo>
                  <a:lnTo>
                    <a:pt x="181" y="144"/>
                  </a:lnTo>
                  <a:lnTo>
                    <a:pt x="181" y="28"/>
                  </a:lnTo>
                  <a:lnTo>
                    <a:pt x="181" y="19"/>
                  </a:lnTo>
                  <a:lnTo>
                    <a:pt x="141" y="0"/>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29" name="Freeform 134">
              <a:extLst>
                <a:ext uri="{FF2B5EF4-FFF2-40B4-BE49-F238E27FC236}">
                  <a16:creationId xmlns:a16="http://schemas.microsoft.com/office/drawing/2014/main" id="{052AFBA4-427E-85BA-0D7F-437035077C29}"/>
                </a:ext>
              </a:extLst>
            </p:cNvPr>
            <p:cNvSpPr>
              <a:spLocks/>
            </p:cNvSpPr>
            <p:nvPr/>
          </p:nvSpPr>
          <p:spPr bwMode="auto">
            <a:xfrm>
              <a:off x="-3948113" y="2009775"/>
              <a:ext cx="225425" cy="87313"/>
            </a:xfrm>
            <a:custGeom>
              <a:avLst/>
              <a:gdLst>
                <a:gd name="T0" fmla="*/ 0 w 142"/>
                <a:gd name="T1" fmla="*/ 52 h 55"/>
                <a:gd name="T2" fmla="*/ 67 w 142"/>
                <a:gd name="T3" fmla="*/ 0 h 55"/>
                <a:gd name="T4" fmla="*/ 67 w 142"/>
                <a:gd name="T5" fmla="*/ 0 h 55"/>
                <a:gd name="T6" fmla="*/ 142 w 142"/>
                <a:gd name="T7" fmla="*/ 55 h 55"/>
              </a:gdLst>
              <a:ahLst/>
              <a:cxnLst>
                <a:cxn ang="0">
                  <a:pos x="T0" y="T1"/>
                </a:cxn>
                <a:cxn ang="0">
                  <a:pos x="T2" y="T3"/>
                </a:cxn>
                <a:cxn ang="0">
                  <a:pos x="T4" y="T5"/>
                </a:cxn>
                <a:cxn ang="0">
                  <a:pos x="T6" y="T7"/>
                </a:cxn>
              </a:cxnLst>
              <a:rect l="0" t="0" r="r" b="b"/>
              <a:pathLst>
                <a:path w="142" h="55">
                  <a:moveTo>
                    <a:pt x="0" y="52"/>
                  </a:moveTo>
                  <a:lnTo>
                    <a:pt x="67" y="0"/>
                  </a:lnTo>
                  <a:lnTo>
                    <a:pt x="67" y="0"/>
                  </a:lnTo>
                  <a:lnTo>
                    <a:pt x="142" y="55"/>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0" name="Line 135">
              <a:extLst>
                <a:ext uri="{FF2B5EF4-FFF2-40B4-BE49-F238E27FC236}">
                  <a16:creationId xmlns:a16="http://schemas.microsoft.com/office/drawing/2014/main" id="{FCA504C7-7E11-46F6-3B26-DB9556B658E4}"/>
                </a:ext>
              </a:extLst>
            </p:cNvPr>
            <p:cNvSpPr>
              <a:spLocks noChangeShapeType="1"/>
            </p:cNvSpPr>
            <p:nvPr/>
          </p:nvSpPr>
          <p:spPr bwMode="auto">
            <a:xfrm>
              <a:off x="-3978276" y="1938338"/>
              <a:ext cx="123825" cy="79375"/>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1" name="Line 136">
              <a:extLst>
                <a:ext uri="{FF2B5EF4-FFF2-40B4-BE49-F238E27FC236}">
                  <a16:creationId xmlns:a16="http://schemas.microsoft.com/office/drawing/2014/main" id="{49A5BBAD-8B80-9AAA-10D2-53C5FCA57A8B}"/>
                </a:ext>
              </a:extLst>
            </p:cNvPr>
            <p:cNvSpPr>
              <a:spLocks noChangeShapeType="1"/>
            </p:cNvSpPr>
            <p:nvPr/>
          </p:nvSpPr>
          <p:spPr bwMode="auto">
            <a:xfrm flipH="1">
              <a:off x="-3825876" y="1938338"/>
              <a:ext cx="128588" cy="74613"/>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2" name="Freeform 137">
              <a:extLst>
                <a:ext uri="{FF2B5EF4-FFF2-40B4-BE49-F238E27FC236}">
                  <a16:creationId xmlns:a16="http://schemas.microsoft.com/office/drawing/2014/main" id="{6844213B-8C45-7A07-3931-ADCE418C2F2F}"/>
                </a:ext>
              </a:extLst>
            </p:cNvPr>
            <p:cNvSpPr>
              <a:spLocks/>
            </p:cNvSpPr>
            <p:nvPr/>
          </p:nvSpPr>
          <p:spPr bwMode="auto">
            <a:xfrm>
              <a:off x="-3914776" y="1816100"/>
              <a:ext cx="152400" cy="161925"/>
            </a:xfrm>
            <a:custGeom>
              <a:avLst/>
              <a:gdLst>
                <a:gd name="T0" fmla="*/ 0 w 96"/>
                <a:gd name="T1" fmla="*/ 102 h 102"/>
                <a:gd name="T2" fmla="*/ 0 w 96"/>
                <a:gd name="T3" fmla="*/ 0 h 102"/>
                <a:gd name="T4" fmla="*/ 96 w 96"/>
                <a:gd name="T5" fmla="*/ 0 h 102"/>
                <a:gd name="T6" fmla="*/ 96 w 96"/>
                <a:gd name="T7" fmla="*/ 102 h 102"/>
              </a:gdLst>
              <a:ahLst/>
              <a:cxnLst>
                <a:cxn ang="0">
                  <a:pos x="T0" y="T1"/>
                </a:cxn>
                <a:cxn ang="0">
                  <a:pos x="T2" y="T3"/>
                </a:cxn>
                <a:cxn ang="0">
                  <a:pos x="T4" y="T5"/>
                </a:cxn>
                <a:cxn ang="0">
                  <a:pos x="T6" y="T7"/>
                </a:cxn>
              </a:cxnLst>
              <a:rect l="0" t="0" r="r" b="b"/>
              <a:pathLst>
                <a:path w="96" h="102">
                  <a:moveTo>
                    <a:pt x="0" y="102"/>
                  </a:moveTo>
                  <a:lnTo>
                    <a:pt x="0" y="0"/>
                  </a:lnTo>
                  <a:lnTo>
                    <a:pt x="96" y="0"/>
                  </a:lnTo>
                  <a:lnTo>
                    <a:pt x="96" y="102"/>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3" name="Line 138">
              <a:extLst>
                <a:ext uri="{FF2B5EF4-FFF2-40B4-BE49-F238E27FC236}">
                  <a16:creationId xmlns:a16="http://schemas.microsoft.com/office/drawing/2014/main" id="{2443AA22-676A-5143-F165-B25576D9AA81}"/>
                </a:ext>
              </a:extLst>
            </p:cNvPr>
            <p:cNvSpPr>
              <a:spLocks noChangeShapeType="1"/>
            </p:cNvSpPr>
            <p:nvPr/>
          </p:nvSpPr>
          <p:spPr bwMode="auto">
            <a:xfrm>
              <a:off x="-3871913" y="1868488"/>
              <a:ext cx="68263" cy="0"/>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4" name="Line 139">
              <a:extLst>
                <a:ext uri="{FF2B5EF4-FFF2-40B4-BE49-F238E27FC236}">
                  <a16:creationId xmlns:a16="http://schemas.microsoft.com/office/drawing/2014/main" id="{CB2F530E-7F7A-6FB9-6B2E-D9BDAE52B97C}"/>
                </a:ext>
              </a:extLst>
            </p:cNvPr>
            <p:cNvSpPr>
              <a:spLocks noChangeShapeType="1"/>
            </p:cNvSpPr>
            <p:nvPr/>
          </p:nvSpPr>
          <p:spPr bwMode="auto">
            <a:xfrm>
              <a:off x="-3871913" y="1903413"/>
              <a:ext cx="68263" cy="0"/>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5" name="Line 140">
              <a:extLst>
                <a:ext uri="{FF2B5EF4-FFF2-40B4-BE49-F238E27FC236}">
                  <a16:creationId xmlns:a16="http://schemas.microsoft.com/office/drawing/2014/main" id="{AD2F97BF-BBF0-FAD1-272F-F42617FC3664}"/>
                </a:ext>
              </a:extLst>
            </p:cNvPr>
            <p:cNvSpPr>
              <a:spLocks noChangeShapeType="1"/>
            </p:cNvSpPr>
            <p:nvPr/>
          </p:nvSpPr>
          <p:spPr bwMode="auto">
            <a:xfrm>
              <a:off x="-3871913" y="1938338"/>
              <a:ext cx="68263" cy="0"/>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grpSp>
    </p:spTree>
    <p:extLst>
      <p:ext uri="{BB962C8B-B14F-4D97-AF65-F5344CB8AC3E}">
        <p14:creationId xmlns:p14="http://schemas.microsoft.com/office/powerpoint/2010/main" val="165707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9BE4705-179B-299E-920A-36AE324D8513}"/>
              </a:ext>
            </a:extLst>
          </p:cNvPr>
          <p:cNvGraphicFramePr>
            <a:graphicFrameLocks noGrp="1"/>
          </p:cNvGraphicFramePr>
          <p:nvPr>
            <p:extLst>
              <p:ext uri="{D42A27DB-BD31-4B8C-83A1-F6EECF244321}">
                <p14:modId xmlns:p14="http://schemas.microsoft.com/office/powerpoint/2010/main" val="3830591053"/>
              </p:ext>
            </p:extLst>
          </p:nvPr>
        </p:nvGraphicFramePr>
        <p:xfrm>
          <a:off x="367990" y="1608055"/>
          <a:ext cx="11519210" cy="5029200"/>
        </p:xfrm>
        <a:graphic>
          <a:graphicData uri="http://schemas.openxmlformats.org/drawingml/2006/table">
            <a:tbl>
              <a:tblPr firstRow="1" bandRow="1">
                <a:tableStyleId>{5C22544A-7EE6-4342-B048-85BDC9FD1C3A}</a:tableStyleId>
              </a:tblPr>
              <a:tblGrid>
                <a:gridCol w="6154549">
                  <a:extLst>
                    <a:ext uri="{9D8B030D-6E8A-4147-A177-3AD203B41FA5}">
                      <a16:colId xmlns:a16="http://schemas.microsoft.com/office/drawing/2014/main" val="3246450087"/>
                    </a:ext>
                  </a:extLst>
                </a:gridCol>
                <a:gridCol w="5364661">
                  <a:extLst>
                    <a:ext uri="{9D8B030D-6E8A-4147-A177-3AD203B41FA5}">
                      <a16:colId xmlns:a16="http://schemas.microsoft.com/office/drawing/2014/main" val="797871770"/>
                    </a:ext>
                  </a:extLst>
                </a:gridCol>
              </a:tblGrid>
              <a:tr h="4867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i="0" u="none" strike="noStrike" kern="1200" baseline="0" dirty="0">
                          <a:solidFill>
                            <a:schemeClr val="tx1"/>
                          </a:solidFill>
                          <a:latin typeface="+mn-lt"/>
                          <a:ea typeface="+mn-ea"/>
                          <a:cs typeface="+mn-cs"/>
                        </a:rPr>
                        <a:t>CAO ENTRY</a:t>
                      </a:r>
                      <a:endParaRPr lang="en-IE" sz="2000" b="0" i="0" u="none" strike="noStrike" kern="1200" baseline="0" dirty="0">
                        <a:solidFill>
                          <a:schemeClr val="tx1"/>
                        </a:solidFill>
                        <a:latin typeface="+mn-lt"/>
                        <a:ea typeface="+mn-ea"/>
                        <a:cs typeface="+mn-cs"/>
                      </a:endParaRPr>
                    </a:p>
                    <a:p>
                      <a:r>
                        <a:rPr lang="en-IE" sz="2000" b="0" i="0" u="none" strike="noStrike" kern="1200" baseline="0" dirty="0">
                          <a:solidFill>
                            <a:schemeClr val="tx1"/>
                          </a:solidFill>
                          <a:latin typeface="+mn-lt"/>
                          <a:ea typeface="+mn-ea"/>
                          <a:cs typeface="+mn-cs"/>
                          <a:hlinkClick r:id="rId3" action="ppaction://hlinksldjump"/>
                        </a:rPr>
                        <a:t>CK701 	Medicine</a:t>
                      </a:r>
                      <a:r>
                        <a:rPr lang="en-IE" sz="2000" b="0" i="0" u="none" strike="noStrike" kern="1200" baseline="30000" dirty="0">
                          <a:solidFill>
                            <a:schemeClr val="tx1"/>
                          </a:solidFill>
                          <a:latin typeface="+mn-lt"/>
                          <a:ea typeface="+mn-ea"/>
                          <a:cs typeface="+mn-cs"/>
                          <a:hlinkClick r:id="rId3" action="ppaction://hlinksldjump"/>
                        </a:rPr>
                        <a:t>+</a:t>
                      </a:r>
                      <a:endParaRPr lang="en-IE" sz="2000" b="0" i="0" u="none" strike="noStrike" kern="1200" baseline="30000" dirty="0">
                        <a:solidFill>
                          <a:schemeClr val="tx1"/>
                        </a:solidFill>
                        <a:latin typeface="+mn-lt"/>
                        <a:ea typeface="+mn-ea"/>
                        <a:cs typeface="+mn-cs"/>
                      </a:endParaRPr>
                    </a:p>
                    <a:p>
                      <a:r>
                        <a:rPr lang="en-IE" sz="2000" b="0" i="0" u="none" strike="noStrike" kern="1200" baseline="0" dirty="0">
                          <a:solidFill>
                            <a:schemeClr val="tx1"/>
                          </a:solidFill>
                          <a:latin typeface="+mn-lt"/>
                          <a:ea typeface="+mn-ea"/>
                          <a:cs typeface="+mn-cs"/>
                          <a:hlinkClick r:id="rId4" action="ppaction://hlinksldjump"/>
                        </a:rPr>
                        <a:t>CK702 	Dentistry</a:t>
                      </a:r>
                      <a:r>
                        <a:rPr lang="en-IE" sz="2000" b="0" i="0" u="none" strike="noStrike" kern="1200" baseline="30000" dirty="0">
                          <a:solidFill>
                            <a:schemeClr val="tx1"/>
                          </a:solidFill>
                          <a:latin typeface="+mn-lt"/>
                          <a:ea typeface="+mn-ea"/>
                          <a:cs typeface="+mn-cs"/>
                          <a:hlinkClick r:id="rId4" action="ppaction://hlinksldjump"/>
                        </a:rPr>
                        <a:t>+</a:t>
                      </a:r>
                      <a:r>
                        <a:rPr lang="en-IE" sz="2000" b="0" i="0" u="none" strike="noStrike" kern="1200" baseline="0" dirty="0">
                          <a:solidFill>
                            <a:schemeClr val="tx1"/>
                          </a:solidFill>
                          <a:latin typeface="+mn-lt"/>
                          <a:ea typeface="+mn-ea"/>
                          <a:cs typeface="+mn-cs"/>
                          <a:hlinkClick r:id="rId4" action="ppaction://hlinksldjump"/>
                        </a:rPr>
                        <a:t>  </a:t>
                      </a:r>
                      <a:r>
                        <a:rPr lang="en-IE" sz="2000" b="0" i="0" u="none" strike="noStrike" kern="1200" baseline="0" dirty="0">
                          <a:solidFill>
                            <a:schemeClr val="tx1"/>
                          </a:solidFill>
                          <a:latin typeface="+mn-lt"/>
                          <a:ea typeface="+mn-ea"/>
                          <a:cs typeface="+mn-cs"/>
                        </a:rPr>
                        <a:t>		</a:t>
                      </a:r>
                    </a:p>
                    <a:p>
                      <a:r>
                        <a:rPr lang="en-IE" sz="2000" b="0" i="0" u="none" strike="noStrike" kern="1200" baseline="0" dirty="0">
                          <a:solidFill>
                            <a:schemeClr val="tx1"/>
                          </a:solidFill>
                          <a:latin typeface="+mn-lt"/>
                          <a:ea typeface="+mn-ea"/>
                          <a:cs typeface="+mn-cs"/>
                          <a:hlinkClick r:id="rId5" action="ppaction://hlinksldjump"/>
                        </a:rPr>
                        <a:t>CK703 	Pharmacy</a:t>
                      </a:r>
                      <a:r>
                        <a:rPr lang="en-IE" sz="2000" b="0" i="0" u="none" strike="noStrike" kern="1200" baseline="30000" dirty="0">
                          <a:solidFill>
                            <a:schemeClr val="tx1"/>
                          </a:solidFill>
                          <a:latin typeface="+mn-lt"/>
                          <a:ea typeface="+mn-ea"/>
                          <a:cs typeface="+mn-cs"/>
                          <a:hlinkClick r:id="rId5" action="ppaction://hlinksldjump"/>
                        </a:rPr>
                        <a:t>+</a:t>
                      </a:r>
                      <a:r>
                        <a:rPr lang="en-IE" sz="2000" b="0" i="0" u="none" strike="noStrike" kern="1200" baseline="0" dirty="0">
                          <a:solidFill>
                            <a:schemeClr val="tx1"/>
                          </a:solidFill>
                          <a:latin typeface="+mn-lt"/>
                          <a:ea typeface="+mn-ea"/>
                          <a:cs typeface="+mn-cs"/>
                          <a:hlinkClick r:id="rId5" action="ppaction://hlinksldjump"/>
                        </a:rPr>
                        <a:t> </a:t>
                      </a:r>
                      <a:endParaRPr lang="en-IE" sz="2000" b="0" i="0" u="none" strike="noStrike" kern="1200" baseline="0" dirty="0">
                        <a:solidFill>
                          <a:schemeClr val="tx1"/>
                        </a:solidFill>
                        <a:latin typeface="+mn-lt"/>
                        <a:ea typeface="+mn-ea"/>
                        <a:cs typeface="+mn-cs"/>
                      </a:endParaRPr>
                    </a:p>
                    <a:p>
                      <a:r>
                        <a:rPr lang="en-IE" sz="2000" b="0" i="0" u="none" strike="noStrike" kern="1200" baseline="0" dirty="0">
                          <a:solidFill>
                            <a:schemeClr val="tx1"/>
                          </a:solidFill>
                          <a:latin typeface="+mn-lt"/>
                          <a:ea typeface="+mn-ea"/>
                          <a:cs typeface="+mn-cs"/>
                          <a:hlinkClick r:id="rId6" action="ppaction://hlinksldjump"/>
                        </a:rPr>
                        <a:t>CK704 	Occupational Therapy</a:t>
                      </a:r>
                      <a:r>
                        <a:rPr lang="en-IE" sz="2000" b="0" i="0" u="none" strike="noStrike" kern="1200" baseline="30000" dirty="0">
                          <a:solidFill>
                            <a:schemeClr val="tx1"/>
                          </a:solidFill>
                          <a:latin typeface="+mn-lt"/>
                          <a:ea typeface="+mn-ea"/>
                          <a:cs typeface="+mn-cs"/>
                          <a:hlinkClick r:id="rId6" action="ppaction://hlinksldjump"/>
                        </a:rPr>
                        <a:t>+</a:t>
                      </a:r>
                      <a:r>
                        <a:rPr lang="en-IE" sz="2000" b="0" i="0" u="none" strike="noStrike" kern="1200" baseline="0" dirty="0">
                          <a:solidFill>
                            <a:schemeClr val="tx1"/>
                          </a:solidFill>
                          <a:latin typeface="+mn-lt"/>
                          <a:ea typeface="+mn-ea"/>
                          <a:cs typeface="+mn-cs"/>
                          <a:hlinkClick r:id="rId6" action="ppaction://hlinksldjump"/>
                        </a:rPr>
                        <a:t> </a:t>
                      </a:r>
                      <a:endParaRPr lang="en-IE" sz="2000" b="0" i="0" u="none" strike="noStrike" kern="1200" baseline="0" dirty="0">
                        <a:solidFill>
                          <a:schemeClr val="tx1"/>
                        </a:solidFill>
                        <a:latin typeface="+mn-lt"/>
                        <a:ea typeface="+mn-ea"/>
                        <a:cs typeface="+mn-cs"/>
                      </a:endParaRPr>
                    </a:p>
                    <a:p>
                      <a:r>
                        <a:rPr lang="en-IE" sz="2000" b="0" i="0" u="none" strike="noStrike" kern="1200" baseline="0" dirty="0">
                          <a:solidFill>
                            <a:schemeClr val="tx1"/>
                          </a:solidFill>
                          <a:latin typeface="+mn-lt"/>
                          <a:ea typeface="+mn-ea"/>
                          <a:cs typeface="+mn-cs"/>
                          <a:hlinkClick r:id="rId7" action="ppaction://hlinksldjump"/>
                        </a:rPr>
                        <a:t>CK705 	Speech and Language Therapy</a:t>
                      </a:r>
                      <a:r>
                        <a:rPr lang="en-IE" sz="2000" b="0" i="0" u="none" strike="noStrike" kern="1200" baseline="30000" dirty="0">
                          <a:solidFill>
                            <a:schemeClr val="tx1"/>
                          </a:solidFill>
                          <a:latin typeface="+mn-lt"/>
                          <a:ea typeface="+mn-ea"/>
                          <a:cs typeface="+mn-cs"/>
                          <a:hlinkClick r:id="rId7" action="ppaction://hlinksldjump"/>
                        </a:rPr>
                        <a:t>+</a:t>
                      </a:r>
                      <a:r>
                        <a:rPr lang="en-IE" sz="2000" b="0" i="0" u="none" strike="noStrike" kern="1200" baseline="0" dirty="0">
                          <a:solidFill>
                            <a:schemeClr val="tx1"/>
                          </a:solidFill>
                          <a:latin typeface="+mn-lt"/>
                          <a:ea typeface="+mn-ea"/>
                          <a:cs typeface="+mn-cs"/>
                          <a:hlinkClick r:id="rId7" action="ppaction://hlinksldjump"/>
                        </a:rPr>
                        <a:t> </a:t>
                      </a:r>
                      <a:endParaRPr lang="en-IE" sz="2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i="0" u="none" strike="noStrike" kern="1200" baseline="0" dirty="0">
                          <a:solidFill>
                            <a:schemeClr val="tx1"/>
                          </a:solidFill>
                          <a:latin typeface="+mn-lt"/>
                          <a:ea typeface="+mn-ea"/>
                          <a:cs typeface="+mn-cs"/>
                          <a:hlinkClick r:id="rId8" action="ppaction://hlinksldjump"/>
                        </a:rPr>
                        <a:t>CK706 	Public Health Sciences</a:t>
                      </a:r>
                      <a:r>
                        <a:rPr lang="en-IE" sz="2000" b="0" i="0" u="none" strike="noStrike" kern="1200" baseline="30000" dirty="0">
                          <a:solidFill>
                            <a:schemeClr val="tx1"/>
                          </a:solidFill>
                          <a:latin typeface="+mn-lt"/>
                          <a:ea typeface="+mn-ea"/>
                          <a:cs typeface="+mn-cs"/>
                          <a:hlinkClick r:id="rId8" action="ppaction://hlinksldjump"/>
                        </a:rPr>
                        <a:t>#</a:t>
                      </a:r>
                      <a:endParaRPr lang="en-IE" sz="2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i="0" u="none" strike="noStrike" kern="1200" baseline="0" dirty="0">
                          <a:solidFill>
                            <a:schemeClr val="tx1"/>
                          </a:solidFill>
                          <a:latin typeface="+mn-lt"/>
                          <a:ea typeface="+mn-ea"/>
                          <a:cs typeface="+mn-cs"/>
                          <a:hlinkClick r:id="rId9" action="ppaction://hlinksldjump"/>
                        </a:rPr>
                        <a:t>CK707   Medical and Health Sciences</a:t>
                      </a:r>
                      <a:r>
                        <a:rPr lang="en-IE" sz="2000" b="0" i="0" u="none" strike="noStrike" kern="1200" baseline="30000" dirty="0">
                          <a:solidFill>
                            <a:schemeClr val="tx1"/>
                          </a:solidFill>
                          <a:latin typeface="+mn-lt"/>
                          <a:ea typeface="+mn-ea"/>
                          <a:cs typeface="+mn-cs"/>
                          <a:hlinkClick r:id="rId9" action="ppaction://hlinksldjump"/>
                        </a:rPr>
                        <a:t>#</a:t>
                      </a:r>
                      <a:endParaRPr lang="en-IE" sz="2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i="0" u="none" strike="noStrike" kern="1200" baseline="0" dirty="0">
                          <a:solidFill>
                            <a:schemeClr val="tx1"/>
                          </a:solidFill>
                          <a:latin typeface="+mn-lt"/>
                          <a:ea typeface="+mn-ea"/>
                          <a:cs typeface="+mn-cs"/>
                          <a:hlinkClick r:id="rId10" action="ppaction://hlinksldjump"/>
                        </a:rPr>
                        <a:t>CK708   Paramedicine*</a:t>
                      </a:r>
                      <a:r>
                        <a:rPr lang="en-IE" sz="2000" b="0" i="0" u="none" strike="noStrike" kern="1200" baseline="30000" dirty="0">
                          <a:solidFill>
                            <a:schemeClr val="tx1"/>
                          </a:solidFill>
                          <a:latin typeface="+mn-lt"/>
                          <a:ea typeface="+mn-ea"/>
                          <a:cs typeface="+mn-cs"/>
                          <a:hlinkClick r:id="rId10" action="ppaction://hlinksldjump"/>
                        </a:rPr>
                        <a:t>#</a:t>
                      </a:r>
                      <a:endParaRPr lang="en-IE" sz="20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i="0" u="none" strike="noStrike" kern="1200" baseline="0" dirty="0">
                          <a:solidFill>
                            <a:schemeClr val="tx1"/>
                          </a:solidFill>
                          <a:latin typeface="+mn-lt"/>
                          <a:ea typeface="+mn-ea"/>
                          <a:cs typeface="+mn-cs"/>
                          <a:hlinkClick r:id="rId11" action="ppaction://hlinksldjump"/>
                        </a:rPr>
                        <a:t>CK710   General Nursing</a:t>
                      </a:r>
                      <a:r>
                        <a:rPr lang="en-IE" sz="2000" b="0" i="0" u="none" strike="noStrike" kern="1200" baseline="30000" dirty="0">
                          <a:solidFill>
                            <a:schemeClr val="tx1"/>
                          </a:solidFill>
                          <a:latin typeface="+mn-lt"/>
                          <a:ea typeface="+mn-ea"/>
                          <a:cs typeface="+mn-cs"/>
                          <a:hlinkClick r:id="rId11" action="ppaction://hlinksldjump"/>
                        </a:rPr>
                        <a:t>+#</a:t>
                      </a:r>
                      <a:endParaRPr lang="en-IE" sz="2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i="0" u="none" strike="noStrike" kern="1200" baseline="0" dirty="0">
                          <a:solidFill>
                            <a:schemeClr val="tx1"/>
                          </a:solidFill>
                          <a:latin typeface="+mn-lt"/>
                          <a:ea typeface="+mn-ea"/>
                          <a:cs typeface="+mn-cs"/>
                          <a:hlinkClick r:id="rId11" action="ppaction://hlinksldjump"/>
                        </a:rPr>
                        <a:t>CK712   Children's and General Nursing (Integrated)</a:t>
                      </a:r>
                      <a:r>
                        <a:rPr lang="en-IE" sz="2000" b="0" i="0" u="none" strike="noStrike" kern="1200" baseline="30000" dirty="0">
                          <a:solidFill>
                            <a:schemeClr val="tx1"/>
                          </a:solidFill>
                          <a:latin typeface="+mn-lt"/>
                          <a:ea typeface="+mn-ea"/>
                          <a:cs typeface="+mn-cs"/>
                          <a:hlinkClick r:id="rId11" action="ppaction://hlinksldjump"/>
                        </a:rPr>
                        <a:t>+#</a:t>
                      </a:r>
                      <a:endParaRPr lang="en-IE" sz="2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i="0" u="none" strike="noStrike" kern="1200" baseline="0" dirty="0">
                          <a:solidFill>
                            <a:schemeClr val="tx1"/>
                          </a:solidFill>
                          <a:latin typeface="+mn-lt"/>
                          <a:ea typeface="+mn-ea"/>
                          <a:cs typeface="+mn-cs"/>
                          <a:hlinkClick r:id="rId11" action="ppaction://hlinksldjump"/>
                        </a:rPr>
                        <a:t>CK720   Mental Health Nursing</a:t>
                      </a:r>
                      <a:r>
                        <a:rPr lang="en-IE" sz="2000" b="0" i="0" u="none" strike="noStrike" kern="1200" baseline="30000" dirty="0">
                          <a:solidFill>
                            <a:schemeClr val="tx1"/>
                          </a:solidFill>
                          <a:latin typeface="+mn-lt"/>
                          <a:ea typeface="+mn-ea"/>
                          <a:cs typeface="+mn-cs"/>
                          <a:hlinkClick r:id="rId11" action="ppaction://hlinksldjump"/>
                        </a:rPr>
                        <a:t>+#</a:t>
                      </a:r>
                      <a:r>
                        <a:rPr lang="en-IE" sz="2000" b="0" i="0" u="none" strike="noStrike" kern="1200" baseline="0" dirty="0">
                          <a:solidFill>
                            <a:schemeClr val="tx1"/>
                          </a:solidFill>
                          <a:latin typeface="+mn-lt"/>
                          <a:ea typeface="+mn-ea"/>
                          <a:cs typeface="+mn-cs"/>
                          <a:hlinkClick r:id="rId11" action="ppaction://hlinksldjump"/>
                        </a:rPr>
                        <a:t> </a:t>
                      </a:r>
                      <a:endParaRPr lang="en-IE" sz="2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i="0" u="none" strike="noStrike" kern="1200" baseline="0" dirty="0">
                          <a:solidFill>
                            <a:schemeClr val="tx1"/>
                          </a:solidFill>
                          <a:latin typeface="+mn-lt"/>
                          <a:ea typeface="+mn-ea"/>
                          <a:cs typeface="+mn-cs"/>
                          <a:hlinkClick r:id="rId11" action="ppaction://hlinksldjump"/>
                        </a:rPr>
                        <a:t>CK730   Intellectual Disability Nursing</a:t>
                      </a:r>
                      <a:r>
                        <a:rPr lang="en-IE" sz="2000" b="0" i="0" u="none" strike="noStrike" kern="1200" baseline="30000" dirty="0">
                          <a:solidFill>
                            <a:schemeClr val="tx1"/>
                          </a:solidFill>
                          <a:latin typeface="+mn-lt"/>
                          <a:ea typeface="+mn-ea"/>
                          <a:cs typeface="+mn-cs"/>
                          <a:hlinkClick r:id="rId11" action="ppaction://hlinksldjump"/>
                        </a:rPr>
                        <a:t>+#</a:t>
                      </a:r>
                      <a:endParaRPr lang="en-IE" sz="2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i="0" u="none" strike="noStrike" kern="1200" baseline="0" dirty="0">
                          <a:solidFill>
                            <a:schemeClr val="tx1"/>
                          </a:solidFill>
                          <a:latin typeface="+mn-lt"/>
                          <a:ea typeface="+mn-ea"/>
                          <a:cs typeface="+mn-cs"/>
                          <a:hlinkClick r:id="rId11" action="ppaction://hlinksldjump"/>
                        </a:rPr>
                        <a:t>CK740   Midwifery</a:t>
                      </a:r>
                      <a:r>
                        <a:rPr lang="en-IE" sz="2000" b="0" i="0" u="none" strike="noStrike" kern="1200" baseline="30000" dirty="0">
                          <a:solidFill>
                            <a:schemeClr val="tx1"/>
                          </a:solidFill>
                          <a:latin typeface="+mn-lt"/>
                          <a:ea typeface="+mn-ea"/>
                          <a:cs typeface="+mn-cs"/>
                          <a:hlinkClick r:id="rId11" action="ppaction://hlinksldjump"/>
                        </a:rPr>
                        <a:t>+#</a:t>
                      </a:r>
                      <a:endParaRPr lang="en-IE" sz="2000" b="0" i="0" u="none" strike="noStrike" kern="1200" baseline="0" dirty="0">
                        <a:solidFill>
                          <a:schemeClr val="tx1"/>
                        </a:solidFill>
                        <a:latin typeface="+mn-lt"/>
                        <a:ea typeface="+mn-ea"/>
                        <a:cs typeface="+mn-cs"/>
                      </a:endParaRPr>
                    </a:p>
                    <a:p>
                      <a:endParaRPr lang="en-I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chemeClr val="tx1"/>
                          </a:solidFill>
                        </a:rPr>
                        <a:t>+</a:t>
                      </a:r>
                      <a:r>
                        <a:rPr lang="en-IE" b="0" dirty="0">
                          <a:solidFill>
                            <a:schemeClr val="tx1"/>
                          </a:solidFill>
                        </a:rPr>
                        <a:t>Accredited Programme for Professional Registration</a:t>
                      </a:r>
                    </a:p>
                  </a:txBody>
                  <a:tcPr>
                    <a:solidFill>
                      <a:schemeClr val="accent1">
                        <a:alpha val="0"/>
                      </a:schemeClr>
                    </a:solidFill>
                  </a:tcPr>
                </a:tc>
                <a:tc>
                  <a:txBody>
                    <a:bodyPr/>
                    <a:lstStyle/>
                    <a:p>
                      <a:r>
                        <a:rPr lang="en-IE" sz="2000" b="1" i="0" u="none" strike="noStrike" kern="1200" baseline="0" dirty="0">
                          <a:solidFill>
                            <a:schemeClr val="tx1"/>
                          </a:solidFill>
                          <a:latin typeface="+mn-lt"/>
                          <a:ea typeface="+mn-ea"/>
                          <a:cs typeface="+mn-cs"/>
                        </a:rPr>
                        <a:t>DIRECT ENTRY</a:t>
                      </a:r>
                    </a:p>
                    <a:p>
                      <a:r>
                        <a:rPr lang="en-IE" sz="2000" b="0" i="0" u="none" strike="noStrike" kern="1200" baseline="0" dirty="0">
                          <a:solidFill>
                            <a:schemeClr val="tx1"/>
                          </a:solidFill>
                          <a:latin typeface="+mn-lt"/>
                          <a:ea typeface="+mn-ea"/>
                          <a:cs typeface="+mn-cs"/>
                          <a:hlinkClick r:id="rId12" action="ppaction://hlinksldjump"/>
                        </a:rPr>
                        <a:t>Dental Nursing</a:t>
                      </a:r>
                      <a:endParaRPr lang="en-IE" sz="2000" b="0" i="0" u="none" strike="noStrike" kern="1200" baseline="0" dirty="0">
                        <a:solidFill>
                          <a:schemeClr val="tx1"/>
                        </a:solidFill>
                        <a:latin typeface="+mn-lt"/>
                        <a:ea typeface="+mn-ea"/>
                        <a:cs typeface="+mn-cs"/>
                      </a:endParaRPr>
                    </a:p>
                    <a:p>
                      <a:r>
                        <a:rPr lang="en-IE" sz="2000" b="0" i="0" u="none" strike="noStrike" kern="1200" baseline="0" dirty="0">
                          <a:solidFill>
                            <a:schemeClr val="tx1"/>
                          </a:solidFill>
                          <a:latin typeface="+mn-lt"/>
                          <a:ea typeface="+mn-ea"/>
                          <a:cs typeface="+mn-cs"/>
                          <a:hlinkClick r:id="rId13" action="ppaction://hlinksldjump"/>
                        </a:rPr>
                        <a:t>Dental Hygiene</a:t>
                      </a:r>
                      <a:endParaRPr lang="en-IE" sz="2000" b="0" i="0" u="none" strike="noStrike" kern="1200" baseline="0" dirty="0">
                        <a:solidFill>
                          <a:schemeClr val="tx1"/>
                        </a:solidFill>
                        <a:latin typeface="+mn-lt"/>
                        <a:ea typeface="+mn-ea"/>
                        <a:cs typeface="+mn-cs"/>
                      </a:endParaRPr>
                    </a:p>
                    <a:p>
                      <a:r>
                        <a:rPr lang="en-IE" sz="2000" b="0" i="0" u="none" strike="noStrike" kern="1200" baseline="0" dirty="0">
                          <a:solidFill>
                            <a:schemeClr val="tx1"/>
                          </a:solidFill>
                          <a:latin typeface="+mn-lt"/>
                          <a:ea typeface="+mn-ea"/>
                          <a:cs typeface="+mn-cs"/>
                        </a:rPr>
                        <a:t>BSc Nursing Studies </a:t>
                      </a:r>
                    </a:p>
                    <a:p>
                      <a:r>
                        <a:rPr lang="en-IE" sz="2000" b="0" i="0" u="none" strike="noStrike" kern="1200" baseline="0" dirty="0">
                          <a:solidFill>
                            <a:schemeClr val="tx1"/>
                          </a:solidFill>
                          <a:latin typeface="+mn-lt"/>
                          <a:ea typeface="+mn-ea"/>
                          <a:cs typeface="+mn-cs"/>
                        </a:rPr>
                        <a:t>BSc Paramedic Studies - Practitioner Entry </a:t>
                      </a:r>
                      <a:endParaRPr lang="en-IE" sz="2000" b="1" i="0" u="none" strike="noStrike" kern="1200" baseline="0" dirty="0">
                        <a:solidFill>
                          <a:schemeClr val="tx1"/>
                        </a:solidFill>
                        <a:latin typeface="+mn-lt"/>
                        <a:ea typeface="+mn-ea"/>
                        <a:cs typeface="+mn-cs"/>
                      </a:endParaRPr>
                    </a:p>
                    <a:p>
                      <a:endParaRPr lang="en-IE" sz="2000" b="1" i="0" u="none" strike="noStrike" kern="1200" baseline="0" dirty="0">
                        <a:solidFill>
                          <a:schemeClr val="tx1"/>
                        </a:solidFill>
                        <a:latin typeface="+mn-lt"/>
                        <a:ea typeface="+mn-ea"/>
                        <a:cs typeface="+mn-cs"/>
                      </a:endParaRPr>
                    </a:p>
                    <a:p>
                      <a:r>
                        <a:rPr lang="en-IE" sz="2000" b="1" i="0" u="none" strike="noStrike" kern="1200" baseline="0" dirty="0">
                          <a:solidFill>
                            <a:schemeClr val="tx1"/>
                          </a:solidFill>
                          <a:latin typeface="+mn-lt"/>
                          <a:ea typeface="+mn-ea"/>
                          <a:cs typeface="+mn-cs"/>
                        </a:rPr>
                        <a:t>GRADUATE STUDY OPTIONS </a:t>
                      </a:r>
                      <a:endParaRPr lang="en-IE" sz="2000" b="0" i="0" u="none" strike="noStrike" kern="1200" baseline="0" dirty="0">
                        <a:solidFill>
                          <a:schemeClr val="tx1"/>
                        </a:solidFill>
                        <a:latin typeface="+mn-lt"/>
                        <a:ea typeface="+mn-ea"/>
                        <a:cs typeface="+mn-cs"/>
                      </a:endParaRPr>
                    </a:p>
                    <a:p>
                      <a:r>
                        <a:rPr lang="en-IE" sz="2000" b="0" i="1" u="none" strike="noStrike" kern="1200" baseline="0" dirty="0">
                          <a:solidFill>
                            <a:schemeClr val="tx1"/>
                          </a:solidFill>
                          <a:latin typeface="+mn-lt"/>
                          <a:ea typeface="+mn-ea"/>
                          <a:cs typeface="+mn-cs"/>
                        </a:rPr>
                        <a:t>CK791  Medicine (Graduate Entry)</a:t>
                      </a:r>
                      <a:r>
                        <a:rPr lang="en-IE" sz="2000" b="0" i="1" u="none" strike="noStrike" kern="1200" baseline="30000" dirty="0">
                          <a:solidFill>
                            <a:schemeClr val="tx1"/>
                          </a:solidFill>
                          <a:latin typeface="+mn-lt"/>
                          <a:ea typeface="+mn-ea"/>
                          <a:cs typeface="+mn-cs"/>
                        </a:rPr>
                        <a:t>+</a:t>
                      </a:r>
                      <a:endParaRPr lang="en-IE" sz="20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2000" b="0" i="0" u="none" strike="noStrike" kern="1200" baseline="0" dirty="0">
                        <a:solidFill>
                          <a:schemeClr val="tx1"/>
                        </a:solidFill>
                        <a:latin typeface="+mn-lt"/>
                        <a:ea typeface="+mn-ea"/>
                        <a:cs typeface="+mn-cs"/>
                      </a:endParaRPr>
                    </a:p>
                    <a:p>
                      <a:r>
                        <a:rPr lang="en-IE" dirty="0">
                          <a:solidFill>
                            <a:schemeClr val="tx1"/>
                          </a:solidFill>
                        </a:rPr>
                        <a:t>Alternative Entry</a:t>
                      </a:r>
                    </a:p>
                    <a:p>
                      <a:r>
                        <a:rPr lang="en-IE" b="0" dirty="0">
                          <a:solidFill>
                            <a:schemeClr val="tx1"/>
                          </a:solidFill>
                          <a:hlinkClick r:id="rId14"/>
                        </a:rPr>
                        <a:t>Tertiary Pathway to BSc Occupational Therapy</a:t>
                      </a:r>
                      <a:endParaRPr lang="en-IE"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0" u="none" dirty="0">
                          <a:solidFill>
                            <a:schemeClr val="tx1"/>
                          </a:solidFill>
                        </a:rPr>
                        <a:t>#</a:t>
                      </a:r>
                      <a:r>
                        <a:rPr lang="en-IE" b="0" u="sng" dirty="0">
                          <a:solidFill>
                            <a:schemeClr val="tx1"/>
                          </a:solidFill>
                        </a:rPr>
                        <a:t> </a:t>
                      </a:r>
                      <a:r>
                        <a:rPr lang="en-IE" b="0" dirty="0">
                          <a:solidFill>
                            <a:schemeClr val="tx1"/>
                          </a:solidFill>
                          <a:hlinkClick r:id="rId15"/>
                        </a:rPr>
                        <a:t>QQI/FET Entry</a:t>
                      </a:r>
                      <a:r>
                        <a:rPr lang="en-IE" b="0" dirty="0">
                          <a:solidFill>
                            <a:schemeClr val="tx1"/>
                          </a:solidFill>
                        </a:rPr>
                        <a:t> available</a:t>
                      </a:r>
                    </a:p>
                    <a:p>
                      <a:endParaRPr lang="en-IE" b="0" dirty="0">
                        <a:solidFill>
                          <a:schemeClr val="tx1"/>
                        </a:solidFill>
                      </a:endParaRPr>
                    </a:p>
                  </a:txBody>
                  <a:tcPr>
                    <a:solidFill>
                      <a:schemeClr val="accent1">
                        <a:alpha val="0"/>
                      </a:schemeClr>
                    </a:solidFill>
                  </a:tcPr>
                </a:tc>
                <a:extLst>
                  <a:ext uri="{0D108BD9-81ED-4DB2-BD59-A6C34878D82A}">
                    <a16:rowId xmlns:a16="http://schemas.microsoft.com/office/drawing/2014/main" val="3154851017"/>
                  </a:ext>
                </a:extLst>
              </a:tr>
            </a:tbl>
          </a:graphicData>
        </a:graphic>
      </p:graphicFrame>
      <p:sp>
        <p:nvSpPr>
          <p:cNvPr id="7" name="Title 1">
            <a:extLst>
              <a:ext uri="{FF2B5EF4-FFF2-40B4-BE49-F238E27FC236}">
                <a16:creationId xmlns:a16="http://schemas.microsoft.com/office/drawing/2014/main" id="{5600D0E7-0B66-C28D-2E33-E7EC0A806016}"/>
              </a:ext>
            </a:extLst>
          </p:cNvPr>
          <p:cNvSpPr>
            <a:spLocks noGrp="1"/>
          </p:cNvSpPr>
          <p:nvPr>
            <p:ph type="title" idx="4294967295"/>
          </p:nvPr>
        </p:nvSpPr>
        <p:spPr>
          <a:xfrm>
            <a:off x="367990" y="141176"/>
            <a:ext cx="10888663" cy="1325563"/>
          </a:xfrm>
        </p:spPr>
        <p:txBody>
          <a:bodyPr>
            <a:noAutofit/>
          </a:bodyPr>
          <a:lstStyle/>
          <a:p>
            <a:r>
              <a:rPr lang="en-IE" sz="4000" dirty="0"/>
              <a:t>College of Medicine and Health </a:t>
            </a:r>
            <a:br>
              <a:rPr lang="en-IE" sz="4000" dirty="0"/>
            </a:br>
            <a:r>
              <a:rPr lang="en-IE" sz="4000" dirty="0"/>
              <a:t>Undergraduate Programmes</a:t>
            </a:r>
          </a:p>
        </p:txBody>
      </p:sp>
    </p:spTree>
    <p:extLst>
      <p:ext uri="{BB962C8B-B14F-4D97-AF65-F5344CB8AC3E}">
        <p14:creationId xmlns:p14="http://schemas.microsoft.com/office/powerpoint/2010/main" val="2762931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57AF127-B03A-D8D0-4855-E1D8E4754325}"/>
              </a:ext>
            </a:extLst>
          </p:cNvPr>
          <p:cNvSpPr txBox="1"/>
          <p:nvPr/>
        </p:nvSpPr>
        <p:spPr>
          <a:xfrm>
            <a:off x="3048000" y="4474469"/>
            <a:ext cx="6096000" cy="707886"/>
          </a:xfrm>
          <a:prstGeom prst="rect">
            <a:avLst/>
          </a:prstGeom>
          <a:noFill/>
        </p:spPr>
        <p:txBody>
          <a:bodyPr wrap="square">
            <a:spAutoFit/>
          </a:bodyPr>
          <a:lstStyle/>
          <a:p>
            <a:r>
              <a:rPr lang="en-IE" sz="4000" dirty="0">
                <a:solidFill>
                  <a:schemeClr val="bg1"/>
                </a:solidFill>
                <a:latin typeface="Lucida Bright" panose="02040602050505020304" pitchFamily="18" charset="0"/>
              </a:rPr>
              <a:t>Join</a:t>
            </a:r>
            <a:r>
              <a:rPr lang="en-IE" sz="1800" dirty="0"/>
              <a:t> </a:t>
            </a:r>
            <a:r>
              <a:rPr lang="en-IE" sz="4000" dirty="0">
                <a:solidFill>
                  <a:schemeClr val="bg1"/>
                </a:solidFill>
                <a:latin typeface="Lucida Bright" panose="02040602050505020304" pitchFamily="18" charset="0"/>
              </a:rPr>
              <a:t>Our</a:t>
            </a:r>
            <a:r>
              <a:rPr lang="en-IE" sz="1800" dirty="0"/>
              <a:t> </a:t>
            </a:r>
            <a:r>
              <a:rPr lang="en-IE" sz="4000" dirty="0">
                <a:solidFill>
                  <a:schemeClr val="bg1"/>
                </a:solidFill>
                <a:latin typeface="Lucida Bright" panose="02040602050505020304" pitchFamily="18" charset="0"/>
              </a:rPr>
              <a:t>Community</a:t>
            </a:r>
          </a:p>
        </p:txBody>
      </p:sp>
      <p:pic>
        <p:nvPicPr>
          <p:cNvPr id="14" name="Picture 13">
            <a:hlinkClick r:id="rId3"/>
            <a:extLst>
              <a:ext uri="{FF2B5EF4-FFF2-40B4-BE49-F238E27FC236}">
                <a16:creationId xmlns:a16="http://schemas.microsoft.com/office/drawing/2014/main" id="{689B59BB-3C67-E68B-EC4E-CF55CBD908FE}"/>
              </a:ext>
            </a:extLst>
          </p:cNvPr>
          <p:cNvPicPr>
            <a:picLocks noChangeAspect="1"/>
          </p:cNvPicPr>
          <p:nvPr/>
        </p:nvPicPr>
        <p:blipFill>
          <a:blip r:embed="rId4"/>
          <a:stretch>
            <a:fillRect/>
          </a:stretch>
        </p:blipFill>
        <p:spPr>
          <a:xfrm>
            <a:off x="1957886" y="5182355"/>
            <a:ext cx="1327124" cy="1375826"/>
          </a:xfrm>
          <a:prstGeom prst="rect">
            <a:avLst/>
          </a:prstGeom>
        </p:spPr>
      </p:pic>
      <p:pic>
        <p:nvPicPr>
          <p:cNvPr id="16" name="Picture 15">
            <a:hlinkClick r:id="rId5"/>
            <a:extLst>
              <a:ext uri="{FF2B5EF4-FFF2-40B4-BE49-F238E27FC236}">
                <a16:creationId xmlns:a16="http://schemas.microsoft.com/office/drawing/2014/main" id="{08F54C5B-2579-373C-7EBB-2F18CBFF2529}"/>
              </a:ext>
            </a:extLst>
          </p:cNvPr>
          <p:cNvPicPr>
            <a:picLocks noChangeAspect="1"/>
          </p:cNvPicPr>
          <p:nvPr/>
        </p:nvPicPr>
        <p:blipFill>
          <a:blip r:embed="rId6"/>
          <a:stretch>
            <a:fillRect/>
          </a:stretch>
        </p:blipFill>
        <p:spPr>
          <a:xfrm>
            <a:off x="5672230" y="5369916"/>
            <a:ext cx="1084550" cy="1133356"/>
          </a:xfrm>
          <a:prstGeom prst="rect">
            <a:avLst/>
          </a:prstGeom>
        </p:spPr>
      </p:pic>
      <p:pic>
        <p:nvPicPr>
          <p:cNvPr id="18" name="Picture 17">
            <a:extLst>
              <a:ext uri="{FF2B5EF4-FFF2-40B4-BE49-F238E27FC236}">
                <a16:creationId xmlns:a16="http://schemas.microsoft.com/office/drawing/2014/main" id="{8A5B99CF-FFD4-E1B3-9000-03F2C3CBD4B2}"/>
              </a:ext>
            </a:extLst>
          </p:cNvPr>
          <p:cNvPicPr>
            <a:picLocks noChangeAspect="1"/>
          </p:cNvPicPr>
          <p:nvPr/>
        </p:nvPicPr>
        <p:blipFill>
          <a:blip r:embed="rId7"/>
          <a:stretch>
            <a:fillRect/>
          </a:stretch>
        </p:blipFill>
        <p:spPr>
          <a:xfrm>
            <a:off x="3825774" y="5345360"/>
            <a:ext cx="1171099" cy="1182469"/>
          </a:xfrm>
          <a:prstGeom prst="rect">
            <a:avLst/>
          </a:prstGeom>
        </p:spPr>
      </p:pic>
      <p:pic>
        <p:nvPicPr>
          <p:cNvPr id="22" name="Picture 21">
            <a:hlinkClick r:id="rId8"/>
            <a:extLst>
              <a:ext uri="{FF2B5EF4-FFF2-40B4-BE49-F238E27FC236}">
                <a16:creationId xmlns:a16="http://schemas.microsoft.com/office/drawing/2014/main" id="{9CC6CB20-E771-B7C8-F82C-C3261FBF7EDD}"/>
              </a:ext>
            </a:extLst>
          </p:cNvPr>
          <p:cNvPicPr>
            <a:picLocks noChangeAspect="1"/>
          </p:cNvPicPr>
          <p:nvPr/>
        </p:nvPicPr>
        <p:blipFill>
          <a:blip r:embed="rId9"/>
          <a:stretch>
            <a:fillRect/>
          </a:stretch>
        </p:blipFill>
        <p:spPr>
          <a:xfrm>
            <a:off x="7293303" y="5345360"/>
            <a:ext cx="1207574" cy="1169834"/>
          </a:xfrm>
          <a:prstGeom prst="rect">
            <a:avLst/>
          </a:prstGeom>
        </p:spPr>
      </p:pic>
      <p:pic>
        <p:nvPicPr>
          <p:cNvPr id="24" name="Picture 23">
            <a:hlinkClick r:id="rId10"/>
            <a:extLst>
              <a:ext uri="{FF2B5EF4-FFF2-40B4-BE49-F238E27FC236}">
                <a16:creationId xmlns:a16="http://schemas.microsoft.com/office/drawing/2014/main" id="{6BBF2CF8-20FA-04DC-8ACD-B68419EBF307}"/>
              </a:ext>
            </a:extLst>
          </p:cNvPr>
          <p:cNvPicPr>
            <a:picLocks noChangeAspect="1"/>
          </p:cNvPicPr>
          <p:nvPr/>
        </p:nvPicPr>
        <p:blipFill>
          <a:blip r:embed="rId11"/>
          <a:stretch>
            <a:fillRect/>
          </a:stretch>
        </p:blipFill>
        <p:spPr>
          <a:xfrm>
            <a:off x="548860" y="5363953"/>
            <a:ext cx="980484" cy="1012630"/>
          </a:xfrm>
          <a:prstGeom prst="rect">
            <a:avLst/>
          </a:prstGeom>
        </p:spPr>
      </p:pic>
    </p:spTree>
    <p:extLst>
      <p:ext uri="{BB962C8B-B14F-4D97-AF65-F5344CB8AC3E}">
        <p14:creationId xmlns:p14="http://schemas.microsoft.com/office/powerpoint/2010/main" val="3427944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1A009-54B5-4288-84E5-F1E17A87142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B2C5654-4319-9EE8-BEBB-70721165C524}"/>
              </a:ext>
            </a:extLst>
          </p:cNvPr>
          <p:cNvSpPr>
            <a:spLocks noGrp="1"/>
          </p:cNvSpPr>
          <p:nvPr>
            <p:ph type="title" idx="4294967295"/>
          </p:nvPr>
        </p:nvSpPr>
        <p:spPr>
          <a:xfrm>
            <a:off x="484188" y="263525"/>
            <a:ext cx="11707812" cy="968375"/>
          </a:xfrm>
        </p:spPr>
        <p:txBody>
          <a:bodyPr>
            <a:noAutofit/>
          </a:bodyPr>
          <a:lstStyle/>
          <a:p>
            <a:r>
              <a:rPr lang="en-IE" sz="4000" dirty="0"/>
              <a:t>Registered Healthcare Professionals</a:t>
            </a:r>
          </a:p>
        </p:txBody>
      </p:sp>
      <p:pic>
        <p:nvPicPr>
          <p:cNvPr id="1026" name="Picture 2" descr="Health and Social Care Professionals - Coru">
            <a:extLst>
              <a:ext uri="{FF2B5EF4-FFF2-40B4-BE49-F238E27FC236}">
                <a16:creationId xmlns:a16="http://schemas.microsoft.com/office/drawing/2014/main" id="{1FFC2213-C675-06A3-ABA9-5DEA73E69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746" y="3201475"/>
            <a:ext cx="4104505" cy="14505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ntal Council of Ireland">
            <a:extLst>
              <a:ext uri="{FF2B5EF4-FFF2-40B4-BE49-F238E27FC236}">
                <a16:creationId xmlns:a16="http://schemas.microsoft.com/office/drawing/2014/main" id="{5ACA5BDD-2DBF-621C-BB9E-4B59D4A1E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420" y="4834432"/>
            <a:ext cx="4200525"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SI ireland">
            <a:extLst>
              <a:ext uri="{FF2B5EF4-FFF2-40B4-BE49-F238E27FC236}">
                <a16:creationId xmlns:a16="http://schemas.microsoft.com/office/drawing/2014/main" id="{F655D3FA-9E0E-751C-69BB-B9B95988F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4440" y="1649742"/>
            <a:ext cx="2457118" cy="14970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ursing and Midwifery Board of Ireland">
            <a:extLst>
              <a:ext uri="{FF2B5EF4-FFF2-40B4-BE49-F238E27FC236}">
                <a16:creationId xmlns:a16="http://schemas.microsoft.com/office/drawing/2014/main" id="{C5A3EECB-DAE1-EA01-0FA9-A760C1E004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920" y="3201475"/>
            <a:ext cx="4321652" cy="15423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1B1943D-D935-73BC-ABAF-2FDE3A09BB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011" y="4834432"/>
            <a:ext cx="4981817" cy="145058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Your Training Counts 2017 Report Published – The College of ...">
            <a:extLst>
              <a:ext uri="{FF2B5EF4-FFF2-40B4-BE49-F238E27FC236}">
                <a16:creationId xmlns:a16="http://schemas.microsoft.com/office/drawing/2014/main" id="{9FA290F5-7A26-65E8-2013-81A465DE27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170" b="24250"/>
          <a:stretch/>
        </p:blipFill>
        <p:spPr bwMode="auto">
          <a:xfrm>
            <a:off x="815920" y="1487167"/>
            <a:ext cx="5715000" cy="1497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777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531509-6CFF-269B-AC20-E4380C3B0087}"/>
              </a:ext>
            </a:extLst>
          </p:cNvPr>
          <p:cNvSpPr>
            <a:spLocks noGrp="1"/>
          </p:cNvSpPr>
          <p:nvPr>
            <p:ph type="title"/>
          </p:nvPr>
        </p:nvSpPr>
        <p:spPr/>
        <p:txBody>
          <a:bodyPr>
            <a:normAutofit/>
          </a:bodyPr>
          <a:lstStyle/>
          <a:p>
            <a:r>
              <a:rPr lang="en-IE" sz="4000" b="0" dirty="0"/>
              <a:t>CK701 Medicine Overview</a:t>
            </a:r>
            <a:endParaRPr lang="en-IE" sz="4000" dirty="0"/>
          </a:p>
        </p:txBody>
      </p:sp>
      <p:sp>
        <p:nvSpPr>
          <p:cNvPr id="6" name="Content Placeholder 5">
            <a:extLst>
              <a:ext uri="{FF2B5EF4-FFF2-40B4-BE49-F238E27FC236}">
                <a16:creationId xmlns:a16="http://schemas.microsoft.com/office/drawing/2014/main" id="{743951A3-DC90-FDE5-8106-9CED5766AF10}"/>
              </a:ext>
            </a:extLst>
          </p:cNvPr>
          <p:cNvSpPr txBox="1">
            <a:spLocks noGrp="1"/>
          </p:cNvSpPr>
          <p:nvPr>
            <p:ph sz="half" idx="1"/>
          </p:nvPr>
        </p:nvSpPr>
        <p:spPr>
          <a:xfrm>
            <a:off x="394855" y="1446934"/>
            <a:ext cx="5424054" cy="2865913"/>
          </a:xfrm>
          <a:prstGeom prst="rect">
            <a:avLst/>
          </a:prstGeom>
          <a:noFill/>
        </p:spPr>
        <p:txBody>
          <a:bodyPr wrap="square">
            <a:spAutoFit/>
          </a:bodyPr>
          <a:lstStyle/>
          <a:p>
            <a:pPr marL="0" indent="0">
              <a:buNone/>
            </a:pPr>
            <a:r>
              <a:rPr lang="en-IE" sz="1600" b="1" i="0" u="none" strike="noStrike" baseline="0" dirty="0">
                <a:solidFill>
                  <a:srgbClr val="000000"/>
                </a:solidFill>
              </a:rPr>
              <a:t>DURATION 		</a:t>
            </a:r>
            <a:r>
              <a:rPr lang="en-IE" sz="1600" i="0" u="none" strike="noStrike" baseline="0" dirty="0">
                <a:solidFill>
                  <a:srgbClr val="000000"/>
                </a:solidFill>
              </a:rPr>
              <a:t>5 Years	</a:t>
            </a:r>
            <a:r>
              <a:rPr lang="en-IE" sz="1600" b="1" i="0" u="none" strike="noStrike" baseline="0" dirty="0">
                <a:solidFill>
                  <a:srgbClr val="000000"/>
                </a:solidFill>
              </a:rPr>
              <a:t>EU</a:t>
            </a:r>
            <a:r>
              <a:rPr lang="en-IE" sz="1600" i="0" u="none" strike="noStrike" baseline="0" dirty="0">
                <a:solidFill>
                  <a:srgbClr val="000000"/>
                </a:solidFill>
              </a:rPr>
              <a:t> </a:t>
            </a:r>
            <a:r>
              <a:rPr lang="en-IE" sz="1600" b="1" i="0" u="none" strike="noStrike" baseline="0" dirty="0">
                <a:solidFill>
                  <a:srgbClr val="000000"/>
                </a:solidFill>
              </a:rPr>
              <a:t>Places</a:t>
            </a:r>
            <a:r>
              <a:rPr lang="en-IE" sz="1600" i="0" u="none" strike="noStrike" baseline="0" dirty="0">
                <a:solidFill>
                  <a:srgbClr val="000000"/>
                </a:solidFill>
              </a:rPr>
              <a:t> ~120</a:t>
            </a:r>
          </a:p>
          <a:p>
            <a:pPr marL="0" indent="0">
              <a:buNone/>
            </a:pPr>
            <a:r>
              <a:rPr lang="en-IE" sz="1600" b="1" i="0" u="none" strike="noStrike" baseline="0" dirty="0">
                <a:solidFill>
                  <a:srgbClr val="000000"/>
                </a:solidFill>
              </a:rPr>
              <a:t>MINIMUM CAO POINTS 2025 	</a:t>
            </a:r>
            <a:r>
              <a:rPr lang="en-IE" sz="1600" i="0" u="none" strike="noStrike" baseline="0" dirty="0">
                <a:solidFill>
                  <a:srgbClr val="000000"/>
                </a:solidFill>
              </a:rPr>
              <a:t>730</a:t>
            </a:r>
          </a:p>
          <a:p>
            <a:pPr marL="0" indent="0">
              <a:buNone/>
            </a:pPr>
            <a:r>
              <a:rPr lang="en-IE" sz="1600" b="1" i="0" u="none" strike="noStrike" baseline="0" dirty="0">
                <a:solidFill>
                  <a:srgbClr val="000000"/>
                </a:solidFill>
              </a:rPr>
              <a:t>Subject Requirements: </a:t>
            </a:r>
            <a:r>
              <a:rPr lang="en-IE" sz="1600" i="0" strike="noStrike" baseline="0" dirty="0">
                <a:solidFill>
                  <a:srgbClr val="000000"/>
                </a:solidFill>
              </a:rPr>
              <a:t>H4 Chemistry, H4 either Physics or Biology.</a:t>
            </a:r>
          </a:p>
          <a:p>
            <a:pPr marL="0" indent="0">
              <a:buNone/>
            </a:pPr>
            <a:r>
              <a:rPr lang="en-IE" sz="1600" b="1" dirty="0">
                <a:solidFill>
                  <a:srgbClr val="000000"/>
                </a:solidFill>
              </a:rPr>
              <a:t>Additional Requirements</a:t>
            </a:r>
            <a:endParaRPr lang="en-IE" sz="1600" b="1" i="0" strike="noStrike" baseline="0" dirty="0">
              <a:solidFill>
                <a:srgbClr val="000000"/>
              </a:solidFill>
            </a:endParaRPr>
          </a:p>
          <a:p>
            <a:r>
              <a:rPr lang="en-IE" sz="1600" i="0" strike="noStrike" baseline="0" dirty="0">
                <a:solidFill>
                  <a:srgbClr val="000000"/>
                </a:solidFill>
              </a:rPr>
              <a:t>Garda Vetting and Fitness to Practise</a:t>
            </a:r>
          </a:p>
          <a:p>
            <a:r>
              <a:rPr lang="en-IE" sz="1600" i="0" strike="noStrike" baseline="0" dirty="0">
                <a:solidFill>
                  <a:srgbClr val="000000"/>
                </a:solidFill>
              </a:rPr>
              <a:t>480 points in the Leaving Certificate  </a:t>
            </a:r>
          </a:p>
          <a:p>
            <a:r>
              <a:rPr lang="en-IE" sz="1600" dirty="0">
                <a:solidFill>
                  <a:srgbClr val="000000"/>
                </a:solidFill>
              </a:rPr>
              <a:t>Complete HPAT</a:t>
            </a:r>
            <a:endParaRPr lang="en-IE" sz="1600" i="0" strike="noStrike" baseline="0" dirty="0">
              <a:solidFill>
                <a:srgbClr val="000000"/>
              </a:solidFill>
            </a:endParaRPr>
          </a:p>
          <a:p>
            <a:pPr marL="457200" lvl="1" indent="0" algn="r">
              <a:buNone/>
            </a:pPr>
            <a:r>
              <a:rPr lang="en-IE" sz="1200" i="0" strike="noStrike" baseline="0" dirty="0">
                <a:solidFill>
                  <a:srgbClr val="000000"/>
                </a:solidFill>
                <a:hlinkClick r:id="rId3"/>
              </a:rPr>
              <a:t>https://www.ucc.ie/en/medical/</a:t>
            </a:r>
            <a:r>
              <a:rPr lang="en-IE" sz="1200" dirty="0">
                <a:solidFill>
                  <a:srgbClr val="000000"/>
                </a:solidFill>
              </a:rPr>
              <a:t> </a:t>
            </a:r>
            <a:r>
              <a:rPr lang="en-IE" sz="1200" i="0" strike="noStrike" baseline="0" dirty="0">
                <a:solidFill>
                  <a:srgbClr val="000000"/>
                </a:solidFill>
              </a:rPr>
              <a:t>	</a:t>
            </a:r>
            <a:r>
              <a:rPr lang="en-IE" sz="1200" dirty="0">
                <a:solidFill>
                  <a:srgbClr val="000000"/>
                </a:solidFill>
                <a:hlinkClick r:id="rId4"/>
              </a:rPr>
              <a:t>https://www.ucc.ie/en/ck701</a:t>
            </a:r>
            <a:endParaRPr lang="en-IE" sz="1200" i="0" strike="noStrike" baseline="0" dirty="0">
              <a:solidFill>
                <a:srgbClr val="000000"/>
              </a:solidFill>
            </a:endParaRPr>
          </a:p>
        </p:txBody>
      </p:sp>
      <p:sp>
        <p:nvSpPr>
          <p:cNvPr id="8" name="TextBox 7">
            <a:extLst>
              <a:ext uri="{FF2B5EF4-FFF2-40B4-BE49-F238E27FC236}">
                <a16:creationId xmlns:a16="http://schemas.microsoft.com/office/drawing/2014/main" id="{6A6FB0F3-810D-B650-0900-3525DF3D307E}"/>
              </a:ext>
            </a:extLst>
          </p:cNvPr>
          <p:cNvSpPr txBox="1"/>
          <p:nvPr/>
        </p:nvSpPr>
        <p:spPr>
          <a:xfrm>
            <a:off x="2048814" y="4287737"/>
            <a:ext cx="3999344" cy="2062103"/>
          </a:xfrm>
          <a:prstGeom prst="rect">
            <a:avLst/>
          </a:prstGeom>
          <a:noFill/>
        </p:spPr>
        <p:txBody>
          <a:bodyPr wrap="square">
            <a:spAutoFit/>
          </a:bodyPr>
          <a:lstStyle/>
          <a:p>
            <a:r>
              <a:rPr lang="en-IE" sz="1600" b="0" i="1" dirty="0">
                <a:solidFill>
                  <a:srgbClr val="231F20"/>
                </a:solidFill>
                <a:effectLst/>
              </a:rPr>
              <a:t>“The teaching is great and the facilities are top-class, with simulated wards and early patient contact. We have a large range of different hospital attachments in Kerry, Waterford, Tipperary and Cork, allowing us to experience different specialities and different hospitals. it is a thoroughly enjoyable five years!"</a:t>
            </a:r>
            <a:endParaRPr lang="en-IE" sz="1600" i="1" dirty="0"/>
          </a:p>
        </p:txBody>
      </p:sp>
      <p:pic>
        <p:nvPicPr>
          <p:cNvPr id="1028" name="Picture 4">
            <a:extLst>
              <a:ext uri="{FF2B5EF4-FFF2-40B4-BE49-F238E27FC236}">
                <a16:creationId xmlns:a16="http://schemas.microsoft.com/office/drawing/2014/main" id="{F0CB7D12-C0A9-3FEF-9B98-79F52EF307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7679"/>
          <a:stretch/>
        </p:blipFill>
        <p:spPr bwMode="auto">
          <a:xfrm>
            <a:off x="446766" y="4287737"/>
            <a:ext cx="1290204" cy="19353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EACB649-4861-6FFC-A026-643930D01368}"/>
              </a:ext>
            </a:extLst>
          </p:cNvPr>
          <p:cNvSpPr txBox="1"/>
          <p:nvPr/>
        </p:nvSpPr>
        <p:spPr>
          <a:xfrm>
            <a:off x="394855" y="6009312"/>
            <a:ext cx="1914812" cy="523220"/>
          </a:xfrm>
          <a:prstGeom prst="rect">
            <a:avLst/>
          </a:prstGeom>
          <a:noFill/>
        </p:spPr>
        <p:txBody>
          <a:bodyPr wrap="square">
            <a:spAutoFit/>
          </a:bodyPr>
          <a:lstStyle/>
          <a:p>
            <a:r>
              <a:rPr lang="en-IE" sz="1400" cap="all" dirty="0"/>
              <a:t>Dr Niamh Ryan</a:t>
            </a:r>
            <a:r>
              <a:rPr lang="en-IE" sz="1400" dirty="0"/>
              <a:t>, </a:t>
            </a:r>
          </a:p>
          <a:p>
            <a:r>
              <a:rPr lang="en-IE" sz="1400" dirty="0"/>
              <a:t>Medical Graduate</a:t>
            </a:r>
          </a:p>
        </p:txBody>
      </p:sp>
      <p:sp>
        <p:nvSpPr>
          <p:cNvPr id="11" name="Content Placeholder 10">
            <a:extLst>
              <a:ext uri="{FF2B5EF4-FFF2-40B4-BE49-F238E27FC236}">
                <a16:creationId xmlns:a16="http://schemas.microsoft.com/office/drawing/2014/main" id="{905423C1-5F84-4096-1B61-289ADAE7BD0F}"/>
              </a:ext>
            </a:extLst>
          </p:cNvPr>
          <p:cNvSpPr txBox="1">
            <a:spLocks noGrp="1"/>
          </p:cNvSpPr>
          <p:nvPr>
            <p:ph sz="half" idx="2"/>
          </p:nvPr>
        </p:nvSpPr>
        <p:spPr>
          <a:xfrm>
            <a:off x="6637093" y="1520825"/>
            <a:ext cx="5181600" cy="3533083"/>
          </a:xfrm>
          <a:prstGeom prst="rect">
            <a:avLst/>
          </a:prstGeom>
          <a:noFill/>
        </p:spPr>
        <p:txBody>
          <a:bodyPr wrap="square">
            <a:spAutoFit/>
          </a:bodyPr>
          <a:lstStyle/>
          <a:p>
            <a:pPr marL="0" indent="0">
              <a:buNone/>
            </a:pPr>
            <a:r>
              <a:rPr lang="en-IE" sz="1500" b="1" i="0" u="sng" strike="noStrike" baseline="0" dirty="0">
                <a:solidFill>
                  <a:srgbClr val="000000"/>
                </a:solidFill>
                <a:latin typeface="Aptos" panose="020B0004020202020204" pitchFamily="34" charset="0"/>
              </a:rPr>
              <a:t>Key Subject Areas (earlier years)</a:t>
            </a:r>
            <a:endParaRPr lang="en-IE" sz="1500" b="1" dirty="0">
              <a:latin typeface="Aptos" panose="020B0004020202020204" pitchFamily="34" charset="0"/>
            </a:endParaRPr>
          </a:p>
          <a:p>
            <a:pPr lvl="0"/>
            <a:r>
              <a:rPr lang="en-IE" sz="1500" dirty="0">
                <a:latin typeface="Aptos" panose="020B0004020202020204" pitchFamily="34" charset="0"/>
              </a:rPr>
              <a:t>Foundations of Medicine: Anatomy, Physiology, </a:t>
            </a:r>
          </a:p>
          <a:p>
            <a:pPr lvl="0"/>
            <a:r>
              <a:rPr lang="en-IE" sz="1500" dirty="0">
                <a:latin typeface="Aptos" panose="020B0004020202020204" pitchFamily="34" charset="0"/>
              </a:rPr>
              <a:t>Biochemistry, Pathology, Pharmacology</a:t>
            </a:r>
            <a:endParaRPr lang="en-US" sz="1500" dirty="0">
              <a:latin typeface="Aptos" panose="020B0004020202020204" pitchFamily="34" charset="0"/>
            </a:endParaRPr>
          </a:p>
          <a:p>
            <a:pPr lvl="0"/>
            <a:r>
              <a:rPr lang="en-IE" sz="1500" dirty="0">
                <a:latin typeface="Aptos" panose="020B0004020202020204" pitchFamily="34" charset="0"/>
              </a:rPr>
              <a:t>Clinical Science &amp; Practice </a:t>
            </a:r>
            <a:endParaRPr lang="en-US" sz="1500" dirty="0">
              <a:latin typeface="Aptos" panose="020B0004020202020204" pitchFamily="34" charset="0"/>
            </a:endParaRPr>
          </a:p>
          <a:p>
            <a:pPr lvl="0"/>
            <a:r>
              <a:rPr lang="en-IE" sz="1500" dirty="0">
                <a:latin typeface="Aptos" panose="020B0004020202020204" pitchFamily="34" charset="0"/>
              </a:rPr>
              <a:t>Person, Culture and Society</a:t>
            </a:r>
            <a:endParaRPr lang="en-US" sz="1500" dirty="0">
              <a:latin typeface="Aptos" panose="020B0004020202020204" pitchFamily="34" charset="0"/>
            </a:endParaRPr>
          </a:p>
          <a:p>
            <a:pPr lvl="0"/>
            <a:r>
              <a:rPr lang="en-IE" sz="1500" dirty="0">
                <a:latin typeface="Aptos" panose="020B0004020202020204" pitchFamily="34" charset="0"/>
              </a:rPr>
              <a:t>Special Study Modules (electives)</a:t>
            </a:r>
          </a:p>
          <a:p>
            <a:pPr marL="0" indent="0">
              <a:buNone/>
            </a:pPr>
            <a:r>
              <a:rPr lang="en-IE" sz="1500" b="1" i="0" u="sng" strike="noStrike" baseline="0" dirty="0">
                <a:solidFill>
                  <a:srgbClr val="000000"/>
                </a:solidFill>
                <a:latin typeface="Aptos" panose="020B0004020202020204" pitchFamily="34" charset="0"/>
              </a:rPr>
              <a:t>Key Subject Areas (Later years)</a:t>
            </a:r>
            <a:endParaRPr lang="en-IE" sz="1500" b="1" dirty="0">
              <a:latin typeface="Aptos" panose="020B0004020202020204" pitchFamily="34" charset="0"/>
            </a:endParaRPr>
          </a:p>
          <a:p>
            <a:pPr lvl="0"/>
            <a:r>
              <a:rPr lang="en-IE" sz="1500" dirty="0">
                <a:latin typeface="Aptos" panose="020B0004020202020204" pitchFamily="34" charset="0"/>
              </a:rPr>
              <a:t>Medicine, Surgery, Paediatrics, Obstetrics &amp; Gynaecology, Psychiatry, Sub-specialties etc </a:t>
            </a:r>
          </a:p>
          <a:p>
            <a:pPr lvl="0"/>
            <a:r>
              <a:rPr lang="en-IE" sz="1500" dirty="0">
                <a:latin typeface="Aptos" panose="020B0004020202020204" pitchFamily="34" charset="0"/>
              </a:rPr>
              <a:t>Focus on Diagnosis</a:t>
            </a:r>
          </a:p>
          <a:p>
            <a:pPr lvl="0"/>
            <a:r>
              <a:rPr lang="en-IE" sz="1500" dirty="0">
                <a:latin typeface="Aptos" panose="020B0004020202020204" pitchFamily="34" charset="0"/>
              </a:rPr>
              <a:t>Management, Holistic approach to patient care</a:t>
            </a:r>
          </a:p>
        </p:txBody>
      </p:sp>
      <p:sp>
        <p:nvSpPr>
          <p:cNvPr id="12" name="TextBox 11">
            <a:extLst>
              <a:ext uri="{FF2B5EF4-FFF2-40B4-BE49-F238E27FC236}">
                <a16:creationId xmlns:a16="http://schemas.microsoft.com/office/drawing/2014/main" id="{9A50B844-F17A-359B-2DF6-2C80C7A7E3F6}"/>
              </a:ext>
            </a:extLst>
          </p:cNvPr>
          <p:cNvSpPr txBox="1"/>
          <p:nvPr/>
        </p:nvSpPr>
        <p:spPr>
          <a:xfrm>
            <a:off x="6407844" y="5015547"/>
            <a:ext cx="5444071" cy="1477328"/>
          </a:xfrm>
          <a:prstGeom prst="rect">
            <a:avLst/>
          </a:prstGeom>
          <a:noFill/>
        </p:spPr>
        <p:txBody>
          <a:bodyPr wrap="square">
            <a:spAutoFit/>
          </a:bodyPr>
          <a:lstStyle/>
          <a:p>
            <a:r>
              <a:rPr lang="en-IE" sz="1500" u="sng" dirty="0">
                <a:solidFill>
                  <a:srgbClr val="000000"/>
                </a:solidFill>
              </a:rPr>
              <a:t>Career Opportunities</a:t>
            </a:r>
          </a:p>
          <a:p>
            <a:r>
              <a:rPr lang="en-IE" sz="1500" b="0" i="0" u="none" strike="noStrike" baseline="0" dirty="0">
                <a:solidFill>
                  <a:srgbClr val="000000"/>
                </a:solidFill>
              </a:rPr>
              <a:t>Most graduates work as doctors, caring for people in the community or the hospital. Others choose to work in related fields such as medical research, public health, pharmaceutical or biomedical device companies, health insurance companies, or occupational medicine.</a:t>
            </a:r>
            <a:endParaRPr lang="en-IE" sz="1500" dirty="0"/>
          </a:p>
        </p:txBody>
      </p:sp>
      <p:cxnSp>
        <p:nvCxnSpPr>
          <p:cNvPr id="2" name="Straight Connector 1">
            <a:extLst>
              <a:ext uri="{FF2B5EF4-FFF2-40B4-BE49-F238E27FC236}">
                <a16:creationId xmlns:a16="http://schemas.microsoft.com/office/drawing/2014/main" id="{4FE2EE6D-E740-836D-70F3-B86F967E0461}"/>
              </a:ext>
            </a:extLst>
          </p:cNvPr>
          <p:cNvCxnSpPr/>
          <p:nvPr/>
        </p:nvCxnSpPr>
        <p:spPr>
          <a:xfrm>
            <a:off x="6178595" y="1446934"/>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394313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D1C29-C2F8-20ED-90EA-CAF947C55F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12320E2-2BB0-4C72-AD72-85CDFBF81156}"/>
              </a:ext>
            </a:extLst>
          </p:cNvPr>
          <p:cNvSpPr>
            <a:spLocks noGrp="1"/>
          </p:cNvSpPr>
          <p:nvPr>
            <p:ph type="title"/>
          </p:nvPr>
        </p:nvSpPr>
        <p:spPr/>
        <p:txBody>
          <a:bodyPr>
            <a:noAutofit/>
          </a:bodyPr>
          <a:lstStyle/>
          <a:p>
            <a:r>
              <a:rPr lang="en-IE" sz="4000" b="0" i="0" u="none" strike="noStrike" kern="1200" baseline="0" dirty="0">
                <a:ea typeface="+mn-ea"/>
                <a:cs typeface="+mn-cs"/>
              </a:rPr>
              <a:t>Medicine Points Explained</a:t>
            </a:r>
            <a:endParaRPr lang="en-IE" sz="4000" dirty="0"/>
          </a:p>
        </p:txBody>
      </p:sp>
      <p:cxnSp>
        <p:nvCxnSpPr>
          <p:cNvPr id="2" name="Straight Connector 1">
            <a:extLst>
              <a:ext uri="{FF2B5EF4-FFF2-40B4-BE49-F238E27FC236}">
                <a16:creationId xmlns:a16="http://schemas.microsoft.com/office/drawing/2014/main" id="{C3ECA656-9462-085E-B71E-4FE93C347D1C}"/>
              </a:ext>
            </a:extLst>
          </p:cNvPr>
          <p:cNvCxnSpPr/>
          <p:nvPr/>
        </p:nvCxnSpPr>
        <p:spPr>
          <a:xfrm>
            <a:off x="6234013" y="1627482"/>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3" name="TextBox 2">
            <a:extLst>
              <a:ext uri="{FF2B5EF4-FFF2-40B4-BE49-F238E27FC236}">
                <a16:creationId xmlns:a16="http://schemas.microsoft.com/office/drawing/2014/main" id="{743951A3-DC90-FDE5-8106-9CED5766AF10}"/>
              </a:ext>
            </a:extLst>
          </p:cNvPr>
          <p:cNvSpPr txBox="1"/>
          <p:nvPr/>
        </p:nvSpPr>
        <p:spPr>
          <a:xfrm>
            <a:off x="376253" y="1408509"/>
            <a:ext cx="5593894" cy="2893100"/>
          </a:xfrm>
          <a:prstGeom prst="rect">
            <a:avLst/>
          </a:prstGeom>
          <a:noFill/>
        </p:spPr>
        <p:txBody>
          <a:bodyPr wrap="square">
            <a:spAutoFit/>
          </a:bodyPr>
          <a:lstStyle/>
          <a:p>
            <a:r>
              <a:rPr lang="en-IE" sz="1400" b="1" i="0" u="none" strike="noStrike" baseline="0" dirty="0">
                <a:solidFill>
                  <a:srgbClr val="000000"/>
                </a:solidFill>
              </a:rPr>
              <a:t>MODERATION OF LEAVING CERT POINTS</a:t>
            </a:r>
          </a:p>
          <a:p>
            <a:r>
              <a:rPr lang="en-IE" sz="1400" i="0" u="none" strike="noStrike" baseline="0" dirty="0">
                <a:solidFill>
                  <a:srgbClr val="000000"/>
                </a:solidFill>
              </a:rPr>
              <a:t>Points &gt; 550  counted differently for Medicine</a:t>
            </a:r>
          </a:p>
          <a:p>
            <a:r>
              <a:rPr lang="en-IE" sz="1400" i="0" u="none" strike="noStrike" baseline="0" dirty="0">
                <a:solidFill>
                  <a:srgbClr val="000000"/>
                </a:solidFill>
              </a:rPr>
              <a:t>Every 5 points &gt; 550 = 1 point</a:t>
            </a:r>
          </a:p>
          <a:p>
            <a:r>
              <a:rPr lang="en-IE" sz="1400" i="0" u="none" strike="noStrike" baseline="0" dirty="0">
                <a:solidFill>
                  <a:srgbClr val="000000"/>
                </a:solidFill>
              </a:rPr>
              <a:t>	555 points becomes 551</a:t>
            </a:r>
          </a:p>
          <a:p>
            <a:r>
              <a:rPr lang="en-IE" sz="1400" i="0" u="none" strike="noStrike" baseline="0" dirty="0">
                <a:solidFill>
                  <a:srgbClr val="000000"/>
                </a:solidFill>
              </a:rPr>
              <a:t>	560 points becomes 552</a:t>
            </a:r>
          </a:p>
          <a:p>
            <a:r>
              <a:rPr lang="en-IE" sz="1400" i="0" u="none" strike="noStrike" baseline="0" dirty="0">
                <a:solidFill>
                  <a:srgbClr val="000000"/>
                </a:solidFill>
              </a:rPr>
              <a:t>	590 points becomes 558</a:t>
            </a:r>
          </a:p>
          <a:p>
            <a:r>
              <a:rPr lang="en-IE" sz="1400" i="0" u="none" strike="noStrike" baseline="0" dirty="0">
                <a:solidFill>
                  <a:srgbClr val="000000"/>
                </a:solidFill>
              </a:rPr>
              <a:t>	601 points becomes 560</a:t>
            </a:r>
          </a:p>
          <a:p>
            <a:r>
              <a:rPr lang="en-IE" sz="1400" i="0" u="none" strike="noStrike" baseline="0" dirty="0">
                <a:solidFill>
                  <a:srgbClr val="000000"/>
                </a:solidFill>
              </a:rPr>
              <a:t>	613 points becomes 563</a:t>
            </a:r>
          </a:p>
          <a:p>
            <a:r>
              <a:rPr lang="en-IE" sz="1400" i="0" u="none" strike="noStrike" baseline="0" dirty="0">
                <a:solidFill>
                  <a:srgbClr val="000000"/>
                </a:solidFill>
              </a:rPr>
              <a:t>	And 625 points becomes 565</a:t>
            </a:r>
          </a:p>
          <a:p>
            <a:r>
              <a:rPr lang="en-IE" sz="1400" b="1" cap="all" dirty="0">
                <a:solidFill>
                  <a:srgbClr val="000000"/>
                </a:solidFill>
              </a:rPr>
              <a:t>Combination of HPAT and Leaving CERT Points</a:t>
            </a:r>
          </a:p>
          <a:p>
            <a:r>
              <a:rPr lang="en-IE" sz="1400" i="0" u="none" strike="noStrike" baseline="0" dirty="0">
                <a:solidFill>
                  <a:srgbClr val="000000"/>
                </a:solidFill>
              </a:rPr>
              <a:t>Adjusted Leaving Cert points (up to 565); HPAT (up to 300) scores the highest combined scores get entry</a:t>
            </a:r>
            <a:r>
              <a:rPr lang="en-IE" sz="1400" dirty="0">
                <a:solidFill>
                  <a:srgbClr val="000000"/>
                </a:solidFill>
              </a:rPr>
              <a:t>; applicants with m</a:t>
            </a:r>
            <a:r>
              <a:rPr lang="en-IE" sz="1400" dirty="0">
                <a:ea typeface="ＭＳ Ｐゴシック"/>
                <a:cs typeface="Arial"/>
              </a:rPr>
              <a:t>ax LC points may not get a place if their HPAT score is low. </a:t>
            </a:r>
            <a:endParaRPr lang="en-IE" sz="1400" u="none" strike="noStrike" baseline="0" dirty="0">
              <a:solidFill>
                <a:srgbClr val="000000"/>
              </a:solidFill>
            </a:endParaRPr>
          </a:p>
        </p:txBody>
      </p:sp>
      <p:sp>
        <p:nvSpPr>
          <p:cNvPr id="9" name="TextBox 8">
            <a:extLst>
              <a:ext uri="{FF2B5EF4-FFF2-40B4-BE49-F238E27FC236}">
                <a16:creationId xmlns:a16="http://schemas.microsoft.com/office/drawing/2014/main" id="{3F49E9E5-5E39-BB4C-5311-69D9D9466A34}"/>
              </a:ext>
            </a:extLst>
          </p:cNvPr>
          <p:cNvSpPr txBox="1"/>
          <p:nvPr/>
        </p:nvSpPr>
        <p:spPr>
          <a:xfrm>
            <a:off x="6433682" y="1414825"/>
            <a:ext cx="5652779" cy="2431435"/>
          </a:xfrm>
          <a:prstGeom prst="rect">
            <a:avLst/>
          </a:prstGeom>
          <a:noFill/>
        </p:spPr>
        <p:txBody>
          <a:bodyPr wrap="square">
            <a:spAutoFit/>
          </a:bodyPr>
          <a:lstStyle/>
          <a:p>
            <a:pPr eaLnBrk="1" hangingPunct="1">
              <a:lnSpc>
                <a:spcPct val="150000"/>
              </a:lnSpc>
              <a:defRPr/>
            </a:pPr>
            <a:r>
              <a:rPr lang="en-IE" sz="1600" b="1" u="sng" dirty="0">
                <a:latin typeface="Aptos" panose="020B0004020202020204" pitchFamily="34" charset="0"/>
              </a:rPr>
              <a:t>HPAT</a:t>
            </a:r>
          </a:p>
          <a:p>
            <a:pPr eaLnBrk="1" hangingPunct="1">
              <a:defRPr/>
            </a:pPr>
            <a:r>
              <a:rPr lang="en-IE" sz="1600" dirty="0">
                <a:latin typeface="Aptos" panose="020B0004020202020204" pitchFamily="34" charset="0"/>
              </a:rPr>
              <a:t>2.5 hour paper usually late February (register Jan)</a:t>
            </a:r>
            <a:br>
              <a:rPr lang="en-IE" sz="1600" dirty="0">
                <a:latin typeface="Aptos" panose="020B0004020202020204" pitchFamily="34" charset="0"/>
              </a:rPr>
            </a:br>
            <a:r>
              <a:rPr lang="en-IE" sz="1600" dirty="0">
                <a:latin typeface="Aptos" panose="020B0004020202020204" pitchFamily="34" charset="0"/>
              </a:rPr>
              <a:t>MCQ – Online, with remote invigilation; students given their score /300 and a percentile</a:t>
            </a:r>
          </a:p>
          <a:p>
            <a:pPr eaLnBrk="1" hangingPunct="1">
              <a:defRPr/>
            </a:pPr>
            <a:endParaRPr lang="en-IE" sz="1600" dirty="0">
              <a:latin typeface="Aptos" panose="020B0004020202020204" pitchFamily="34" charset="0"/>
            </a:endParaRPr>
          </a:p>
          <a:p>
            <a:pPr eaLnBrk="1" hangingPunct="1">
              <a:defRPr/>
            </a:pPr>
            <a:r>
              <a:rPr lang="en-IE" sz="1600" dirty="0">
                <a:latin typeface="Aptos" panose="020B0004020202020204" pitchFamily="34" charset="0"/>
              </a:rPr>
              <a:t>3 parts: </a:t>
            </a:r>
          </a:p>
          <a:p>
            <a:pPr marL="342900" indent="-342900" eaLnBrk="1" hangingPunct="1">
              <a:buAutoNum type="arabicPeriod"/>
              <a:defRPr/>
            </a:pPr>
            <a:r>
              <a:rPr lang="en-IE" sz="1600" dirty="0">
                <a:latin typeface="Aptos" panose="020B0004020202020204" pitchFamily="34" charset="0"/>
              </a:rPr>
              <a:t>Logical reasoning and problem solving</a:t>
            </a:r>
          </a:p>
          <a:p>
            <a:pPr marL="342900" indent="-342900" eaLnBrk="1" hangingPunct="1">
              <a:buAutoNum type="arabicPeriod"/>
              <a:defRPr/>
            </a:pPr>
            <a:r>
              <a:rPr lang="en-IE" sz="1600" dirty="0">
                <a:latin typeface="Aptos" panose="020B0004020202020204" pitchFamily="34" charset="0"/>
              </a:rPr>
              <a:t>Interpersonal understanding</a:t>
            </a:r>
          </a:p>
          <a:p>
            <a:pPr marL="342900" indent="-342900" eaLnBrk="1" hangingPunct="1">
              <a:buAutoNum type="arabicPeriod"/>
              <a:defRPr/>
            </a:pPr>
            <a:r>
              <a:rPr lang="en-IE" sz="1600" dirty="0">
                <a:latin typeface="Aptos" panose="020B0004020202020204" pitchFamily="34" charset="0"/>
              </a:rPr>
              <a:t>Non-verbal reasoning.</a:t>
            </a:r>
          </a:p>
        </p:txBody>
      </p:sp>
      <p:sp>
        <p:nvSpPr>
          <p:cNvPr id="12" name="TextBox 11">
            <a:extLst>
              <a:ext uri="{FF2B5EF4-FFF2-40B4-BE49-F238E27FC236}">
                <a16:creationId xmlns:a16="http://schemas.microsoft.com/office/drawing/2014/main" id="{A5D412BD-2D5C-C7A6-E40A-9C998A370C36}"/>
              </a:ext>
            </a:extLst>
          </p:cNvPr>
          <p:cNvSpPr txBox="1"/>
          <p:nvPr/>
        </p:nvSpPr>
        <p:spPr>
          <a:xfrm>
            <a:off x="6638894" y="3846260"/>
            <a:ext cx="6097772" cy="338554"/>
          </a:xfrm>
          <a:prstGeom prst="rect">
            <a:avLst/>
          </a:prstGeom>
          <a:noFill/>
        </p:spPr>
        <p:txBody>
          <a:bodyPr wrap="square">
            <a:spAutoFit/>
          </a:bodyPr>
          <a:lstStyle/>
          <a:p>
            <a:r>
              <a:rPr lang="en-IE" sz="1600" dirty="0">
                <a:hlinkClick r:id="rId3"/>
              </a:rPr>
              <a:t>https://hpat-ireland.acer.org/</a:t>
            </a:r>
            <a:r>
              <a:rPr lang="en-IE" sz="1600" dirty="0"/>
              <a:t> </a:t>
            </a:r>
          </a:p>
        </p:txBody>
      </p:sp>
      <p:graphicFrame>
        <p:nvGraphicFramePr>
          <p:cNvPr id="15" name="Content Placeholder 3">
            <a:extLst>
              <a:ext uri="{FF2B5EF4-FFF2-40B4-BE49-F238E27FC236}">
                <a16:creationId xmlns:a16="http://schemas.microsoft.com/office/drawing/2014/main" id="{6CB8881E-B8E9-376E-CA59-3379627373C6}"/>
              </a:ext>
            </a:extLst>
          </p:cNvPr>
          <p:cNvGraphicFramePr>
            <a:graphicFrameLocks/>
          </p:cNvGraphicFramePr>
          <p:nvPr>
            <p:extLst>
              <p:ext uri="{D42A27DB-BD31-4B8C-83A1-F6EECF244321}">
                <p14:modId xmlns:p14="http://schemas.microsoft.com/office/powerpoint/2010/main" val="2225318404"/>
              </p:ext>
            </p:extLst>
          </p:nvPr>
        </p:nvGraphicFramePr>
        <p:xfrm>
          <a:off x="443964" y="4301609"/>
          <a:ext cx="5314355" cy="2116840"/>
        </p:xfrm>
        <a:graphic>
          <a:graphicData uri="http://schemas.openxmlformats.org/drawingml/2006/table">
            <a:tbl>
              <a:tblPr firstRow="1" bandRow="1">
                <a:tableStyleId>{22838BEF-8BB2-4498-84A7-C5851F593DF1}</a:tableStyleId>
              </a:tblPr>
              <a:tblGrid>
                <a:gridCol w="3917090">
                  <a:extLst>
                    <a:ext uri="{9D8B030D-6E8A-4147-A177-3AD203B41FA5}">
                      <a16:colId xmlns:a16="http://schemas.microsoft.com/office/drawing/2014/main" val="1153934496"/>
                    </a:ext>
                  </a:extLst>
                </a:gridCol>
                <a:gridCol w="1397265">
                  <a:extLst>
                    <a:ext uri="{9D8B030D-6E8A-4147-A177-3AD203B41FA5}">
                      <a16:colId xmlns:a16="http://schemas.microsoft.com/office/drawing/2014/main" val="3852153277"/>
                    </a:ext>
                  </a:extLst>
                </a:gridCol>
              </a:tblGrid>
              <a:tr h="392050">
                <a:tc>
                  <a:txBody>
                    <a:bodyPr/>
                    <a:lstStyle/>
                    <a:p>
                      <a:r>
                        <a:rPr lang="en-IE" sz="1500" b="0" dirty="0">
                          <a:solidFill>
                            <a:schemeClr val="bg1"/>
                          </a:solidFill>
                        </a:rPr>
                        <a:t>Minimum combined score</a:t>
                      </a:r>
                    </a:p>
                  </a:txBody>
                  <a:tcPr anchor="ctr">
                    <a:solidFill>
                      <a:srgbClr val="006087"/>
                    </a:solidFill>
                  </a:tcPr>
                </a:tc>
                <a:tc>
                  <a:txBody>
                    <a:bodyPr/>
                    <a:lstStyle/>
                    <a:p>
                      <a:pPr algn="ctr"/>
                      <a:r>
                        <a:rPr lang="en-IE" sz="1500" b="0" dirty="0">
                          <a:solidFill>
                            <a:schemeClr val="bg1"/>
                          </a:solidFill>
                        </a:rPr>
                        <a:t> 730 (round 1)</a:t>
                      </a:r>
                    </a:p>
                  </a:txBody>
                  <a:tcPr anchor="ctr">
                    <a:solidFill>
                      <a:srgbClr val="006087"/>
                    </a:solidFill>
                  </a:tcPr>
                </a:tc>
                <a:extLst>
                  <a:ext uri="{0D108BD9-81ED-4DB2-BD59-A6C34878D82A}">
                    <a16:rowId xmlns:a16="http://schemas.microsoft.com/office/drawing/2014/main" val="2298273407"/>
                  </a:ext>
                </a:extLst>
              </a:tr>
              <a:tr h="392050">
                <a:tc>
                  <a:txBody>
                    <a:bodyPr/>
                    <a:lstStyle/>
                    <a:p>
                      <a:r>
                        <a:rPr lang="en-IE" sz="1500" b="0" dirty="0">
                          <a:solidFill>
                            <a:schemeClr val="bg1"/>
                          </a:solidFill>
                        </a:rPr>
                        <a:t>Min Leaving Cert points</a:t>
                      </a:r>
                    </a:p>
                  </a:txBody>
                  <a:tcPr anchor="ctr">
                    <a:solidFill>
                      <a:srgbClr val="006087">
                        <a:alpha val="80000"/>
                      </a:srgbClr>
                    </a:solidFill>
                  </a:tcPr>
                </a:tc>
                <a:tc>
                  <a:txBody>
                    <a:bodyPr/>
                    <a:lstStyle/>
                    <a:p>
                      <a:pPr algn="ctr"/>
                      <a:r>
                        <a:rPr lang="en-IE" sz="1500" b="0" dirty="0">
                          <a:solidFill>
                            <a:schemeClr val="bg1"/>
                          </a:solidFill>
                        </a:rPr>
                        <a:t>549</a:t>
                      </a:r>
                    </a:p>
                  </a:txBody>
                  <a:tcPr anchor="ctr">
                    <a:solidFill>
                      <a:srgbClr val="006087">
                        <a:alpha val="80000"/>
                      </a:srgbClr>
                    </a:solidFill>
                  </a:tcPr>
                </a:tc>
                <a:extLst>
                  <a:ext uri="{0D108BD9-81ED-4DB2-BD59-A6C34878D82A}">
                    <a16:rowId xmlns:a16="http://schemas.microsoft.com/office/drawing/2014/main" val="955675910"/>
                  </a:ext>
                </a:extLst>
              </a:tr>
              <a:tr h="392050">
                <a:tc>
                  <a:txBody>
                    <a:bodyPr/>
                    <a:lstStyle/>
                    <a:p>
                      <a:r>
                        <a:rPr lang="en-IE" sz="1500" dirty="0">
                          <a:solidFill>
                            <a:schemeClr val="bg1"/>
                          </a:solidFill>
                        </a:rPr>
                        <a:t>Min HPAT score</a:t>
                      </a:r>
                    </a:p>
                  </a:txBody>
                  <a:tcPr anchor="ctr">
                    <a:solidFill>
                      <a:srgbClr val="006087"/>
                    </a:solidFill>
                  </a:tcPr>
                </a:tc>
                <a:tc>
                  <a:txBody>
                    <a:bodyPr/>
                    <a:lstStyle/>
                    <a:p>
                      <a:pPr algn="ctr"/>
                      <a:r>
                        <a:rPr lang="en-IE" sz="1500" dirty="0">
                          <a:solidFill>
                            <a:schemeClr val="bg1"/>
                          </a:solidFill>
                        </a:rPr>
                        <a:t>164</a:t>
                      </a:r>
                      <a:endParaRPr lang="en-US" sz="1500" dirty="0">
                        <a:solidFill>
                          <a:schemeClr val="bg1"/>
                        </a:solidFill>
                      </a:endParaRPr>
                    </a:p>
                  </a:txBody>
                  <a:tcPr anchor="ctr">
                    <a:solidFill>
                      <a:srgbClr val="006087"/>
                    </a:solidFill>
                  </a:tcPr>
                </a:tc>
                <a:extLst>
                  <a:ext uri="{0D108BD9-81ED-4DB2-BD59-A6C34878D82A}">
                    <a16:rowId xmlns:a16="http://schemas.microsoft.com/office/drawing/2014/main" val="3782723512"/>
                  </a:ext>
                </a:extLst>
              </a:tr>
              <a:tr h="392050">
                <a:tc>
                  <a:txBody>
                    <a:bodyPr/>
                    <a:lstStyle/>
                    <a:p>
                      <a:r>
                        <a:rPr lang="en-IE" sz="1500" dirty="0">
                          <a:solidFill>
                            <a:schemeClr val="bg1"/>
                          </a:solidFill>
                        </a:rPr>
                        <a:t>Highest HPAT score</a:t>
                      </a:r>
                    </a:p>
                  </a:txBody>
                  <a:tcPr anchor="ctr">
                    <a:solidFill>
                      <a:srgbClr val="006087">
                        <a:alpha val="80000"/>
                      </a:srgbClr>
                    </a:solidFill>
                  </a:tcPr>
                </a:tc>
                <a:tc>
                  <a:txBody>
                    <a:bodyPr/>
                    <a:lstStyle/>
                    <a:p>
                      <a:pPr algn="ctr"/>
                      <a:r>
                        <a:rPr lang="en-IE" sz="1500" dirty="0">
                          <a:solidFill>
                            <a:schemeClr val="bg1"/>
                          </a:solidFill>
                        </a:rPr>
                        <a:t>241</a:t>
                      </a:r>
                    </a:p>
                  </a:txBody>
                  <a:tcPr anchor="ctr">
                    <a:solidFill>
                      <a:srgbClr val="006087">
                        <a:alpha val="80000"/>
                      </a:srgbClr>
                    </a:solidFill>
                  </a:tcPr>
                </a:tc>
                <a:extLst>
                  <a:ext uri="{0D108BD9-81ED-4DB2-BD59-A6C34878D82A}">
                    <a16:rowId xmlns:a16="http://schemas.microsoft.com/office/drawing/2014/main" val="3347622887"/>
                  </a:ext>
                </a:extLst>
              </a:tr>
              <a:tr h="392050">
                <a:tc>
                  <a:txBody>
                    <a:bodyPr/>
                    <a:lstStyle/>
                    <a:p>
                      <a:r>
                        <a:rPr lang="en-IE" sz="1500" kern="1200" dirty="0">
                          <a:solidFill>
                            <a:schemeClr val="bg1"/>
                          </a:solidFill>
                          <a:latin typeface="+mn-lt"/>
                          <a:ea typeface="+mn-ea"/>
                          <a:cs typeface="+mn-cs"/>
                        </a:rPr>
                        <a:t>Highest combined score of those admitted to First Year    </a:t>
                      </a:r>
                    </a:p>
                  </a:txBody>
                  <a:tcPr anchor="ctr">
                    <a:solidFill>
                      <a:srgbClr val="006087"/>
                    </a:solidFill>
                  </a:tcPr>
                </a:tc>
                <a:tc>
                  <a:txBody>
                    <a:bodyPr/>
                    <a:lstStyle/>
                    <a:p>
                      <a:pPr algn="ctr"/>
                      <a:r>
                        <a:rPr lang="en-IE" sz="1500" dirty="0">
                          <a:solidFill>
                            <a:schemeClr val="bg1"/>
                          </a:solidFill>
                        </a:rPr>
                        <a:t>806</a:t>
                      </a:r>
                    </a:p>
                  </a:txBody>
                  <a:tcPr anchor="ctr">
                    <a:solidFill>
                      <a:srgbClr val="006087"/>
                    </a:solidFill>
                  </a:tcPr>
                </a:tc>
                <a:extLst>
                  <a:ext uri="{0D108BD9-81ED-4DB2-BD59-A6C34878D82A}">
                    <a16:rowId xmlns:a16="http://schemas.microsoft.com/office/drawing/2014/main" val="3518515336"/>
                  </a:ext>
                </a:extLst>
              </a:tr>
            </a:tbl>
          </a:graphicData>
        </a:graphic>
      </p:graphicFrame>
      <p:sp>
        <p:nvSpPr>
          <p:cNvPr id="4" name="TextBox 3">
            <a:extLst>
              <a:ext uri="{FF2B5EF4-FFF2-40B4-BE49-F238E27FC236}">
                <a16:creationId xmlns:a16="http://schemas.microsoft.com/office/drawing/2014/main" id="{F0EF6D0A-5DD4-B7CF-ABA1-7F9DF8624AED}"/>
              </a:ext>
            </a:extLst>
          </p:cNvPr>
          <p:cNvSpPr txBox="1"/>
          <p:nvPr/>
        </p:nvSpPr>
        <p:spPr>
          <a:xfrm>
            <a:off x="6433682" y="4246370"/>
            <a:ext cx="5330991" cy="2031325"/>
          </a:xfrm>
          <a:prstGeom prst="rect">
            <a:avLst/>
          </a:prstGeom>
          <a:noFill/>
        </p:spPr>
        <p:txBody>
          <a:bodyPr wrap="square" rtlCol="0">
            <a:spAutoFit/>
          </a:bodyPr>
          <a:lstStyle/>
          <a:p>
            <a:r>
              <a:rPr lang="en-IE" b="1" i="1" dirty="0"/>
              <a:t>From 2027</a:t>
            </a:r>
          </a:p>
          <a:p>
            <a:pPr marL="285750" indent="-285750">
              <a:buFont typeface="Arial" panose="020B0604020202020204" pitchFamily="34" charset="0"/>
              <a:buChar char="•"/>
            </a:pPr>
            <a:r>
              <a:rPr lang="en-IE" i="1" dirty="0"/>
              <a:t>No moderation of LC points – all points will count the same: </a:t>
            </a:r>
          </a:p>
          <a:p>
            <a:pPr lvl="1"/>
            <a:r>
              <a:rPr lang="en-IE" i="1" dirty="0"/>
              <a:t>625 points will count as 625 points</a:t>
            </a:r>
          </a:p>
          <a:p>
            <a:pPr lvl="1"/>
            <a:r>
              <a:rPr lang="en-IE" i="1" dirty="0"/>
              <a:t>600 points will count as 600 points etc.</a:t>
            </a:r>
          </a:p>
          <a:p>
            <a:pPr marL="285750" indent="-285750">
              <a:buFont typeface="Arial" panose="020B0604020202020204" pitchFamily="34" charset="0"/>
              <a:buChar char="•"/>
            </a:pPr>
            <a:r>
              <a:rPr lang="en-IE" i="1" dirty="0"/>
              <a:t>HPAT will be worth only 150 points (not 300)</a:t>
            </a:r>
          </a:p>
          <a:p>
            <a:pPr marL="285750" indent="-285750">
              <a:buFont typeface="Arial" panose="020B0604020202020204" pitchFamily="34" charset="0"/>
              <a:buChar char="•"/>
            </a:pPr>
            <a:r>
              <a:rPr lang="en-IE" i="1" dirty="0"/>
              <a:t>Max score from 2027 (LC+HPAT) will be 775</a:t>
            </a:r>
          </a:p>
        </p:txBody>
      </p:sp>
    </p:spTree>
    <p:extLst>
      <p:ext uri="{BB962C8B-B14F-4D97-AF65-F5344CB8AC3E}">
        <p14:creationId xmlns:p14="http://schemas.microsoft.com/office/powerpoint/2010/main" val="3942523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4948A-5A7D-B8C1-82A5-86ECDDC94CD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4F1D418-A39E-41CE-D0A7-C094FD1158A4}"/>
              </a:ext>
            </a:extLst>
          </p:cNvPr>
          <p:cNvSpPr>
            <a:spLocks noGrp="1"/>
          </p:cNvSpPr>
          <p:nvPr>
            <p:ph type="title"/>
          </p:nvPr>
        </p:nvSpPr>
        <p:spPr/>
        <p:txBody>
          <a:bodyPr>
            <a:noAutofit/>
          </a:bodyPr>
          <a:lstStyle/>
          <a:p>
            <a:r>
              <a:rPr lang="en-IE" sz="4000" b="0" i="0" u="none" strike="noStrike" kern="1200" baseline="0" dirty="0">
                <a:ea typeface="+mn-ea"/>
                <a:cs typeface="+mn-cs"/>
              </a:rPr>
              <a:t>CK702 Dentistry Overview</a:t>
            </a:r>
            <a:endParaRPr lang="en-IE" sz="4000" dirty="0"/>
          </a:p>
        </p:txBody>
      </p:sp>
      <p:sp>
        <p:nvSpPr>
          <p:cNvPr id="5" name="TextBox 4">
            <a:extLst>
              <a:ext uri="{FF2B5EF4-FFF2-40B4-BE49-F238E27FC236}">
                <a16:creationId xmlns:a16="http://schemas.microsoft.com/office/drawing/2014/main" id="{32AB6717-4FB8-C319-AB11-2F0132BF08C7}"/>
              </a:ext>
            </a:extLst>
          </p:cNvPr>
          <p:cNvSpPr txBox="1"/>
          <p:nvPr/>
        </p:nvSpPr>
        <p:spPr>
          <a:xfrm>
            <a:off x="338556" y="1398300"/>
            <a:ext cx="6097836" cy="584775"/>
          </a:xfrm>
          <a:prstGeom prst="rect">
            <a:avLst/>
          </a:prstGeom>
          <a:noFill/>
        </p:spPr>
        <p:txBody>
          <a:bodyPr wrap="square">
            <a:spAutoFit/>
          </a:bodyPr>
          <a:lstStyle/>
          <a:p>
            <a:r>
              <a:rPr lang="en-IE" sz="1600" b="1" i="0" u="none" strike="noStrike" baseline="0" dirty="0">
                <a:solidFill>
                  <a:srgbClr val="000000"/>
                </a:solidFill>
              </a:rPr>
              <a:t>DURATION 				</a:t>
            </a:r>
            <a:r>
              <a:rPr lang="en-IE" sz="1600" b="0" i="0" u="none" strike="noStrike" baseline="0" dirty="0">
                <a:solidFill>
                  <a:srgbClr val="000000"/>
                </a:solidFill>
              </a:rPr>
              <a:t>5 Years 	</a:t>
            </a:r>
            <a:r>
              <a:rPr lang="en-IE" sz="1600" b="1" i="0" u="none" strike="noStrike" baseline="0" dirty="0">
                <a:solidFill>
                  <a:srgbClr val="000000"/>
                </a:solidFill>
              </a:rPr>
              <a:t>EU PLACES </a:t>
            </a:r>
            <a:r>
              <a:rPr lang="en-IE" sz="1600" i="0" u="none" strike="noStrike" baseline="0" dirty="0">
                <a:solidFill>
                  <a:srgbClr val="000000"/>
                </a:solidFill>
              </a:rPr>
              <a:t>~26</a:t>
            </a:r>
            <a:r>
              <a:rPr lang="en-IE" sz="1600" b="1" i="0" u="none" strike="noStrike" baseline="0" dirty="0">
                <a:solidFill>
                  <a:srgbClr val="000000"/>
                </a:solidFill>
              </a:rPr>
              <a:t>	</a:t>
            </a:r>
          </a:p>
          <a:p>
            <a:r>
              <a:rPr lang="en-IE" sz="1600" b="1" i="0" u="none" strike="noStrike" baseline="0" dirty="0">
                <a:solidFill>
                  <a:srgbClr val="000000"/>
                </a:solidFill>
              </a:rPr>
              <a:t>MINIMUM CAO POINTS 2025 	</a:t>
            </a:r>
            <a:r>
              <a:rPr lang="en-IE" sz="1600" i="0" u="none" strike="noStrike" baseline="0" dirty="0">
                <a:solidFill>
                  <a:srgbClr val="000000"/>
                </a:solidFill>
              </a:rPr>
              <a:t>613*</a:t>
            </a:r>
            <a:r>
              <a:rPr lang="en-IE" sz="1600" b="0" i="0" u="none" strike="noStrike" baseline="0" dirty="0">
                <a:solidFill>
                  <a:srgbClr val="000000"/>
                </a:solidFill>
              </a:rPr>
              <a:t> </a:t>
            </a:r>
            <a:endParaRPr lang="en-IE" sz="1600" dirty="0"/>
          </a:p>
        </p:txBody>
      </p:sp>
      <p:sp>
        <p:nvSpPr>
          <p:cNvPr id="8" name="TextBox 7">
            <a:extLst>
              <a:ext uri="{FF2B5EF4-FFF2-40B4-BE49-F238E27FC236}">
                <a16:creationId xmlns:a16="http://schemas.microsoft.com/office/drawing/2014/main" id="{57A231EE-3C90-37EA-21E3-34E230884BB9}"/>
              </a:ext>
            </a:extLst>
          </p:cNvPr>
          <p:cNvSpPr txBox="1"/>
          <p:nvPr/>
        </p:nvSpPr>
        <p:spPr>
          <a:xfrm>
            <a:off x="338556" y="2056606"/>
            <a:ext cx="5563479" cy="2554545"/>
          </a:xfrm>
          <a:prstGeom prst="rect">
            <a:avLst/>
          </a:prstGeom>
          <a:noFill/>
        </p:spPr>
        <p:txBody>
          <a:bodyPr wrap="square">
            <a:spAutoFit/>
          </a:bodyPr>
          <a:lstStyle/>
          <a:p>
            <a:r>
              <a:rPr lang="en-IE" sz="1600" b="1" dirty="0">
                <a:solidFill>
                  <a:srgbClr val="000000"/>
                </a:solidFill>
              </a:rPr>
              <a:t>Subject Requirements: </a:t>
            </a:r>
          </a:p>
          <a:p>
            <a:r>
              <a:rPr lang="en-IE" sz="1600" dirty="0">
                <a:solidFill>
                  <a:srgbClr val="000000"/>
                </a:solidFill>
              </a:rPr>
              <a:t>H4 Chemistry, H4 either Physics or Biology.</a:t>
            </a:r>
          </a:p>
          <a:p>
            <a:endParaRPr lang="en-IE" sz="1600" b="1" dirty="0">
              <a:solidFill>
                <a:srgbClr val="000000"/>
              </a:solidFill>
            </a:endParaRPr>
          </a:p>
          <a:p>
            <a:r>
              <a:rPr lang="en-IE" sz="1600" b="1" dirty="0">
                <a:solidFill>
                  <a:srgbClr val="000000"/>
                </a:solidFill>
              </a:rPr>
              <a:t>Additional Requirements</a:t>
            </a:r>
          </a:p>
          <a:p>
            <a:r>
              <a:rPr lang="en-IE" sz="1600" dirty="0">
                <a:solidFill>
                  <a:srgbClr val="000000"/>
                </a:solidFill>
              </a:rPr>
              <a:t>Garda Vetting and Fitness to Practise.</a:t>
            </a:r>
          </a:p>
          <a:p>
            <a:endParaRPr lang="en-IE" sz="1600" dirty="0">
              <a:solidFill>
                <a:srgbClr val="000000"/>
              </a:solidFill>
            </a:endParaRPr>
          </a:p>
          <a:p>
            <a:r>
              <a:rPr lang="en-IE" sz="1600" dirty="0">
                <a:solidFill>
                  <a:srgbClr val="000000"/>
                </a:solidFill>
              </a:rPr>
              <a:t>1.5 years mainly on campus studying basic medical sciences.</a:t>
            </a:r>
          </a:p>
          <a:p>
            <a:r>
              <a:rPr lang="en-IE" sz="1600" dirty="0">
                <a:solidFill>
                  <a:srgbClr val="000000"/>
                </a:solidFill>
              </a:rPr>
              <a:t>3.5 years in the CUDSH and the attached Cork University Hospital allowing students extensive experience in the diagnosis and treatment of patients.</a:t>
            </a:r>
          </a:p>
        </p:txBody>
      </p:sp>
      <p:cxnSp>
        <p:nvCxnSpPr>
          <p:cNvPr id="10" name="Straight Connector 9">
            <a:extLst>
              <a:ext uri="{FF2B5EF4-FFF2-40B4-BE49-F238E27FC236}">
                <a16:creationId xmlns:a16="http://schemas.microsoft.com/office/drawing/2014/main" id="{5724AA9D-F809-E991-2747-A1FBA96C4622}"/>
              </a:ext>
            </a:extLst>
          </p:cNvPr>
          <p:cNvCxnSpPr/>
          <p:nvPr/>
        </p:nvCxnSpPr>
        <p:spPr>
          <a:xfrm>
            <a:off x="6408683" y="1690687"/>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887B158A-F0B3-65B2-D395-6C8800A3F15E}"/>
              </a:ext>
            </a:extLst>
          </p:cNvPr>
          <p:cNvSpPr txBox="1"/>
          <p:nvPr/>
        </p:nvSpPr>
        <p:spPr>
          <a:xfrm>
            <a:off x="367991" y="4756045"/>
            <a:ext cx="6097836" cy="1323439"/>
          </a:xfrm>
          <a:prstGeom prst="rect">
            <a:avLst/>
          </a:prstGeom>
          <a:noFill/>
        </p:spPr>
        <p:txBody>
          <a:bodyPr wrap="square">
            <a:spAutoFit/>
          </a:bodyPr>
          <a:lstStyle/>
          <a:p>
            <a:r>
              <a:rPr lang="en-IE" sz="1600" b="0" i="0" u="sng" strike="noStrike" baseline="0" dirty="0">
                <a:solidFill>
                  <a:srgbClr val="000000"/>
                </a:solidFill>
              </a:rPr>
              <a:t>Career Opportunities</a:t>
            </a:r>
          </a:p>
          <a:p>
            <a:r>
              <a:rPr lang="en-IE" sz="1600" dirty="0">
                <a:solidFill>
                  <a:srgbClr val="000000"/>
                </a:solidFill>
              </a:rPr>
              <a:t>G</a:t>
            </a:r>
            <a:r>
              <a:rPr lang="en-IE" sz="1600" b="0" i="0" u="none" strike="noStrike" baseline="0" dirty="0">
                <a:solidFill>
                  <a:srgbClr val="000000"/>
                </a:solidFill>
              </a:rPr>
              <a:t>eneral practice, work in the community dental service, undertake further study with a view of specialising, or become university academics. Qualified dentists can currently work in EU countries,  Australia, Canada, Malaysia, and Singapore.</a:t>
            </a:r>
            <a:endParaRPr lang="en-IE" sz="1600" dirty="0"/>
          </a:p>
        </p:txBody>
      </p:sp>
      <p:sp>
        <p:nvSpPr>
          <p:cNvPr id="20" name="TextBox 19">
            <a:extLst>
              <a:ext uri="{FF2B5EF4-FFF2-40B4-BE49-F238E27FC236}">
                <a16:creationId xmlns:a16="http://schemas.microsoft.com/office/drawing/2014/main" id="{18FAB602-E596-AD1E-8681-5D769732C46A}"/>
              </a:ext>
            </a:extLst>
          </p:cNvPr>
          <p:cNvSpPr txBox="1"/>
          <p:nvPr/>
        </p:nvSpPr>
        <p:spPr>
          <a:xfrm>
            <a:off x="6746901" y="3515753"/>
            <a:ext cx="1907008" cy="461665"/>
          </a:xfrm>
          <a:prstGeom prst="rect">
            <a:avLst/>
          </a:prstGeom>
          <a:noFill/>
        </p:spPr>
        <p:txBody>
          <a:bodyPr wrap="square">
            <a:spAutoFit/>
          </a:bodyPr>
          <a:lstStyle/>
          <a:p>
            <a:r>
              <a:rPr lang="fr-FR" sz="1200" b="1" i="0" u="none" strike="noStrike" baseline="0" dirty="0"/>
              <a:t>Dr Martha Woods</a:t>
            </a:r>
          </a:p>
          <a:p>
            <a:r>
              <a:rPr lang="fr-FR" sz="1200" b="1" i="0" u="none" strike="noStrike" baseline="0" dirty="0"/>
              <a:t>Dentistry Graduate</a:t>
            </a:r>
            <a:endParaRPr lang="en-IE" sz="1200" b="1" dirty="0"/>
          </a:p>
        </p:txBody>
      </p:sp>
      <p:sp>
        <p:nvSpPr>
          <p:cNvPr id="13" name="TextBox 12">
            <a:extLst>
              <a:ext uri="{FF2B5EF4-FFF2-40B4-BE49-F238E27FC236}">
                <a16:creationId xmlns:a16="http://schemas.microsoft.com/office/drawing/2014/main" id="{972D0D8C-FFFA-4F29-D636-30882AD40736}"/>
              </a:ext>
            </a:extLst>
          </p:cNvPr>
          <p:cNvSpPr txBox="1"/>
          <p:nvPr/>
        </p:nvSpPr>
        <p:spPr>
          <a:xfrm>
            <a:off x="6746901" y="4006079"/>
            <a:ext cx="4947492" cy="1815882"/>
          </a:xfrm>
          <a:prstGeom prst="rect">
            <a:avLst/>
          </a:prstGeom>
          <a:noFill/>
        </p:spPr>
        <p:txBody>
          <a:bodyPr wrap="square">
            <a:spAutoFit/>
          </a:bodyPr>
          <a:lstStyle/>
          <a:p>
            <a:r>
              <a:rPr lang="en-IE" sz="1600" b="0" i="0" u="sng" strike="noStrike" baseline="0" dirty="0">
                <a:solidFill>
                  <a:srgbClr val="000000"/>
                </a:solidFill>
              </a:rPr>
              <a:t>Key Subject Areas</a:t>
            </a:r>
          </a:p>
          <a:p>
            <a:r>
              <a:rPr lang="en-IE" sz="1600" b="0" i="0" strike="noStrike" baseline="0" dirty="0">
                <a:solidFill>
                  <a:srgbClr val="000000"/>
                </a:solidFill>
              </a:rPr>
              <a:t>1. Anatomy, Physiology, Biochemistry, </a:t>
            </a:r>
          </a:p>
          <a:p>
            <a:r>
              <a:rPr lang="en-IE" sz="1600" dirty="0">
                <a:solidFill>
                  <a:srgbClr val="000000"/>
                </a:solidFill>
              </a:rPr>
              <a:t>2. </a:t>
            </a:r>
            <a:r>
              <a:rPr lang="en-US" sz="1600" dirty="0"/>
              <a:t>Pathology, Pharmacology,</a:t>
            </a:r>
            <a:endParaRPr lang="en-IE" sz="1600" b="0" i="0" strike="noStrike" baseline="0" dirty="0">
              <a:solidFill>
                <a:srgbClr val="000000"/>
              </a:solidFill>
            </a:endParaRPr>
          </a:p>
          <a:p>
            <a:r>
              <a:rPr lang="en-IE" sz="1600" dirty="0">
                <a:solidFill>
                  <a:srgbClr val="000000"/>
                </a:solidFill>
              </a:rPr>
              <a:t>3. </a:t>
            </a:r>
            <a:r>
              <a:rPr lang="en-US" sz="1600" dirty="0"/>
              <a:t>Clinical Dentistry</a:t>
            </a:r>
          </a:p>
          <a:p>
            <a:r>
              <a:rPr lang="en-US" sz="1600" dirty="0"/>
              <a:t>4. Restorative Dentistry</a:t>
            </a:r>
          </a:p>
          <a:p>
            <a:r>
              <a:rPr lang="en-US" sz="1600" dirty="0"/>
              <a:t>5. Dental Surgery</a:t>
            </a:r>
          </a:p>
          <a:p>
            <a:r>
              <a:rPr lang="en-US" sz="1600" dirty="0"/>
              <a:t>6. Oral Health and Development </a:t>
            </a:r>
            <a:endParaRPr lang="en-IE" sz="1600" dirty="0"/>
          </a:p>
        </p:txBody>
      </p:sp>
      <p:sp>
        <p:nvSpPr>
          <p:cNvPr id="16" name="TextBox 15">
            <a:extLst>
              <a:ext uri="{FF2B5EF4-FFF2-40B4-BE49-F238E27FC236}">
                <a16:creationId xmlns:a16="http://schemas.microsoft.com/office/drawing/2014/main" id="{535C53B3-6208-B829-2463-758BBA9CE259}"/>
              </a:ext>
            </a:extLst>
          </p:cNvPr>
          <p:cNvSpPr txBox="1"/>
          <p:nvPr/>
        </p:nvSpPr>
        <p:spPr>
          <a:xfrm>
            <a:off x="8700091" y="1590845"/>
            <a:ext cx="3491909" cy="2308324"/>
          </a:xfrm>
          <a:prstGeom prst="rect">
            <a:avLst/>
          </a:prstGeom>
          <a:noFill/>
        </p:spPr>
        <p:txBody>
          <a:bodyPr wrap="square">
            <a:spAutoFit/>
          </a:bodyPr>
          <a:lstStyle/>
          <a:p>
            <a:r>
              <a:rPr lang="en-IE" sz="1600" i="1" dirty="0">
                <a:solidFill>
                  <a:srgbClr val="000000"/>
                </a:solidFill>
                <a:latin typeface="Aptos" panose="020B0004020202020204" pitchFamily="34" charset="0"/>
              </a:rPr>
              <a:t>“</a:t>
            </a:r>
            <a:r>
              <a:rPr lang="en-IE" sz="1600" i="1" dirty="0"/>
              <a:t>The degree blends academic excellence with clinical experience and a true sense of community. At the Dental School and Hospital, it’s so much more than just teeth; every student is known and supported, fostering confident, capable, and compassionate practitioners who are ready for the real world.</a:t>
            </a:r>
            <a:r>
              <a:rPr lang="en-IE" sz="1600" i="1" dirty="0">
                <a:solidFill>
                  <a:srgbClr val="000000"/>
                </a:solidFill>
                <a:latin typeface="Aptos" panose="020B0004020202020204" pitchFamily="34" charset="0"/>
              </a:rPr>
              <a:t>” </a:t>
            </a:r>
            <a:endParaRPr lang="en-IE" sz="1600" i="1" dirty="0">
              <a:latin typeface="Aptos" panose="020B0004020202020204" pitchFamily="34" charset="0"/>
            </a:endParaRPr>
          </a:p>
        </p:txBody>
      </p:sp>
      <p:sp>
        <p:nvSpPr>
          <p:cNvPr id="12" name="TextBox 11">
            <a:extLst>
              <a:ext uri="{FF2B5EF4-FFF2-40B4-BE49-F238E27FC236}">
                <a16:creationId xmlns:a16="http://schemas.microsoft.com/office/drawing/2014/main" id="{251BD4F6-3D59-A6DD-D69E-77514F0F53EF}"/>
              </a:ext>
            </a:extLst>
          </p:cNvPr>
          <p:cNvSpPr txBox="1"/>
          <p:nvPr/>
        </p:nvSpPr>
        <p:spPr>
          <a:xfrm>
            <a:off x="6630838" y="5850622"/>
            <a:ext cx="4947492" cy="830997"/>
          </a:xfrm>
          <a:prstGeom prst="rect">
            <a:avLst/>
          </a:prstGeom>
          <a:noFill/>
        </p:spPr>
        <p:txBody>
          <a:bodyPr wrap="square">
            <a:spAutoFit/>
          </a:bodyPr>
          <a:lstStyle/>
          <a:p>
            <a:r>
              <a:rPr lang="en-IE" sz="1600" dirty="0">
                <a:hlinkClick r:id="rId3"/>
              </a:rPr>
              <a:t>https://www.ucc.ie/en/dentalschool/</a:t>
            </a:r>
            <a:r>
              <a:rPr lang="en-IE" sz="1600" dirty="0"/>
              <a:t>  </a:t>
            </a:r>
          </a:p>
          <a:p>
            <a:endParaRPr lang="en-IE" sz="1600" dirty="0"/>
          </a:p>
          <a:p>
            <a:r>
              <a:rPr lang="en-IE" sz="1600" dirty="0">
                <a:hlinkClick r:id="rId4"/>
              </a:rPr>
              <a:t>https://www.ucc.ie/en/ck702/</a:t>
            </a:r>
            <a:endParaRPr lang="en-IE" sz="1600" dirty="0"/>
          </a:p>
        </p:txBody>
      </p:sp>
      <p:pic>
        <p:nvPicPr>
          <p:cNvPr id="9" name="Picture 8" descr="A close-up of a person smiling&#10;&#10;AI-generated content may be incorrect.">
            <a:extLst>
              <a:ext uri="{FF2B5EF4-FFF2-40B4-BE49-F238E27FC236}">
                <a16:creationId xmlns:a16="http://schemas.microsoft.com/office/drawing/2014/main" id="{8AF88DCC-655A-7A95-5D8D-B19067AF2A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748" y="1647809"/>
            <a:ext cx="1544648" cy="1867944"/>
          </a:xfrm>
          <a:prstGeom prst="rect">
            <a:avLst/>
          </a:prstGeom>
        </p:spPr>
      </p:pic>
    </p:spTree>
    <p:extLst>
      <p:ext uri="{BB962C8B-B14F-4D97-AF65-F5344CB8AC3E}">
        <p14:creationId xmlns:p14="http://schemas.microsoft.com/office/powerpoint/2010/main" val="1579194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4948A-5A7D-B8C1-82A5-86ECDDC94CD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4F1D418-A39E-41CE-D0A7-C094FD1158A4}"/>
              </a:ext>
            </a:extLst>
          </p:cNvPr>
          <p:cNvSpPr>
            <a:spLocks noGrp="1"/>
          </p:cNvSpPr>
          <p:nvPr>
            <p:ph type="title"/>
          </p:nvPr>
        </p:nvSpPr>
        <p:spPr/>
        <p:txBody>
          <a:bodyPr>
            <a:noAutofit/>
          </a:bodyPr>
          <a:lstStyle/>
          <a:p>
            <a:r>
              <a:rPr lang="en-IE" sz="4000" b="0" i="0" u="none" strike="noStrike" kern="1200" baseline="0" dirty="0">
                <a:ea typeface="+mn-ea"/>
                <a:cs typeface="+mn-cs"/>
              </a:rPr>
              <a:t>Dental Nursing Overview</a:t>
            </a:r>
            <a:endParaRPr lang="en-IE" sz="4000" dirty="0"/>
          </a:p>
        </p:txBody>
      </p:sp>
      <p:sp>
        <p:nvSpPr>
          <p:cNvPr id="5" name="TextBox 4">
            <a:extLst>
              <a:ext uri="{FF2B5EF4-FFF2-40B4-BE49-F238E27FC236}">
                <a16:creationId xmlns:a16="http://schemas.microsoft.com/office/drawing/2014/main" id="{32AB6717-4FB8-C319-AB11-2F0132BF08C7}"/>
              </a:ext>
            </a:extLst>
          </p:cNvPr>
          <p:cNvSpPr txBox="1"/>
          <p:nvPr/>
        </p:nvSpPr>
        <p:spPr>
          <a:xfrm>
            <a:off x="367990" y="1410274"/>
            <a:ext cx="6097836" cy="830997"/>
          </a:xfrm>
          <a:prstGeom prst="rect">
            <a:avLst/>
          </a:prstGeom>
          <a:noFill/>
        </p:spPr>
        <p:txBody>
          <a:bodyPr wrap="square">
            <a:spAutoFit/>
          </a:bodyPr>
          <a:lstStyle/>
          <a:p>
            <a:r>
              <a:rPr lang="en-IE" sz="1600" b="1" i="0" u="none" strike="noStrike" baseline="0" dirty="0">
                <a:solidFill>
                  <a:srgbClr val="000000"/>
                </a:solidFill>
              </a:rPr>
              <a:t>DURATION </a:t>
            </a:r>
            <a:r>
              <a:rPr lang="en-IE" sz="1600" dirty="0">
                <a:solidFill>
                  <a:srgbClr val="000000"/>
                </a:solidFill>
              </a:rPr>
              <a:t>2</a:t>
            </a:r>
            <a:r>
              <a:rPr lang="en-IE" sz="1600" b="0" i="0" u="none" strike="noStrike" baseline="0" dirty="0">
                <a:solidFill>
                  <a:srgbClr val="000000"/>
                </a:solidFill>
              </a:rPr>
              <a:t> Years (Full time</a:t>
            </a:r>
            <a:r>
              <a:rPr lang="en-IE" sz="1600" dirty="0">
                <a:solidFill>
                  <a:srgbClr val="000000"/>
                </a:solidFill>
              </a:rPr>
              <a:t>) </a:t>
            </a:r>
          </a:p>
          <a:p>
            <a:r>
              <a:rPr lang="en-IE" sz="1600" b="0" i="0" u="none" strike="noStrike" baseline="0" dirty="0">
                <a:solidFill>
                  <a:srgbClr val="000000"/>
                </a:solidFill>
              </a:rPr>
              <a:t>16 month (Part-time) </a:t>
            </a:r>
          </a:p>
          <a:p>
            <a:r>
              <a:rPr lang="en-IE" sz="1600" b="0" i="0" u="none" strike="noStrike" baseline="0" dirty="0">
                <a:solidFill>
                  <a:srgbClr val="000000"/>
                </a:solidFill>
              </a:rPr>
              <a:t>employed as a Dental Nurse of time of application </a:t>
            </a:r>
          </a:p>
        </p:txBody>
      </p:sp>
      <p:sp>
        <p:nvSpPr>
          <p:cNvPr id="8" name="TextBox 7">
            <a:extLst>
              <a:ext uri="{FF2B5EF4-FFF2-40B4-BE49-F238E27FC236}">
                <a16:creationId xmlns:a16="http://schemas.microsoft.com/office/drawing/2014/main" id="{57A231EE-3C90-37EA-21E3-34E230884BB9}"/>
              </a:ext>
            </a:extLst>
          </p:cNvPr>
          <p:cNvSpPr txBox="1"/>
          <p:nvPr/>
        </p:nvSpPr>
        <p:spPr>
          <a:xfrm>
            <a:off x="385725" y="2441034"/>
            <a:ext cx="6067752" cy="1477328"/>
          </a:xfrm>
          <a:prstGeom prst="rect">
            <a:avLst/>
          </a:prstGeom>
          <a:noFill/>
        </p:spPr>
        <p:txBody>
          <a:bodyPr wrap="square">
            <a:spAutoFit/>
          </a:bodyPr>
          <a:lstStyle/>
          <a:p>
            <a:r>
              <a:rPr lang="en-IE" sz="1600" b="1" dirty="0">
                <a:solidFill>
                  <a:srgbClr val="000000"/>
                </a:solidFill>
              </a:rPr>
              <a:t>Subject Requirements: </a:t>
            </a:r>
          </a:p>
          <a:p>
            <a:r>
              <a:rPr lang="pt-BR" sz="1600" dirty="0">
                <a:solidFill>
                  <a:srgbClr val="000000"/>
                </a:solidFill>
              </a:rPr>
              <a:t>Minimum grade O6 /H7 in 5 subjects</a:t>
            </a:r>
          </a:p>
          <a:p>
            <a:r>
              <a:rPr lang="pt-BR" sz="1600" dirty="0">
                <a:solidFill>
                  <a:srgbClr val="000000"/>
                </a:solidFill>
              </a:rPr>
              <a:t>All applicants are interviewed</a:t>
            </a:r>
            <a:endParaRPr lang="en-IE" sz="1600" dirty="0">
              <a:solidFill>
                <a:srgbClr val="000000"/>
              </a:solidFill>
            </a:endParaRPr>
          </a:p>
          <a:p>
            <a:r>
              <a:rPr lang="en-IE" sz="1600" b="1" dirty="0">
                <a:solidFill>
                  <a:srgbClr val="000000"/>
                </a:solidFill>
              </a:rPr>
              <a:t>Additional Requirements</a:t>
            </a:r>
          </a:p>
          <a:p>
            <a:r>
              <a:rPr lang="en-IE" sz="1600" dirty="0">
                <a:solidFill>
                  <a:srgbClr val="000000"/>
                </a:solidFill>
              </a:rPr>
              <a:t>Garda Vetting and Fitness to Practise</a:t>
            </a:r>
          </a:p>
          <a:p>
            <a:endParaRPr lang="en-IE" sz="1000" dirty="0">
              <a:solidFill>
                <a:srgbClr val="000000"/>
              </a:solidFill>
              <a:latin typeface="Gotham"/>
            </a:endParaRPr>
          </a:p>
        </p:txBody>
      </p:sp>
      <p:cxnSp>
        <p:nvCxnSpPr>
          <p:cNvPr id="10" name="Straight Connector 9">
            <a:extLst>
              <a:ext uri="{FF2B5EF4-FFF2-40B4-BE49-F238E27FC236}">
                <a16:creationId xmlns:a16="http://schemas.microsoft.com/office/drawing/2014/main" id="{5724AA9D-F809-E991-2747-A1FBA96C4622}"/>
              </a:ext>
            </a:extLst>
          </p:cNvPr>
          <p:cNvCxnSpPr/>
          <p:nvPr/>
        </p:nvCxnSpPr>
        <p:spPr>
          <a:xfrm>
            <a:off x="6078273" y="1553367"/>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887B158A-F0B3-65B2-D395-6C8800A3F15E}"/>
              </a:ext>
            </a:extLst>
          </p:cNvPr>
          <p:cNvSpPr txBox="1"/>
          <p:nvPr/>
        </p:nvSpPr>
        <p:spPr>
          <a:xfrm>
            <a:off x="385725" y="4107913"/>
            <a:ext cx="5728003" cy="1846659"/>
          </a:xfrm>
          <a:prstGeom prst="rect">
            <a:avLst/>
          </a:prstGeom>
          <a:noFill/>
        </p:spPr>
        <p:txBody>
          <a:bodyPr wrap="square">
            <a:spAutoFit/>
          </a:bodyPr>
          <a:lstStyle/>
          <a:p>
            <a:r>
              <a:rPr lang="en-IE" sz="1600" b="0" i="0" u="sng" strike="noStrike" baseline="0" dirty="0">
                <a:solidFill>
                  <a:srgbClr val="000000"/>
                </a:solidFill>
              </a:rPr>
              <a:t>Career Opportunities</a:t>
            </a:r>
          </a:p>
          <a:p>
            <a:r>
              <a:rPr lang="en-IE" sz="1600" b="0" i="0" u="none" strike="noStrike" baseline="0" dirty="0">
                <a:solidFill>
                  <a:srgbClr val="000000"/>
                </a:solidFill>
              </a:rPr>
              <a:t>Dental Nurses are valuable members of the dental team. The employment rate of our graduates is extremely high and it is also possible to work abroad with this qualification. Further study is possible, including dental radiography, conscious sedation, oral health promotion, dental hygiene and dental science</a:t>
            </a:r>
            <a:r>
              <a:rPr lang="en-IE" sz="1800" b="0" i="0" u="none" strike="noStrike" baseline="0" dirty="0">
                <a:solidFill>
                  <a:srgbClr val="000000"/>
                </a:solidFill>
              </a:rPr>
              <a:t>. </a:t>
            </a:r>
            <a:endParaRPr lang="en-IE" dirty="0"/>
          </a:p>
        </p:txBody>
      </p:sp>
      <p:sp>
        <p:nvSpPr>
          <p:cNvPr id="9" name="TextBox 8">
            <a:extLst>
              <a:ext uri="{FF2B5EF4-FFF2-40B4-BE49-F238E27FC236}">
                <a16:creationId xmlns:a16="http://schemas.microsoft.com/office/drawing/2014/main" id="{ED96F4BD-8A8C-EBC1-7C9D-1ED7B1082CC5}"/>
              </a:ext>
            </a:extLst>
          </p:cNvPr>
          <p:cNvSpPr txBox="1"/>
          <p:nvPr/>
        </p:nvSpPr>
        <p:spPr>
          <a:xfrm>
            <a:off x="6227141" y="1345948"/>
            <a:ext cx="5596869" cy="1600438"/>
          </a:xfrm>
          <a:prstGeom prst="rect">
            <a:avLst/>
          </a:prstGeom>
          <a:noFill/>
        </p:spPr>
        <p:txBody>
          <a:bodyPr wrap="square">
            <a:spAutoFit/>
          </a:bodyPr>
          <a:lstStyle/>
          <a:p>
            <a:r>
              <a:rPr lang="en-IE" sz="1600" dirty="0">
                <a:solidFill>
                  <a:srgbClr val="000000"/>
                </a:solidFill>
              </a:rPr>
              <a:t>The main duties of a dental nurse include:</a:t>
            </a:r>
          </a:p>
          <a:p>
            <a:pPr marL="285750" indent="-285750">
              <a:buFont typeface="Arial" panose="020B0604020202020204" pitchFamily="34" charset="0"/>
              <a:buChar char="•"/>
            </a:pPr>
            <a:r>
              <a:rPr lang="en-IE" sz="1600" dirty="0">
                <a:solidFill>
                  <a:srgbClr val="000000"/>
                </a:solidFill>
              </a:rPr>
              <a:t>Infection Control</a:t>
            </a:r>
          </a:p>
          <a:p>
            <a:pPr marL="285750" indent="-285750">
              <a:buFont typeface="Arial" panose="020B0604020202020204" pitchFamily="34" charset="0"/>
              <a:buChar char="•"/>
            </a:pPr>
            <a:r>
              <a:rPr lang="en-IE" sz="1600" dirty="0">
                <a:solidFill>
                  <a:srgbClr val="000000"/>
                </a:solidFill>
              </a:rPr>
              <a:t>Chair-side assistance</a:t>
            </a:r>
          </a:p>
          <a:p>
            <a:pPr marL="285750" indent="-285750">
              <a:buFont typeface="Arial" panose="020B0604020202020204" pitchFamily="34" charset="0"/>
              <a:buChar char="•"/>
            </a:pPr>
            <a:r>
              <a:rPr lang="en-IE" sz="1600" dirty="0">
                <a:solidFill>
                  <a:srgbClr val="000000"/>
                </a:solidFill>
              </a:rPr>
              <a:t>Preparation and maintenance of the dental surgery</a:t>
            </a:r>
          </a:p>
          <a:p>
            <a:pPr marL="285750" indent="-285750">
              <a:buFont typeface="Arial" panose="020B0604020202020204" pitchFamily="34" charset="0"/>
              <a:buChar char="•"/>
            </a:pPr>
            <a:r>
              <a:rPr lang="en-IE" sz="1600" dirty="0">
                <a:solidFill>
                  <a:srgbClr val="000000"/>
                </a:solidFill>
              </a:rPr>
              <a:t>Patient care and administration of the dental surgery.</a:t>
            </a:r>
          </a:p>
          <a:p>
            <a:endParaRPr lang="en-IE" dirty="0"/>
          </a:p>
        </p:txBody>
      </p:sp>
      <p:pic>
        <p:nvPicPr>
          <p:cNvPr id="11" name="Picture 10">
            <a:extLst>
              <a:ext uri="{FF2B5EF4-FFF2-40B4-BE49-F238E27FC236}">
                <a16:creationId xmlns:a16="http://schemas.microsoft.com/office/drawing/2014/main" id="{D3F6028D-EC5E-77DA-F926-6290DCA75BB0}"/>
              </a:ext>
            </a:extLst>
          </p:cNvPr>
          <p:cNvPicPr>
            <a:picLocks noChangeAspect="1"/>
          </p:cNvPicPr>
          <p:nvPr/>
        </p:nvPicPr>
        <p:blipFill>
          <a:blip r:embed="rId3"/>
          <a:stretch>
            <a:fillRect/>
          </a:stretch>
        </p:blipFill>
        <p:spPr>
          <a:xfrm>
            <a:off x="7511301" y="2865076"/>
            <a:ext cx="2697724" cy="1755034"/>
          </a:xfrm>
          <a:prstGeom prst="rect">
            <a:avLst/>
          </a:prstGeom>
        </p:spPr>
      </p:pic>
      <p:sp>
        <p:nvSpPr>
          <p:cNvPr id="15" name="TextBox 14">
            <a:extLst>
              <a:ext uri="{FF2B5EF4-FFF2-40B4-BE49-F238E27FC236}">
                <a16:creationId xmlns:a16="http://schemas.microsoft.com/office/drawing/2014/main" id="{EDC4FDAE-CAE2-DCA7-8F62-1213411F5BCC}"/>
              </a:ext>
            </a:extLst>
          </p:cNvPr>
          <p:cNvSpPr txBox="1"/>
          <p:nvPr/>
        </p:nvSpPr>
        <p:spPr>
          <a:xfrm>
            <a:off x="6227141" y="4631133"/>
            <a:ext cx="6097772" cy="1246495"/>
          </a:xfrm>
          <a:prstGeom prst="rect">
            <a:avLst/>
          </a:prstGeom>
          <a:noFill/>
        </p:spPr>
        <p:txBody>
          <a:bodyPr wrap="square">
            <a:spAutoFit/>
          </a:bodyPr>
          <a:lstStyle/>
          <a:p>
            <a:r>
              <a:rPr lang="en-IE" sz="1500" dirty="0">
                <a:solidFill>
                  <a:srgbClr val="000000"/>
                </a:solidFill>
              </a:rPr>
              <a:t>Skills required include: </a:t>
            </a:r>
          </a:p>
          <a:p>
            <a:pPr marL="285750" indent="-285750">
              <a:buFont typeface="Arial" panose="020B0604020202020204" pitchFamily="34" charset="0"/>
              <a:buChar char="•"/>
            </a:pPr>
            <a:r>
              <a:rPr lang="en-IE" sz="1500" dirty="0">
                <a:solidFill>
                  <a:srgbClr val="000000"/>
                </a:solidFill>
              </a:rPr>
              <a:t>Communication and organisational skills </a:t>
            </a:r>
          </a:p>
          <a:p>
            <a:pPr marL="285750" indent="-285750">
              <a:buFont typeface="Arial" panose="020B0604020202020204" pitchFamily="34" charset="0"/>
              <a:buChar char="•"/>
            </a:pPr>
            <a:r>
              <a:rPr lang="en-IE" sz="1500" dirty="0">
                <a:solidFill>
                  <a:srgbClr val="000000"/>
                </a:solidFill>
              </a:rPr>
              <a:t>Ability to use initiative</a:t>
            </a:r>
          </a:p>
          <a:p>
            <a:pPr marL="285750" indent="-285750">
              <a:buFont typeface="Arial" panose="020B0604020202020204" pitchFamily="34" charset="0"/>
              <a:buChar char="•"/>
            </a:pPr>
            <a:r>
              <a:rPr lang="en-IE" sz="1500" dirty="0">
                <a:solidFill>
                  <a:srgbClr val="000000"/>
                </a:solidFill>
              </a:rPr>
              <a:t>Good manual dexterity</a:t>
            </a:r>
          </a:p>
          <a:p>
            <a:pPr marL="285750" indent="-285750">
              <a:buFont typeface="Arial" panose="020B0604020202020204" pitchFamily="34" charset="0"/>
              <a:buChar char="•"/>
            </a:pPr>
            <a:r>
              <a:rPr lang="en-IE" sz="1500" dirty="0">
                <a:solidFill>
                  <a:srgbClr val="000000"/>
                </a:solidFill>
              </a:rPr>
              <a:t>Ability to provide support during dental treatment.</a:t>
            </a:r>
            <a:endParaRPr lang="en-IE" sz="1500" dirty="0"/>
          </a:p>
        </p:txBody>
      </p:sp>
      <p:sp>
        <p:nvSpPr>
          <p:cNvPr id="3" name="TextBox 2">
            <a:extLst>
              <a:ext uri="{FF2B5EF4-FFF2-40B4-BE49-F238E27FC236}">
                <a16:creationId xmlns:a16="http://schemas.microsoft.com/office/drawing/2014/main" id="{39ED6788-D51D-B129-DDC7-7513D99DA281}"/>
              </a:ext>
            </a:extLst>
          </p:cNvPr>
          <p:cNvSpPr txBox="1"/>
          <p:nvPr/>
        </p:nvSpPr>
        <p:spPr>
          <a:xfrm>
            <a:off x="6453477" y="5845286"/>
            <a:ext cx="5154589" cy="1077218"/>
          </a:xfrm>
          <a:prstGeom prst="rect">
            <a:avLst/>
          </a:prstGeom>
          <a:noFill/>
        </p:spPr>
        <p:txBody>
          <a:bodyPr wrap="square">
            <a:spAutoFit/>
          </a:bodyPr>
          <a:lstStyle/>
          <a:p>
            <a:r>
              <a:rPr lang="en-IE" sz="1600" dirty="0">
                <a:hlinkClick r:id="rId4"/>
              </a:rPr>
              <a:t>https://www.ucc.ie/en/dentalschool/</a:t>
            </a:r>
            <a:r>
              <a:rPr lang="en-IE" sz="1600" dirty="0"/>
              <a:t> </a:t>
            </a:r>
          </a:p>
          <a:p>
            <a:endParaRPr lang="en-IE" sz="1600" dirty="0"/>
          </a:p>
          <a:p>
            <a:r>
              <a:rPr lang="en-IE" sz="1600" dirty="0">
                <a:hlinkClick r:id="rId5"/>
              </a:rPr>
              <a:t>https://www.ucc.ie/en/dipdentnurs/</a:t>
            </a:r>
            <a:endParaRPr lang="en-IE" sz="1600" dirty="0"/>
          </a:p>
          <a:p>
            <a:endParaRPr lang="en-IE" sz="1600" dirty="0"/>
          </a:p>
        </p:txBody>
      </p:sp>
    </p:spTree>
    <p:extLst>
      <p:ext uri="{BB962C8B-B14F-4D97-AF65-F5344CB8AC3E}">
        <p14:creationId xmlns:p14="http://schemas.microsoft.com/office/powerpoint/2010/main" val="637284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4948A-5A7D-B8C1-82A5-86ECDDC94CD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4F1D418-A39E-41CE-D0A7-C094FD1158A4}"/>
              </a:ext>
            </a:extLst>
          </p:cNvPr>
          <p:cNvSpPr>
            <a:spLocks noGrp="1"/>
          </p:cNvSpPr>
          <p:nvPr>
            <p:ph type="title"/>
          </p:nvPr>
        </p:nvSpPr>
        <p:spPr/>
        <p:txBody>
          <a:bodyPr>
            <a:noAutofit/>
          </a:bodyPr>
          <a:lstStyle/>
          <a:p>
            <a:r>
              <a:rPr lang="en-IE" sz="4000" b="0" i="0" u="none" strike="noStrike" kern="1200" baseline="0" dirty="0">
                <a:ea typeface="+mn-ea"/>
                <a:cs typeface="+mn-cs"/>
              </a:rPr>
              <a:t>Dental Hygiene Overview</a:t>
            </a:r>
            <a:endParaRPr lang="en-IE" sz="4000" dirty="0"/>
          </a:p>
        </p:txBody>
      </p:sp>
      <p:sp>
        <p:nvSpPr>
          <p:cNvPr id="5" name="TextBox 4">
            <a:extLst>
              <a:ext uri="{FF2B5EF4-FFF2-40B4-BE49-F238E27FC236}">
                <a16:creationId xmlns:a16="http://schemas.microsoft.com/office/drawing/2014/main" id="{32AB6717-4FB8-C319-AB11-2F0132BF08C7}"/>
              </a:ext>
            </a:extLst>
          </p:cNvPr>
          <p:cNvSpPr txBox="1"/>
          <p:nvPr/>
        </p:nvSpPr>
        <p:spPr>
          <a:xfrm>
            <a:off x="367990" y="1382836"/>
            <a:ext cx="6097836" cy="338554"/>
          </a:xfrm>
          <a:prstGeom prst="rect">
            <a:avLst/>
          </a:prstGeom>
          <a:noFill/>
        </p:spPr>
        <p:txBody>
          <a:bodyPr wrap="square">
            <a:spAutoFit/>
          </a:bodyPr>
          <a:lstStyle/>
          <a:p>
            <a:r>
              <a:rPr lang="en-IE" sz="1600" b="1" i="0" u="none" strike="noStrike" baseline="0" dirty="0">
                <a:solidFill>
                  <a:srgbClr val="000000"/>
                </a:solidFill>
              </a:rPr>
              <a:t>DURATION </a:t>
            </a:r>
            <a:r>
              <a:rPr lang="en-IE" sz="1600" dirty="0">
                <a:solidFill>
                  <a:srgbClr val="000000"/>
                </a:solidFill>
              </a:rPr>
              <a:t>2</a:t>
            </a:r>
            <a:r>
              <a:rPr lang="en-IE" sz="1600" b="0" i="0" u="none" strike="noStrike" baseline="0" dirty="0">
                <a:solidFill>
                  <a:srgbClr val="000000"/>
                </a:solidFill>
              </a:rPr>
              <a:t> Years (Full time</a:t>
            </a:r>
            <a:r>
              <a:rPr lang="en-IE" sz="1600" dirty="0">
                <a:solidFill>
                  <a:srgbClr val="000000"/>
                </a:solidFill>
              </a:rPr>
              <a:t>) 			</a:t>
            </a:r>
          </a:p>
        </p:txBody>
      </p:sp>
      <p:sp>
        <p:nvSpPr>
          <p:cNvPr id="8" name="TextBox 7">
            <a:extLst>
              <a:ext uri="{FF2B5EF4-FFF2-40B4-BE49-F238E27FC236}">
                <a16:creationId xmlns:a16="http://schemas.microsoft.com/office/drawing/2014/main" id="{57A231EE-3C90-37EA-21E3-34E230884BB9}"/>
              </a:ext>
            </a:extLst>
          </p:cNvPr>
          <p:cNvSpPr txBox="1"/>
          <p:nvPr/>
        </p:nvSpPr>
        <p:spPr>
          <a:xfrm>
            <a:off x="383032" y="1866376"/>
            <a:ext cx="6067752" cy="1800493"/>
          </a:xfrm>
          <a:prstGeom prst="rect">
            <a:avLst/>
          </a:prstGeom>
          <a:noFill/>
        </p:spPr>
        <p:txBody>
          <a:bodyPr wrap="square">
            <a:spAutoFit/>
          </a:bodyPr>
          <a:lstStyle/>
          <a:p>
            <a:r>
              <a:rPr lang="en-IE" sz="1600" b="1" dirty="0">
                <a:solidFill>
                  <a:srgbClr val="000000"/>
                </a:solidFill>
              </a:rPr>
              <a:t>Entry Requirements: </a:t>
            </a:r>
          </a:p>
          <a:p>
            <a:r>
              <a:rPr lang="en-IE" sz="1600" dirty="0">
                <a:solidFill>
                  <a:srgbClr val="000000"/>
                </a:solidFill>
              </a:rPr>
              <a:t>Minimum grade H5 in two subjects</a:t>
            </a:r>
          </a:p>
          <a:p>
            <a:pPr>
              <a:spcAft>
                <a:spcPts val="600"/>
              </a:spcAft>
            </a:pPr>
            <a:r>
              <a:rPr lang="en-IE" sz="1600" dirty="0">
                <a:solidFill>
                  <a:srgbClr val="000000"/>
                </a:solidFill>
              </a:rPr>
              <a:t>Minimum grade O6/H7 in four other subjects. Must include Irish, English, another language, Mathematics, Biology</a:t>
            </a:r>
          </a:p>
          <a:p>
            <a:r>
              <a:rPr lang="en-IE" sz="1600" b="1" dirty="0">
                <a:solidFill>
                  <a:srgbClr val="000000"/>
                </a:solidFill>
              </a:rPr>
              <a:t>Additional Requirements</a:t>
            </a:r>
          </a:p>
          <a:p>
            <a:r>
              <a:rPr lang="en-IE" sz="1600" dirty="0">
                <a:solidFill>
                  <a:srgbClr val="000000"/>
                </a:solidFill>
              </a:rPr>
              <a:t>Garda Vetting and Fitness to Practise</a:t>
            </a:r>
          </a:p>
          <a:p>
            <a:endParaRPr lang="en-IE" sz="1000" dirty="0">
              <a:solidFill>
                <a:srgbClr val="000000"/>
              </a:solidFill>
              <a:latin typeface="Gotham"/>
            </a:endParaRPr>
          </a:p>
        </p:txBody>
      </p:sp>
      <p:cxnSp>
        <p:nvCxnSpPr>
          <p:cNvPr id="10" name="Straight Connector 9">
            <a:extLst>
              <a:ext uri="{FF2B5EF4-FFF2-40B4-BE49-F238E27FC236}">
                <a16:creationId xmlns:a16="http://schemas.microsoft.com/office/drawing/2014/main" id="{5724AA9D-F809-E991-2747-A1FBA96C4622}"/>
              </a:ext>
            </a:extLst>
          </p:cNvPr>
          <p:cNvCxnSpPr/>
          <p:nvPr/>
        </p:nvCxnSpPr>
        <p:spPr>
          <a:xfrm>
            <a:off x="6078273" y="1553367"/>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887B158A-F0B3-65B2-D395-6C8800A3F15E}"/>
              </a:ext>
            </a:extLst>
          </p:cNvPr>
          <p:cNvSpPr txBox="1"/>
          <p:nvPr/>
        </p:nvSpPr>
        <p:spPr>
          <a:xfrm>
            <a:off x="6276885" y="4305242"/>
            <a:ext cx="5728003" cy="1323439"/>
          </a:xfrm>
          <a:prstGeom prst="rect">
            <a:avLst/>
          </a:prstGeom>
          <a:noFill/>
        </p:spPr>
        <p:txBody>
          <a:bodyPr wrap="square">
            <a:spAutoFit/>
          </a:bodyPr>
          <a:lstStyle/>
          <a:p>
            <a:r>
              <a:rPr lang="en-IE" sz="1600" b="0" i="0" u="sng" strike="noStrike" baseline="0" dirty="0">
                <a:solidFill>
                  <a:srgbClr val="000000"/>
                </a:solidFill>
              </a:rPr>
              <a:t>Career Opportunities</a:t>
            </a:r>
          </a:p>
          <a:p>
            <a:r>
              <a:rPr lang="en-IE" sz="1600" b="0" i="0" strike="noStrike" baseline="0" dirty="0">
                <a:solidFill>
                  <a:srgbClr val="000000"/>
                </a:solidFill>
              </a:rPr>
              <a:t>The majority of our graduates will find work in a</a:t>
            </a:r>
          </a:p>
          <a:p>
            <a:r>
              <a:rPr lang="en-IE" sz="1600" b="0" i="0" strike="noStrike" baseline="0" dirty="0">
                <a:solidFill>
                  <a:srgbClr val="000000"/>
                </a:solidFill>
              </a:rPr>
              <a:t>general practice under the supervision of a dentist,</a:t>
            </a:r>
          </a:p>
          <a:p>
            <a:r>
              <a:rPr lang="en-IE" sz="1600" b="0" i="0" strike="noStrike" baseline="0" dirty="0">
                <a:solidFill>
                  <a:srgbClr val="000000"/>
                </a:solidFill>
              </a:rPr>
              <a:t>in the community with the Health Service Executive</a:t>
            </a:r>
          </a:p>
          <a:p>
            <a:r>
              <a:rPr lang="en-IE" sz="1600" b="0" i="0" strike="noStrike" baseline="0" dirty="0">
                <a:solidFill>
                  <a:srgbClr val="000000"/>
                </a:solidFill>
              </a:rPr>
              <a:t>(HSE), or in a dental hospital setting.</a:t>
            </a:r>
          </a:p>
        </p:txBody>
      </p:sp>
      <p:sp>
        <p:nvSpPr>
          <p:cNvPr id="9" name="TextBox 8">
            <a:extLst>
              <a:ext uri="{FF2B5EF4-FFF2-40B4-BE49-F238E27FC236}">
                <a16:creationId xmlns:a16="http://schemas.microsoft.com/office/drawing/2014/main" id="{ED96F4BD-8A8C-EBC1-7C9D-1ED7B1082CC5}"/>
              </a:ext>
            </a:extLst>
          </p:cNvPr>
          <p:cNvSpPr txBox="1"/>
          <p:nvPr/>
        </p:nvSpPr>
        <p:spPr>
          <a:xfrm>
            <a:off x="6227141" y="1497044"/>
            <a:ext cx="5596869" cy="1323439"/>
          </a:xfrm>
          <a:prstGeom prst="rect">
            <a:avLst/>
          </a:prstGeom>
          <a:noFill/>
        </p:spPr>
        <p:txBody>
          <a:bodyPr wrap="square">
            <a:spAutoFit/>
          </a:bodyPr>
          <a:lstStyle/>
          <a:p>
            <a:r>
              <a:rPr lang="en-IE" sz="1600" dirty="0"/>
              <a:t>The main duties of a dental hygienist include c</a:t>
            </a:r>
            <a:r>
              <a:rPr lang="en-IE" sz="1600" b="0" i="0" dirty="0">
                <a:effectLst/>
                <a:highlight>
                  <a:srgbClr val="FFFFFF"/>
                </a:highlight>
                <a:cs typeface="Calibri" panose="020F0502020204030204" pitchFamily="34" charset="0"/>
              </a:rPr>
              <a:t>arrying out procedures including scaling teeth, taking and recording radiographs, local infiltration and inferior block anaesthesia, application of fissure sealants, application of desensitising agents and providing dietary advice.</a:t>
            </a:r>
            <a:endParaRPr lang="en-IE" sz="1600" dirty="0"/>
          </a:p>
        </p:txBody>
      </p:sp>
      <p:sp>
        <p:nvSpPr>
          <p:cNvPr id="3" name="TextBox 2">
            <a:extLst>
              <a:ext uri="{FF2B5EF4-FFF2-40B4-BE49-F238E27FC236}">
                <a16:creationId xmlns:a16="http://schemas.microsoft.com/office/drawing/2014/main" id="{916CD1EC-388F-C81F-6D2C-0CE82ACACE18}"/>
              </a:ext>
            </a:extLst>
          </p:cNvPr>
          <p:cNvSpPr txBox="1"/>
          <p:nvPr/>
        </p:nvSpPr>
        <p:spPr>
          <a:xfrm>
            <a:off x="356942" y="3735814"/>
            <a:ext cx="5572462" cy="584775"/>
          </a:xfrm>
          <a:prstGeom prst="rect">
            <a:avLst/>
          </a:prstGeom>
          <a:noFill/>
        </p:spPr>
        <p:txBody>
          <a:bodyPr wrap="square">
            <a:spAutoFit/>
          </a:bodyPr>
          <a:lstStyle/>
          <a:p>
            <a:r>
              <a:rPr lang="en-IE" sz="1600" b="0" i="0" dirty="0">
                <a:effectLst/>
                <a:highlight>
                  <a:srgbClr val="FFFFFF"/>
                </a:highlight>
                <a:cs typeface="Calibri" panose="020F0502020204030204" pitchFamily="34" charset="0"/>
              </a:rPr>
              <a:t>Working under the supervision of a dentist, the dental hygienist carries out preventive and periodontal treatments</a:t>
            </a:r>
          </a:p>
        </p:txBody>
      </p:sp>
      <p:pic>
        <p:nvPicPr>
          <p:cNvPr id="6" name="Picture 5">
            <a:extLst>
              <a:ext uri="{FF2B5EF4-FFF2-40B4-BE49-F238E27FC236}">
                <a16:creationId xmlns:a16="http://schemas.microsoft.com/office/drawing/2014/main" id="{7B8AD1D2-921A-5E82-4D88-C1F8E65BC2EB}"/>
              </a:ext>
            </a:extLst>
          </p:cNvPr>
          <p:cNvPicPr>
            <a:picLocks noChangeAspect="1"/>
          </p:cNvPicPr>
          <p:nvPr/>
        </p:nvPicPr>
        <p:blipFill>
          <a:blip r:embed="rId3"/>
          <a:stretch>
            <a:fillRect/>
          </a:stretch>
        </p:blipFill>
        <p:spPr>
          <a:xfrm>
            <a:off x="952615" y="4648488"/>
            <a:ext cx="3365895" cy="1598475"/>
          </a:xfrm>
          <a:prstGeom prst="rect">
            <a:avLst/>
          </a:prstGeom>
        </p:spPr>
      </p:pic>
      <p:sp>
        <p:nvSpPr>
          <p:cNvPr id="13" name="TextBox 12">
            <a:extLst>
              <a:ext uri="{FF2B5EF4-FFF2-40B4-BE49-F238E27FC236}">
                <a16:creationId xmlns:a16="http://schemas.microsoft.com/office/drawing/2014/main" id="{3E0DC555-C92C-A4D2-1D17-209EB45CB1DE}"/>
              </a:ext>
            </a:extLst>
          </p:cNvPr>
          <p:cNvSpPr txBox="1"/>
          <p:nvPr/>
        </p:nvSpPr>
        <p:spPr>
          <a:xfrm>
            <a:off x="7609350" y="3089523"/>
            <a:ext cx="4536675" cy="954107"/>
          </a:xfrm>
          <a:prstGeom prst="rect">
            <a:avLst/>
          </a:prstGeom>
          <a:noFill/>
        </p:spPr>
        <p:txBody>
          <a:bodyPr wrap="square">
            <a:spAutoFit/>
          </a:bodyPr>
          <a:lstStyle/>
          <a:p>
            <a:r>
              <a:rPr lang="en-IE" sz="1400" b="0" i="1" u="none" strike="noStrike" baseline="0" dirty="0">
                <a:solidFill>
                  <a:srgbClr val="000000"/>
                </a:solidFill>
              </a:rPr>
              <a:t>“I thoroughly enjoyed my time studying dental hygiene at UCC. Although the course was challenging at times, I learned great practical skills and gained confidence in my abilities.”</a:t>
            </a:r>
            <a:endParaRPr lang="en-IE" sz="1400" dirty="0"/>
          </a:p>
        </p:txBody>
      </p:sp>
      <p:sp>
        <p:nvSpPr>
          <p:cNvPr id="16" name="TextBox 15">
            <a:extLst>
              <a:ext uri="{FF2B5EF4-FFF2-40B4-BE49-F238E27FC236}">
                <a16:creationId xmlns:a16="http://schemas.microsoft.com/office/drawing/2014/main" id="{02765230-AC89-2ED7-2619-7CCACCE6150A}"/>
              </a:ext>
            </a:extLst>
          </p:cNvPr>
          <p:cNvSpPr txBox="1"/>
          <p:nvPr/>
        </p:nvSpPr>
        <p:spPr>
          <a:xfrm>
            <a:off x="6276885" y="3043357"/>
            <a:ext cx="1907008" cy="738664"/>
          </a:xfrm>
          <a:prstGeom prst="rect">
            <a:avLst/>
          </a:prstGeom>
          <a:noFill/>
        </p:spPr>
        <p:txBody>
          <a:bodyPr wrap="square">
            <a:spAutoFit/>
          </a:bodyPr>
          <a:lstStyle/>
          <a:p>
            <a:r>
              <a:rPr lang="fr-FR" sz="1400" b="1" i="0" u="none" strike="noStrike" baseline="0" dirty="0"/>
              <a:t>Sonja Cronin</a:t>
            </a:r>
          </a:p>
          <a:p>
            <a:r>
              <a:rPr lang="fr-FR" sz="1400" b="1" i="0" u="none" strike="noStrike" baseline="0" dirty="0"/>
              <a:t>Dental </a:t>
            </a:r>
            <a:r>
              <a:rPr lang="fr-FR" sz="1400" b="1" i="0" u="none" strike="noStrike" baseline="0" dirty="0" err="1"/>
              <a:t>Hygien</a:t>
            </a:r>
            <a:r>
              <a:rPr lang="fr-FR" sz="1400" b="1" dirty="0" err="1"/>
              <a:t>e</a:t>
            </a:r>
            <a:endParaRPr lang="fr-FR" sz="1400" b="1" i="0" u="none" strike="noStrike" baseline="0" dirty="0"/>
          </a:p>
          <a:p>
            <a:r>
              <a:rPr lang="fr-FR" sz="1400" b="1" i="0" u="none" strike="noStrike" baseline="0" dirty="0"/>
              <a:t>Graduate</a:t>
            </a:r>
            <a:endParaRPr lang="en-IE" sz="1400" b="1" dirty="0"/>
          </a:p>
        </p:txBody>
      </p:sp>
      <p:sp>
        <p:nvSpPr>
          <p:cNvPr id="4" name="TextBox 3">
            <a:extLst>
              <a:ext uri="{FF2B5EF4-FFF2-40B4-BE49-F238E27FC236}">
                <a16:creationId xmlns:a16="http://schemas.microsoft.com/office/drawing/2014/main" id="{EBDAA19D-8971-76E5-D0A4-AFD4AFF14E41}"/>
              </a:ext>
            </a:extLst>
          </p:cNvPr>
          <p:cNvSpPr txBox="1"/>
          <p:nvPr/>
        </p:nvSpPr>
        <p:spPr>
          <a:xfrm>
            <a:off x="6227141" y="5628681"/>
            <a:ext cx="6154614" cy="830997"/>
          </a:xfrm>
          <a:prstGeom prst="rect">
            <a:avLst/>
          </a:prstGeom>
          <a:noFill/>
        </p:spPr>
        <p:txBody>
          <a:bodyPr wrap="square">
            <a:spAutoFit/>
          </a:bodyPr>
          <a:lstStyle/>
          <a:p>
            <a:r>
              <a:rPr lang="en-IE" sz="1600" dirty="0">
                <a:hlinkClick r:id="rId4"/>
              </a:rPr>
              <a:t>https://www.ucc.ie/en/dentalschool/</a:t>
            </a:r>
            <a:r>
              <a:rPr lang="en-IE" sz="1600" dirty="0"/>
              <a:t> </a:t>
            </a:r>
          </a:p>
          <a:p>
            <a:endParaRPr lang="en-IE" sz="1600" dirty="0"/>
          </a:p>
          <a:p>
            <a:r>
              <a:rPr lang="en-IE" sz="1600" dirty="0">
                <a:hlinkClick r:id="rId5"/>
              </a:rPr>
              <a:t>https://www.ucc.ie/en/dipdh/</a:t>
            </a:r>
            <a:endParaRPr lang="en-IE" sz="1600" dirty="0"/>
          </a:p>
        </p:txBody>
      </p:sp>
    </p:spTree>
    <p:extLst>
      <p:ext uri="{BB962C8B-B14F-4D97-AF65-F5344CB8AC3E}">
        <p14:creationId xmlns:p14="http://schemas.microsoft.com/office/powerpoint/2010/main" val="1305650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78E81-55B2-DAFB-64CE-3920EA5ECDF2}"/>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6773B1C-4493-0DB5-F534-99D804DBEE72}"/>
              </a:ext>
            </a:extLst>
          </p:cNvPr>
          <p:cNvCxnSpPr/>
          <p:nvPr/>
        </p:nvCxnSpPr>
        <p:spPr>
          <a:xfrm>
            <a:off x="6096000" y="1477546"/>
            <a:ext cx="0" cy="4776109"/>
          </a:xfrm>
          <a:prstGeom prst="line">
            <a:avLst/>
          </a:prstGeom>
          <a:ln w="47625"/>
        </p:spPr>
        <p:style>
          <a:lnRef idx="1">
            <a:schemeClr val="accent5"/>
          </a:lnRef>
          <a:fillRef idx="0">
            <a:schemeClr val="accent5"/>
          </a:fillRef>
          <a:effectRef idx="0">
            <a:schemeClr val="accent5"/>
          </a:effectRef>
          <a:fontRef idx="minor">
            <a:schemeClr val="tx1"/>
          </a:fontRef>
        </p:style>
      </p:cxnSp>
      <p:sp>
        <p:nvSpPr>
          <p:cNvPr id="5" name="Title 1">
            <a:extLst>
              <a:ext uri="{FF2B5EF4-FFF2-40B4-BE49-F238E27FC236}">
                <a16:creationId xmlns:a16="http://schemas.microsoft.com/office/drawing/2014/main" id="{C1474B85-69FB-3B15-595F-0D30C92A599C}"/>
              </a:ext>
            </a:extLst>
          </p:cNvPr>
          <p:cNvSpPr txBox="1">
            <a:spLocks/>
          </p:cNvSpPr>
          <p:nvPr/>
        </p:nvSpPr>
        <p:spPr>
          <a:xfrm>
            <a:off x="483220" y="279598"/>
            <a:ext cx="11708780" cy="968440"/>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IE" sz="4000" dirty="0">
                <a:solidFill>
                  <a:schemeClr val="bg1"/>
                </a:solidFill>
                <a:latin typeface="Lucida Bright" panose="02040602050505020304" pitchFamily="18" charset="0"/>
                <a:ea typeface="+mn-ea"/>
                <a:cs typeface="+mn-cs"/>
              </a:rPr>
              <a:t>Nursing and Midwifery Overview</a:t>
            </a:r>
            <a:endParaRPr lang="en-IE" sz="4000" dirty="0">
              <a:solidFill>
                <a:schemeClr val="bg1"/>
              </a:solidFill>
              <a:latin typeface="Lucida Bright" panose="02040602050505020304" pitchFamily="18" charset="0"/>
            </a:endParaRPr>
          </a:p>
        </p:txBody>
      </p:sp>
      <p:sp>
        <p:nvSpPr>
          <p:cNvPr id="8" name="TextBox 7">
            <a:extLst>
              <a:ext uri="{FF2B5EF4-FFF2-40B4-BE49-F238E27FC236}">
                <a16:creationId xmlns:a16="http://schemas.microsoft.com/office/drawing/2014/main" id="{F9A5672C-DC26-F81E-1121-F806479082E5}"/>
              </a:ext>
            </a:extLst>
          </p:cNvPr>
          <p:cNvSpPr txBox="1"/>
          <p:nvPr/>
        </p:nvSpPr>
        <p:spPr>
          <a:xfrm>
            <a:off x="483219" y="1477546"/>
            <a:ext cx="6097772" cy="1415772"/>
          </a:xfrm>
          <a:prstGeom prst="rect">
            <a:avLst/>
          </a:prstGeom>
          <a:noFill/>
        </p:spPr>
        <p:txBody>
          <a:bodyPr wrap="square">
            <a:spAutoFit/>
          </a:bodyPr>
          <a:lstStyle/>
          <a:p>
            <a:r>
              <a:rPr lang="en-IE" sz="1400" b="1" dirty="0"/>
              <a:t>PROGRAMMES AND DURATION</a:t>
            </a:r>
            <a:r>
              <a:rPr lang="en-IE" sz="1600" b="1" dirty="0"/>
              <a:t>			</a:t>
            </a:r>
            <a:r>
              <a:rPr lang="en-IE" sz="1400" b="1" dirty="0"/>
              <a:t>CAO 2025	PLACES</a:t>
            </a:r>
          </a:p>
          <a:p>
            <a:r>
              <a:rPr lang="en-IE" sz="1400" dirty="0"/>
              <a:t>CK710  - General Nursing (4 yrs) 			452		~134	</a:t>
            </a:r>
          </a:p>
          <a:p>
            <a:r>
              <a:rPr lang="en-IE" sz="1400" dirty="0"/>
              <a:t>CK720 - Mental Health Nursing (4 yrs) 		400 		~42</a:t>
            </a:r>
          </a:p>
          <a:p>
            <a:r>
              <a:rPr lang="en-IE" sz="1400" dirty="0"/>
              <a:t>CK730  - Intellectual Disability Nursing (4 yrs)	356 		~29</a:t>
            </a:r>
          </a:p>
          <a:p>
            <a:r>
              <a:rPr lang="en-IE" sz="1400" dirty="0"/>
              <a:t>CK740  - Midwifery (4 yrs) 				441		~40</a:t>
            </a:r>
          </a:p>
          <a:p>
            <a:r>
              <a:rPr lang="en-IE" sz="1400" dirty="0"/>
              <a:t>CK712 - Children’s &amp; General Integrated (4.5 yrs) 522		~32</a:t>
            </a:r>
          </a:p>
        </p:txBody>
      </p:sp>
      <p:sp>
        <p:nvSpPr>
          <p:cNvPr id="10" name="TextBox 9">
            <a:extLst>
              <a:ext uri="{FF2B5EF4-FFF2-40B4-BE49-F238E27FC236}">
                <a16:creationId xmlns:a16="http://schemas.microsoft.com/office/drawing/2014/main" id="{DB4C1713-2389-BAB2-BEF1-E87C23394469}"/>
              </a:ext>
            </a:extLst>
          </p:cNvPr>
          <p:cNvSpPr txBox="1"/>
          <p:nvPr/>
        </p:nvSpPr>
        <p:spPr>
          <a:xfrm>
            <a:off x="483219" y="2877926"/>
            <a:ext cx="5385952" cy="1569660"/>
          </a:xfrm>
          <a:prstGeom prst="rect">
            <a:avLst/>
          </a:prstGeom>
          <a:noFill/>
        </p:spPr>
        <p:txBody>
          <a:bodyPr wrap="square">
            <a:spAutoFit/>
          </a:bodyPr>
          <a:lstStyle/>
          <a:p>
            <a:endParaRPr lang="en-IE" sz="1600" i="1" dirty="0"/>
          </a:p>
          <a:p>
            <a:r>
              <a:rPr lang="en-IE" sz="1600" i="1" dirty="0"/>
              <a:t>Distinct programmes with different emphases and different points of entry to the professional register of the Nursing and Midwifery Board of Ireland (NMBI).</a:t>
            </a:r>
          </a:p>
          <a:p>
            <a:endParaRPr lang="en-IE" sz="1600" i="1" dirty="0"/>
          </a:p>
          <a:p>
            <a:r>
              <a:rPr lang="en-IE" sz="1600" i="1" dirty="0"/>
              <a:t>Transferring between programmes is not feasible</a:t>
            </a:r>
          </a:p>
        </p:txBody>
      </p:sp>
      <p:sp>
        <p:nvSpPr>
          <p:cNvPr id="14" name="TextBox 13">
            <a:extLst>
              <a:ext uri="{FF2B5EF4-FFF2-40B4-BE49-F238E27FC236}">
                <a16:creationId xmlns:a16="http://schemas.microsoft.com/office/drawing/2014/main" id="{62B7BAFD-1737-C459-B0DB-8E8E5A9FC80A}"/>
              </a:ext>
            </a:extLst>
          </p:cNvPr>
          <p:cNvSpPr txBox="1"/>
          <p:nvPr/>
        </p:nvSpPr>
        <p:spPr>
          <a:xfrm>
            <a:off x="483219" y="4639410"/>
            <a:ext cx="5460381" cy="1938992"/>
          </a:xfrm>
          <a:prstGeom prst="rect">
            <a:avLst/>
          </a:prstGeom>
          <a:noFill/>
        </p:spPr>
        <p:txBody>
          <a:bodyPr wrap="square">
            <a:spAutoFit/>
          </a:bodyPr>
          <a:lstStyle/>
          <a:p>
            <a:r>
              <a:rPr lang="en-IE" sz="1600" b="1" dirty="0">
                <a:solidFill>
                  <a:srgbClr val="000000"/>
                </a:solidFill>
              </a:rPr>
              <a:t>Subject Requirements: </a:t>
            </a:r>
          </a:p>
          <a:p>
            <a:r>
              <a:rPr lang="en-IE" sz="1600" dirty="0">
                <a:solidFill>
                  <a:srgbClr val="000000"/>
                </a:solidFill>
              </a:rPr>
              <a:t>L</a:t>
            </a:r>
            <a:r>
              <a:rPr lang="en-IE" sz="1600" b="0" i="0" u="none" strike="noStrike" baseline="0" dirty="0">
                <a:solidFill>
                  <a:srgbClr val="000000"/>
                </a:solidFill>
              </a:rPr>
              <a:t>aboratory science subject (Biology, Chemistry, Physics, Physics with Chemistry ( joint) or Agricultural Science)</a:t>
            </a:r>
          </a:p>
          <a:p>
            <a:endParaRPr lang="en-IE" dirty="0">
              <a:solidFill>
                <a:srgbClr val="000000"/>
              </a:solidFill>
              <a:latin typeface="Gotham"/>
            </a:endParaRPr>
          </a:p>
          <a:p>
            <a:r>
              <a:rPr lang="en-IE" sz="1600" b="1" dirty="0">
                <a:solidFill>
                  <a:srgbClr val="000000"/>
                </a:solidFill>
              </a:rPr>
              <a:t>Additional Requirements</a:t>
            </a:r>
          </a:p>
          <a:p>
            <a:r>
              <a:rPr lang="en-IE" sz="1600" dirty="0">
                <a:solidFill>
                  <a:srgbClr val="000000"/>
                </a:solidFill>
              </a:rPr>
              <a:t>Garda Vetting and Fitness to Practise</a:t>
            </a:r>
          </a:p>
          <a:p>
            <a:endParaRPr lang="en-IE" b="1" dirty="0">
              <a:solidFill>
                <a:srgbClr val="000000"/>
              </a:solidFill>
              <a:latin typeface="Gotham"/>
            </a:endParaRPr>
          </a:p>
        </p:txBody>
      </p:sp>
      <p:pic>
        <p:nvPicPr>
          <p:cNvPr id="16" name="Picture 15">
            <a:extLst>
              <a:ext uri="{FF2B5EF4-FFF2-40B4-BE49-F238E27FC236}">
                <a16:creationId xmlns:a16="http://schemas.microsoft.com/office/drawing/2014/main" id="{1D316D25-FA6A-C34B-1E6A-1C9C0E6ABA2C}"/>
              </a:ext>
            </a:extLst>
          </p:cNvPr>
          <p:cNvPicPr>
            <a:picLocks noChangeAspect="1"/>
          </p:cNvPicPr>
          <p:nvPr/>
        </p:nvPicPr>
        <p:blipFill>
          <a:blip r:embed="rId3"/>
          <a:stretch>
            <a:fillRect/>
          </a:stretch>
        </p:blipFill>
        <p:spPr>
          <a:xfrm>
            <a:off x="6248401" y="1477546"/>
            <a:ext cx="1967696" cy="1967696"/>
          </a:xfrm>
          <a:prstGeom prst="rect">
            <a:avLst/>
          </a:prstGeom>
        </p:spPr>
      </p:pic>
      <p:sp>
        <p:nvSpPr>
          <p:cNvPr id="18" name="TextBox 17">
            <a:extLst>
              <a:ext uri="{FF2B5EF4-FFF2-40B4-BE49-F238E27FC236}">
                <a16:creationId xmlns:a16="http://schemas.microsoft.com/office/drawing/2014/main" id="{CEE5C399-1D70-935D-D705-A5308D2874CE}"/>
              </a:ext>
            </a:extLst>
          </p:cNvPr>
          <p:cNvSpPr txBox="1"/>
          <p:nvPr/>
        </p:nvSpPr>
        <p:spPr>
          <a:xfrm>
            <a:off x="6248401" y="3421622"/>
            <a:ext cx="2385234" cy="954107"/>
          </a:xfrm>
          <a:prstGeom prst="rect">
            <a:avLst/>
          </a:prstGeom>
          <a:noFill/>
        </p:spPr>
        <p:txBody>
          <a:bodyPr wrap="square">
            <a:spAutoFit/>
          </a:bodyPr>
          <a:lstStyle/>
          <a:p>
            <a:r>
              <a:rPr lang="en-IE" sz="1400" b="1" i="0" u="none" strike="noStrike" baseline="0" dirty="0">
                <a:solidFill>
                  <a:srgbClr val="000000"/>
                </a:solidFill>
              </a:rPr>
              <a:t>EILEEN KELLEHER</a:t>
            </a:r>
          </a:p>
          <a:p>
            <a:r>
              <a:rPr lang="en-IE" sz="1400" b="1" dirty="0">
                <a:solidFill>
                  <a:srgbClr val="000000"/>
                </a:solidFill>
              </a:rPr>
              <a:t>Intellectual Disability Nursing</a:t>
            </a:r>
          </a:p>
          <a:p>
            <a:r>
              <a:rPr lang="en-IE" sz="1400" b="1" i="0" u="none" strike="noStrike" baseline="0" dirty="0">
                <a:solidFill>
                  <a:srgbClr val="000000"/>
                </a:solidFill>
              </a:rPr>
              <a:t>Graduate </a:t>
            </a:r>
            <a:endParaRPr lang="en-IE" sz="1400" dirty="0"/>
          </a:p>
        </p:txBody>
      </p:sp>
      <p:sp>
        <p:nvSpPr>
          <p:cNvPr id="20" name="TextBox 19">
            <a:extLst>
              <a:ext uri="{FF2B5EF4-FFF2-40B4-BE49-F238E27FC236}">
                <a16:creationId xmlns:a16="http://schemas.microsoft.com/office/drawing/2014/main" id="{41621208-E7AE-9642-3C6D-71B863A04DBA}"/>
              </a:ext>
            </a:extLst>
          </p:cNvPr>
          <p:cNvSpPr txBox="1"/>
          <p:nvPr/>
        </p:nvSpPr>
        <p:spPr>
          <a:xfrm>
            <a:off x="8368497" y="1477546"/>
            <a:ext cx="3741987" cy="2462213"/>
          </a:xfrm>
          <a:prstGeom prst="rect">
            <a:avLst/>
          </a:prstGeom>
          <a:noFill/>
        </p:spPr>
        <p:txBody>
          <a:bodyPr wrap="square">
            <a:spAutoFit/>
          </a:bodyPr>
          <a:lstStyle/>
          <a:p>
            <a:r>
              <a:rPr lang="en-IE" sz="1400" b="0" i="1" u="none" strike="noStrike" baseline="0" dirty="0">
                <a:solidFill>
                  <a:srgbClr val="000000"/>
                </a:solidFill>
              </a:rPr>
              <a:t>“I always knew I wanted a career which involved caring for others. I always felt drawn to a career in nursing however I was never</a:t>
            </a:r>
            <a:r>
              <a:rPr lang="en-IE" sz="1400" i="1" dirty="0">
                <a:solidFill>
                  <a:srgbClr val="000000"/>
                </a:solidFill>
              </a:rPr>
              <a:t> </a:t>
            </a:r>
            <a:r>
              <a:rPr lang="en-IE" sz="1400" b="0" i="1" u="none" strike="noStrike" baseline="0" dirty="0">
                <a:solidFill>
                  <a:srgbClr val="000000"/>
                </a:solidFill>
              </a:rPr>
              <a:t>sure what type of nursing I would like to pursue. </a:t>
            </a:r>
          </a:p>
          <a:p>
            <a:endParaRPr lang="en-IE" sz="1400" b="0" i="1" u="none" strike="noStrike" baseline="0" dirty="0">
              <a:solidFill>
                <a:srgbClr val="000000"/>
              </a:solidFill>
            </a:endParaRPr>
          </a:p>
          <a:p>
            <a:r>
              <a:rPr lang="en-IE" sz="1400" b="0" i="1" u="none" strike="noStrike" baseline="0" dirty="0">
                <a:solidFill>
                  <a:srgbClr val="000000"/>
                </a:solidFill>
              </a:rPr>
              <a:t>Having done my transition year work experience  in a school that supports children with an  intellectual disability, I realised I had a passion  for supporting individuals with an intellectual disability. Intellectual disability nursing is extremely rewarding.” </a:t>
            </a:r>
            <a:endParaRPr lang="en-IE" sz="1400" dirty="0"/>
          </a:p>
        </p:txBody>
      </p:sp>
      <p:sp>
        <p:nvSpPr>
          <p:cNvPr id="22" name="TextBox 21">
            <a:extLst>
              <a:ext uri="{FF2B5EF4-FFF2-40B4-BE49-F238E27FC236}">
                <a16:creationId xmlns:a16="http://schemas.microsoft.com/office/drawing/2014/main" id="{ED6E21F4-89AD-BC62-CE93-B0F99152CF62}"/>
              </a:ext>
            </a:extLst>
          </p:cNvPr>
          <p:cNvSpPr txBox="1"/>
          <p:nvPr/>
        </p:nvSpPr>
        <p:spPr>
          <a:xfrm>
            <a:off x="6170429" y="4463467"/>
            <a:ext cx="6097772" cy="1077218"/>
          </a:xfrm>
          <a:prstGeom prst="rect">
            <a:avLst/>
          </a:prstGeom>
          <a:noFill/>
        </p:spPr>
        <p:txBody>
          <a:bodyPr wrap="square">
            <a:spAutoFit/>
          </a:bodyPr>
          <a:lstStyle/>
          <a:p>
            <a:r>
              <a:rPr lang="en-IE" sz="1600" b="1" dirty="0">
                <a:solidFill>
                  <a:srgbClr val="000000"/>
                </a:solidFill>
              </a:rPr>
              <a:t>Subject Requirements: </a:t>
            </a:r>
            <a:endParaRPr lang="en-GB" altLang="en-US" sz="1600" dirty="0"/>
          </a:p>
          <a:p>
            <a:r>
              <a:rPr lang="en-GB" altLang="en-US" sz="1600" dirty="0"/>
              <a:t>Academic elements take place in the Brookfield Health Sciences Complex and Practical modules take place at various health service provider sites around Cork City and County.</a:t>
            </a:r>
          </a:p>
        </p:txBody>
      </p:sp>
      <p:sp>
        <p:nvSpPr>
          <p:cNvPr id="7" name="TextBox 6">
            <a:extLst>
              <a:ext uri="{FF2B5EF4-FFF2-40B4-BE49-F238E27FC236}">
                <a16:creationId xmlns:a16="http://schemas.microsoft.com/office/drawing/2014/main" id="{31348D8F-A4FE-FC8B-5BE7-6D675AF4D0DE}"/>
              </a:ext>
            </a:extLst>
          </p:cNvPr>
          <p:cNvSpPr txBox="1"/>
          <p:nvPr/>
        </p:nvSpPr>
        <p:spPr>
          <a:xfrm>
            <a:off x="6248401" y="5884323"/>
            <a:ext cx="6184760" cy="338554"/>
          </a:xfrm>
          <a:prstGeom prst="rect">
            <a:avLst/>
          </a:prstGeom>
          <a:noFill/>
        </p:spPr>
        <p:txBody>
          <a:bodyPr wrap="square">
            <a:spAutoFit/>
          </a:bodyPr>
          <a:lstStyle/>
          <a:p>
            <a:r>
              <a:rPr lang="en-IE" sz="1600" dirty="0">
                <a:hlinkClick r:id="rId4"/>
              </a:rPr>
              <a:t>https://www.ucc.ie/en/nursingmidwifery/</a:t>
            </a:r>
            <a:r>
              <a:rPr lang="en-IE" sz="1600" dirty="0"/>
              <a:t> </a:t>
            </a:r>
          </a:p>
        </p:txBody>
      </p:sp>
    </p:spTree>
    <p:extLst>
      <p:ext uri="{BB962C8B-B14F-4D97-AF65-F5344CB8AC3E}">
        <p14:creationId xmlns:p14="http://schemas.microsoft.com/office/powerpoint/2010/main" val="325896093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C Branded PPT Template 2025" id="{59CFD97C-74A7-4688-8BB4-DBC47F14301F}" vid="{782350F9-268A-456A-AC44-3566650762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17bed29-49fe-4ca7-b7f4-9ecf85e021c7">
      <UserInfo>
        <DisplayName>Susan Rafferty-McArdle</DisplayName>
        <AccountId>15</AccountId>
        <AccountType/>
      </UserInfo>
      <UserInfo>
        <DisplayName>Jane Hurley</DisplayName>
        <AccountId>16</AccountId>
        <AccountType/>
      </UserInfo>
      <UserInfo>
        <DisplayName>Caroline Seacy</DisplayName>
        <AccountId>17</AccountId>
        <AccountType/>
      </UserInfo>
      <UserInfo>
        <DisplayName>Gearoid McCarthy</DisplayName>
        <AccountId>11</AccountId>
        <AccountType/>
      </UserInfo>
      <UserInfo>
        <DisplayName>Abina Crean</DisplayName>
        <AccountId>19</AccountId>
        <AccountType/>
      </UserInfo>
    </SharedWithUsers>
    <lcf76f155ced4ddcb4097134ff3c332f xmlns="03b5ff0e-d086-496b-bede-02a38de7e03b">
      <Terms xmlns="http://schemas.microsoft.com/office/infopath/2007/PartnerControls"/>
    </lcf76f155ced4ddcb4097134ff3c332f>
    <TaxCatchAll xmlns="717bed29-49fe-4ca7-b7f4-9ecf85e021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2361BDE687DA4C99082B8A2AC6D1A4" ma:contentTypeVersion="18" ma:contentTypeDescription="Create a new document." ma:contentTypeScope="" ma:versionID="eefceaccbd2f4432cdff55a53d896cea">
  <xsd:schema xmlns:xsd="http://www.w3.org/2001/XMLSchema" xmlns:xs="http://www.w3.org/2001/XMLSchema" xmlns:p="http://schemas.microsoft.com/office/2006/metadata/properties" xmlns:ns2="03b5ff0e-d086-496b-bede-02a38de7e03b" xmlns:ns3="717bed29-49fe-4ca7-b7f4-9ecf85e021c7" targetNamespace="http://schemas.microsoft.com/office/2006/metadata/properties" ma:root="true" ma:fieldsID="d023b362f749f04c13d07d70fe981566" ns2:_="" ns3:_="">
    <xsd:import namespace="03b5ff0e-d086-496b-bede-02a38de7e03b"/>
    <xsd:import namespace="717bed29-49fe-4ca7-b7f4-9ecf85e021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b5ff0e-d086-496b-bede-02a38de7e0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859a5f0-c05d-42c8-96da-fe1ec9be4e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7bed29-49fe-4ca7-b7f4-9ecf85e021c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302d34-4422-40f3-a8c6-c6d853e8a3e5}" ma:internalName="TaxCatchAll" ma:showField="CatchAllData" ma:web="717bed29-49fe-4ca7-b7f4-9ecf85e021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BE7560-A9FE-4BCA-BCC2-54F7C9A1ECA8}">
  <ds:schemaRefs>
    <ds:schemaRef ds:uri="http://purl.org/dc/elements/1.1/"/>
    <ds:schemaRef ds:uri="http://schemas.microsoft.com/office/infopath/2007/PartnerControls"/>
    <ds:schemaRef ds:uri="http://www.w3.org/XML/1998/namespace"/>
    <ds:schemaRef ds:uri="http://schemas.openxmlformats.org/package/2006/metadata/core-properties"/>
    <ds:schemaRef ds:uri="717bed29-49fe-4ca7-b7f4-9ecf85e021c7"/>
    <ds:schemaRef ds:uri="03b5ff0e-d086-496b-bede-02a38de7e03b"/>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B9F7C834-1243-4107-AFE3-762EA955D6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b5ff0e-d086-496b-bede-02a38de7e03b"/>
    <ds:schemaRef ds:uri="717bed29-49fe-4ca7-b7f4-9ecf85e021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7EFFD3-C647-4EA3-95BE-A7AAF03E3B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13936</TotalTime>
  <Words>3815</Words>
  <Application>Microsoft Office PowerPoint</Application>
  <PresentationFormat>Widescreen</PresentationFormat>
  <Paragraphs>442</Paragraphs>
  <Slides>20</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ＭＳ Ｐゴシック</vt:lpstr>
      <vt:lpstr>Aptos</vt:lpstr>
      <vt:lpstr>Arial</vt:lpstr>
      <vt:lpstr>Calibri</vt:lpstr>
      <vt:lpstr>Calibri Light</vt:lpstr>
      <vt:lpstr>Gotham</vt:lpstr>
      <vt:lpstr>Lato Black</vt:lpstr>
      <vt:lpstr>Lucida Bright</vt:lpstr>
      <vt:lpstr>Custom Design</vt:lpstr>
      <vt:lpstr>Office Theme</vt:lpstr>
      <vt:lpstr>College of Medicine and Health</vt:lpstr>
      <vt:lpstr>College of Medicine and Health  Undergraduate Programmes</vt:lpstr>
      <vt:lpstr>Registered Healthcare Professionals</vt:lpstr>
      <vt:lpstr>CK701 Medicine Overview</vt:lpstr>
      <vt:lpstr>Medicine Points Explained</vt:lpstr>
      <vt:lpstr>CK702 Dentistry Overview</vt:lpstr>
      <vt:lpstr>Dental Nursing Overview</vt:lpstr>
      <vt:lpstr>Dental Hygiene Overview</vt:lpstr>
      <vt:lpstr>PowerPoint Presentation</vt:lpstr>
      <vt:lpstr>PowerPoint Presentation</vt:lpstr>
      <vt:lpstr>PowerPoint Presentation</vt:lpstr>
      <vt:lpstr>Nursing and Midwifery Overview</vt:lpstr>
      <vt:lpstr>CK703 Pharmacy Overview</vt:lpstr>
      <vt:lpstr>CK704 Occupational Therapy Overview</vt:lpstr>
      <vt:lpstr>CK705 Speech and Language Therapy</vt:lpstr>
      <vt:lpstr>PowerPoint Presentation</vt:lpstr>
      <vt:lpstr>PowerPoint Presentation</vt:lpstr>
      <vt:lpstr>CK708 Paramedicine Overview</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Forrest, Lenka</dc:creator>
  <cp:lastModifiedBy>Caroline Seacy</cp:lastModifiedBy>
  <cp:revision>48</cp:revision>
  <dcterms:created xsi:type="dcterms:W3CDTF">2020-09-03T12:03:31Z</dcterms:created>
  <dcterms:modified xsi:type="dcterms:W3CDTF">2025-10-09T15:31:54Z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0x010100AB2361BDE687DA4C99082B8A2AC6D1A4</vt:lpwstr>
  </property>
  <property fmtid="{D5CDD505-2E9C-101B-9397-08002B2CF9AE}" pid="3" name="MediaServiceImageTags">
    <vt:lpwstr/>
  </property>
</Properties>
</file>