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8"/>
  </p:notesMasterIdLst>
  <p:handoutMasterIdLst>
    <p:handoutMasterId r:id="rId9"/>
  </p:handoutMasterIdLst>
  <p:sldIdLst>
    <p:sldId id="259" r:id="rId4"/>
    <p:sldId id="293" r:id="rId5"/>
    <p:sldId id="3801" r:id="rId6"/>
    <p:sldId id="3807" r:id="rId7"/>
  </p:sldIdLst>
  <p:sldSz cx="12192000" cy="6858000"/>
  <p:notesSz cx="6858000" cy="9144000"/>
  <p:embeddedFontLst>
    <p:embeddedFont>
      <p:font typeface="Gotham" panose="020B0604020202020204" charset="0"/>
      <p:regular r:id="rId10"/>
      <p:bold r:id="rId11"/>
      <p:italic r:id="rId12"/>
      <p:boldItalic r:id="rId13"/>
    </p:embeddedFont>
    <p:embeddedFont>
      <p:font typeface="Gotham Bold" panose="020B0604020202020204" charset="0"/>
      <p:regular r:id="rId14"/>
      <p:bold r:id="rId15"/>
      <p:italic r:id="rId16"/>
      <p:boldItalic r:id="rId17"/>
    </p:embeddedFont>
    <p:embeddedFont>
      <p:font typeface="Gotham Medium" charset="0"/>
      <p:regular r:id="rId18"/>
      <p:italic r:id="rId19"/>
    </p:embeddedFont>
    <p:embeddedFont>
      <p:font typeface="Karla" pitchFamily="2" charset="0"/>
      <p:regular r:id="rId20"/>
      <p:bold r:id="rId21"/>
    </p:embeddedFont>
    <p:embeddedFont>
      <p:font typeface="Lato Black" panose="020F0502020204030203" pitchFamily="34" charset="0"/>
      <p:bold r:id="rId22"/>
      <p:boldItalic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Roboto Black" panose="02000000000000000000" pitchFamily="2" charset="0"/>
      <p:bold r:id="rId32"/>
      <p:boldItalic r:id="rId33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1861DF48-A8E4-4608-925B-D36F9C285D64}">
          <p14:sldIdLst>
            <p14:sldId id="259"/>
          </p14:sldIdLst>
        </p14:section>
        <p14:section name="Custom Slides" id="{EFCCCF93-BCA8-4CDB-8609-E45F80AA16E3}">
          <p14:sldIdLst>
            <p14:sldId id="293"/>
            <p14:sldId id="3801"/>
          </p14:sldIdLst>
        </p14:section>
        <p14:section name="Contact slide" id="{735B2482-62F9-4A52-BCBB-07B8BB2F5C3C}">
          <p14:sldIdLst>
            <p14:sldId id="38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7E"/>
    <a:srgbClr val="E6E6E6"/>
    <a:srgbClr val="FFFFFF"/>
    <a:srgbClr val="CF1F2C"/>
    <a:srgbClr val="013B69"/>
    <a:srgbClr val="FFB400"/>
    <a:srgbClr val="F1AE54"/>
    <a:srgbClr val="CB2026"/>
    <a:srgbClr val="F7F8FB"/>
    <a:srgbClr val="EE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6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21" Type="http://schemas.openxmlformats.org/officeDocument/2006/relationships/font" Target="fonts/font12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font" Target="fonts/font24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font" Target="fonts/font23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36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font" Target="fonts/font22.fntdata"/><Relationship Id="rId4" Type="http://schemas.openxmlformats.org/officeDocument/2006/relationships/slide" Target="slides/slide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35" Type="http://schemas.openxmlformats.org/officeDocument/2006/relationships/viewProps" Target="viewProps.xml"/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37AA1E-886E-2B6B-0988-54115957C9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92656-15FA-5768-861B-857C5703EA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58EFA-8AFB-4698-8364-EA94228FC685}" type="datetimeFigureOut">
              <a:rPr lang="en-NL" smtClean="0"/>
              <a:t>10/10/2024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BF969-B518-E4A7-CAC1-487AF9AA3B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4276C-F4FD-AFBF-EEEB-1D158844AA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2719F-710D-43DE-8AD6-F46291C3CCD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1218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31C0E-9F62-48ED-9125-0C6349F699D8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4D53B-0B81-4095-9124-FD5D2341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5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4D53B-0B81-4095-9124-FD5D23415F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36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33FD7030-B942-45C5-C338-593D23759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647701"/>
            <a:ext cx="3901439" cy="113538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13BF8A2A-A3AA-4E14-AF88-D0EC0F926D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30972891"/>
      </p:ext>
    </p:extLst>
  </p:cSld>
  <p:clrMapOvr>
    <a:masterClrMapping/>
  </p:clrMapOvr>
  <p:transition spd="med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D74C5221-5837-6BF8-8160-BEA85225E3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1714501"/>
            <a:ext cx="4001134" cy="109473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09AD79F-04AF-4416-1D9D-451554E385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2849880"/>
            <a:ext cx="4455599" cy="181356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8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 Medium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23F57AF-5E1A-4DE2-8938-FC447F7D8406}"/>
              </a:ext>
            </a:extLst>
          </p:cNvPr>
          <p:cNvSpPr/>
          <p:nvPr userDrawn="1"/>
        </p:nvSpPr>
        <p:spPr>
          <a:xfrm>
            <a:off x="0" y="6029325"/>
            <a:ext cx="12192000" cy="828675"/>
          </a:xfrm>
          <a:custGeom>
            <a:avLst/>
            <a:gdLst>
              <a:gd name="connsiteX0" fmla="*/ 0 w 12192000"/>
              <a:gd name="connsiteY0" fmla="*/ 0 h 375258"/>
              <a:gd name="connsiteX1" fmla="*/ 12192000 w 12192000"/>
              <a:gd name="connsiteY1" fmla="*/ 3301 h 375258"/>
              <a:gd name="connsiteX2" fmla="*/ 12192000 w 12192000"/>
              <a:gd name="connsiteY2" fmla="*/ 375258 h 375258"/>
              <a:gd name="connsiteX3" fmla="*/ 0 w 12192000"/>
              <a:gd name="connsiteY3" fmla="*/ 375258 h 3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258">
                <a:moveTo>
                  <a:pt x="0" y="0"/>
                </a:moveTo>
                <a:lnTo>
                  <a:pt x="12192000" y="3301"/>
                </a:lnTo>
                <a:lnTo>
                  <a:pt x="12192000" y="375258"/>
                </a:lnTo>
                <a:lnTo>
                  <a:pt x="0" y="375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otham" pitchFamily="50" charset="0"/>
              <a:cs typeface="Gotham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4DE4F7-C4BD-412C-8FAE-89DF95A9C3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41" y="6166739"/>
            <a:ext cx="1123950" cy="5538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78FF4B-A262-4C91-920B-15767AD3AD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0" y="6200774"/>
            <a:ext cx="784296" cy="485776"/>
          </a:xfrm>
          <a:prstGeom prst="rect">
            <a:avLst/>
          </a:prstGeom>
        </p:spPr>
      </p:pic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2804AD49-3367-4763-8497-6A64E3B10C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06024059"/>
      </p:ext>
    </p:extLst>
  </p:cSld>
  <p:clrMapOvr>
    <a:masterClrMapping/>
  </p:clrMapOvr>
  <p:transition spd="med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E03C5E9F-8D1C-4C77-28B4-C01DBDED21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1066801"/>
            <a:ext cx="4175760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49FEA6A-7904-5DAD-C7AB-7A44010877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2103120"/>
            <a:ext cx="4175760" cy="32715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4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AEFCBF89-BDAE-4145-853A-789676BDFE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Gotham Medium" pitchFamily="50" charset="0"/>
                <a:ea typeface="Roboto Medium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7092842"/>
      </p:ext>
    </p:extLst>
  </p:cSld>
  <p:clrMapOvr>
    <a:masterClrMapping/>
  </p:clrMapOvr>
  <p:transition spd="med">
    <p:pull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F07A75-23EE-43F2-B320-33371324B3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825612" y="656810"/>
            <a:ext cx="4159856" cy="5372515"/>
          </a:xfrm>
          <a:custGeom>
            <a:avLst/>
            <a:gdLst>
              <a:gd name="connsiteX0" fmla="*/ 0 w 4688113"/>
              <a:gd name="connsiteY0" fmla="*/ 0 h 5943600"/>
              <a:gd name="connsiteX1" fmla="*/ 4688113 w 4688113"/>
              <a:gd name="connsiteY1" fmla="*/ 0 h 5943600"/>
              <a:gd name="connsiteX2" fmla="*/ 4688113 w 4688113"/>
              <a:gd name="connsiteY2" fmla="*/ 5943600 h 5943600"/>
              <a:gd name="connsiteX3" fmla="*/ 0 w 4688113"/>
              <a:gd name="connsiteY3" fmla="*/ 594360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113" h="5943600">
                <a:moveTo>
                  <a:pt x="0" y="0"/>
                </a:moveTo>
                <a:lnTo>
                  <a:pt x="4688113" y="0"/>
                </a:lnTo>
                <a:lnTo>
                  <a:pt x="4688113" y="5943600"/>
                </a:lnTo>
                <a:lnTo>
                  <a:pt x="0" y="59436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7118595-6230-4ECA-85F4-A58EDA34AB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50224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ED4097D-88F0-4F53-939B-EC9A20D90F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33770" y="341979"/>
            <a:ext cx="5058230" cy="5549932"/>
          </a:xfrm>
          <a:custGeom>
            <a:avLst/>
            <a:gdLst>
              <a:gd name="connsiteX0" fmla="*/ 2278093 w 5758468"/>
              <a:gd name="connsiteY0" fmla="*/ 45 h 6858001"/>
              <a:gd name="connsiteX1" fmla="*/ 2938378 w 5758468"/>
              <a:gd name="connsiteY1" fmla="*/ 279372 h 6858001"/>
              <a:gd name="connsiteX2" fmla="*/ 5649652 w 5758468"/>
              <a:gd name="connsiteY2" fmla="*/ 2993173 h 6858001"/>
              <a:gd name="connsiteX3" fmla="*/ 5758468 w 5758468"/>
              <a:gd name="connsiteY3" fmla="*/ 3102090 h 6858001"/>
              <a:gd name="connsiteX4" fmla="*/ 5758468 w 5758468"/>
              <a:gd name="connsiteY4" fmla="*/ 5596625 h 6858001"/>
              <a:gd name="connsiteX5" fmla="*/ 5745571 w 5758468"/>
              <a:gd name="connsiteY5" fmla="*/ 5600087 h 6858001"/>
              <a:gd name="connsiteX6" fmla="*/ 1184626 w 5758468"/>
              <a:gd name="connsiteY6" fmla="*/ 6824467 h 6858001"/>
              <a:gd name="connsiteX7" fmla="*/ 697537 w 5758468"/>
              <a:gd name="connsiteY7" fmla="*/ 6827455 h 6858001"/>
              <a:gd name="connsiteX8" fmla="*/ 277200 w 5758468"/>
              <a:gd name="connsiteY8" fmla="*/ 6581322 h 6858001"/>
              <a:gd name="connsiteX9" fmla="*/ 32846 w 5758468"/>
              <a:gd name="connsiteY9" fmla="*/ 5678416 h 6858001"/>
              <a:gd name="connsiteX10" fmla="*/ 1367884 w 5758468"/>
              <a:gd name="connsiteY10" fmla="*/ 695991 h 6858001"/>
              <a:gd name="connsiteX11" fmla="*/ 2030952 w 5758468"/>
              <a:gd name="connsiteY11" fmla="*/ 36227 h 6858001"/>
              <a:gd name="connsiteX12" fmla="*/ 2278093 w 5758468"/>
              <a:gd name="connsiteY12" fmla="*/ 4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8468" h="6858001">
                <a:moveTo>
                  <a:pt x="2278093" y="45"/>
                </a:moveTo>
                <a:cubicBezTo>
                  <a:pt x="2523789" y="-2390"/>
                  <a:pt x="2759835" y="94993"/>
                  <a:pt x="2938378" y="279372"/>
                </a:cubicBezTo>
                <a:cubicBezTo>
                  <a:pt x="2938378" y="279372"/>
                  <a:pt x="2938378" y="279372"/>
                  <a:pt x="5649652" y="2993173"/>
                </a:cubicBezTo>
                <a:lnTo>
                  <a:pt x="5758468" y="3102090"/>
                </a:lnTo>
                <a:lnTo>
                  <a:pt x="5758468" y="5596625"/>
                </a:lnTo>
                <a:lnTo>
                  <a:pt x="5745571" y="5600087"/>
                </a:lnTo>
                <a:cubicBezTo>
                  <a:pt x="5209633" y="5743959"/>
                  <a:pt x="3984630" y="6072809"/>
                  <a:pt x="1184626" y="6824467"/>
                </a:cubicBezTo>
                <a:cubicBezTo>
                  <a:pt x="1027272" y="6867261"/>
                  <a:pt x="856337" y="6870005"/>
                  <a:pt x="697537" y="6827455"/>
                </a:cubicBezTo>
                <a:cubicBezTo>
                  <a:pt x="538738" y="6784905"/>
                  <a:pt x="392075" y="6697060"/>
                  <a:pt x="277200" y="6581322"/>
                </a:cubicBezTo>
                <a:cubicBezTo>
                  <a:pt x="36108" y="6346809"/>
                  <a:pt x="-55146" y="6006803"/>
                  <a:pt x="32846" y="5678416"/>
                </a:cubicBezTo>
                <a:cubicBezTo>
                  <a:pt x="32846" y="5678416"/>
                  <a:pt x="32846" y="5678416"/>
                  <a:pt x="1367884" y="695991"/>
                </a:cubicBezTo>
                <a:cubicBezTo>
                  <a:pt x="1455874" y="367603"/>
                  <a:pt x="1704905" y="118777"/>
                  <a:pt x="2030952" y="36227"/>
                </a:cubicBezTo>
                <a:cubicBezTo>
                  <a:pt x="2113224" y="12759"/>
                  <a:pt x="2196194" y="857"/>
                  <a:pt x="2278093" y="4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Image placeholder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EAAA101-F36B-49C9-B20E-20A7E2B4B9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56064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FC2F8852-E542-4DCD-A809-70B9F0BA9C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Gotham Medium" pitchFamily="50" charset="0"/>
                <a:ea typeface="Roboto Medium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53216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">
    <p:bg>
      <p:bgPr>
        <a:solidFill>
          <a:srgbClr val="F7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DE740B3-73AF-46A8-9222-2153AE928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9" b="8989"/>
          <a:stretch/>
        </p:blipFill>
        <p:spPr>
          <a:xfrm>
            <a:off x="0" y="0"/>
            <a:ext cx="8506278" cy="6858000"/>
          </a:xfrm>
          <a:custGeom>
            <a:avLst/>
            <a:gdLst>
              <a:gd name="connsiteX0" fmla="*/ 0 w 8506278"/>
              <a:gd name="connsiteY0" fmla="*/ 0 h 6858000"/>
              <a:gd name="connsiteX1" fmla="*/ 8506278 w 8506278"/>
              <a:gd name="connsiteY1" fmla="*/ 0 h 6858000"/>
              <a:gd name="connsiteX2" fmla="*/ 1217583 w 8506278"/>
              <a:gd name="connsiteY2" fmla="*/ 6799829 h 6858000"/>
              <a:gd name="connsiteX3" fmla="*/ 1071961 w 8506278"/>
              <a:gd name="connsiteY3" fmla="*/ 6858000 h 6858000"/>
              <a:gd name="connsiteX4" fmla="*/ 0 w 850627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6278" h="6858000">
                <a:moveTo>
                  <a:pt x="0" y="0"/>
                </a:moveTo>
                <a:lnTo>
                  <a:pt x="8506278" y="0"/>
                </a:lnTo>
                <a:cubicBezTo>
                  <a:pt x="3415066" y="1193755"/>
                  <a:pt x="4624427" y="5359151"/>
                  <a:pt x="1217583" y="6799829"/>
                </a:cubicBezTo>
                <a:lnTo>
                  <a:pt x="107196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254E798-FAF3-4F1B-3432-7E00C31F0BEE}"/>
              </a:ext>
            </a:extLst>
          </p:cNvPr>
          <p:cNvSpPr/>
          <p:nvPr userDrawn="1"/>
        </p:nvSpPr>
        <p:spPr>
          <a:xfrm>
            <a:off x="0" y="0"/>
            <a:ext cx="8506278" cy="6858000"/>
          </a:xfrm>
          <a:custGeom>
            <a:avLst/>
            <a:gdLst>
              <a:gd name="connsiteX0" fmla="*/ 0 w 8506278"/>
              <a:gd name="connsiteY0" fmla="*/ 0 h 6858000"/>
              <a:gd name="connsiteX1" fmla="*/ 8506278 w 8506278"/>
              <a:gd name="connsiteY1" fmla="*/ 0 h 6858000"/>
              <a:gd name="connsiteX2" fmla="*/ 1217583 w 8506278"/>
              <a:gd name="connsiteY2" fmla="*/ 6799829 h 6858000"/>
              <a:gd name="connsiteX3" fmla="*/ 1071961 w 8506278"/>
              <a:gd name="connsiteY3" fmla="*/ 6858000 h 6858000"/>
              <a:gd name="connsiteX4" fmla="*/ 0 w 850627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6278" h="6858000">
                <a:moveTo>
                  <a:pt x="0" y="0"/>
                </a:moveTo>
                <a:lnTo>
                  <a:pt x="8506278" y="0"/>
                </a:lnTo>
                <a:cubicBezTo>
                  <a:pt x="3415066" y="1193755"/>
                  <a:pt x="4624427" y="5359151"/>
                  <a:pt x="1217583" y="6799829"/>
                </a:cubicBezTo>
                <a:lnTo>
                  <a:pt x="107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4A1D2-24DF-10D7-E90D-979B34028DCC}"/>
              </a:ext>
            </a:extLst>
          </p:cNvPr>
          <p:cNvGrpSpPr/>
          <p:nvPr userDrawn="1"/>
        </p:nvGrpSpPr>
        <p:grpSpPr>
          <a:xfrm>
            <a:off x="2327771" y="1006204"/>
            <a:ext cx="8648160" cy="4427583"/>
            <a:chOff x="2353171" y="1203960"/>
            <a:chExt cx="8648160" cy="478826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9CA5D45-11BB-95F3-407C-98D8A631F66A}"/>
                </a:ext>
              </a:extLst>
            </p:cNvPr>
            <p:cNvSpPr/>
            <p:nvPr userDrawn="1"/>
          </p:nvSpPr>
          <p:spPr>
            <a:xfrm>
              <a:off x="2353171" y="1203960"/>
              <a:ext cx="8648160" cy="478826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270000" dist="2540000" dir="7800000" sx="92000" sy="92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649EAEB-F6A4-9A36-3BCD-BEC2C46FA2AD}"/>
                </a:ext>
              </a:extLst>
            </p:cNvPr>
            <p:cNvSpPr/>
            <p:nvPr userDrawn="1"/>
          </p:nvSpPr>
          <p:spPr>
            <a:xfrm>
              <a:off x="6692900" y="1203960"/>
              <a:ext cx="4307763" cy="4788264"/>
            </a:xfrm>
            <a:prstGeom prst="roundRect">
              <a:avLst>
                <a:gd name="adj" fmla="val 37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BFFCC1B-B2E0-4DF2-A248-AC96F0852381}"/>
              </a:ext>
            </a:extLst>
          </p:cNvPr>
          <p:cNvSpPr/>
          <p:nvPr userDrawn="1"/>
        </p:nvSpPr>
        <p:spPr>
          <a:xfrm>
            <a:off x="0" y="6029325"/>
            <a:ext cx="12192000" cy="828675"/>
          </a:xfrm>
          <a:custGeom>
            <a:avLst/>
            <a:gdLst>
              <a:gd name="connsiteX0" fmla="*/ 0 w 12192000"/>
              <a:gd name="connsiteY0" fmla="*/ 0 h 375258"/>
              <a:gd name="connsiteX1" fmla="*/ 12192000 w 12192000"/>
              <a:gd name="connsiteY1" fmla="*/ 3301 h 375258"/>
              <a:gd name="connsiteX2" fmla="*/ 12192000 w 12192000"/>
              <a:gd name="connsiteY2" fmla="*/ 375258 h 375258"/>
              <a:gd name="connsiteX3" fmla="*/ 0 w 12192000"/>
              <a:gd name="connsiteY3" fmla="*/ 375258 h 3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258">
                <a:moveTo>
                  <a:pt x="0" y="0"/>
                </a:moveTo>
                <a:lnTo>
                  <a:pt x="12192000" y="3301"/>
                </a:lnTo>
                <a:lnTo>
                  <a:pt x="12192000" y="375258"/>
                </a:lnTo>
                <a:lnTo>
                  <a:pt x="0" y="375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2DA20A-8A0D-47D9-B7BF-229A9BF3BF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41" y="6166739"/>
            <a:ext cx="1123950" cy="5538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48C1CB-2ECC-441B-8854-A0EC9A4E1F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0" y="6200774"/>
            <a:ext cx="784296" cy="485776"/>
          </a:xfrm>
          <a:prstGeom prst="rect">
            <a:avLst/>
          </a:prstGeom>
        </p:spPr>
      </p:pic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651A11E9-4A91-49D2-90BD-AFC4204AA9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5208207"/>
      </p:ext>
    </p:extLst>
  </p:cSld>
  <p:clrMapOvr>
    <a:masterClrMapping/>
  </p:clrMapOvr>
  <p:transition spd="med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9AAF1004-6560-4CBF-9931-B6417CE0A3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0833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498D496-97E0-4434-B395-922C7EC0BBFD}"/>
              </a:ext>
            </a:extLst>
          </p:cNvPr>
          <p:cNvSpPr/>
          <p:nvPr userDrawn="1"/>
        </p:nvSpPr>
        <p:spPr>
          <a:xfrm>
            <a:off x="0" y="6029325"/>
            <a:ext cx="12192000" cy="828675"/>
          </a:xfrm>
          <a:custGeom>
            <a:avLst/>
            <a:gdLst>
              <a:gd name="connsiteX0" fmla="*/ 0 w 12192000"/>
              <a:gd name="connsiteY0" fmla="*/ 0 h 375258"/>
              <a:gd name="connsiteX1" fmla="*/ 12192000 w 12192000"/>
              <a:gd name="connsiteY1" fmla="*/ 3301 h 375258"/>
              <a:gd name="connsiteX2" fmla="*/ 12192000 w 12192000"/>
              <a:gd name="connsiteY2" fmla="*/ 375258 h 375258"/>
              <a:gd name="connsiteX3" fmla="*/ 0 w 12192000"/>
              <a:gd name="connsiteY3" fmla="*/ 375258 h 3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258">
                <a:moveTo>
                  <a:pt x="0" y="0"/>
                </a:moveTo>
                <a:lnTo>
                  <a:pt x="12192000" y="3301"/>
                </a:lnTo>
                <a:lnTo>
                  <a:pt x="12192000" y="375258"/>
                </a:lnTo>
                <a:lnTo>
                  <a:pt x="0" y="375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C46311-ACE0-4BC8-B172-42BEE63CF8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41" y="6166739"/>
            <a:ext cx="1123950" cy="553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F1CB25-A36E-4424-AD8E-ED8A1341C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r="65739"/>
          <a:stretch/>
        </p:blipFill>
        <p:spPr>
          <a:xfrm>
            <a:off x="973486" y="188551"/>
            <a:ext cx="3310466" cy="6515100"/>
          </a:xfrm>
          <a:prstGeom prst="rect">
            <a:avLst/>
          </a:prstGeom>
        </p:spPr>
      </p:pic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9CCB3ADA-D5B4-45E2-804D-E7AD038CA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7848" y="1782583"/>
            <a:ext cx="5928042" cy="1524243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4800" b="1" cap="all" baseline="0">
                <a:solidFill>
                  <a:schemeClr val="accent2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A84F8788-F4F3-4E92-B2C1-B3027A4C0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7848" y="3425551"/>
            <a:ext cx="5928042" cy="132289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10000"/>
              </a:lnSpc>
              <a:buFontTx/>
              <a:buNone/>
              <a:defRPr sz="2000" cap="none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67C12E-7ADE-4C75-A165-1F1A3C35EB7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277362"/>
            <a:ext cx="5163418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D606DD1-847E-46BF-A2D9-747E4C527B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9" y="6185534"/>
            <a:ext cx="907130" cy="561858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312EB37-11AB-4E87-A5C7-0FB2C8EA5B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76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0EA8584F-7DD4-5154-A555-0A88F414A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2" y="965201"/>
            <a:ext cx="3620134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8EE0BB2-79D6-4801-94D4-9801BA8D47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6113" y="1"/>
            <a:ext cx="4391025" cy="603408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Gotham" pitchFamily="50" charset="0"/>
                <a:cs typeface="Gotham" pitchFamily="50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74EF737-5F38-A8B7-EACA-269A493265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2103120"/>
            <a:ext cx="4927600" cy="32715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6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ea typeface="Roboto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0AB11963-916B-43E9-85F0-0E14939094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83138793"/>
      </p:ext>
    </p:extLst>
  </p:cSld>
  <p:clrMapOvr>
    <a:masterClrMapping/>
  </p:clrMapOvr>
  <p:transition spd="med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0EA8584F-7DD4-5154-A555-0A88F414A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1003301"/>
            <a:ext cx="4607559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74EF737-5F38-A8B7-EACA-269A493265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2103120"/>
            <a:ext cx="4927600" cy="32715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6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B03B936-C7B3-DCE8-B1BF-605BF719E3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9858" y="944216"/>
            <a:ext cx="2630776" cy="2798859"/>
          </a:xfrm>
          <a:prstGeom prst="roundRect">
            <a:avLst>
              <a:gd name="adj" fmla="val 673"/>
            </a:avLst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1D29FE-DD3D-7E12-61A3-52D5A250D9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29426" y="2103120"/>
            <a:ext cx="1857901" cy="1635760"/>
          </a:xfrm>
          <a:prstGeom prst="roundRect">
            <a:avLst>
              <a:gd name="adj" fmla="val 673"/>
            </a:avLst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08D69FB-F4CC-AB1E-2D27-EDB5643DAE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99858" y="3852407"/>
            <a:ext cx="1857901" cy="1635760"/>
          </a:xfrm>
          <a:prstGeom prst="roundRect">
            <a:avLst>
              <a:gd name="adj" fmla="val 673"/>
            </a:avLst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B156C85-38AB-6CA6-1701-D079C9408B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29425" y="3852407"/>
            <a:ext cx="1857901" cy="1635760"/>
          </a:xfrm>
          <a:prstGeom prst="roundRect">
            <a:avLst>
              <a:gd name="adj" fmla="val 673"/>
            </a:avLst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E0081B18-2DDD-4900-B862-4B17AD0120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031559"/>
      </p:ext>
    </p:extLst>
  </p:cSld>
  <p:clrMapOvr>
    <a:masterClrMapping/>
  </p:clrMapOvr>
  <p:transition spd="med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AED07116-A560-48BA-90EA-EDF3C982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r="881"/>
          <a:stretch/>
        </p:blipFill>
        <p:spPr>
          <a:xfrm>
            <a:off x="4160520" y="-454934"/>
            <a:ext cx="3870960" cy="6491288"/>
          </a:xfrm>
          <a:custGeom>
            <a:avLst/>
            <a:gdLst>
              <a:gd name="connsiteX0" fmla="*/ 0 w 3870960"/>
              <a:gd name="connsiteY0" fmla="*/ 0 h 6491288"/>
              <a:gd name="connsiteX1" fmla="*/ 3870960 w 3870960"/>
              <a:gd name="connsiteY1" fmla="*/ 0 h 6491288"/>
              <a:gd name="connsiteX2" fmla="*/ 3870960 w 3870960"/>
              <a:gd name="connsiteY2" fmla="*/ 6491288 h 6491288"/>
              <a:gd name="connsiteX3" fmla="*/ 0 w 3870960"/>
              <a:gd name="connsiteY3" fmla="*/ 6491288 h 649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960" h="6491288">
                <a:moveTo>
                  <a:pt x="0" y="0"/>
                </a:moveTo>
                <a:lnTo>
                  <a:pt x="3870960" y="0"/>
                </a:lnTo>
                <a:lnTo>
                  <a:pt x="3870960" y="6491288"/>
                </a:lnTo>
                <a:lnTo>
                  <a:pt x="0" y="6491288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26C052-9837-D800-E88F-61DDB84EC86D}"/>
              </a:ext>
            </a:extLst>
          </p:cNvPr>
          <p:cNvSpPr/>
          <p:nvPr userDrawn="1"/>
        </p:nvSpPr>
        <p:spPr>
          <a:xfrm>
            <a:off x="4160520" y="-454934"/>
            <a:ext cx="3870960" cy="6491288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Gotham" pitchFamily="50" charset="0"/>
              <a:cs typeface="Gotham" pitchFamily="50" charset="0"/>
            </a:endParaRP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4B56731E-90F3-9765-237B-D421671BE7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1337926"/>
            <a:ext cx="3362959" cy="5066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</a:t>
            </a:r>
            <a:endParaRPr lang="en-NL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A0C794A-24E5-5B3A-E51C-566AA69D5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1931725"/>
            <a:ext cx="3477259" cy="32715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4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ea typeface="Roboto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39F063-AE1A-42A8-BD38-FE88F27891EF}"/>
              </a:ext>
            </a:extLst>
          </p:cNvPr>
          <p:cNvSpPr/>
          <p:nvPr userDrawn="1"/>
        </p:nvSpPr>
        <p:spPr>
          <a:xfrm>
            <a:off x="3442208" y="-647248"/>
            <a:ext cx="5079492" cy="64724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" pitchFamily="50" charset="0"/>
              <a:cs typeface="Gotham" pitchFamily="50" charset="0"/>
            </a:endParaRP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F650F5E-8671-446E-B8FE-FD3DC570E8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Gotham Medium" pitchFamily="50" charset="0"/>
                <a:ea typeface="Roboto Medium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26712443"/>
      </p:ext>
    </p:extLst>
  </p:cSld>
  <p:clrMapOvr>
    <a:masterClrMapping/>
  </p:clrMapOvr>
  <p:transition spd="med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3DA69D-2190-442A-9428-6C3F296B65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60520" y="-1"/>
            <a:ext cx="3870960" cy="6036470"/>
          </a:xfrm>
          <a:custGeom>
            <a:avLst/>
            <a:gdLst>
              <a:gd name="connsiteX0" fmla="*/ 0 w 3870960"/>
              <a:gd name="connsiteY0" fmla="*/ 0 h 6491288"/>
              <a:gd name="connsiteX1" fmla="*/ 3870960 w 3870960"/>
              <a:gd name="connsiteY1" fmla="*/ 0 h 6491288"/>
              <a:gd name="connsiteX2" fmla="*/ 3870960 w 3870960"/>
              <a:gd name="connsiteY2" fmla="*/ 6491288 h 6491288"/>
              <a:gd name="connsiteX3" fmla="*/ 0 w 3870960"/>
              <a:gd name="connsiteY3" fmla="*/ 6491288 h 649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960" h="6491288">
                <a:moveTo>
                  <a:pt x="0" y="0"/>
                </a:moveTo>
                <a:lnTo>
                  <a:pt x="3870960" y="0"/>
                </a:lnTo>
                <a:lnTo>
                  <a:pt x="3870960" y="6491288"/>
                </a:lnTo>
                <a:lnTo>
                  <a:pt x="0" y="649128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182FF68-F2EC-4232-80BE-2F9FF00AC8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416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CF96F7-857E-A0F4-77C6-56C807E84E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520" y="-11574"/>
            <a:ext cx="3870960" cy="6050424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A419440-718A-51B4-7309-47DC9BF247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6160" y="679175"/>
            <a:ext cx="5933440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E9EDD7E-490F-3265-5346-9B3B1CF714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6160" y="1715494"/>
            <a:ext cx="6350000" cy="342701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6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FE3A8037-7D62-4DFF-B644-DF4D3F4794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83607308"/>
      </p:ext>
    </p:extLst>
  </p:cSld>
  <p:clrMapOvr>
    <a:masterClrMapping/>
  </p:clrMapOvr>
  <p:transition spd="med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3E774-76F5-4133-A22F-224172E33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11" y="3898809"/>
            <a:ext cx="4538826" cy="1796528"/>
          </a:xfrm>
          <a:prstGeom prst="rect">
            <a:avLst/>
          </a:prstGeom>
        </p:spPr>
      </p:pic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1B6AEDE-04E2-47D0-8A16-DB4B206E79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3386" y="1137733"/>
            <a:ext cx="3905474" cy="3905474"/>
          </a:xfrm>
          <a:custGeom>
            <a:avLst/>
            <a:gdLst>
              <a:gd name="connsiteX0" fmla="*/ 2173779 w 4347558"/>
              <a:gd name="connsiteY0" fmla="*/ 0 h 4347558"/>
              <a:gd name="connsiteX1" fmla="*/ 4347558 w 4347558"/>
              <a:gd name="connsiteY1" fmla="*/ 2173779 h 4347558"/>
              <a:gd name="connsiteX2" fmla="*/ 2173779 w 4347558"/>
              <a:gd name="connsiteY2" fmla="*/ 4347558 h 4347558"/>
              <a:gd name="connsiteX3" fmla="*/ 0 w 4347558"/>
              <a:gd name="connsiteY3" fmla="*/ 2173779 h 4347558"/>
              <a:gd name="connsiteX4" fmla="*/ 2173779 w 4347558"/>
              <a:gd name="connsiteY4" fmla="*/ 0 h 434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7558" h="4347558">
                <a:moveTo>
                  <a:pt x="2173779" y="0"/>
                </a:moveTo>
                <a:cubicBezTo>
                  <a:pt x="3374324" y="0"/>
                  <a:pt x="4347558" y="973234"/>
                  <a:pt x="4347558" y="2173779"/>
                </a:cubicBezTo>
                <a:cubicBezTo>
                  <a:pt x="4347558" y="3374324"/>
                  <a:pt x="3374324" y="4347558"/>
                  <a:pt x="2173779" y="4347558"/>
                </a:cubicBezTo>
                <a:cubicBezTo>
                  <a:pt x="973234" y="4347558"/>
                  <a:pt x="0" y="3374324"/>
                  <a:pt x="0" y="2173779"/>
                </a:cubicBezTo>
                <a:cubicBezTo>
                  <a:pt x="0" y="973234"/>
                  <a:pt x="973234" y="0"/>
                  <a:pt x="2173779" y="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Gotham" pitchFamily="50" charset="0"/>
                <a:cs typeface="Gotham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31DBF4B7-7C9C-4118-B235-12C7305F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725" y="1479275"/>
            <a:ext cx="5518275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8ADA0FDF-07D2-4519-A726-BF2096C72C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725" y="2375893"/>
            <a:ext cx="5823075" cy="231040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6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65090C5C-BFD7-4AC0-A4D3-2E970BD529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1778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9C568B7-E870-81C9-86A8-C54D7368689E}"/>
              </a:ext>
            </a:extLst>
          </p:cNvPr>
          <p:cNvSpPr/>
          <p:nvPr userDrawn="1"/>
        </p:nvSpPr>
        <p:spPr>
          <a:xfrm>
            <a:off x="0" y="6029325"/>
            <a:ext cx="12192000" cy="828675"/>
          </a:xfrm>
          <a:custGeom>
            <a:avLst/>
            <a:gdLst>
              <a:gd name="connsiteX0" fmla="*/ 0 w 12192000"/>
              <a:gd name="connsiteY0" fmla="*/ 0 h 375258"/>
              <a:gd name="connsiteX1" fmla="*/ 12192000 w 12192000"/>
              <a:gd name="connsiteY1" fmla="*/ 3301 h 375258"/>
              <a:gd name="connsiteX2" fmla="*/ 12192000 w 12192000"/>
              <a:gd name="connsiteY2" fmla="*/ 375258 h 375258"/>
              <a:gd name="connsiteX3" fmla="*/ 0 w 12192000"/>
              <a:gd name="connsiteY3" fmla="*/ 375258 h 3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258">
                <a:moveTo>
                  <a:pt x="0" y="0"/>
                </a:moveTo>
                <a:lnTo>
                  <a:pt x="12192000" y="3301"/>
                </a:lnTo>
                <a:lnTo>
                  <a:pt x="12192000" y="375258"/>
                </a:lnTo>
                <a:lnTo>
                  <a:pt x="0" y="375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A2640B-26C4-43D7-B0D0-D57D76F3AA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69" y="6190208"/>
            <a:ext cx="1028694" cy="506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CC4F6-0913-4343-8036-0428420A911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2" y="6200774"/>
            <a:ext cx="784296" cy="4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6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1" r:id="rId2"/>
    <p:sldLayoutId id="2147483649" r:id="rId3"/>
    <p:sldLayoutId id="2147483650" r:id="rId4"/>
    <p:sldLayoutId id="2147483651" r:id="rId5"/>
    <p:sldLayoutId id="2147483652" r:id="rId6"/>
    <p:sldLayoutId id="2147483662" r:id="rId7"/>
    <p:sldLayoutId id="2147483653" r:id="rId8"/>
    <p:sldLayoutId id="2147483669" r:id="rId9"/>
    <p:sldLayoutId id="2147483654" r:id="rId10"/>
    <p:sldLayoutId id="2147483656" r:id="rId11"/>
    <p:sldLayoutId id="2147483666" r:id="rId12"/>
    <p:sldLayoutId id="2147483668" r:id="rId13"/>
    <p:sldLayoutId id="2147483670" r:id="rId14"/>
    <p:sldLayoutId id="21474836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izeninformation.ie/" TargetMode="External"/><Relationship Id="rId7" Type="http://schemas.openxmlformats.org/officeDocument/2006/relationships/image" Target="../media/image7.jpeg"/><Relationship Id="rId2" Type="http://schemas.openxmlformats.org/officeDocument/2006/relationships/hyperlink" Target="http://www.susi.ie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ucc.ie/en/study/undergrad/orientation/" TargetMode="External"/><Relationship Id="rId5" Type="http://schemas.openxmlformats.org/officeDocument/2006/relationships/hyperlink" Target="https://www.ucc.ie/en/access/" TargetMode="External"/><Relationship Id="rId4" Type="http://schemas.openxmlformats.org/officeDocument/2006/relationships/hyperlink" Target="https://www.ucc.ie/en/sfs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414E-A77F-1316-75CA-A12BD52E97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 dirty="0"/>
              <a:t>Opening Slide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7B4553-0F18-00C4-54C8-539839AA03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9074" y="1652001"/>
            <a:ext cx="7858126" cy="1524243"/>
          </a:xfrm>
        </p:spPr>
        <p:txBody>
          <a:bodyPr lIns="91440" tIns="45720" rIns="91440" bIns="45720" anchor="t"/>
          <a:lstStyle/>
          <a:p>
            <a:r>
              <a:rPr lang="en-IE" sz="6600" dirty="0">
                <a:ea typeface="Roboto Black"/>
                <a:cs typeface="Gotham Black" pitchFamily="50" charset="0"/>
              </a:rPr>
              <a:t>UCC </a:t>
            </a:r>
            <a:r>
              <a:rPr lang="en-IE" sz="4400" dirty="0">
                <a:ea typeface="Roboto Black"/>
                <a:cs typeface="Gotham Black" pitchFamily="50" charset="0"/>
              </a:rPr>
              <a:t>Student Financial Supports</a:t>
            </a:r>
            <a:endParaRPr lang="en-IE" sz="4400" dirty="0">
              <a:cs typeface="Gotham Black" pitchFamily="50" charset="0"/>
            </a:endParaRPr>
          </a:p>
          <a:p>
            <a:r>
              <a:rPr lang="en-IE" dirty="0">
                <a:cs typeface="Gotham Black" pitchFamily="50" charset="0"/>
              </a:rPr>
              <a:t> </a:t>
            </a:r>
            <a:endParaRPr lang="en-NL" dirty="0">
              <a:latin typeface="+mj-lt"/>
              <a:cs typeface="Gotham Black" pitchFamily="50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0751746-6EC4-B7CF-A972-9FF5DF559E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7848" y="3425550"/>
            <a:ext cx="5885952" cy="1524243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Student Financial Supports &amp; Advice Office</a:t>
            </a:r>
          </a:p>
        </p:txBody>
      </p:sp>
    </p:spTree>
    <p:extLst>
      <p:ext uri="{BB962C8B-B14F-4D97-AF65-F5344CB8AC3E}">
        <p14:creationId xmlns:p14="http://schemas.microsoft.com/office/powerpoint/2010/main" val="80624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819E1-32F8-A685-6A22-C74472BB7C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Slide Break</a:t>
            </a:r>
          </a:p>
        </p:txBody>
      </p:sp>
      <p:pic>
        <p:nvPicPr>
          <p:cNvPr id="7" name="Picture Placeholder 6" descr="Woman in a wheelchair reading a book at the library. ">
            <a:extLst>
              <a:ext uri="{FF2B5EF4-FFF2-40B4-BE49-F238E27FC236}">
                <a16:creationId xmlns:a16="http://schemas.microsoft.com/office/drawing/2014/main" id="{2751D309-FC5F-425E-925D-0A34A45CF8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b="6947"/>
          <a:stretch/>
        </p:blipFill>
        <p:spPr>
          <a:xfrm>
            <a:off x="825612" y="656810"/>
            <a:ext cx="4159856" cy="5372515"/>
          </a:xfrm>
        </p:spPr>
      </p:pic>
      <p:sp>
        <p:nvSpPr>
          <p:cNvPr id="4" name="Rectangle 3" descr="Title holder">
            <a:extLst>
              <a:ext uri="{FF2B5EF4-FFF2-40B4-BE49-F238E27FC236}">
                <a16:creationId xmlns:a16="http://schemas.microsoft.com/office/drawing/2014/main" id="{74415DA5-5170-4F01-BEAE-830B56095CE2}"/>
              </a:ext>
            </a:extLst>
          </p:cNvPr>
          <p:cNvSpPr/>
          <p:nvPr/>
        </p:nvSpPr>
        <p:spPr>
          <a:xfrm>
            <a:off x="4464353" y="2290813"/>
            <a:ext cx="6059714" cy="25795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Gotha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56A1E2-28A3-4C72-BA65-9ABED0F1C62C}"/>
              </a:ext>
            </a:extLst>
          </p:cNvPr>
          <p:cNvSpPr txBox="1"/>
          <p:nvPr/>
        </p:nvSpPr>
        <p:spPr>
          <a:xfrm>
            <a:off x="4869193" y="2918354"/>
            <a:ext cx="52500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accent2"/>
                </a:solidFill>
                <a:latin typeface="+mj-lt"/>
                <a:cs typeface="Gotham" pitchFamily="50" charset="0"/>
              </a:rPr>
              <a:t>What types of financial supports are out there?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77D4B-47E4-4901-9A0F-FB98042DA1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37370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731F-1CF9-65DD-F7AE-09508C71D7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Slide with text/image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41912-248F-43E0-A673-DA884B4099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447" y="295662"/>
            <a:ext cx="5518275" cy="1036319"/>
          </a:xfrm>
        </p:spPr>
        <p:txBody>
          <a:bodyPr/>
          <a:lstStyle/>
          <a:p>
            <a:r>
              <a:rPr lang="en-US"/>
              <a:t>Helpful links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C58B23-E2F9-492E-8547-CFBAE0688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447" y="1270455"/>
            <a:ext cx="6745482" cy="4207208"/>
          </a:xfrm>
        </p:spPr>
        <p:txBody>
          <a:bodyPr lIns="91440" tIns="45720" rIns="91440" bIns="45720" anchor="t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</a:pPr>
            <a:r>
              <a:rPr lang="en-IE" sz="1800" b="0" i="0" u="sng" strike="noStrike" cap="none" dirty="0">
                <a:solidFill>
                  <a:schemeClr val="hlink"/>
                </a:solidFill>
                <a:ea typeface="Montserrat"/>
                <a:cs typeface="Montserrat"/>
                <a:sym typeface="Montserrat"/>
                <a:hlinkClick r:id="rId2"/>
              </a:rPr>
              <a:t>www.susi.ie</a:t>
            </a:r>
            <a:r>
              <a:rPr lang="en-IE" sz="1800" b="0" i="0" u="none" strike="noStrike" cap="none" dirty="0">
                <a:solidFill>
                  <a:srgbClr val="666666"/>
                </a:solidFill>
                <a:ea typeface="Montserrat"/>
                <a:cs typeface="Montserrat"/>
                <a:sym typeface="Montserrat"/>
              </a:rPr>
              <a:t> - for applications for your SUSI Grant</a:t>
            </a:r>
            <a:endParaRPr lang="en-IE"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</a:pPr>
            <a:endParaRPr lang="en-IE" sz="1800" b="0" i="0" u="none" strike="noStrike" cap="none" dirty="0">
              <a:solidFill>
                <a:srgbClr val="666666"/>
              </a:solidFill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</a:pPr>
            <a:r>
              <a:rPr lang="en-IE" sz="1800" b="0" i="0" u="sng" strike="noStrike" cap="none" dirty="0">
                <a:solidFill>
                  <a:schemeClr val="hlink"/>
                </a:solidFill>
                <a:ea typeface="Montserrat"/>
                <a:cs typeface="Montserrat"/>
                <a:sym typeface="Montserrat"/>
                <a:hlinkClick r:id="rId3"/>
              </a:rPr>
              <a:t>www.Citizeninformation.ie</a:t>
            </a:r>
            <a:r>
              <a:rPr lang="en-IE" sz="1800" b="0" i="0" u="none" strike="noStrike" cap="none" dirty="0">
                <a:solidFill>
                  <a:srgbClr val="666666"/>
                </a:solidFill>
                <a:ea typeface="Montserrat"/>
                <a:cs typeface="Montserrat"/>
                <a:sym typeface="Montserrat"/>
              </a:rPr>
              <a:t> - information to what you are entitled to</a:t>
            </a:r>
            <a:endParaRPr lang="en-IE" sz="18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ts val="2000"/>
              <a:buFont typeface="Karla"/>
            </a:pPr>
            <a:endParaRPr lang="en-IE" sz="1800" dirty="0">
              <a:solidFill>
                <a:srgbClr val="666666"/>
              </a:solidFill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None/>
            </a:pPr>
            <a:r>
              <a:rPr lang="en-IE" sz="1800" b="0" i="0" u="sng" strike="noStrike" cap="none" dirty="0">
                <a:solidFill>
                  <a:schemeClr val="hlink"/>
                </a:solidFill>
                <a:ea typeface="Montserrat"/>
                <a:cs typeface="Montserrat"/>
                <a:sym typeface="Montserrat"/>
                <a:hlinkClick r:id="rId4"/>
              </a:rPr>
              <a:t>https://www.ucc.ie/en/sfsa/</a:t>
            </a:r>
            <a:r>
              <a:rPr lang="en-IE" sz="1800" b="0" i="0" u="sng" strike="noStrike" cap="none" dirty="0">
                <a:solidFill>
                  <a:srgbClr val="0000FF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IE" sz="1800" b="0" i="0" u="none" strike="noStrike" cap="none" dirty="0">
                <a:solidFill>
                  <a:srgbClr val="666666"/>
                </a:solidFill>
                <a:ea typeface="Montserrat"/>
                <a:cs typeface="Montserrat"/>
                <a:sym typeface="Montserrat"/>
              </a:rPr>
              <a:t>- SAF and tips on budgeting</a:t>
            </a:r>
            <a:endParaRPr lang="en-IE" sz="1800" dirty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Karla"/>
              <a:buNone/>
            </a:pPr>
            <a:endParaRPr lang="en-IE" sz="1800" b="0" i="0" u="none" strike="noStrike" cap="none" dirty="0">
              <a:solidFill>
                <a:srgbClr val="666666"/>
              </a:solidFill>
              <a:ea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sz="1800" dirty="0">
                <a:solidFill>
                  <a:srgbClr val="666666"/>
                </a:solidFill>
                <a:ea typeface="+mn-lt"/>
                <a:cs typeface="+mn-lt"/>
                <a:hlinkClick r:id="rId5"/>
              </a:rPr>
              <a:t>Access UCC | Widening Access for Underrepresented Groups | University College Cork</a:t>
            </a:r>
            <a:endParaRPr lang="en-IE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ts val="2000"/>
              <a:buFont typeface="Karla"/>
            </a:pPr>
            <a:endParaRPr lang="en-IE" sz="1800" dirty="0">
              <a:solidFill>
                <a:srgbClr val="666666"/>
              </a:solidFill>
              <a:ea typeface="Montserrat"/>
              <a:cs typeface="Montserrat"/>
              <a:sym typeface="Montserra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ts val="2000"/>
              <a:buFont typeface="Karla"/>
            </a:pPr>
            <a:r>
              <a:rPr lang="en-IE" sz="1800" b="0" i="0" u="sng" strike="noStrike" cap="none" dirty="0">
                <a:solidFill>
                  <a:schemeClr val="hlink"/>
                </a:solidFill>
                <a:ea typeface="Montserrat"/>
                <a:cs typeface="Montserrat"/>
                <a:sym typeface="Montserrat"/>
              </a:rPr>
              <a:t>www.spunout.ie</a:t>
            </a:r>
            <a:r>
              <a:rPr lang="en-IE" sz="1800" b="0" i="0" u="sng" strike="noStrike" cap="none" dirty="0">
                <a:solidFill>
                  <a:srgbClr val="0000FF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IE" sz="1800" b="0" i="0" u="none" strike="noStrike" cap="none" dirty="0">
                <a:solidFill>
                  <a:srgbClr val="666666"/>
                </a:solidFill>
                <a:ea typeface="Montserrat"/>
                <a:cs typeface="Montserrat"/>
                <a:sym typeface="Montserrat"/>
              </a:rPr>
              <a:t>-</a:t>
            </a:r>
            <a:r>
              <a:rPr lang="en-IE" sz="1800" dirty="0">
                <a:solidFill>
                  <a:srgbClr val="666666"/>
                </a:solidFill>
                <a:ea typeface="Montserrat"/>
                <a:cs typeface="Montserrat"/>
                <a:sym typeface="Montserrat"/>
              </a:rPr>
              <a:t> very useful website that is student-friendly  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ts val="2000"/>
              <a:buFont typeface="Karla"/>
            </a:pPr>
            <a:endParaRPr lang="en-IE" sz="1800" b="0" i="0" u="none" strike="noStrike" cap="none" dirty="0">
              <a:solidFill>
                <a:srgbClr val="666666"/>
              </a:solidFill>
              <a:ea typeface="Montserrat"/>
              <a:cs typeface="Montserra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None/>
            </a:pPr>
            <a:r>
              <a:rPr lang="en-IE" sz="1800" dirty="0">
                <a:ea typeface="Roboto"/>
                <a:cs typeface="Gotham"/>
                <a:hlinkClick r:id="rId6"/>
              </a:rPr>
              <a:t>https://www.ucc.ie/en/study/undergrad/orientation/</a:t>
            </a:r>
            <a:r>
              <a:rPr lang="en-IE" sz="1800" dirty="0">
                <a:ea typeface="Roboto"/>
                <a:cs typeface="Gotham"/>
              </a:rPr>
              <a:t> - </a:t>
            </a:r>
            <a:r>
              <a:rPr lang="en-IE" sz="1800" dirty="0">
                <a:solidFill>
                  <a:schemeClr val="bg2">
                    <a:lumMod val="50000"/>
                  </a:schemeClr>
                </a:solidFill>
                <a:ea typeface="Roboto"/>
                <a:cs typeface="Gotham"/>
              </a:rPr>
              <a:t>Very helpful information</a:t>
            </a:r>
          </a:p>
        </p:txBody>
      </p:sp>
      <p:pic>
        <p:nvPicPr>
          <p:cNvPr id="10" name="Picture Placeholder 9" descr="Young woman on college campus">
            <a:extLst>
              <a:ext uri="{FF2B5EF4-FFF2-40B4-BE49-F238E27FC236}">
                <a16:creationId xmlns:a16="http://schemas.microsoft.com/office/drawing/2014/main" id="{9A5E3672-8DDF-410A-975A-2218B25FB0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1" r="7263"/>
          <a:stretch/>
        </p:blipFill>
        <p:spPr>
          <a:xfrm>
            <a:off x="7283450" y="1138238"/>
            <a:ext cx="3905250" cy="390525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F33F42-B290-4877-A7CF-8AE4837B71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38621"/>
      </p:ext>
    </p:extLst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8751DD-C0F1-040D-F3BD-224EA7CAD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Thank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FEEAB-B2EC-E0C7-AFA9-1A8BC9D69767}"/>
              </a:ext>
            </a:extLst>
          </p:cNvPr>
          <p:cNvSpPr/>
          <p:nvPr/>
        </p:nvSpPr>
        <p:spPr>
          <a:xfrm>
            <a:off x="2602643" y="2260919"/>
            <a:ext cx="3565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1"/>
                </a:solidFill>
                <a:latin typeface="+mj-lt"/>
                <a:ea typeface="Lato Black" panose="020F0502020204030203" pitchFamily="34" charset="0"/>
                <a:cs typeface="Gotham" pitchFamily="50" charset="0"/>
              </a:rPr>
              <a:t>Thank 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381A54-7372-E7BB-897E-62FCFF748FB9}"/>
              </a:ext>
            </a:extLst>
          </p:cNvPr>
          <p:cNvSpPr/>
          <p:nvPr/>
        </p:nvSpPr>
        <p:spPr>
          <a:xfrm>
            <a:off x="2602643" y="2945626"/>
            <a:ext cx="3638135" cy="1145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ea typeface="Lato Black" panose="020F0502020204030203" pitchFamily="34" charset="0"/>
                <a:cs typeface="Gotham" pitchFamily="50" charset="0"/>
              </a:rPr>
              <a:t>If you require any financial and/or budgetary advice, please make sure to email the Student Budgetary Advisor</a:t>
            </a:r>
          </a:p>
        </p:txBody>
      </p:sp>
      <p:sp>
        <p:nvSpPr>
          <p:cNvPr id="5" name="Rectangle 4" descr="Get in touch.">
            <a:extLst>
              <a:ext uri="{FF2B5EF4-FFF2-40B4-BE49-F238E27FC236}">
                <a16:creationId xmlns:a16="http://schemas.microsoft.com/office/drawing/2014/main" id="{2DA3A264-E9E7-222D-9312-6CFC29438E83}"/>
              </a:ext>
            </a:extLst>
          </p:cNvPr>
          <p:cNvSpPr/>
          <p:nvPr/>
        </p:nvSpPr>
        <p:spPr>
          <a:xfrm>
            <a:off x="6697980" y="1435100"/>
            <a:ext cx="2172390" cy="496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+mj-lt"/>
              <a:cs typeface="Gotham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74ADB-2E19-4637-D509-903A40B5DF3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804661" y="1483330"/>
            <a:ext cx="2071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Gotham" pitchFamily="50" charset="0"/>
              </a:rPr>
              <a:t>Get in touch</a:t>
            </a:r>
          </a:p>
        </p:txBody>
      </p:sp>
      <p:pic>
        <p:nvPicPr>
          <p:cNvPr id="27" name="Picture 26" descr="Location icon.">
            <a:extLst>
              <a:ext uri="{FF2B5EF4-FFF2-40B4-BE49-F238E27FC236}">
                <a16:creationId xmlns:a16="http://schemas.microsoft.com/office/drawing/2014/main" id="{A3F6157F-0C9B-8F0B-7B78-E40B523907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71717" y="2331007"/>
            <a:ext cx="293522" cy="38304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B99FEB1-5B74-B829-F4C8-3C830AD6AFAC}"/>
              </a:ext>
            </a:extLst>
          </p:cNvPr>
          <p:cNvSpPr/>
          <p:nvPr/>
        </p:nvSpPr>
        <p:spPr>
          <a:xfrm>
            <a:off x="7420740" y="2331007"/>
            <a:ext cx="2851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400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rPr>
              <a:t>The Hub, Main Campus, UCC.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cs typeface="Gotham" pitchFamily="50" charset="0"/>
            </a:endParaRPr>
          </a:p>
        </p:txBody>
      </p:sp>
      <p:pic>
        <p:nvPicPr>
          <p:cNvPr id="28" name="Picture 27" descr="website icon">
            <a:extLst>
              <a:ext uri="{FF2B5EF4-FFF2-40B4-BE49-F238E27FC236}">
                <a16:creationId xmlns:a16="http://schemas.microsoft.com/office/drawing/2014/main" id="{526BCF6C-1E1B-E7CD-0C1A-F5FCCCAED5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47394" y="3177761"/>
            <a:ext cx="340356" cy="34052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90AC0-4A78-2F0D-4CDC-A355DEE4257C}"/>
              </a:ext>
            </a:extLst>
          </p:cNvPr>
          <p:cNvSpPr/>
          <p:nvPr/>
        </p:nvSpPr>
        <p:spPr>
          <a:xfrm>
            <a:off x="7377104" y="3177761"/>
            <a:ext cx="1434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rPr>
              <a:t>ucc.ie/</a:t>
            </a:r>
            <a:r>
              <a:rPr lang="en-US" sz="1400" err="1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rPr>
              <a:t>en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rPr>
              <a:t>/</a:t>
            </a:r>
            <a:r>
              <a:rPr lang="en-US" sz="1400" err="1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rPr>
              <a:t>sfsa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cs typeface="Gotham" pitchFamily="50" charset="0"/>
            </a:endParaRPr>
          </a:p>
        </p:txBody>
      </p:sp>
      <p:grpSp>
        <p:nvGrpSpPr>
          <p:cNvPr id="29" name="Group 28" descr="email icon">
            <a:extLst>
              <a:ext uri="{FF2B5EF4-FFF2-40B4-BE49-F238E27FC236}">
                <a16:creationId xmlns:a16="http://schemas.microsoft.com/office/drawing/2014/main" id="{38DEA9BA-F574-DD0C-347A-CA8042B58B50}"/>
              </a:ext>
            </a:extLst>
          </p:cNvPr>
          <p:cNvGrpSpPr/>
          <p:nvPr/>
        </p:nvGrpSpPr>
        <p:grpSpPr>
          <a:xfrm>
            <a:off x="6954596" y="4191235"/>
            <a:ext cx="327764" cy="360358"/>
            <a:chOff x="-3981451" y="1816100"/>
            <a:chExt cx="287338" cy="315913"/>
          </a:xfrm>
          <a:noFill/>
        </p:grpSpPr>
        <p:sp>
          <p:nvSpPr>
            <p:cNvPr id="30" name="Freeform 133">
              <a:extLst>
                <a:ext uri="{FF2B5EF4-FFF2-40B4-BE49-F238E27FC236}">
                  <a16:creationId xmlns:a16="http://schemas.microsoft.com/office/drawing/2014/main" id="{D4834F5E-D65D-3FB3-B499-391A2B6ED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81451" y="1903413"/>
              <a:ext cx="287338" cy="228600"/>
            </a:xfrm>
            <a:custGeom>
              <a:avLst/>
              <a:gdLst>
                <a:gd name="T0" fmla="*/ 40 w 181"/>
                <a:gd name="T1" fmla="*/ 0 h 144"/>
                <a:gd name="T2" fmla="*/ 0 w 181"/>
                <a:gd name="T3" fmla="*/ 19 h 144"/>
                <a:gd name="T4" fmla="*/ 0 w 181"/>
                <a:gd name="T5" fmla="*/ 28 h 144"/>
                <a:gd name="T6" fmla="*/ 0 w 181"/>
                <a:gd name="T7" fmla="*/ 144 h 144"/>
                <a:gd name="T8" fmla="*/ 181 w 181"/>
                <a:gd name="T9" fmla="*/ 144 h 144"/>
                <a:gd name="T10" fmla="*/ 181 w 181"/>
                <a:gd name="T11" fmla="*/ 28 h 144"/>
                <a:gd name="T12" fmla="*/ 181 w 181"/>
                <a:gd name="T13" fmla="*/ 19 h 144"/>
                <a:gd name="T14" fmla="*/ 141 w 181"/>
                <a:gd name="T1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" h="144">
                  <a:moveTo>
                    <a:pt x="40" y="0"/>
                  </a:moveTo>
                  <a:lnTo>
                    <a:pt x="0" y="19"/>
                  </a:lnTo>
                  <a:lnTo>
                    <a:pt x="0" y="28"/>
                  </a:lnTo>
                  <a:lnTo>
                    <a:pt x="0" y="144"/>
                  </a:lnTo>
                  <a:lnTo>
                    <a:pt x="181" y="144"/>
                  </a:lnTo>
                  <a:lnTo>
                    <a:pt x="181" y="28"/>
                  </a:lnTo>
                  <a:lnTo>
                    <a:pt x="181" y="19"/>
                  </a:lnTo>
                  <a:lnTo>
                    <a:pt x="141" y="0"/>
                  </a:lnTo>
                </a:path>
              </a:pathLst>
            </a:cu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1" name="Freeform 134">
              <a:extLst>
                <a:ext uri="{FF2B5EF4-FFF2-40B4-BE49-F238E27FC236}">
                  <a16:creationId xmlns:a16="http://schemas.microsoft.com/office/drawing/2014/main" id="{6D2F7C1F-28D8-0E02-3C7F-06B38F9E5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48113" y="2009775"/>
              <a:ext cx="225425" cy="87313"/>
            </a:xfrm>
            <a:custGeom>
              <a:avLst/>
              <a:gdLst>
                <a:gd name="T0" fmla="*/ 0 w 142"/>
                <a:gd name="T1" fmla="*/ 52 h 55"/>
                <a:gd name="T2" fmla="*/ 67 w 142"/>
                <a:gd name="T3" fmla="*/ 0 h 55"/>
                <a:gd name="T4" fmla="*/ 67 w 142"/>
                <a:gd name="T5" fmla="*/ 0 h 55"/>
                <a:gd name="T6" fmla="*/ 142 w 142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55">
                  <a:moveTo>
                    <a:pt x="0" y="52"/>
                  </a:moveTo>
                  <a:lnTo>
                    <a:pt x="67" y="0"/>
                  </a:lnTo>
                  <a:lnTo>
                    <a:pt x="67" y="0"/>
                  </a:lnTo>
                  <a:lnTo>
                    <a:pt x="142" y="55"/>
                  </a:lnTo>
                </a:path>
              </a:pathLst>
            </a:cu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2" name="Line 135">
              <a:extLst>
                <a:ext uri="{FF2B5EF4-FFF2-40B4-BE49-F238E27FC236}">
                  <a16:creationId xmlns:a16="http://schemas.microsoft.com/office/drawing/2014/main" id="{210528AA-38DA-6AF8-0B20-557987E426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978276" y="1938338"/>
              <a:ext cx="123825" cy="79375"/>
            </a:xfrm>
            <a:prstGeom prst="line">
              <a:avLst/>
            </a:pr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3" name="Line 136">
              <a:extLst>
                <a:ext uri="{FF2B5EF4-FFF2-40B4-BE49-F238E27FC236}">
                  <a16:creationId xmlns:a16="http://schemas.microsoft.com/office/drawing/2014/main" id="{D008E9A3-B93C-8439-4F99-A6E7041D12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3825876" y="1938338"/>
              <a:ext cx="128588" cy="74613"/>
            </a:xfrm>
            <a:prstGeom prst="line">
              <a:avLst/>
            </a:pr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4" name="Freeform 137">
              <a:extLst>
                <a:ext uri="{FF2B5EF4-FFF2-40B4-BE49-F238E27FC236}">
                  <a16:creationId xmlns:a16="http://schemas.microsoft.com/office/drawing/2014/main" id="{14CBB644-3E6E-D913-26CB-E1816D71D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14776" y="1816100"/>
              <a:ext cx="152400" cy="161925"/>
            </a:xfrm>
            <a:custGeom>
              <a:avLst/>
              <a:gdLst>
                <a:gd name="T0" fmla="*/ 0 w 96"/>
                <a:gd name="T1" fmla="*/ 102 h 102"/>
                <a:gd name="T2" fmla="*/ 0 w 96"/>
                <a:gd name="T3" fmla="*/ 0 h 102"/>
                <a:gd name="T4" fmla="*/ 96 w 96"/>
                <a:gd name="T5" fmla="*/ 0 h 102"/>
                <a:gd name="T6" fmla="*/ 96 w 96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102">
                  <a:moveTo>
                    <a:pt x="0" y="102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102"/>
                  </a:lnTo>
                </a:path>
              </a:pathLst>
            </a:cu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5" name="Line 138">
              <a:extLst>
                <a:ext uri="{FF2B5EF4-FFF2-40B4-BE49-F238E27FC236}">
                  <a16:creationId xmlns:a16="http://schemas.microsoft.com/office/drawing/2014/main" id="{0D101E58-0D50-B7E9-C848-C1BBA5DEA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871913" y="1868488"/>
              <a:ext cx="68263" cy="0"/>
            </a:xfrm>
            <a:prstGeom prst="line">
              <a:avLst/>
            </a:pr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6" name="Line 139">
              <a:extLst>
                <a:ext uri="{FF2B5EF4-FFF2-40B4-BE49-F238E27FC236}">
                  <a16:creationId xmlns:a16="http://schemas.microsoft.com/office/drawing/2014/main" id="{1B9B2D51-A7A2-63B2-399F-639AA0C0C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871913" y="1903413"/>
              <a:ext cx="68263" cy="0"/>
            </a:xfrm>
            <a:prstGeom prst="line">
              <a:avLst/>
            </a:pr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  <p:sp>
          <p:nvSpPr>
            <p:cNvPr id="37" name="Line 140">
              <a:extLst>
                <a:ext uri="{FF2B5EF4-FFF2-40B4-BE49-F238E27FC236}">
                  <a16:creationId xmlns:a16="http://schemas.microsoft.com/office/drawing/2014/main" id="{90E9FD7D-6121-5A74-AC0B-72299348D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871913" y="1938338"/>
              <a:ext cx="68263" cy="0"/>
            </a:xfrm>
            <a:prstGeom prst="line">
              <a:avLst/>
            </a:prstGeom>
            <a:grp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40DA0AD-5650-E663-E65F-EB6D9956F6F8}"/>
              </a:ext>
            </a:extLst>
          </p:cNvPr>
          <p:cNvSpPr/>
          <p:nvPr/>
        </p:nvSpPr>
        <p:spPr>
          <a:xfrm>
            <a:off x="7420740" y="4243816"/>
            <a:ext cx="3098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cs typeface="Gotham" pitchFamily="50" charset="0"/>
              </a:rPr>
              <a:t>studentbudgetingadvice@ucc.ie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AD753-0002-4BAD-AB92-51CC52DAF9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68764"/>
      </p:ext>
    </p:extLst>
  </p:cSld>
  <p:clrMapOvr>
    <a:masterClrMapping/>
  </p:clrMapOvr>
  <p:transition spd="med">
    <p:pull dir="u"/>
  </p:transition>
</p:sld>
</file>

<file path=ppt/theme/theme1.xml><?xml version="1.0" encoding="utf-8"?>
<a:theme xmlns:a="http://schemas.openxmlformats.org/drawingml/2006/main" name="Office Theme">
  <a:themeElements>
    <a:clrScheme name="Custom 58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07F"/>
      </a:accent1>
      <a:accent2>
        <a:srgbClr val="FFCA00"/>
      </a:accent2>
      <a:accent3>
        <a:srgbClr val="CF1F2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Gotham Bold"/>
        <a:ea typeface=""/>
        <a:cs typeface=""/>
      </a:majorFont>
      <a:minorFont>
        <a:latin typeface="Gotham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863046667F84CAABB5E5A560026E8" ma:contentTypeVersion="18" ma:contentTypeDescription="Create a new document." ma:contentTypeScope="" ma:versionID="8ce5aa0962b965021ebf2097c093a29b">
  <xsd:schema xmlns:xsd="http://www.w3.org/2001/XMLSchema" xmlns:xs="http://www.w3.org/2001/XMLSchema" xmlns:p="http://schemas.microsoft.com/office/2006/metadata/properties" xmlns:ns2="efdb821b-3da3-4a62-b38f-75247654eaa3" xmlns:ns3="d9981dac-c29c-4ef3-b8c4-b1fd5091878d" targetNamespace="http://schemas.microsoft.com/office/2006/metadata/properties" ma:root="true" ma:fieldsID="7c47a02394c95cbb61ffefd2f31ef943" ns2:_="" ns3:_="">
    <xsd:import namespace="efdb821b-3da3-4a62-b38f-75247654eaa3"/>
    <xsd:import namespace="d9981dac-c29c-4ef3-b8c4-b1fd509187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db821b-3da3-4a62-b38f-75247654ea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859a5f0-c05d-42c8-96da-fe1ec9be4e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81dac-c29c-4ef3-b8c4-b1fd5091878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67025dc-0094-4166-ad8f-5da1c66a2e6c}" ma:internalName="TaxCatchAll" ma:showField="CatchAllData" ma:web="d9981dac-c29c-4ef3-b8c4-b1fd509187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CCC41E-F3E3-4208-8913-DE3B543D53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F74EF7-44B5-4627-BABD-F4EEF8B517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db821b-3da3-4a62-b38f-75247654eaa3"/>
    <ds:schemaRef ds:uri="d9981dac-c29c-4ef3-b8c4-b1fd509187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166</Words>
  <Application>Microsoft Office PowerPoint</Application>
  <PresentationFormat>Widescreen</PresentationFormat>
  <Paragraphs>27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Gotham Bold</vt:lpstr>
      <vt:lpstr>Montserrat</vt:lpstr>
      <vt:lpstr>Lato Black</vt:lpstr>
      <vt:lpstr>Gotham</vt:lpstr>
      <vt:lpstr>Roboto Black</vt:lpstr>
      <vt:lpstr>Arial</vt:lpstr>
      <vt:lpstr>Karla</vt:lpstr>
      <vt:lpstr>Gotham Black</vt:lpstr>
      <vt:lpstr>Calibri</vt:lpstr>
      <vt:lpstr>Roboto</vt:lpstr>
      <vt:lpstr>Gotham Medium</vt:lpstr>
      <vt:lpstr>Office Theme</vt:lpstr>
      <vt:lpstr>Opening Slide</vt:lpstr>
      <vt:lpstr>Slide Break</vt:lpstr>
      <vt:lpstr>Slide with text/image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Design</dc:creator>
  <cp:lastModifiedBy>Caroline Seacy</cp:lastModifiedBy>
  <cp:revision>4</cp:revision>
  <dcterms:created xsi:type="dcterms:W3CDTF">2022-07-16T17:42:42Z</dcterms:created>
  <dcterms:modified xsi:type="dcterms:W3CDTF">2024-10-10T10:45:08Z</dcterms:modified>
</cp:coreProperties>
</file>