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6" r:id="rId3"/>
  </p:sldMasterIdLst>
  <p:notesMasterIdLst>
    <p:notesMasterId r:id="rId15"/>
  </p:notesMasterIdLst>
  <p:sldIdLst>
    <p:sldId id="257" r:id="rId4"/>
    <p:sldId id="648" r:id="rId5"/>
    <p:sldId id="666" r:id="rId6"/>
    <p:sldId id="664" r:id="rId7"/>
    <p:sldId id="581" r:id="rId8"/>
    <p:sldId id="262" r:id="rId9"/>
    <p:sldId id="654" r:id="rId10"/>
    <p:sldId id="667" r:id="rId11"/>
    <p:sldId id="657" r:id="rId12"/>
    <p:sldId id="668" r:id="rId13"/>
    <p:sldId id="659" r:id="rId14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e Brillaud (TI EU)" initials="LB(E" lastIdx="1" clrIdx="0">
    <p:extLst>
      <p:ext uri="{19B8F6BF-5375-455C-9EA6-DF929625EA0E}">
        <p15:presenceInfo xmlns:p15="http://schemas.microsoft.com/office/powerpoint/2012/main" userId="S::lbrillaud@transparency.org::652c567c-7208-4637-9f0b-9ec8501be46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333399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33" autoAdjust="0"/>
    <p:restoredTop sz="93792" autoAdjust="0"/>
  </p:normalViewPr>
  <p:slideViewPr>
    <p:cSldViewPr snapToGrid="0">
      <p:cViewPr varScale="1">
        <p:scale>
          <a:sx n="87" d="100"/>
          <a:sy n="87" d="100"/>
        </p:scale>
        <p:origin x="20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23B6B5-E4C1-4106-821D-D4C84228A505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BE"/>
        </a:p>
      </dgm:t>
    </dgm:pt>
    <dgm:pt modelId="{12C0BB35-276E-4AF2-9D9D-9656260711E4}">
      <dgm:prSet phldrT="[Text]"/>
      <dgm:spPr/>
      <dgm:t>
        <a:bodyPr/>
        <a:lstStyle/>
        <a:p>
          <a:r>
            <a:rPr lang="en-US">
              <a:solidFill>
                <a:schemeClr val="bg1"/>
              </a:solidFill>
            </a:rPr>
            <a:t>Đóng băng</a:t>
          </a:r>
          <a:endParaRPr lang="en-BE" dirty="0">
            <a:solidFill>
              <a:schemeClr val="bg1"/>
            </a:solidFill>
          </a:endParaRPr>
        </a:p>
      </dgm:t>
    </dgm:pt>
    <dgm:pt modelId="{334165A4-3762-48BE-AD9D-1A9222C62380}" type="parTrans" cxnId="{D2EAC384-1FAB-4022-BA1E-235374297A88}">
      <dgm:prSet/>
      <dgm:spPr/>
      <dgm:t>
        <a:bodyPr/>
        <a:lstStyle/>
        <a:p>
          <a:endParaRPr lang="en-BE"/>
        </a:p>
      </dgm:t>
    </dgm:pt>
    <dgm:pt modelId="{DF694E2A-6DB8-4AAA-9BEE-E9EBAED457E3}" type="sibTrans" cxnId="{D2EAC384-1FAB-4022-BA1E-235374297A88}">
      <dgm:prSet/>
      <dgm:spPr/>
      <dgm:t>
        <a:bodyPr/>
        <a:lstStyle/>
        <a:p>
          <a:endParaRPr lang="en-BE"/>
        </a:p>
      </dgm:t>
    </dgm:pt>
    <dgm:pt modelId="{E7524C64-57C2-4BE3-88F5-A24EFB72697E}">
      <dgm:prSet phldrT="[Text]"/>
      <dgm:spPr/>
      <dgm:t>
        <a:bodyPr/>
        <a:lstStyle/>
        <a:p>
          <a:r>
            <a:rPr lang="en-US">
              <a:solidFill>
                <a:schemeClr val="bg1"/>
              </a:solidFill>
            </a:rPr>
            <a:t>Tịch thu</a:t>
          </a:r>
          <a:endParaRPr lang="en-BE" dirty="0">
            <a:solidFill>
              <a:schemeClr val="bg1"/>
            </a:solidFill>
          </a:endParaRPr>
        </a:p>
      </dgm:t>
    </dgm:pt>
    <dgm:pt modelId="{BD46AA03-177E-434F-A39A-C8E40968FE1C}" type="parTrans" cxnId="{75A60265-9691-4C7E-AA90-EF72886F9E18}">
      <dgm:prSet/>
      <dgm:spPr/>
      <dgm:t>
        <a:bodyPr/>
        <a:lstStyle/>
        <a:p>
          <a:endParaRPr lang="en-BE"/>
        </a:p>
      </dgm:t>
    </dgm:pt>
    <dgm:pt modelId="{3800E7F1-ED70-4911-8C55-96AF3F7378E3}" type="sibTrans" cxnId="{75A60265-9691-4C7E-AA90-EF72886F9E18}">
      <dgm:prSet/>
      <dgm:spPr/>
      <dgm:t>
        <a:bodyPr/>
        <a:lstStyle/>
        <a:p>
          <a:endParaRPr lang="en-BE"/>
        </a:p>
      </dgm:t>
    </dgm:pt>
    <dgm:pt modelId="{06E8E53D-7975-4E7F-A74C-6AB35C647E16}">
      <dgm:prSet phldrT="[Text]"/>
      <dgm:spPr/>
      <dgm:t>
        <a:bodyPr/>
        <a:lstStyle/>
        <a:p>
          <a:r>
            <a:rPr lang="en-US">
              <a:solidFill>
                <a:schemeClr val="bg1"/>
              </a:solidFill>
            </a:rPr>
            <a:t>Hoàn trả</a:t>
          </a:r>
          <a:endParaRPr lang="en-BE" dirty="0">
            <a:solidFill>
              <a:schemeClr val="bg1"/>
            </a:solidFill>
          </a:endParaRPr>
        </a:p>
      </dgm:t>
    </dgm:pt>
    <dgm:pt modelId="{24230CF8-1F92-42EE-871C-3100130CD510}" type="parTrans" cxnId="{B8371E17-981C-4998-AAB2-379AB4E4AA40}">
      <dgm:prSet/>
      <dgm:spPr/>
      <dgm:t>
        <a:bodyPr/>
        <a:lstStyle/>
        <a:p>
          <a:endParaRPr lang="en-BE"/>
        </a:p>
      </dgm:t>
    </dgm:pt>
    <dgm:pt modelId="{AE42B02F-4BF0-4633-9FBA-FA3ABC620B0B}" type="sibTrans" cxnId="{B8371E17-981C-4998-AAB2-379AB4E4AA40}">
      <dgm:prSet/>
      <dgm:spPr/>
      <dgm:t>
        <a:bodyPr/>
        <a:lstStyle/>
        <a:p>
          <a:endParaRPr lang="en-BE"/>
        </a:p>
      </dgm:t>
    </dgm:pt>
    <dgm:pt modelId="{99FFFB9E-6349-4594-9007-7B8EAC4B42E5}" type="pres">
      <dgm:prSet presAssocID="{0E23B6B5-E4C1-4106-821D-D4C84228A505}" presName="Name0" presStyleCnt="0">
        <dgm:presLayoutVars>
          <dgm:dir/>
          <dgm:animLvl val="lvl"/>
          <dgm:resizeHandles val="exact"/>
        </dgm:presLayoutVars>
      </dgm:prSet>
      <dgm:spPr/>
    </dgm:pt>
    <dgm:pt modelId="{835DABBC-ECE3-4FCF-A2E2-E2A2CA05FB67}" type="pres">
      <dgm:prSet presAssocID="{0E23B6B5-E4C1-4106-821D-D4C84228A505}" presName="dummy" presStyleCnt="0"/>
      <dgm:spPr/>
    </dgm:pt>
    <dgm:pt modelId="{6508B449-116E-4007-8EDB-A9634D1969ED}" type="pres">
      <dgm:prSet presAssocID="{0E23B6B5-E4C1-4106-821D-D4C84228A505}" presName="linH" presStyleCnt="0"/>
      <dgm:spPr/>
    </dgm:pt>
    <dgm:pt modelId="{BFF0E0A9-C8B4-4AC7-8BCD-9349FC2DB53D}" type="pres">
      <dgm:prSet presAssocID="{0E23B6B5-E4C1-4106-821D-D4C84228A505}" presName="padding1" presStyleCnt="0"/>
      <dgm:spPr/>
    </dgm:pt>
    <dgm:pt modelId="{F75393D8-96FC-4442-8A02-908AB45B7281}" type="pres">
      <dgm:prSet presAssocID="{12C0BB35-276E-4AF2-9D9D-9656260711E4}" presName="linV" presStyleCnt="0"/>
      <dgm:spPr/>
    </dgm:pt>
    <dgm:pt modelId="{838E6E44-5C85-4C9E-AFA3-47E9180B8DA5}" type="pres">
      <dgm:prSet presAssocID="{12C0BB35-276E-4AF2-9D9D-9656260711E4}" presName="spVertical1" presStyleCnt="0"/>
      <dgm:spPr/>
    </dgm:pt>
    <dgm:pt modelId="{CD757108-4F76-4E27-A3CD-AB5869FDDA70}" type="pres">
      <dgm:prSet presAssocID="{12C0BB35-276E-4AF2-9D9D-9656260711E4}" presName="parTx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7BAFAFFD-E17E-4515-A0C6-927DD795D98C}" type="pres">
      <dgm:prSet presAssocID="{12C0BB35-276E-4AF2-9D9D-9656260711E4}" presName="spVertical2" presStyleCnt="0"/>
      <dgm:spPr/>
    </dgm:pt>
    <dgm:pt modelId="{A43796AD-2261-4D3A-A7AA-CFDFBE49C182}" type="pres">
      <dgm:prSet presAssocID="{12C0BB35-276E-4AF2-9D9D-9656260711E4}" presName="spVertical3" presStyleCnt="0"/>
      <dgm:spPr/>
    </dgm:pt>
    <dgm:pt modelId="{98094351-7373-4261-B3EA-D0ABBFFDC26A}" type="pres">
      <dgm:prSet presAssocID="{DF694E2A-6DB8-4AAA-9BEE-E9EBAED457E3}" presName="space" presStyleCnt="0"/>
      <dgm:spPr/>
    </dgm:pt>
    <dgm:pt modelId="{64B9F1F4-ABB2-42CE-BA9C-27F4A771ADB7}" type="pres">
      <dgm:prSet presAssocID="{E7524C64-57C2-4BE3-88F5-A24EFB72697E}" presName="linV" presStyleCnt="0"/>
      <dgm:spPr/>
    </dgm:pt>
    <dgm:pt modelId="{BDE6C3AF-2E7A-4A9C-ABA6-40773B26503A}" type="pres">
      <dgm:prSet presAssocID="{E7524C64-57C2-4BE3-88F5-A24EFB72697E}" presName="spVertical1" presStyleCnt="0"/>
      <dgm:spPr/>
    </dgm:pt>
    <dgm:pt modelId="{E750B092-07A1-4B37-B689-A4487E0F1855}" type="pres">
      <dgm:prSet presAssocID="{E7524C64-57C2-4BE3-88F5-A24EFB72697E}" presName="parTx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5D387F2B-CABB-4562-947E-3FFA7F7426DA}" type="pres">
      <dgm:prSet presAssocID="{E7524C64-57C2-4BE3-88F5-A24EFB72697E}" presName="spVertical2" presStyleCnt="0"/>
      <dgm:spPr/>
    </dgm:pt>
    <dgm:pt modelId="{8A1F8D85-4C62-4DFF-A1CD-DFDB0743B424}" type="pres">
      <dgm:prSet presAssocID="{E7524C64-57C2-4BE3-88F5-A24EFB72697E}" presName="spVertical3" presStyleCnt="0"/>
      <dgm:spPr/>
    </dgm:pt>
    <dgm:pt modelId="{5FECED05-E23E-494F-AFC4-7E357C76EE39}" type="pres">
      <dgm:prSet presAssocID="{3800E7F1-ED70-4911-8C55-96AF3F7378E3}" presName="space" presStyleCnt="0"/>
      <dgm:spPr/>
    </dgm:pt>
    <dgm:pt modelId="{597E1111-C8C0-464A-8A84-31DB4A0C18D3}" type="pres">
      <dgm:prSet presAssocID="{06E8E53D-7975-4E7F-A74C-6AB35C647E16}" presName="linV" presStyleCnt="0"/>
      <dgm:spPr/>
    </dgm:pt>
    <dgm:pt modelId="{82577AA7-1104-42AC-8BE1-9E0B658D5CC0}" type="pres">
      <dgm:prSet presAssocID="{06E8E53D-7975-4E7F-A74C-6AB35C647E16}" presName="spVertical1" presStyleCnt="0"/>
      <dgm:spPr/>
    </dgm:pt>
    <dgm:pt modelId="{A002B031-6B6C-439C-807B-ADB245254EB3}" type="pres">
      <dgm:prSet presAssocID="{06E8E53D-7975-4E7F-A74C-6AB35C647E16}" presName="parTx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30BF5E1A-A3A4-4B13-8107-0EF1BCD85683}" type="pres">
      <dgm:prSet presAssocID="{06E8E53D-7975-4E7F-A74C-6AB35C647E16}" presName="spVertical2" presStyleCnt="0"/>
      <dgm:spPr/>
    </dgm:pt>
    <dgm:pt modelId="{641C4B8F-722D-40CF-80C4-4D88FEC8BDDE}" type="pres">
      <dgm:prSet presAssocID="{06E8E53D-7975-4E7F-A74C-6AB35C647E16}" presName="spVertical3" presStyleCnt="0"/>
      <dgm:spPr/>
    </dgm:pt>
    <dgm:pt modelId="{E426A592-4B37-4441-AE74-AC6E79D9F294}" type="pres">
      <dgm:prSet presAssocID="{0E23B6B5-E4C1-4106-821D-D4C84228A505}" presName="padding2" presStyleCnt="0"/>
      <dgm:spPr/>
    </dgm:pt>
    <dgm:pt modelId="{0E53C704-5CC3-44AC-97CA-73B60B882314}" type="pres">
      <dgm:prSet presAssocID="{0E23B6B5-E4C1-4106-821D-D4C84228A505}" presName="negArrow" presStyleCnt="0"/>
      <dgm:spPr/>
    </dgm:pt>
    <dgm:pt modelId="{CED911EF-F714-48ED-9FB1-0FD89FFFB3EE}" type="pres">
      <dgm:prSet presAssocID="{0E23B6B5-E4C1-4106-821D-D4C84228A505}" presName="backgroundArrow" presStyleLbl="node1" presStyleIdx="0" presStyleCnt="1"/>
      <dgm:spPr>
        <a:solidFill>
          <a:srgbClr val="333399"/>
        </a:solidFill>
      </dgm:spPr>
    </dgm:pt>
  </dgm:ptLst>
  <dgm:cxnLst>
    <dgm:cxn modelId="{B8371E17-981C-4998-AAB2-379AB4E4AA40}" srcId="{0E23B6B5-E4C1-4106-821D-D4C84228A505}" destId="{06E8E53D-7975-4E7F-A74C-6AB35C647E16}" srcOrd="2" destOrd="0" parTransId="{24230CF8-1F92-42EE-871C-3100130CD510}" sibTransId="{AE42B02F-4BF0-4633-9FBA-FA3ABC620B0B}"/>
    <dgm:cxn modelId="{E2528664-8CC4-41CB-86CC-2C3DFFD9764A}" type="presOf" srcId="{0E23B6B5-E4C1-4106-821D-D4C84228A505}" destId="{99FFFB9E-6349-4594-9007-7B8EAC4B42E5}" srcOrd="0" destOrd="0" presId="urn:microsoft.com/office/officeart/2005/8/layout/hProcess3"/>
    <dgm:cxn modelId="{75A60265-9691-4C7E-AA90-EF72886F9E18}" srcId="{0E23B6B5-E4C1-4106-821D-D4C84228A505}" destId="{E7524C64-57C2-4BE3-88F5-A24EFB72697E}" srcOrd="1" destOrd="0" parTransId="{BD46AA03-177E-434F-A39A-C8E40968FE1C}" sibTransId="{3800E7F1-ED70-4911-8C55-96AF3F7378E3}"/>
    <dgm:cxn modelId="{4B19E781-90C6-4992-8846-BD49108A7385}" type="presOf" srcId="{E7524C64-57C2-4BE3-88F5-A24EFB72697E}" destId="{E750B092-07A1-4B37-B689-A4487E0F1855}" srcOrd="0" destOrd="0" presId="urn:microsoft.com/office/officeart/2005/8/layout/hProcess3"/>
    <dgm:cxn modelId="{D2EAC384-1FAB-4022-BA1E-235374297A88}" srcId="{0E23B6B5-E4C1-4106-821D-D4C84228A505}" destId="{12C0BB35-276E-4AF2-9D9D-9656260711E4}" srcOrd="0" destOrd="0" parTransId="{334165A4-3762-48BE-AD9D-1A9222C62380}" sibTransId="{DF694E2A-6DB8-4AAA-9BEE-E9EBAED457E3}"/>
    <dgm:cxn modelId="{2F052C8B-52E1-49C3-8B67-103C1411331D}" type="presOf" srcId="{06E8E53D-7975-4E7F-A74C-6AB35C647E16}" destId="{A002B031-6B6C-439C-807B-ADB245254EB3}" srcOrd="0" destOrd="0" presId="urn:microsoft.com/office/officeart/2005/8/layout/hProcess3"/>
    <dgm:cxn modelId="{4FE295A6-9F24-4232-8508-1D7334C8E405}" type="presOf" srcId="{12C0BB35-276E-4AF2-9D9D-9656260711E4}" destId="{CD757108-4F76-4E27-A3CD-AB5869FDDA70}" srcOrd="0" destOrd="0" presId="urn:microsoft.com/office/officeart/2005/8/layout/hProcess3"/>
    <dgm:cxn modelId="{152FE267-66AC-4753-BEE6-BEBEBA698F31}" type="presParOf" srcId="{99FFFB9E-6349-4594-9007-7B8EAC4B42E5}" destId="{835DABBC-ECE3-4FCF-A2E2-E2A2CA05FB67}" srcOrd="0" destOrd="0" presId="urn:microsoft.com/office/officeart/2005/8/layout/hProcess3"/>
    <dgm:cxn modelId="{BC7D3E6B-64BD-4D1C-B22E-E8B5895DEB05}" type="presParOf" srcId="{99FFFB9E-6349-4594-9007-7B8EAC4B42E5}" destId="{6508B449-116E-4007-8EDB-A9634D1969ED}" srcOrd="1" destOrd="0" presId="urn:microsoft.com/office/officeart/2005/8/layout/hProcess3"/>
    <dgm:cxn modelId="{B263E456-645C-44CE-95EA-947EC23BB78F}" type="presParOf" srcId="{6508B449-116E-4007-8EDB-A9634D1969ED}" destId="{BFF0E0A9-C8B4-4AC7-8BCD-9349FC2DB53D}" srcOrd="0" destOrd="0" presId="urn:microsoft.com/office/officeart/2005/8/layout/hProcess3"/>
    <dgm:cxn modelId="{C45BCBEB-61AA-4D1C-8B79-9B300A8068A6}" type="presParOf" srcId="{6508B449-116E-4007-8EDB-A9634D1969ED}" destId="{F75393D8-96FC-4442-8A02-908AB45B7281}" srcOrd="1" destOrd="0" presId="urn:microsoft.com/office/officeart/2005/8/layout/hProcess3"/>
    <dgm:cxn modelId="{783CE1E1-4715-4002-9554-F4C795E5EBE4}" type="presParOf" srcId="{F75393D8-96FC-4442-8A02-908AB45B7281}" destId="{838E6E44-5C85-4C9E-AFA3-47E9180B8DA5}" srcOrd="0" destOrd="0" presId="urn:microsoft.com/office/officeart/2005/8/layout/hProcess3"/>
    <dgm:cxn modelId="{607F6615-6DAE-4821-9DF3-9B21CC94EAAA}" type="presParOf" srcId="{F75393D8-96FC-4442-8A02-908AB45B7281}" destId="{CD757108-4F76-4E27-A3CD-AB5869FDDA70}" srcOrd="1" destOrd="0" presId="urn:microsoft.com/office/officeart/2005/8/layout/hProcess3"/>
    <dgm:cxn modelId="{BD29A53F-02D9-4924-8371-B51A8875E8D6}" type="presParOf" srcId="{F75393D8-96FC-4442-8A02-908AB45B7281}" destId="{7BAFAFFD-E17E-4515-A0C6-927DD795D98C}" srcOrd="2" destOrd="0" presId="urn:microsoft.com/office/officeart/2005/8/layout/hProcess3"/>
    <dgm:cxn modelId="{2A400FEC-B868-4B3C-B1FC-7B246042FBB5}" type="presParOf" srcId="{F75393D8-96FC-4442-8A02-908AB45B7281}" destId="{A43796AD-2261-4D3A-A7AA-CFDFBE49C182}" srcOrd="3" destOrd="0" presId="urn:microsoft.com/office/officeart/2005/8/layout/hProcess3"/>
    <dgm:cxn modelId="{55C0D529-BF2E-441D-8C44-7B660016A50E}" type="presParOf" srcId="{6508B449-116E-4007-8EDB-A9634D1969ED}" destId="{98094351-7373-4261-B3EA-D0ABBFFDC26A}" srcOrd="2" destOrd="0" presId="urn:microsoft.com/office/officeart/2005/8/layout/hProcess3"/>
    <dgm:cxn modelId="{84686A6C-AE5C-4523-838B-DD214AD5F296}" type="presParOf" srcId="{6508B449-116E-4007-8EDB-A9634D1969ED}" destId="{64B9F1F4-ABB2-42CE-BA9C-27F4A771ADB7}" srcOrd="3" destOrd="0" presId="urn:microsoft.com/office/officeart/2005/8/layout/hProcess3"/>
    <dgm:cxn modelId="{6AFFA40B-C6AA-4A70-A72F-8EFA850A9A33}" type="presParOf" srcId="{64B9F1F4-ABB2-42CE-BA9C-27F4A771ADB7}" destId="{BDE6C3AF-2E7A-4A9C-ABA6-40773B26503A}" srcOrd="0" destOrd="0" presId="urn:microsoft.com/office/officeart/2005/8/layout/hProcess3"/>
    <dgm:cxn modelId="{861006BF-1A27-4D7A-84B1-F2DD5419A728}" type="presParOf" srcId="{64B9F1F4-ABB2-42CE-BA9C-27F4A771ADB7}" destId="{E750B092-07A1-4B37-B689-A4487E0F1855}" srcOrd="1" destOrd="0" presId="urn:microsoft.com/office/officeart/2005/8/layout/hProcess3"/>
    <dgm:cxn modelId="{A15EF84F-7EA0-483D-A3EB-1D920649D67F}" type="presParOf" srcId="{64B9F1F4-ABB2-42CE-BA9C-27F4A771ADB7}" destId="{5D387F2B-CABB-4562-947E-3FFA7F7426DA}" srcOrd="2" destOrd="0" presId="urn:microsoft.com/office/officeart/2005/8/layout/hProcess3"/>
    <dgm:cxn modelId="{53D723FE-E8A1-42EC-9AB1-9783DECC6537}" type="presParOf" srcId="{64B9F1F4-ABB2-42CE-BA9C-27F4A771ADB7}" destId="{8A1F8D85-4C62-4DFF-A1CD-DFDB0743B424}" srcOrd="3" destOrd="0" presId="urn:microsoft.com/office/officeart/2005/8/layout/hProcess3"/>
    <dgm:cxn modelId="{F2390A8C-195F-4B6F-B597-F5EDF41824A3}" type="presParOf" srcId="{6508B449-116E-4007-8EDB-A9634D1969ED}" destId="{5FECED05-E23E-494F-AFC4-7E357C76EE39}" srcOrd="4" destOrd="0" presId="urn:microsoft.com/office/officeart/2005/8/layout/hProcess3"/>
    <dgm:cxn modelId="{0B89C861-DA6C-4D41-8A9A-A313F5CBF869}" type="presParOf" srcId="{6508B449-116E-4007-8EDB-A9634D1969ED}" destId="{597E1111-C8C0-464A-8A84-31DB4A0C18D3}" srcOrd="5" destOrd="0" presId="urn:microsoft.com/office/officeart/2005/8/layout/hProcess3"/>
    <dgm:cxn modelId="{013299B9-4102-4FF5-8D2B-4A3F4C46CC8B}" type="presParOf" srcId="{597E1111-C8C0-464A-8A84-31DB4A0C18D3}" destId="{82577AA7-1104-42AC-8BE1-9E0B658D5CC0}" srcOrd="0" destOrd="0" presId="urn:microsoft.com/office/officeart/2005/8/layout/hProcess3"/>
    <dgm:cxn modelId="{A4F849AB-E848-4470-BB38-1606C3E87D05}" type="presParOf" srcId="{597E1111-C8C0-464A-8A84-31DB4A0C18D3}" destId="{A002B031-6B6C-439C-807B-ADB245254EB3}" srcOrd="1" destOrd="0" presId="urn:microsoft.com/office/officeart/2005/8/layout/hProcess3"/>
    <dgm:cxn modelId="{6F0C5830-1CB1-4CEE-B80E-6823B445EA28}" type="presParOf" srcId="{597E1111-C8C0-464A-8A84-31DB4A0C18D3}" destId="{30BF5E1A-A3A4-4B13-8107-0EF1BCD85683}" srcOrd="2" destOrd="0" presId="urn:microsoft.com/office/officeart/2005/8/layout/hProcess3"/>
    <dgm:cxn modelId="{558667C9-5B53-4695-9726-FFFD4C8F0C16}" type="presParOf" srcId="{597E1111-C8C0-464A-8A84-31DB4A0C18D3}" destId="{641C4B8F-722D-40CF-80C4-4D88FEC8BDDE}" srcOrd="3" destOrd="0" presId="urn:microsoft.com/office/officeart/2005/8/layout/hProcess3"/>
    <dgm:cxn modelId="{017CAE13-DE27-4832-B27F-C5DAADAC8E18}" type="presParOf" srcId="{6508B449-116E-4007-8EDB-A9634D1969ED}" destId="{E426A592-4B37-4441-AE74-AC6E79D9F294}" srcOrd="6" destOrd="0" presId="urn:microsoft.com/office/officeart/2005/8/layout/hProcess3"/>
    <dgm:cxn modelId="{EBAD7074-DC6C-47EB-AF10-0A7F04A07A4B}" type="presParOf" srcId="{6508B449-116E-4007-8EDB-A9634D1969ED}" destId="{0E53C704-5CC3-44AC-97CA-73B60B882314}" srcOrd="7" destOrd="0" presId="urn:microsoft.com/office/officeart/2005/8/layout/hProcess3"/>
    <dgm:cxn modelId="{C8644C60-9E85-46C9-9AFE-1879AF420A68}" type="presParOf" srcId="{6508B449-116E-4007-8EDB-A9634D1969ED}" destId="{CED911EF-F714-48ED-9FB1-0FD89FFFB3EE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23B6B5-E4C1-4106-821D-D4C84228A505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BE"/>
        </a:p>
      </dgm:t>
    </dgm:pt>
    <dgm:pt modelId="{12C0BB35-276E-4AF2-9D9D-9656260711E4}">
      <dgm:prSet phldrT="[Text]"/>
      <dgm:spPr/>
      <dgm:t>
        <a:bodyPr/>
        <a:lstStyle/>
        <a:p>
          <a:r>
            <a:rPr lang="en-US">
              <a:solidFill>
                <a:schemeClr val="bg1"/>
              </a:solidFill>
            </a:rPr>
            <a:t>Đóng băng</a:t>
          </a:r>
          <a:endParaRPr lang="en-BE" dirty="0">
            <a:solidFill>
              <a:schemeClr val="bg1"/>
            </a:solidFill>
          </a:endParaRPr>
        </a:p>
      </dgm:t>
    </dgm:pt>
    <dgm:pt modelId="{334165A4-3762-48BE-AD9D-1A9222C62380}" type="parTrans" cxnId="{D2EAC384-1FAB-4022-BA1E-235374297A88}">
      <dgm:prSet/>
      <dgm:spPr/>
      <dgm:t>
        <a:bodyPr/>
        <a:lstStyle/>
        <a:p>
          <a:endParaRPr lang="en-BE"/>
        </a:p>
      </dgm:t>
    </dgm:pt>
    <dgm:pt modelId="{DF694E2A-6DB8-4AAA-9BEE-E9EBAED457E3}" type="sibTrans" cxnId="{D2EAC384-1FAB-4022-BA1E-235374297A88}">
      <dgm:prSet/>
      <dgm:spPr/>
      <dgm:t>
        <a:bodyPr/>
        <a:lstStyle/>
        <a:p>
          <a:endParaRPr lang="en-BE"/>
        </a:p>
      </dgm:t>
    </dgm:pt>
    <dgm:pt modelId="{E7524C64-57C2-4BE3-88F5-A24EFB72697E}">
      <dgm:prSet phldrT="[Text]"/>
      <dgm:spPr/>
      <dgm:t>
        <a:bodyPr/>
        <a:lstStyle/>
        <a:p>
          <a:r>
            <a:rPr lang="en-US">
              <a:solidFill>
                <a:schemeClr val="bg1"/>
              </a:solidFill>
            </a:rPr>
            <a:t>Tịch thu</a:t>
          </a:r>
          <a:endParaRPr lang="en-BE" dirty="0">
            <a:solidFill>
              <a:schemeClr val="bg1"/>
            </a:solidFill>
          </a:endParaRPr>
        </a:p>
      </dgm:t>
    </dgm:pt>
    <dgm:pt modelId="{BD46AA03-177E-434F-A39A-C8E40968FE1C}" type="parTrans" cxnId="{75A60265-9691-4C7E-AA90-EF72886F9E18}">
      <dgm:prSet/>
      <dgm:spPr/>
      <dgm:t>
        <a:bodyPr/>
        <a:lstStyle/>
        <a:p>
          <a:endParaRPr lang="en-BE"/>
        </a:p>
      </dgm:t>
    </dgm:pt>
    <dgm:pt modelId="{3800E7F1-ED70-4911-8C55-96AF3F7378E3}" type="sibTrans" cxnId="{75A60265-9691-4C7E-AA90-EF72886F9E18}">
      <dgm:prSet/>
      <dgm:spPr/>
      <dgm:t>
        <a:bodyPr/>
        <a:lstStyle/>
        <a:p>
          <a:endParaRPr lang="en-BE"/>
        </a:p>
      </dgm:t>
    </dgm:pt>
    <dgm:pt modelId="{06E8E53D-7975-4E7F-A74C-6AB35C647E16}">
      <dgm:prSet phldrT="[Text]"/>
      <dgm:spPr/>
      <dgm:t>
        <a:bodyPr/>
        <a:lstStyle/>
        <a:p>
          <a:r>
            <a:rPr lang="en-US">
              <a:solidFill>
                <a:schemeClr val="bg1"/>
              </a:solidFill>
            </a:rPr>
            <a:t>Hoàn trả</a:t>
          </a:r>
          <a:endParaRPr lang="en-BE" dirty="0">
            <a:solidFill>
              <a:schemeClr val="bg1"/>
            </a:solidFill>
          </a:endParaRPr>
        </a:p>
      </dgm:t>
    </dgm:pt>
    <dgm:pt modelId="{24230CF8-1F92-42EE-871C-3100130CD510}" type="parTrans" cxnId="{B8371E17-981C-4998-AAB2-379AB4E4AA40}">
      <dgm:prSet/>
      <dgm:spPr/>
      <dgm:t>
        <a:bodyPr/>
        <a:lstStyle/>
        <a:p>
          <a:endParaRPr lang="en-BE"/>
        </a:p>
      </dgm:t>
    </dgm:pt>
    <dgm:pt modelId="{AE42B02F-4BF0-4633-9FBA-FA3ABC620B0B}" type="sibTrans" cxnId="{B8371E17-981C-4998-AAB2-379AB4E4AA40}">
      <dgm:prSet/>
      <dgm:spPr/>
      <dgm:t>
        <a:bodyPr/>
        <a:lstStyle/>
        <a:p>
          <a:endParaRPr lang="en-BE"/>
        </a:p>
      </dgm:t>
    </dgm:pt>
    <dgm:pt modelId="{99FFFB9E-6349-4594-9007-7B8EAC4B42E5}" type="pres">
      <dgm:prSet presAssocID="{0E23B6B5-E4C1-4106-821D-D4C84228A505}" presName="Name0" presStyleCnt="0">
        <dgm:presLayoutVars>
          <dgm:dir/>
          <dgm:animLvl val="lvl"/>
          <dgm:resizeHandles val="exact"/>
        </dgm:presLayoutVars>
      </dgm:prSet>
      <dgm:spPr/>
    </dgm:pt>
    <dgm:pt modelId="{835DABBC-ECE3-4FCF-A2E2-E2A2CA05FB67}" type="pres">
      <dgm:prSet presAssocID="{0E23B6B5-E4C1-4106-821D-D4C84228A505}" presName="dummy" presStyleCnt="0"/>
      <dgm:spPr/>
    </dgm:pt>
    <dgm:pt modelId="{6508B449-116E-4007-8EDB-A9634D1969ED}" type="pres">
      <dgm:prSet presAssocID="{0E23B6B5-E4C1-4106-821D-D4C84228A505}" presName="linH" presStyleCnt="0"/>
      <dgm:spPr/>
    </dgm:pt>
    <dgm:pt modelId="{BFF0E0A9-C8B4-4AC7-8BCD-9349FC2DB53D}" type="pres">
      <dgm:prSet presAssocID="{0E23B6B5-E4C1-4106-821D-D4C84228A505}" presName="padding1" presStyleCnt="0"/>
      <dgm:spPr/>
    </dgm:pt>
    <dgm:pt modelId="{F75393D8-96FC-4442-8A02-908AB45B7281}" type="pres">
      <dgm:prSet presAssocID="{12C0BB35-276E-4AF2-9D9D-9656260711E4}" presName="linV" presStyleCnt="0"/>
      <dgm:spPr/>
    </dgm:pt>
    <dgm:pt modelId="{838E6E44-5C85-4C9E-AFA3-47E9180B8DA5}" type="pres">
      <dgm:prSet presAssocID="{12C0BB35-276E-4AF2-9D9D-9656260711E4}" presName="spVertical1" presStyleCnt="0"/>
      <dgm:spPr/>
    </dgm:pt>
    <dgm:pt modelId="{CD757108-4F76-4E27-A3CD-AB5869FDDA70}" type="pres">
      <dgm:prSet presAssocID="{12C0BB35-276E-4AF2-9D9D-9656260711E4}" presName="parTx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7BAFAFFD-E17E-4515-A0C6-927DD795D98C}" type="pres">
      <dgm:prSet presAssocID="{12C0BB35-276E-4AF2-9D9D-9656260711E4}" presName="spVertical2" presStyleCnt="0"/>
      <dgm:spPr/>
    </dgm:pt>
    <dgm:pt modelId="{A43796AD-2261-4D3A-A7AA-CFDFBE49C182}" type="pres">
      <dgm:prSet presAssocID="{12C0BB35-276E-4AF2-9D9D-9656260711E4}" presName="spVertical3" presStyleCnt="0"/>
      <dgm:spPr/>
    </dgm:pt>
    <dgm:pt modelId="{98094351-7373-4261-B3EA-D0ABBFFDC26A}" type="pres">
      <dgm:prSet presAssocID="{DF694E2A-6DB8-4AAA-9BEE-E9EBAED457E3}" presName="space" presStyleCnt="0"/>
      <dgm:spPr/>
    </dgm:pt>
    <dgm:pt modelId="{64B9F1F4-ABB2-42CE-BA9C-27F4A771ADB7}" type="pres">
      <dgm:prSet presAssocID="{E7524C64-57C2-4BE3-88F5-A24EFB72697E}" presName="linV" presStyleCnt="0"/>
      <dgm:spPr/>
    </dgm:pt>
    <dgm:pt modelId="{BDE6C3AF-2E7A-4A9C-ABA6-40773B26503A}" type="pres">
      <dgm:prSet presAssocID="{E7524C64-57C2-4BE3-88F5-A24EFB72697E}" presName="spVertical1" presStyleCnt="0"/>
      <dgm:spPr/>
    </dgm:pt>
    <dgm:pt modelId="{E750B092-07A1-4B37-B689-A4487E0F1855}" type="pres">
      <dgm:prSet presAssocID="{E7524C64-57C2-4BE3-88F5-A24EFB72697E}" presName="parTx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5D387F2B-CABB-4562-947E-3FFA7F7426DA}" type="pres">
      <dgm:prSet presAssocID="{E7524C64-57C2-4BE3-88F5-A24EFB72697E}" presName="spVertical2" presStyleCnt="0"/>
      <dgm:spPr/>
    </dgm:pt>
    <dgm:pt modelId="{8A1F8D85-4C62-4DFF-A1CD-DFDB0743B424}" type="pres">
      <dgm:prSet presAssocID="{E7524C64-57C2-4BE3-88F5-A24EFB72697E}" presName="spVertical3" presStyleCnt="0"/>
      <dgm:spPr/>
    </dgm:pt>
    <dgm:pt modelId="{5FECED05-E23E-494F-AFC4-7E357C76EE39}" type="pres">
      <dgm:prSet presAssocID="{3800E7F1-ED70-4911-8C55-96AF3F7378E3}" presName="space" presStyleCnt="0"/>
      <dgm:spPr/>
    </dgm:pt>
    <dgm:pt modelId="{597E1111-C8C0-464A-8A84-31DB4A0C18D3}" type="pres">
      <dgm:prSet presAssocID="{06E8E53D-7975-4E7F-A74C-6AB35C647E16}" presName="linV" presStyleCnt="0"/>
      <dgm:spPr/>
    </dgm:pt>
    <dgm:pt modelId="{82577AA7-1104-42AC-8BE1-9E0B658D5CC0}" type="pres">
      <dgm:prSet presAssocID="{06E8E53D-7975-4E7F-A74C-6AB35C647E16}" presName="spVertical1" presStyleCnt="0"/>
      <dgm:spPr/>
    </dgm:pt>
    <dgm:pt modelId="{A002B031-6B6C-439C-807B-ADB245254EB3}" type="pres">
      <dgm:prSet presAssocID="{06E8E53D-7975-4E7F-A74C-6AB35C647E16}" presName="parTx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30BF5E1A-A3A4-4B13-8107-0EF1BCD85683}" type="pres">
      <dgm:prSet presAssocID="{06E8E53D-7975-4E7F-A74C-6AB35C647E16}" presName="spVertical2" presStyleCnt="0"/>
      <dgm:spPr/>
    </dgm:pt>
    <dgm:pt modelId="{641C4B8F-722D-40CF-80C4-4D88FEC8BDDE}" type="pres">
      <dgm:prSet presAssocID="{06E8E53D-7975-4E7F-A74C-6AB35C647E16}" presName="spVertical3" presStyleCnt="0"/>
      <dgm:spPr/>
    </dgm:pt>
    <dgm:pt modelId="{E426A592-4B37-4441-AE74-AC6E79D9F294}" type="pres">
      <dgm:prSet presAssocID="{0E23B6B5-E4C1-4106-821D-D4C84228A505}" presName="padding2" presStyleCnt="0"/>
      <dgm:spPr/>
    </dgm:pt>
    <dgm:pt modelId="{0E53C704-5CC3-44AC-97CA-73B60B882314}" type="pres">
      <dgm:prSet presAssocID="{0E23B6B5-E4C1-4106-821D-D4C84228A505}" presName="negArrow" presStyleCnt="0"/>
      <dgm:spPr/>
    </dgm:pt>
    <dgm:pt modelId="{CED911EF-F714-48ED-9FB1-0FD89FFFB3EE}" type="pres">
      <dgm:prSet presAssocID="{0E23B6B5-E4C1-4106-821D-D4C84228A505}" presName="backgroundArrow" presStyleLbl="node1" presStyleIdx="0" presStyleCnt="1"/>
      <dgm:spPr>
        <a:solidFill>
          <a:srgbClr val="333399"/>
        </a:solidFill>
      </dgm:spPr>
    </dgm:pt>
  </dgm:ptLst>
  <dgm:cxnLst>
    <dgm:cxn modelId="{B8371E17-981C-4998-AAB2-379AB4E4AA40}" srcId="{0E23B6B5-E4C1-4106-821D-D4C84228A505}" destId="{06E8E53D-7975-4E7F-A74C-6AB35C647E16}" srcOrd="2" destOrd="0" parTransId="{24230CF8-1F92-42EE-871C-3100130CD510}" sibTransId="{AE42B02F-4BF0-4633-9FBA-FA3ABC620B0B}"/>
    <dgm:cxn modelId="{E2528664-8CC4-41CB-86CC-2C3DFFD9764A}" type="presOf" srcId="{0E23B6B5-E4C1-4106-821D-D4C84228A505}" destId="{99FFFB9E-6349-4594-9007-7B8EAC4B42E5}" srcOrd="0" destOrd="0" presId="urn:microsoft.com/office/officeart/2005/8/layout/hProcess3"/>
    <dgm:cxn modelId="{75A60265-9691-4C7E-AA90-EF72886F9E18}" srcId="{0E23B6B5-E4C1-4106-821D-D4C84228A505}" destId="{E7524C64-57C2-4BE3-88F5-A24EFB72697E}" srcOrd="1" destOrd="0" parTransId="{BD46AA03-177E-434F-A39A-C8E40968FE1C}" sibTransId="{3800E7F1-ED70-4911-8C55-96AF3F7378E3}"/>
    <dgm:cxn modelId="{4B19E781-90C6-4992-8846-BD49108A7385}" type="presOf" srcId="{E7524C64-57C2-4BE3-88F5-A24EFB72697E}" destId="{E750B092-07A1-4B37-B689-A4487E0F1855}" srcOrd="0" destOrd="0" presId="urn:microsoft.com/office/officeart/2005/8/layout/hProcess3"/>
    <dgm:cxn modelId="{D2EAC384-1FAB-4022-BA1E-235374297A88}" srcId="{0E23B6B5-E4C1-4106-821D-D4C84228A505}" destId="{12C0BB35-276E-4AF2-9D9D-9656260711E4}" srcOrd="0" destOrd="0" parTransId="{334165A4-3762-48BE-AD9D-1A9222C62380}" sibTransId="{DF694E2A-6DB8-4AAA-9BEE-E9EBAED457E3}"/>
    <dgm:cxn modelId="{2F052C8B-52E1-49C3-8B67-103C1411331D}" type="presOf" srcId="{06E8E53D-7975-4E7F-A74C-6AB35C647E16}" destId="{A002B031-6B6C-439C-807B-ADB245254EB3}" srcOrd="0" destOrd="0" presId="urn:microsoft.com/office/officeart/2005/8/layout/hProcess3"/>
    <dgm:cxn modelId="{4FE295A6-9F24-4232-8508-1D7334C8E405}" type="presOf" srcId="{12C0BB35-276E-4AF2-9D9D-9656260711E4}" destId="{CD757108-4F76-4E27-A3CD-AB5869FDDA70}" srcOrd="0" destOrd="0" presId="urn:microsoft.com/office/officeart/2005/8/layout/hProcess3"/>
    <dgm:cxn modelId="{152FE267-66AC-4753-BEE6-BEBEBA698F31}" type="presParOf" srcId="{99FFFB9E-6349-4594-9007-7B8EAC4B42E5}" destId="{835DABBC-ECE3-4FCF-A2E2-E2A2CA05FB67}" srcOrd="0" destOrd="0" presId="urn:microsoft.com/office/officeart/2005/8/layout/hProcess3"/>
    <dgm:cxn modelId="{BC7D3E6B-64BD-4D1C-B22E-E8B5895DEB05}" type="presParOf" srcId="{99FFFB9E-6349-4594-9007-7B8EAC4B42E5}" destId="{6508B449-116E-4007-8EDB-A9634D1969ED}" srcOrd="1" destOrd="0" presId="urn:microsoft.com/office/officeart/2005/8/layout/hProcess3"/>
    <dgm:cxn modelId="{B263E456-645C-44CE-95EA-947EC23BB78F}" type="presParOf" srcId="{6508B449-116E-4007-8EDB-A9634D1969ED}" destId="{BFF0E0A9-C8B4-4AC7-8BCD-9349FC2DB53D}" srcOrd="0" destOrd="0" presId="urn:microsoft.com/office/officeart/2005/8/layout/hProcess3"/>
    <dgm:cxn modelId="{C45BCBEB-61AA-4D1C-8B79-9B300A8068A6}" type="presParOf" srcId="{6508B449-116E-4007-8EDB-A9634D1969ED}" destId="{F75393D8-96FC-4442-8A02-908AB45B7281}" srcOrd="1" destOrd="0" presId="urn:microsoft.com/office/officeart/2005/8/layout/hProcess3"/>
    <dgm:cxn modelId="{783CE1E1-4715-4002-9554-F4C795E5EBE4}" type="presParOf" srcId="{F75393D8-96FC-4442-8A02-908AB45B7281}" destId="{838E6E44-5C85-4C9E-AFA3-47E9180B8DA5}" srcOrd="0" destOrd="0" presId="urn:microsoft.com/office/officeart/2005/8/layout/hProcess3"/>
    <dgm:cxn modelId="{607F6615-6DAE-4821-9DF3-9B21CC94EAAA}" type="presParOf" srcId="{F75393D8-96FC-4442-8A02-908AB45B7281}" destId="{CD757108-4F76-4E27-A3CD-AB5869FDDA70}" srcOrd="1" destOrd="0" presId="urn:microsoft.com/office/officeart/2005/8/layout/hProcess3"/>
    <dgm:cxn modelId="{BD29A53F-02D9-4924-8371-B51A8875E8D6}" type="presParOf" srcId="{F75393D8-96FC-4442-8A02-908AB45B7281}" destId="{7BAFAFFD-E17E-4515-A0C6-927DD795D98C}" srcOrd="2" destOrd="0" presId="urn:microsoft.com/office/officeart/2005/8/layout/hProcess3"/>
    <dgm:cxn modelId="{2A400FEC-B868-4B3C-B1FC-7B246042FBB5}" type="presParOf" srcId="{F75393D8-96FC-4442-8A02-908AB45B7281}" destId="{A43796AD-2261-4D3A-A7AA-CFDFBE49C182}" srcOrd="3" destOrd="0" presId="urn:microsoft.com/office/officeart/2005/8/layout/hProcess3"/>
    <dgm:cxn modelId="{55C0D529-BF2E-441D-8C44-7B660016A50E}" type="presParOf" srcId="{6508B449-116E-4007-8EDB-A9634D1969ED}" destId="{98094351-7373-4261-B3EA-D0ABBFFDC26A}" srcOrd="2" destOrd="0" presId="urn:microsoft.com/office/officeart/2005/8/layout/hProcess3"/>
    <dgm:cxn modelId="{84686A6C-AE5C-4523-838B-DD214AD5F296}" type="presParOf" srcId="{6508B449-116E-4007-8EDB-A9634D1969ED}" destId="{64B9F1F4-ABB2-42CE-BA9C-27F4A771ADB7}" srcOrd="3" destOrd="0" presId="urn:microsoft.com/office/officeart/2005/8/layout/hProcess3"/>
    <dgm:cxn modelId="{6AFFA40B-C6AA-4A70-A72F-8EFA850A9A33}" type="presParOf" srcId="{64B9F1F4-ABB2-42CE-BA9C-27F4A771ADB7}" destId="{BDE6C3AF-2E7A-4A9C-ABA6-40773B26503A}" srcOrd="0" destOrd="0" presId="urn:microsoft.com/office/officeart/2005/8/layout/hProcess3"/>
    <dgm:cxn modelId="{861006BF-1A27-4D7A-84B1-F2DD5419A728}" type="presParOf" srcId="{64B9F1F4-ABB2-42CE-BA9C-27F4A771ADB7}" destId="{E750B092-07A1-4B37-B689-A4487E0F1855}" srcOrd="1" destOrd="0" presId="urn:microsoft.com/office/officeart/2005/8/layout/hProcess3"/>
    <dgm:cxn modelId="{A15EF84F-7EA0-483D-A3EB-1D920649D67F}" type="presParOf" srcId="{64B9F1F4-ABB2-42CE-BA9C-27F4A771ADB7}" destId="{5D387F2B-CABB-4562-947E-3FFA7F7426DA}" srcOrd="2" destOrd="0" presId="urn:microsoft.com/office/officeart/2005/8/layout/hProcess3"/>
    <dgm:cxn modelId="{53D723FE-E8A1-42EC-9AB1-9783DECC6537}" type="presParOf" srcId="{64B9F1F4-ABB2-42CE-BA9C-27F4A771ADB7}" destId="{8A1F8D85-4C62-4DFF-A1CD-DFDB0743B424}" srcOrd="3" destOrd="0" presId="urn:microsoft.com/office/officeart/2005/8/layout/hProcess3"/>
    <dgm:cxn modelId="{F2390A8C-195F-4B6F-B597-F5EDF41824A3}" type="presParOf" srcId="{6508B449-116E-4007-8EDB-A9634D1969ED}" destId="{5FECED05-E23E-494F-AFC4-7E357C76EE39}" srcOrd="4" destOrd="0" presId="urn:microsoft.com/office/officeart/2005/8/layout/hProcess3"/>
    <dgm:cxn modelId="{0B89C861-DA6C-4D41-8A9A-A313F5CBF869}" type="presParOf" srcId="{6508B449-116E-4007-8EDB-A9634D1969ED}" destId="{597E1111-C8C0-464A-8A84-31DB4A0C18D3}" srcOrd="5" destOrd="0" presId="urn:microsoft.com/office/officeart/2005/8/layout/hProcess3"/>
    <dgm:cxn modelId="{013299B9-4102-4FF5-8D2B-4A3F4C46CC8B}" type="presParOf" srcId="{597E1111-C8C0-464A-8A84-31DB4A0C18D3}" destId="{82577AA7-1104-42AC-8BE1-9E0B658D5CC0}" srcOrd="0" destOrd="0" presId="urn:microsoft.com/office/officeart/2005/8/layout/hProcess3"/>
    <dgm:cxn modelId="{A4F849AB-E848-4470-BB38-1606C3E87D05}" type="presParOf" srcId="{597E1111-C8C0-464A-8A84-31DB4A0C18D3}" destId="{A002B031-6B6C-439C-807B-ADB245254EB3}" srcOrd="1" destOrd="0" presId="urn:microsoft.com/office/officeart/2005/8/layout/hProcess3"/>
    <dgm:cxn modelId="{6F0C5830-1CB1-4CEE-B80E-6823B445EA28}" type="presParOf" srcId="{597E1111-C8C0-464A-8A84-31DB4A0C18D3}" destId="{30BF5E1A-A3A4-4B13-8107-0EF1BCD85683}" srcOrd="2" destOrd="0" presId="urn:microsoft.com/office/officeart/2005/8/layout/hProcess3"/>
    <dgm:cxn modelId="{558667C9-5B53-4695-9726-FFFD4C8F0C16}" type="presParOf" srcId="{597E1111-C8C0-464A-8A84-31DB4A0C18D3}" destId="{641C4B8F-722D-40CF-80C4-4D88FEC8BDDE}" srcOrd="3" destOrd="0" presId="urn:microsoft.com/office/officeart/2005/8/layout/hProcess3"/>
    <dgm:cxn modelId="{017CAE13-DE27-4832-B27F-C5DAADAC8E18}" type="presParOf" srcId="{6508B449-116E-4007-8EDB-A9634D1969ED}" destId="{E426A592-4B37-4441-AE74-AC6E79D9F294}" srcOrd="6" destOrd="0" presId="urn:microsoft.com/office/officeart/2005/8/layout/hProcess3"/>
    <dgm:cxn modelId="{EBAD7074-DC6C-47EB-AF10-0A7F04A07A4B}" type="presParOf" srcId="{6508B449-116E-4007-8EDB-A9634D1969ED}" destId="{0E53C704-5CC3-44AC-97CA-73B60B882314}" srcOrd="7" destOrd="0" presId="urn:microsoft.com/office/officeart/2005/8/layout/hProcess3"/>
    <dgm:cxn modelId="{C8644C60-9E85-46C9-9AFE-1879AF420A68}" type="presParOf" srcId="{6508B449-116E-4007-8EDB-A9634D1969ED}" destId="{CED911EF-F714-48ED-9FB1-0FD89FFFB3EE}" srcOrd="8" destOrd="0" presId="urn:microsoft.com/office/officeart/2005/8/layout/hProcess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D911EF-F714-48ED-9FB1-0FD89FFFB3EE}">
      <dsp:nvSpPr>
        <dsp:cNvPr id="0" name=""/>
        <dsp:cNvSpPr/>
      </dsp:nvSpPr>
      <dsp:spPr>
        <a:xfrm>
          <a:off x="0" y="1142630"/>
          <a:ext cx="10572221" cy="3240000"/>
        </a:xfrm>
        <a:prstGeom prst="rightArrow">
          <a:avLst/>
        </a:prstGeom>
        <a:solidFill>
          <a:srgbClr val="3333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02B031-6B6C-439C-807B-ADB245254EB3}">
      <dsp:nvSpPr>
        <dsp:cNvPr id="0" name=""/>
        <dsp:cNvSpPr/>
      </dsp:nvSpPr>
      <dsp:spPr>
        <a:xfrm>
          <a:off x="6967444" y="1952630"/>
          <a:ext cx="2547554" cy="16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57200" rIns="0" bIns="45720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>
              <a:solidFill>
                <a:schemeClr val="bg1"/>
              </a:solidFill>
            </a:rPr>
            <a:t>Hoàn trả</a:t>
          </a:r>
          <a:endParaRPr lang="en-BE" sz="4500" kern="1200" dirty="0">
            <a:solidFill>
              <a:schemeClr val="bg1"/>
            </a:solidFill>
          </a:endParaRPr>
        </a:p>
      </dsp:txBody>
      <dsp:txXfrm>
        <a:off x="6967444" y="1952630"/>
        <a:ext cx="2547554" cy="1620000"/>
      </dsp:txXfrm>
    </dsp:sp>
    <dsp:sp modelId="{E750B092-07A1-4B37-B689-A4487E0F1855}">
      <dsp:nvSpPr>
        <dsp:cNvPr id="0" name=""/>
        <dsp:cNvSpPr/>
      </dsp:nvSpPr>
      <dsp:spPr>
        <a:xfrm>
          <a:off x="3910379" y="1952630"/>
          <a:ext cx="2547554" cy="16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57200" rIns="0" bIns="45720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>
              <a:solidFill>
                <a:schemeClr val="bg1"/>
              </a:solidFill>
            </a:rPr>
            <a:t>Tịch thu</a:t>
          </a:r>
          <a:endParaRPr lang="en-BE" sz="4500" kern="1200" dirty="0">
            <a:solidFill>
              <a:schemeClr val="bg1"/>
            </a:solidFill>
          </a:endParaRPr>
        </a:p>
      </dsp:txBody>
      <dsp:txXfrm>
        <a:off x="3910379" y="1952630"/>
        <a:ext cx="2547554" cy="1620000"/>
      </dsp:txXfrm>
    </dsp:sp>
    <dsp:sp modelId="{CD757108-4F76-4E27-A3CD-AB5869FDDA70}">
      <dsp:nvSpPr>
        <dsp:cNvPr id="0" name=""/>
        <dsp:cNvSpPr/>
      </dsp:nvSpPr>
      <dsp:spPr>
        <a:xfrm>
          <a:off x="853314" y="1952630"/>
          <a:ext cx="2547554" cy="16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57200" rIns="0" bIns="45720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>
              <a:solidFill>
                <a:schemeClr val="bg1"/>
              </a:solidFill>
            </a:rPr>
            <a:t>Đóng băng</a:t>
          </a:r>
          <a:endParaRPr lang="en-BE" sz="4500" kern="1200" dirty="0">
            <a:solidFill>
              <a:schemeClr val="bg1"/>
            </a:solidFill>
          </a:endParaRPr>
        </a:p>
      </dsp:txBody>
      <dsp:txXfrm>
        <a:off x="853314" y="1952630"/>
        <a:ext cx="2547554" cy="16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D911EF-F714-48ED-9FB1-0FD89FFFB3EE}">
      <dsp:nvSpPr>
        <dsp:cNvPr id="0" name=""/>
        <dsp:cNvSpPr/>
      </dsp:nvSpPr>
      <dsp:spPr>
        <a:xfrm>
          <a:off x="0" y="1142630"/>
          <a:ext cx="10572221" cy="3240000"/>
        </a:xfrm>
        <a:prstGeom prst="rightArrow">
          <a:avLst/>
        </a:prstGeom>
        <a:solidFill>
          <a:srgbClr val="3333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02B031-6B6C-439C-807B-ADB245254EB3}">
      <dsp:nvSpPr>
        <dsp:cNvPr id="0" name=""/>
        <dsp:cNvSpPr/>
      </dsp:nvSpPr>
      <dsp:spPr>
        <a:xfrm>
          <a:off x="6967444" y="1952630"/>
          <a:ext cx="2547554" cy="16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57200" rIns="0" bIns="45720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>
              <a:solidFill>
                <a:schemeClr val="bg1"/>
              </a:solidFill>
            </a:rPr>
            <a:t>Hoàn trả</a:t>
          </a:r>
          <a:endParaRPr lang="en-BE" sz="4500" kern="1200" dirty="0">
            <a:solidFill>
              <a:schemeClr val="bg1"/>
            </a:solidFill>
          </a:endParaRPr>
        </a:p>
      </dsp:txBody>
      <dsp:txXfrm>
        <a:off x="6967444" y="1952630"/>
        <a:ext cx="2547554" cy="1620000"/>
      </dsp:txXfrm>
    </dsp:sp>
    <dsp:sp modelId="{E750B092-07A1-4B37-B689-A4487E0F1855}">
      <dsp:nvSpPr>
        <dsp:cNvPr id="0" name=""/>
        <dsp:cNvSpPr/>
      </dsp:nvSpPr>
      <dsp:spPr>
        <a:xfrm>
          <a:off x="3910379" y="1952630"/>
          <a:ext cx="2547554" cy="16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57200" rIns="0" bIns="45720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>
              <a:solidFill>
                <a:schemeClr val="bg1"/>
              </a:solidFill>
            </a:rPr>
            <a:t>Tịch thu</a:t>
          </a:r>
          <a:endParaRPr lang="en-BE" sz="4500" kern="1200" dirty="0">
            <a:solidFill>
              <a:schemeClr val="bg1"/>
            </a:solidFill>
          </a:endParaRPr>
        </a:p>
      </dsp:txBody>
      <dsp:txXfrm>
        <a:off x="3910379" y="1952630"/>
        <a:ext cx="2547554" cy="1620000"/>
      </dsp:txXfrm>
    </dsp:sp>
    <dsp:sp modelId="{CD757108-4F76-4E27-A3CD-AB5869FDDA70}">
      <dsp:nvSpPr>
        <dsp:cNvPr id="0" name=""/>
        <dsp:cNvSpPr/>
      </dsp:nvSpPr>
      <dsp:spPr>
        <a:xfrm>
          <a:off x="853314" y="1952630"/>
          <a:ext cx="2547554" cy="16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57200" rIns="0" bIns="45720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>
              <a:solidFill>
                <a:schemeClr val="bg1"/>
              </a:solidFill>
            </a:rPr>
            <a:t>Đóng băng</a:t>
          </a:r>
          <a:endParaRPr lang="en-BE" sz="4500" kern="1200" dirty="0">
            <a:solidFill>
              <a:schemeClr val="bg1"/>
            </a:solidFill>
          </a:endParaRPr>
        </a:p>
      </dsp:txBody>
      <dsp:txXfrm>
        <a:off x="853314" y="1952630"/>
        <a:ext cx="2547554" cy="16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B2251-54CC-452D-9A74-F85351403197}" type="datetimeFigureOut">
              <a:rPr lang="en-BE" smtClean="0"/>
              <a:t>11/14/20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51058-71DB-4517-99C8-C97F3565796A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770221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51058-71DB-4517-99C8-C97F3565796A}" type="slidenum">
              <a:rPr lang="en-BE" smtClean="0"/>
              <a:t>1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21324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51058-71DB-4517-99C8-C97F3565796A}" type="slidenum">
              <a:rPr lang="en-BE" smtClean="0"/>
              <a:t>10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7243863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E0B81B-317C-0249-98A8-A4CDC4F706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0620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51058-71DB-4517-99C8-C97F3565796A}" type="slidenum">
              <a:rPr lang="en-BE" smtClean="0"/>
              <a:t>2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44785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51058-71DB-4517-99C8-C97F3565796A}" type="slidenum">
              <a:rPr lang="en-BE" smtClean="0"/>
              <a:t>3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080069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51058-71DB-4517-99C8-C97F3565796A}" type="slidenum">
              <a:rPr lang="en-BE" smtClean="0"/>
              <a:t>4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83656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51058-71DB-4517-99C8-C97F3565796A}" type="slidenum">
              <a:rPr lang="en-BE" smtClean="0"/>
              <a:t>5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663435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51058-71DB-4517-99C8-C97F3565796A}" type="slidenum">
              <a:rPr lang="en-BE" smtClean="0"/>
              <a:t>6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4818886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051058-71DB-4517-99C8-C97F3565796A}" type="slidenum">
              <a:rPr kumimoji="0" lang="en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1503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051058-71DB-4517-99C8-C97F3565796A}" type="slidenum">
              <a:rPr kumimoji="0" lang="en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11319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51058-71DB-4517-99C8-C97F3565796A}" type="slidenum">
              <a:rPr lang="en-BE" smtClean="0"/>
              <a:t>9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890300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E6C5C-16B8-4CE0-B9D9-4CC1A12259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B7959F-F99D-4BFB-837D-510B3562B0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50CBDD-7BAC-422C-84AB-A37F36033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6CEB6-7E40-4CAB-9EF5-252ACCCDBF90}" type="datetimeFigureOut">
              <a:rPr lang="en-BE" smtClean="0"/>
              <a:t>11/14/20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FAB406-139D-4329-93DD-2E4C91DB4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C3C329-9D22-4438-A6FB-35AA91DE8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BD18-A886-45C2-8239-A79364706F71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665946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2B6B9-41FC-414D-8F83-2D46DA1A4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41324F-5A96-4B03-B338-C657CDFE00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651FE2-045E-47D7-86E4-925CA6143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6CEB6-7E40-4CAB-9EF5-252ACCCDBF90}" type="datetimeFigureOut">
              <a:rPr lang="en-BE" smtClean="0"/>
              <a:t>11/14/20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2A4D72-2032-4ABA-9AEC-3B06F72F9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0FFCD-CBA7-464B-9FCB-7D3AE4E91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BD18-A886-45C2-8239-A79364706F71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690539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AECE3E-D294-433F-94A6-964AF4E46C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7E1968-791A-459C-B054-C463A14196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77D4E3-42B5-4693-8318-0963C7673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6CEB6-7E40-4CAB-9EF5-252ACCCDBF90}" type="datetimeFigureOut">
              <a:rPr lang="en-BE" smtClean="0"/>
              <a:t>11/14/20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0040A-088E-4867-AC18-D159E47FF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A59A1F-19B7-4F12-80C4-1A06F70D1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BD18-A886-45C2-8239-A79364706F71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962139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705101"/>
            <a:ext cx="10058400" cy="1955800"/>
          </a:xfrm>
        </p:spPr>
        <p:txBody>
          <a:bodyPr lIns="0" tIns="0" rIns="0" bIns="0" anchor="t">
            <a:noAutofit/>
            <a:scene3d>
              <a:camera prst="orthographicFront">
                <a:rot lat="0" lon="0" rev="0"/>
              </a:camera>
              <a:lightRig rig="threePt" dir="t"/>
            </a:scene3d>
          </a:bodyPr>
          <a:lstStyle>
            <a:lvl1pPr algn="l">
              <a:lnSpc>
                <a:spcPts val="4800"/>
              </a:lnSpc>
              <a:defRPr sz="4800" b="0" i="0" cap="all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Arial Narrow Bold"/>
                <a:cs typeface="Arial Narrow Bold"/>
              </a:defRPr>
            </a:lvl1pPr>
          </a:lstStyle>
          <a:p>
            <a:r>
              <a:rPr lang="ga-IE" dirty="0"/>
              <a:t>MAIN</a:t>
            </a:r>
            <a:br>
              <a:rPr lang="ga-IE" dirty="0"/>
            </a:br>
            <a:r>
              <a:rPr lang="ga-IE" dirty="0"/>
              <a:t>PRESENTATION </a:t>
            </a:r>
            <a:br>
              <a:rPr lang="ga-IE" dirty="0"/>
            </a:br>
            <a:r>
              <a:rPr lang="ga-IE" dirty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839642"/>
            <a:ext cx="10058400" cy="646758"/>
          </a:xfr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300" b="0" i="0" cap="all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/>
              <a:t>SECTION SUB </a:t>
            </a:r>
            <a:br>
              <a:rPr lang="ga-IE" dirty="0"/>
            </a:br>
            <a:r>
              <a:rPr lang="ga-IE" dirty="0"/>
              <a:t>HEADING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5791200"/>
            <a:ext cx="10058400" cy="5334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5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2pPr>
            <a:lvl3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3pPr>
            <a:lvl4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4pPr>
            <a:lvl5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ga-IE" dirty="0"/>
              <a:t>Presenter Name</a:t>
            </a:r>
          </a:p>
          <a:p>
            <a:pPr lvl="0"/>
            <a:r>
              <a:rPr lang="ga-IE" dirty="0"/>
              <a:t>Presenter Title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914400" y="4724400"/>
            <a:ext cx="10160000" cy="1588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914400" y="5637212"/>
            <a:ext cx="10160000" cy="1588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950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3581401"/>
            <a:ext cx="10058400" cy="1384301"/>
          </a:xfrm>
        </p:spPr>
        <p:txBody>
          <a:bodyPr lIns="0" tIns="0" rIns="0" bIns="0" anchor="t">
            <a:noAutofit/>
            <a:scene3d>
              <a:camera prst="orthographicFront">
                <a:rot lat="0" lon="0" rev="0"/>
              </a:camera>
              <a:lightRig rig="threePt" dir="t"/>
            </a:scene3d>
          </a:bodyPr>
          <a:lstStyle>
            <a:lvl1pPr algn="l">
              <a:lnSpc>
                <a:spcPts val="4800"/>
              </a:lnSpc>
              <a:defRPr sz="4800" b="0" i="0" cap="all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Arial Narrow Bold"/>
                <a:cs typeface="Arial Narrow Bold"/>
              </a:defRPr>
            </a:lvl1pPr>
          </a:lstStyle>
          <a:p>
            <a:r>
              <a:rPr lang="ga-IE" dirty="0"/>
              <a:t>PRESENTATION </a:t>
            </a:r>
            <a:br>
              <a:rPr lang="ga-IE" dirty="0"/>
            </a:br>
            <a:r>
              <a:rPr lang="ga-IE" dirty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5130000"/>
            <a:ext cx="10058400" cy="326158"/>
          </a:xfr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300" b="0" i="0" cap="all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/>
              <a:t>HEADING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5791200"/>
            <a:ext cx="10058400" cy="5334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5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2pPr>
            <a:lvl3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3pPr>
            <a:lvl4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4pPr>
            <a:lvl5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ga-IE" dirty="0"/>
              <a:t>Presenter Name</a:t>
            </a:r>
          </a:p>
          <a:p>
            <a:pPr lvl="0"/>
            <a:r>
              <a:rPr lang="ga-IE" dirty="0"/>
              <a:t>Presenter Title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914400" y="5007842"/>
            <a:ext cx="10160000" cy="1588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914400" y="5637212"/>
            <a:ext cx="10160000" cy="1588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U:\04 Communications\TI EU Logo\2014-7-29 Logo NobackgroundWhitetext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146" y="476672"/>
            <a:ext cx="3726025" cy="107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298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2543605" y="4394200"/>
            <a:ext cx="691276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solidFill>
                  <a:prstClr val="white"/>
                </a:solidFill>
                <a:latin typeface="Arial Narrow"/>
                <a:cs typeface="Arial Narrow"/>
              </a:rPr>
              <a:t>www.transparency.eu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3014133" y="4965700"/>
            <a:ext cx="584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prstClr val="white"/>
                </a:solidFill>
                <a:latin typeface="Arial Narrow"/>
                <a:cs typeface="Arial Narrow"/>
              </a:rPr>
              <a:t>facebook.com/</a:t>
            </a:r>
            <a:r>
              <a:rPr lang="en-US" sz="1500" dirty="0" err="1">
                <a:solidFill>
                  <a:prstClr val="white"/>
                </a:solidFill>
                <a:latin typeface="Arial Narrow"/>
                <a:cs typeface="Arial Narrow"/>
              </a:rPr>
              <a:t>TransparencyEU</a:t>
            </a:r>
            <a:endParaRPr lang="en-US" sz="1500" dirty="0">
              <a:solidFill>
                <a:prstClr val="white"/>
              </a:solidFill>
              <a:latin typeface="Arial Narrow"/>
              <a:cs typeface="Arial Narrow"/>
            </a:endParaRPr>
          </a:p>
          <a:p>
            <a:pPr algn="ctr"/>
            <a:r>
              <a:rPr lang="en-US" sz="1500" dirty="0">
                <a:solidFill>
                  <a:prstClr val="white"/>
                </a:solidFill>
                <a:latin typeface="Arial Narrow"/>
                <a:cs typeface="Arial Narrow"/>
              </a:rPr>
              <a:t>@</a:t>
            </a:r>
            <a:r>
              <a:rPr lang="en-US" sz="1500" dirty="0" err="1">
                <a:solidFill>
                  <a:prstClr val="white"/>
                </a:solidFill>
                <a:latin typeface="Arial Narrow"/>
                <a:cs typeface="Arial Narrow"/>
              </a:rPr>
              <a:t>TI_EU</a:t>
            </a:r>
            <a:endParaRPr lang="en-US" sz="1500" dirty="0">
              <a:solidFill>
                <a:prstClr val="white"/>
              </a:solidFill>
              <a:latin typeface="Arial Narrow"/>
              <a:cs typeface="Arial Narrow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929467" y="5816601"/>
            <a:ext cx="601133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prstClr val="white"/>
                </a:solidFill>
                <a:latin typeface="Arial Narrow"/>
                <a:cs typeface="Arial Narrow"/>
              </a:rPr>
              <a:t>© 2020</a:t>
            </a:r>
            <a:r>
              <a:rPr lang="en-US" sz="1500" baseline="0" dirty="0">
                <a:solidFill>
                  <a:prstClr val="white"/>
                </a:solidFill>
                <a:latin typeface="Arial Narrow"/>
                <a:cs typeface="Arial Narrow"/>
              </a:rPr>
              <a:t> </a:t>
            </a:r>
            <a:r>
              <a:rPr lang="en-US" sz="1500" dirty="0">
                <a:solidFill>
                  <a:prstClr val="white"/>
                </a:solidFill>
                <a:latin typeface="Arial Narrow"/>
                <a:cs typeface="Arial Narrow"/>
              </a:rPr>
              <a:t>Transparency International EU.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146910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20"/>
          </p:nvPr>
        </p:nvSpPr>
        <p:spPr>
          <a:xfrm>
            <a:off x="720000" y="1651000"/>
            <a:ext cx="10743867" cy="387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0000" y="5613400"/>
            <a:ext cx="10827600" cy="6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720000" y="571500"/>
            <a:ext cx="8449733" cy="7953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solidFill>
                  <a:srgbClr val="00ABE2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720000" y="608012"/>
            <a:ext cx="7248000" cy="1588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720000" y="1331912"/>
            <a:ext cx="7248000" cy="1588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7942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idx="16"/>
          </p:nvPr>
        </p:nvSpPr>
        <p:spPr>
          <a:xfrm>
            <a:off x="7556667" y="1651000"/>
            <a:ext cx="3907200" cy="425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0000" y="5346700"/>
            <a:ext cx="6561333" cy="571500"/>
          </a:xfrm>
          <a:prstGeom prst="rect">
            <a:avLst/>
          </a:prstGeom>
        </p:spPr>
        <p:txBody>
          <a:bodyPr lIns="0" tIns="0" bIns="0"/>
          <a:lstStyle>
            <a:lvl1pPr marL="0" indent="0">
              <a:buNone/>
              <a:defRPr sz="12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20000" y="1651001"/>
            <a:ext cx="6561333" cy="35559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180000" indent="-180000">
              <a:buSzPct val="100000"/>
              <a:buFontTx/>
              <a:buNone/>
              <a:defRPr sz="1900">
                <a:solidFill>
                  <a:srgbClr val="00ABE2"/>
                </a:solidFill>
              </a:defRPr>
            </a:lvl1pPr>
            <a:lvl2pPr>
              <a:buNone/>
              <a:defRPr sz="1400"/>
            </a:lvl2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20"/>
          </p:nvPr>
        </p:nvSpPr>
        <p:spPr>
          <a:xfrm>
            <a:off x="720000" y="2133600"/>
            <a:ext cx="6561333" cy="30226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SzPct val="100000"/>
              <a:buFont typeface="Arial"/>
              <a:buNone/>
              <a:defRPr sz="1900">
                <a:solidFill>
                  <a:srgbClr val="002C44"/>
                </a:solidFill>
              </a:defRPr>
            </a:lvl1pPr>
            <a:lvl2pPr>
              <a:buNone/>
              <a:defRPr sz="1400"/>
            </a:lvl2pPr>
          </a:lstStyle>
          <a:p>
            <a:pPr lvl="0"/>
            <a:r>
              <a:rPr lang="ga-IE" dirty="0"/>
              <a:t>Click to edit Master text styles</a:t>
            </a:r>
          </a:p>
          <a:p>
            <a:pPr lvl="0"/>
            <a:r>
              <a:rPr lang="ga-IE" dirty="0"/>
              <a:t>Second level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720000" y="571500"/>
            <a:ext cx="8449733" cy="7953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solidFill>
                  <a:srgbClr val="00ABE2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720000" y="608012"/>
            <a:ext cx="7248000" cy="1588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720000" y="1331912"/>
            <a:ext cx="7248000" cy="1588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78360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20"/>
          </p:nvPr>
        </p:nvSpPr>
        <p:spPr>
          <a:xfrm>
            <a:off x="4368800" y="1651001"/>
            <a:ext cx="7095067" cy="3911599"/>
          </a:xfrm>
          <a:prstGeom prst="rect">
            <a:avLst/>
          </a:prstGeom>
        </p:spPr>
        <p:txBody>
          <a:bodyPr lIns="0" tIns="0" bIns="0"/>
          <a:lstStyle>
            <a:lvl1pPr marL="180000" indent="-180000" algn="l">
              <a:buClr>
                <a:srgbClr val="00ABE2"/>
              </a:buClr>
              <a:buSzPct val="100000"/>
              <a:buFont typeface="Arial"/>
              <a:buChar char="•"/>
              <a:defRPr sz="1900">
                <a:solidFill>
                  <a:srgbClr val="002C44"/>
                </a:solidFill>
              </a:defRPr>
            </a:lvl1pPr>
            <a:lvl2pPr>
              <a:buNone/>
              <a:defRPr sz="1400"/>
            </a:lvl2pPr>
          </a:lstStyle>
          <a:p>
            <a:pPr lvl="0"/>
            <a:r>
              <a:rPr lang="ga-IE" dirty="0"/>
              <a:t>Click to edit Master text styles</a:t>
            </a:r>
          </a:p>
          <a:p>
            <a:pPr lvl="0"/>
            <a:r>
              <a:rPr lang="ga-IE" dirty="0"/>
              <a:t>Second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21"/>
          </p:nvPr>
        </p:nvSpPr>
        <p:spPr>
          <a:xfrm>
            <a:off x="720000" y="1651000"/>
            <a:ext cx="3360000" cy="38989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SzPct val="100000"/>
              <a:buFontTx/>
              <a:buNone/>
              <a:defRPr sz="2200" b="0" i="0">
                <a:solidFill>
                  <a:srgbClr val="00ABE2"/>
                </a:solidFill>
                <a:latin typeface="Arial Narrow Bold"/>
                <a:cs typeface="Arial Narrow Bold"/>
              </a:defRPr>
            </a:lvl1pPr>
            <a:lvl2pPr>
              <a:buNone/>
              <a:defRPr sz="1400"/>
            </a:lvl2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20000" y="571500"/>
            <a:ext cx="8449733" cy="7953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solidFill>
                  <a:srgbClr val="00ABE2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720000" y="608012"/>
            <a:ext cx="7248000" cy="1588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720000" y="1331912"/>
            <a:ext cx="7248000" cy="1588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3370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21"/>
          </p:nvPr>
        </p:nvSpPr>
        <p:spPr>
          <a:xfrm>
            <a:off x="720000" y="1651000"/>
            <a:ext cx="3360000" cy="3937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SzPct val="100000"/>
              <a:buFontTx/>
              <a:buNone/>
              <a:defRPr sz="2800" cap="all">
                <a:solidFill>
                  <a:srgbClr val="00ABE2"/>
                </a:solidFill>
                <a:latin typeface="Arial Narrow"/>
                <a:cs typeface="Arial Narrow"/>
              </a:defRPr>
            </a:lvl1pPr>
            <a:lvl2pPr>
              <a:buNone/>
              <a:defRPr sz="1400"/>
            </a:lvl2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720000" y="571500"/>
            <a:ext cx="8449733" cy="7953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solidFill>
                  <a:srgbClr val="00ABE2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720000" y="608012"/>
            <a:ext cx="7248000" cy="1588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720000" y="1331912"/>
            <a:ext cx="7248000" cy="1588"/>
          </a:xfrm>
          <a:prstGeom prst="line">
            <a:avLst/>
          </a:prstGeom>
          <a:ln>
            <a:solidFill>
              <a:srgbClr val="00AB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20"/>
          </p:nvPr>
        </p:nvSpPr>
        <p:spPr>
          <a:xfrm>
            <a:off x="4368800" y="1651001"/>
            <a:ext cx="7095067" cy="3911599"/>
          </a:xfrm>
          <a:prstGeom prst="rect">
            <a:avLst/>
          </a:prstGeom>
        </p:spPr>
        <p:txBody>
          <a:bodyPr lIns="0" tIns="0" bIns="0"/>
          <a:lstStyle>
            <a:lvl1pPr marL="180000" indent="-180000" algn="l">
              <a:buClr>
                <a:srgbClr val="00ABE2"/>
              </a:buClr>
              <a:buSzPct val="100000"/>
              <a:buFont typeface="Arial"/>
              <a:buChar char="•"/>
              <a:defRPr sz="2400">
                <a:solidFill>
                  <a:srgbClr val="002C44"/>
                </a:solidFill>
                <a:latin typeface="Arial Narrow" panose="020B0606020202030204" pitchFamily="34" charset="0"/>
              </a:defRPr>
            </a:lvl1pPr>
            <a:lvl2pPr>
              <a:buFont typeface="Arial" panose="020B0604020202020204" pitchFamily="34" charset="0"/>
              <a:buChar char="•"/>
              <a:defRPr sz="2000">
                <a:latin typeface="Arial Narrow" panose="020B0606020202030204" pitchFamily="34" charset="0"/>
              </a:defRPr>
            </a:lvl2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  <a:endParaRPr lang="en-GB" dirty="0"/>
          </a:p>
          <a:p>
            <a:pPr lvl="2"/>
            <a:endParaRPr lang="ga-IE" dirty="0"/>
          </a:p>
        </p:txBody>
      </p:sp>
    </p:spTree>
    <p:extLst>
      <p:ext uri="{BB962C8B-B14F-4D97-AF65-F5344CB8AC3E}">
        <p14:creationId xmlns:p14="http://schemas.microsoft.com/office/powerpoint/2010/main" val="26684322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2543605" y="4394200"/>
            <a:ext cx="691276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solidFill>
                  <a:prstClr val="white"/>
                </a:solidFill>
                <a:latin typeface="Arial Narrow"/>
                <a:cs typeface="Arial Narrow"/>
              </a:rPr>
              <a:t>www.transparencyinternational.eu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3014133" y="4965700"/>
            <a:ext cx="584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prstClr val="white"/>
                </a:solidFill>
                <a:latin typeface="Arial Narrow"/>
                <a:cs typeface="Arial Narrow"/>
              </a:rPr>
              <a:t>facebook.com/</a:t>
            </a:r>
            <a:r>
              <a:rPr lang="en-US" sz="1500" dirty="0" err="1">
                <a:solidFill>
                  <a:prstClr val="white"/>
                </a:solidFill>
                <a:latin typeface="Arial Narrow"/>
                <a:cs typeface="Arial Narrow"/>
              </a:rPr>
              <a:t>transparencyinternationaleu</a:t>
            </a:r>
            <a:endParaRPr lang="en-US" sz="1500" dirty="0">
              <a:solidFill>
                <a:prstClr val="white"/>
              </a:solidFill>
              <a:latin typeface="Arial Narrow"/>
              <a:cs typeface="Arial Narrow"/>
            </a:endParaRPr>
          </a:p>
          <a:p>
            <a:pPr algn="ctr"/>
            <a:r>
              <a:rPr lang="en-US" sz="1500" dirty="0">
                <a:solidFill>
                  <a:prstClr val="white"/>
                </a:solidFill>
                <a:latin typeface="Arial Narrow"/>
                <a:cs typeface="Arial Narrow"/>
              </a:rPr>
              <a:t>@TI_EU @</a:t>
            </a:r>
            <a:r>
              <a:rPr lang="en-US" sz="1500" dirty="0" err="1">
                <a:solidFill>
                  <a:prstClr val="white"/>
                </a:solidFill>
                <a:latin typeface="Arial Narrow"/>
                <a:cs typeface="Arial Narrow"/>
              </a:rPr>
              <a:t>daniel_freund</a:t>
            </a:r>
            <a:r>
              <a:rPr lang="en-US" sz="1500" dirty="0">
                <a:solidFill>
                  <a:prstClr val="white"/>
                </a:solidFill>
                <a:latin typeface="Arial Narrow"/>
                <a:cs typeface="Arial Narrow"/>
              </a:rPr>
              <a:t> 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2929467" y="5816601"/>
            <a:ext cx="601133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prstClr val="white"/>
                </a:solidFill>
                <a:latin typeface="Arial Narrow"/>
                <a:cs typeface="Arial Narrow"/>
              </a:rPr>
              <a:t>© 2015 Transparency International. All rights reserved.</a:t>
            </a:r>
          </a:p>
        </p:txBody>
      </p:sp>
      <p:pic>
        <p:nvPicPr>
          <p:cNvPr id="10" name="Picture 4" descr="U:\04 Communications\TI EU Logo\2014-7-29 Logo NobackgroundWhitetext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121" y="2640428"/>
            <a:ext cx="3726025" cy="107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535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BB46B-C73D-46A3-8010-A01C41963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FDA20-F5F7-4235-ACC8-87CF050D0D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E00CA4-E872-4958-8657-88628111A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6CEB6-7E40-4CAB-9EF5-252ACCCDBF90}" type="datetimeFigureOut">
              <a:rPr lang="en-BE" smtClean="0"/>
              <a:t>11/14/20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A6454E-3BBA-47CC-98DB-A2FE0C80E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5298CE-CEB1-4F1D-8A89-7B82BD70C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BD18-A886-45C2-8239-A79364706F71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163652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8233-C66B-4AF9-A4EE-73960CE857CA}" type="datetimeFigureOut">
              <a:rPr lang="en-US" smtClean="0"/>
              <a:t>11/14/20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34BA2-5A50-42B1-A7C2-72C602306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8771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705101"/>
            <a:ext cx="10058400" cy="1955800"/>
          </a:xfrm>
        </p:spPr>
        <p:txBody>
          <a:bodyPr lIns="0" tIns="0" rIns="0" bIns="0" anchor="t">
            <a:noAutofit/>
            <a:scene3d>
              <a:camera prst="orthographicFront">
                <a:rot lat="0" lon="0" rev="0"/>
              </a:camera>
              <a:lightRig rig="threePt" dir="t"/>
            </a:scene3d>
          </a:bodyPr>
          <a:lstStyle>
            <a:lvl1pPr algn="l">
              <a:lnSpc>
                <a:spcPts val="4800"/>
              </a:lnSpc>
              <a:defRPr sz="4800" b="0" i="0" cap="all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Arial Narrow Bold"/>
                <a:cs typeface="Arial Narrow Bold"/>
              </a:defRPr>
            </a:lvl1pPr>
          </a:lstStyle>
          <a:p>
            <a:r>
              <a:rPr lang="ga-IE" dirty="0"/>
              <a:t>MAIN</a:t>
            </a:r>
            <a:br>
              <a:rPr lang="ga-IE" dirty="0"/>
            </a:br>
            <a:r>
              <a:rPr lang="ga-IE" dirty="0"/>
              <a:t>PRESENTATION </a:t>
            </a:r>
            <a:br>
              <a:rPr lang="ga-IE" dirty="0"/>
            </a:br>
            <a:r>
              <a:rPr lang="ga-IE" dirty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839642"/>
            <a:ext cx="10058400" cy="646758"/>
          </a:xfr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300" b="0" i="0" cap="all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/>
              <a:t>SECTION SUB </a:t>
            </a:r>
            <a:br>
              <a:rPr lang="ga-IE" dirty="0"/>
            </a:br>
            <a:r>
              <a:rPr lang="ga-IE" dirty="0"/>
              <a:t>HEADING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5791200"/>
            <a:ext cx="10058400" cy="5334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5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2pPr>
            <a:lvl3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3pPr>
            <a:lvl4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4pPr>
            <a:lvl5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ga-IE" dirty="0"/>
              <a:t>Presenter Name</a:t>
            </a:r>
          </a:p>
          <a:p>
            <a:pPr lvl="0"/>
            <a:r>
              <a:rPr lang="ga-IE" dirty="0"/>
              <a:t>Presenter Title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914400" y="4724400"/>
            <a:ext cx="10160000" cy="1588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914400" y="5637212"/>
            <a:ext cx="10160000" cy="1588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9106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77E74-F8C9-476C-90F8-DA7F8C150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E8E995-9DB5-42F9-B6DC-8B48DB7F7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F2239F-0AB5-4C88-89E7-C58F4B555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6CEB6-7E40-4CAB-9EF5-252ACCCDBF90}" type="datetimeFigureOut">
              <a:rPr lang="en-BE" smtClean="0"/>
              <a:t>11/14/20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AD1963-45EE-46E8-B6A6-6A07DA8CE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F0ED6D-77EF-4D85-8D78-7B1BEE5B6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BD18-A886-45C2-8239-A79364706F71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886769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2FC94-222F-4571-BD4E-FE6AC17B7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7791F-83BF-4FAA-862D-34DCA606FC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2C9FD8-2E19-4087-A752-1DA7005C37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BEE958-FDE9-4060-B897-230A873F6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6CEB6-7E40-4CAB-9EF5-252ACCCDBF90}" type="datetimeFigureOut">
              <a:rPr lang="en-BE" smtClean="0"/>
              <a:t>11/14/20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E1EB06-9609-48F2-8BCA-4CAF0EFBD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6A1762-A89E-4186-AB0C-CA1C708A1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BD18-A886-45C2-8239-A79364706F71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799396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F777F-B0D7-4F7B-A698-FA5CFF72E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4B9E40-1041-4576-A479-6A9DD8476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6C9833-6264-4024-B625-6B729BC6E2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8923C5-2F9A-46A1-B769-90BFB63CEF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1AE186-B4C1-44E6-BE7F-2271551859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32682C-A670-4AA3-B96C-7D02BE8A7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6CEB6-7E40-4CAB-9EF5-252ACCCDBF90}" type="datetimeFigureOut">
              <a:rPr lang="en-BE" smtClean="0"/>
              <a:t>11/14/20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B72EA4-BC06-45E8-83DA-31708ADE3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A5B5BE-9496-4A6F-A024-FC8639694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BD18-A886-45C2-8239-A79364706F71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517019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49502-E206-48FA-B2CB-435CA240A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1A1895-BDAF-460D-A9A8-B4E44ECD0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6CEB6-7E40-4CAB-9EF5-252ACCCDBF90}" type="datetimeFigureOut">
              <a:rPr lang="en-BE" smtClean="0"/>
              <a:t>11/14/20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2EDCAE-39F3-47B1-A50F-44DDF22B9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FAB77A-EEE0-49D4-B9BA-F61A11E10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BD18-A886-45C2-8239-A79364706F71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918367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1977AA-5D5D-4373-ABAB-4FD3AFA7A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6CEB6-7E40-4CAB-9EF5-252ACCCDBF90}" type="datetimeFigureOut">
              <a:rPr lang="en-BE" smtClean="0"/>
              <a:t>11/14/20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550E5F-1096-41DA-A5EB-5BDD93CD8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011219-626D-4E10-A026-FF4EB8F29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BD18-A886-45C2-8239-A79364706F71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506201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B6361-74EA-4504-B4E9-F07CDEB7F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D9C4F-85B6-42CE-9D5E-D17CAE45C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1ADF18-47D1-4447-BB1B-A146AF9866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22EDDA-63C0-4281-A81D-6F197EDFC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6CEB6-7E40-4CAB-9EF5-252ACCCDBF90}" type="datetimeFigureOut">
              <a:rPr lang="en-BE" smtClean="0"/>
              <a:t>11/14/20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DBD94F-2AF8-45ED-956B-27A6D8BE2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4A80D9-ACFB-4B32-9CC0-12E0DB28A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BD18-A886-45C2-8239-A79364706F71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607856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35FF4-4BA4-4472-89A7-FF2BE34D0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8E447A-AD41-475E-8C44-98C84CBAE9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55B08D-7485-4FDA-824D-43B05660A1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E84EC-F837-48CA-AEDA-3234CC74B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6CEB6-7E40-4CAB-9EF5-252ACCCDBF90}" type="datetimeFigureOut">
              <a:rPr lang="en-BE" smtClean="0"/>
              <a:t>11/14/20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229953-35CD-4DDC-BA3B-C7987B7D1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AE0842-C3FE-4DA3-87D3-652DDEDEA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BD18-A886-45C2-8239-A79364706F71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787219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34C7B3-F61C-4A1C-9C58-34A60D491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E953C-0E22-425E-A4C4-2F9B614D2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62255F-0982-4FA2-9CCA-547DD5BCCE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6CEB6-7E40-4CAB-9EF5-252ACCCDBF90}" type="datetimeFigureOut">
              <a:rPr lang="en-BE" smtClean="0"/>
              <a:t>11/14/20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B25CAC-C0C1-417A-9141-357901DF54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3FE3EE-6FAE-4B2A-AC15-2684A6A83D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4BD18-A886-45C2-8239-A79364706F71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991582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1A9F6-89D2-5246-A080-431BB3D293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03F28-1B1F-534F-BB84-634DA45170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section-screen300dp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629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footer-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6400800"/>
            <a:ext cx="12240000" cy="475774"/>
          </a:xfrm>
          <a:prstGeom prst="rect">
            <a:avLst/>
          </a:prstGeom>
        </p:spPr>
      </p:pic>
      <p:pic>
        <p:nvPicPr>
          <p:cNvPr id="4" name="Picture 3" descr="TI-symbo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98134" y="0"/>
            <a:ext cx="2194413" cy="1475134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7122823" y="6484799"/>
            <a:ext cx="5039316" cy="30777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r"/>
            <a:r>
              <a:rPr lang="de-DE" sz="1400" dirty="0">
                <a:solidFill>
                  <a:schemeClr val="bg1"/>
                </a:solidFill>
              </a:rPr>
              <a:t>www.transparency.eu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96578" y="6453337"/>
            <a:ext cx="55193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Transparency International EU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568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 cap="all">
          <a:solidFill>
            <a:srgbClr val="00ABE2"/>
          </a:solidFill>
          <a:latin typeface="Arial Narrow Bold"/>
          <a:ea typeface="+mj-ea"/>
          <a:cs typeface="Arial Narrow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4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429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895600" y="5768204"/>
            <a:ext cx="6400800" cy="0"/>
          </a:xfrm>
          <a:prstGeom prst="line">
            <a:avLst/>
          </a:prstGeom>
          <a:ln>
            <a:solidFill>
              <a:srgbClr val="4429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EC7E1CF-3F43-4923-8884-80929C149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520" y="4582595"/>
            <a:ext cx="9966960" cy="10539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</a:rPr>
              <a:t>Thu hồi Tài sản tại EU</a:t>
            </a:r>
            <a:endParaRPr lang="en-US" sz="48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5" name="Content Placeholder 4" descr="Graphical user interface, website, calendar&#10;&#10;Description automatically generated">
            <a:extLst>
              <a:ext uri="{FF2B5EF4-FFF2-40B4-BE49-F238E27FC236}">
                <a16:creationId xmlns:a16="http://schemas.microsoft.com/office/drawing/2014/main" id="{01B319E1-4AB9-4305-BCB6-16AB7A91A4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9" r="1042"/>
          <a:stretch/>
        </p:blipFill>
        <p:spPr>
          <a:xfrm>
            <a:off x="243840" y="256540"/>
            <a:ext cx="11704320" cy="376427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ED7794A-80D9-4EF5-A309-173A98F1C524}"/>
              </a:ext>
            </a:extLst>
          </p:cNvPr>
          <p:cNvSpPr txBox="1"/>
          <p:nvPr/>
        </p:nvSpPr>
        <p:spPr>
          <a:xfrm>
            <a:off x="690623" y="5872756"/>
            <a:ext cx="111387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                                         </a:t>
            </a:r>
            <a:r>
              <a:rPr lang="en-GB" b="1">
                <a:solidFill>
                  <a:srgbClr val="0070C0"/>
                </a:solidFill>
              </a:rPr>
              <a:t>24 Tháng 11 </a:t>
            </a:r>
            <a:r>
              <a:rPr lang="en-GB" b="1" dirty="0">
                <a:solidFill>
                  <a:srgbClr val="0070C0"/>
                </a:solidFill>
              </a:rPr>
              <a:t>2019	                           Matilde Manzi							                                            Transparency International EU</a:t>
            </a:r>
          </a:p>
        </p:txBody>
      </p:sp>
    </p:spTree>
    <p:extLst>
      <p:ext uri="{BB962C8B-B14F-4D97-AF65-F5344CB8AC3E}">
        <p14:creationId xmlns:p14="http://schemas.microsoft.com/office/powerpoint/2010/main" val="512157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429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895600" y="5768204"/>
            <a:ext cx="6400800" cy="0"/>
          </a:xfrm>
          <a:prstGeom prst="line">
            <a:avLst/>
          </a:prstGeom>
          <a:ln>
            <a:solidFill>
              <a:srgbClr val="4429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EC7E1CF-3F43-4923-8884-80929C149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832" y="390404"/>
            <a:ext cx="10949594" cy="78898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BE" b="1">
                <a:solidFill>
                  <a:srgbClr val="0070C0"/>
                </a:solidFill>
                <a:latin typeface="+mn-lt"/>
              </a:rPr>
              <a:t>10 </a:t>
            </a:r>
            <a:r>
              <a:rPr lang="en-US" b="1">
                <a:solidFill>
                  <a:srgbClr val="0070C0"/>
                </a:solidFill>
                <a:latin typeface="+mn-lt"/>
              </a:rPr>
              <a:t>nguyên tắc đối với trách nhiệm thu hồi tài sản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9E33DB-5F4E-4BD5-9C6A-3FB454334FC1}"/>
              </a:ext>
            </a:extLst>
          </p:cNvPr>
          <p:cNvSpPr/>
          <p:nvPr/>
        </p:nvSpPr>
        <p:spPr>
          <a:xfrm>
            <a:off x="737584" y="1662467"/>
            <a:ext cx="1876926" cy="359765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Phải có một </a:t>
            </a:r>
            <a:r>
              <a:rPr lang="en-GB" sz="1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quy trình giám sát </a:t>
            </a:r>
            <a:r>
              <a:rPr lang="en-GB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việc thu hồi tài sản với cơ chế khiếu nại và sức mạnh để tạo ra một cuộc điều tra độc lập. </a:t>
            </a:r>
            <a:endParaRPr lang="en-GB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F61666-2EF1-4B1D-8CFD-A89D61670B69}"/>
              </a:ext>
            </a:extLst>
          </p:cNvPr>
          <p:cNvSpPr/>
          <p:nvPr/>
        </p:nvSpPr>
        <p:spPr>
          <a:xfrm>
            <a:off x="2815246" y="1652090"/>
            <a:ext cx="1876926" cy="359765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Việc chống tham nhũng, nền pháp quyền và cơ chế giải trình</a:t>
            </a:r>
            <a:r>
              <a:rPr lang="en-GB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cần phải được thực thi để giám sát tài sản được thu hồi. </a:t>
            </a:r>
            <a:endParaRPr lang="en-GB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31206A-00A6-48C0-9039-630B1B68B837}"/>
              </a:ext>
            </a:extLst>
          </p:cNvPr>
          <p:cNvSpPr/>
          <p:nvPr/>
        </p:nvSpPr>
        <p:spPr>
          <a:xfrm>
            <a:off x="4879721" y="1630174"/>
            <a:ext cx="1876926" cy="359765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Nạn nhân phải được tiếp cận với công lý</a:t>
            </a:r>
            <a:r>
              <a:rPr lang="en-GB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trong các vụ án liên quan đến hối lộ và rửa tiền cũng như có thể tham gia các vụ án này.   </a:t>
            </a:r>
            <a:endParaRPr lang="en-GB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9AEF20-C959-4CA4-ABC2-85B13E9A9986}"/>
              </a:ext>
            </a:extLst>
          </p:cNvPr>
          <p:cNvSpPr/>
          <p:nvPr/>
        </p:nvSpPr>
        <p:spPr>
          <a:xfrm>
            <a:off x="6974533" y="1640332"/>
            <a:ext cx="1876926" cy="359765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Tài sản bị tịch thu phải được sử dụng vì </a:t>
            </a:r>
            <a:r>
              <a:rPr lang="en-GB" sz="1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lợi ích của người dân </a:t>
            </a:r>
            <a:r>
              <a:rPr lang="en-GB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hứng chịu tham nhũng.</a:t>
            </a:r>
            <a:endParaRPr lang="en-GB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EAF7796-E958-412C-8350-144720C8F8EE}"/>
              </a:ext>
            </a:extLst>
          </p:cNvPr>
          <p:cNvSpPr/>
          <p:nvPr/>
        </p:nvSpPr>
        <p:spPr>
          <a:xfrm>
            <a:off x="9095299" y="1648885"/>
            <a:ext cx="1876926" cy="359765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 bên liên quan, gồm xã hội dân sự và tổ chức của nạn nhân 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nên xác định cách sử dụng hiệu quả tài sản bị tịch thu để bù đắp thiệt hại và làm lợi cho người dân hứng chịu tham nhũng.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EF3B186-287D-46A1-B70B-77177365E25E}"/>
              </a:ext>
            </a:extLst>
          </p:cNvPr>
          <p:cNvSpPr/>
          <p:nvPr/>
        </p:nvSpPr>
        <p:spPr>
          <a:xfrm>
            <a:off x="1308914" y="1356181"/>
            <a:ext cx="877545" cy="8663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  <a:endParaRPr lang="en-BE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E558BC2-3017-460B-B616-F6AA1C2E364C}"/>
              </a:ext>
            </a:extLst>
          </p:cNvPr>
          <p:cNvSpPr/>
          <p:nvPr/>
        </p:nvSpPr>
        <p:spPr>
          <a:xfrm>
            <a:off x="3312258" y="1356181"/>
            <a:ext cx="877545" cy="8663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7</a:t>
            </a:r>
            <a:endParaRPr lang="en-BE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576D352-53AC-48E0-BDC8-57010F50B797}"/>
              </a:ext>
            </a:extLst>
          </p:cNvPr>
          <p:cNvSpPr/>
          <p:nvPr/>
        </p:nvSpPr>
        <p:spPr>
          <a:xfrm>
            <a:off x="5352119" y="1354399"/>
            <a:ext cx="877545" cy="8663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8</a:t>
            </a:r>
            <a:endParaRPr lang="en-BE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965EAC1-D0BF-4739-8B8E-F013B40ECBDD}"/>
              </a:ext>
            </a:extLst>
          </p:cNvPr>
          <p:cNvSpPr/>
          <p:nvPr/>
        </p:nvSpPr>
        <p:spPr>
          <a:xfrm>
            <a:off x="7487628" y="1354399"/>
            <a:ext cx="877545" cy="8663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9</a:t>
            </a:r>
            <a:endParaRPr lang="en-BE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BE723915-1CFC-415C-9FF8-4B50B5B9921F}"/>
              </a:ext>
            </a:extLst>
          </p:cNvPr>
          <p:cNvSpPr/>
          <p:nvPr/>
        </p:nvSpPr>
        <p:spPr>
          <a:xfrm>
            <a:off x="9623137" y="1354399"/>
            <a:ext cx="877545" cy="8663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10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474689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72841" y="2850863"/>
            <a:ext cx="48590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3200" b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CẢM ƠN VÌ ĐÃ LẮNG NGHE</a:t>
            </a:r>
            <a:endParaRPr lang="en-GB" sz="3200" b="1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05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429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895600" y="5768204"/>
            <a:ext cx="6400800" cy="0"/>
          </a:xfrm>
          <a:prstGeom prst="line">
            <a:avLst/>
          </a:prstGeom>
          <a:ln>
            <a:solidFill>
              <a:srgbClr val="4429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7">
            <a:extLst>
              <a:ext uri="{FF2B5EF4-FFF2-40B4-BE49-F238E27FC236}">
                <a16:creationId xmlns:a16="http://schemas.microsoft.com/office/drawing/2014/main" id="{0EDA70CA-213B-4274-B75F-87DD64935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9092" y="560029"/>
            <a:ext cx="10944828" cy="1325563"/>
          </a:xfrm>
        </p:spPr>
        <p:txBody>
          <a:bodyPr/>
          <a:lstStyle/>
          <a:p>
            <a:r>
              <a:rPr lang="en-GB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Tổ chức Minh bạch Quốc tế</a:t>
            </a:r>
            <a:endParaRPr lang="en-BE" dirty="0"/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6F3A58E1-7D58-4F60-8ABC-08F1EF374912}"/>
              </a:ext>
            </a:extLst>
          </p:cNvPr>
          <p:cNvSpPr txBox="1">
            <a:spLocks/>
          </p:cNvSpPr>
          <p:nvPr/>
        </p:nvSpPr>
        <p:spPr>
          <a:xfrm>
            <a:off x="1666754" y="1844824"/>
            <a:ext cx="7157101" cy="38989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2400">
                <a:latin typeface="Arial Narrow" panose="020B0606020202030204" pitchFamily="34" charset="0"/>
              </a:rPr>
              <a:t>NGO toàn cầu liên kết chống tham nhũng:</a:t>
            </a:r>
            <a:endParaRPr lang="en-US" sz="2400" dirty="0">
              <a:latin typeface="Arial Narrow" panose="020B0606020202030204" pitchFamily="34" charset="0"/>
            </a:endParaRPr>
          </a:p>
          <a:p>
            <a:pPr marL="342900" indent="-342900" algn="just">
              <a:spcAft>
                <a:spcPts val="1200"/>
              </a:spcAft>
              <a:buFontTx/>
              <a:buChar char="-"/>
            </a:pPr>
            <a:r>
              <a:rPr lang="en-US" sz="2400" dirty="0">
                <a:latin typeface="Arial Narrow" panose="020B0606020202030204" pitchFamily="34" charset="0"/>
              </a:rPr>
              <a:t>100</a:t>
            </a:r>
            <a:r>
              <a:rPr lang="en-US" sz="2400">
                <a:latin typeface="Arial Narrow" panose="020B0606020202030204" pitchFamily="34" charset="0"/>
              </a:rPr>
              <a:t>+ chi nhánh trên toàn cầu</a:t>
            </a:r>
            <a:endParaRPr lang="en-US" sz="2400" dirty="0">
              <a:latin typeface="Arial Narrow" panose="020B0606020202030204" pitchFamily="34" charset="0"/>
            </a:endParaRPr>
          </a:p>
          <a:p>
            <a:pPr marL="342900" indent="-342900" algn="just">
              <a:spcAft>
                <a:spcPts val="1200"/>
              </a:spcAft>
              <a:buFontTx/>
              <a:buChar char="-"/>
            </a:pPr>
            <a:r>
              <a:rPr lang="en-US" sz="2400" b="1">
                <a:solidFill>
                  <a:srgbClr val="0070C0"/>
                </a:solidFill>
                <a:latin typeface="Arial Narrow" panose="020B0606020202030204" pitchFamily="34" charset="0"/>
              </a:rPr>
              <a:t>24 Chi nhánh</a:t>
            </a:r>
            <a:r>
              <a:rPr lang="en-US" sz="2400" b="1">
                <a:solidFill>
                  <a:srgbClr val="00B0F0"/>
                </a:solidFill>
                <a:latin typeface="Arial Narrow" panose="020B0606020202030204" pitchFamily="34" charset="0"/>
              </a:rPr>
              <a:t> </a:t>
            </a:r>
            <a:r>
              <a:rPr lang="en-US" sz="2400">
                <a:latin typeface="Arial Narrow" panose="020B0606020202030204" pitchFamily="34" charset="0"/>
              </a:rPr>
              <a:t>tại 28 nước châu Âu thành viên</a:t>
            </a:r>
            <a:endParaRPr lang="en-US" sz="2400" dirty="0">
              <a:latin typeface="Arial Narrow" panose="020B0606020202030204" pitchFamily="34" charset="0"/>
            </a:endParaRPr>
          </a:p>
          <a:p>
            <a:pPr marL="342900" indent="-342900" algn="just">
              <a:spcAft>
                <a:spcPts val="1200"/>
              </a:spcAft>
              <a:buFontTx/>
              <a:buChar char="-"/>
            </a:pPr>
            <a:r>
              <a:rPr lang="en-US" sz="2400">
                <a:latin typeface="Arial Narrow" panose="020B0606020202030204" pitchFamily="34" charset="0"/>
              </a:rPr>
              <a:t>Văn phòng thư ký quốc tế tại </a:t>
            </a:r>
            <a:r>
              <a:rPr lang="en-US" sz="2400" b="1" dirty="0">
                <a:latin typeface="Arial Narrow" panose="020B0606020202030204" pitchFamily="34" charset="0"/>
              </a:rPr>
              <a:t>Berlin</a:t>
            </a:r>
          </a:p>
          <a:p>
            <a:pPr marL="342900" indent="-342900" algn="just">
              <a:spcAft>
                <a:spcPts val="1200"/>
              </a:spcAft>
              <a:buFontTx/>
              <a:buChar char="-"/>
            </a:pPr>
            <a:r>
              <a:rPr lang="en-US" sz="2400" b="1">
                <a:latin typeface="Arial Narrow" panose="020B0606020202030204" pitchFamily="34" charset="0"/>
              </a:rPr>
              <a:t>Văn phòng châu Âu đặt tại </a:t>
            </a:r>
            <a:r>
              <a:rPr lang="en-US" sz="2400" b="1" dirty="0">
                <a:latin typeface="Arial Narrow" panose="020B0606020202030204" pitchFamily="34" charset="0"/>
              </a:rPr>
              <a:t>Brussels</a:t>
            </a:r>
          </a:p>
          <a:p>
            <a:pPr marL="342900" indent="-342900">
              <a:buFontTx/>
              <a:buChar char="-"/>
            </a:pPr>
            <a:endParaRPr lang="en-GB" sz="2000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25A416-6676-469C-B8DA-CA0A8DF049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7179" y="2835964"/>
            <a:ext cx="4383561" cy="280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385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429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895600" y="5768204"/>
            <a:ext cx="6400800" cy="0"/>
          </a:xfrm>
          <a:prstGeom prst="line">
            <a:avLst/>
          </a:prstGeom>
          <a:ln>
            <a:solidFill>
              <a:srgbClr val="4429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D556EF8-CFB1-4591-8C2E-6407228F51FF}"/>
              </a:ext>
            </a:extLst>
          </p:cNvPr>
          <p:cNvGrpSpPr/>
          <p:nvPr/>
        </p:nvGrpSpPr>
        <p:grpSpPr>
          <a:xfrm>
            <a:off x="1621431" y="2087571"/>
            <a:ext cx="8539089" cy="540427"/>
            <a:chOff x="69711" y="1971683"/>
            <a:chExt cx="8535219" cy="540427"/>
          </a:xfrm>
        </p:grpSpPr>
        <p:sp>
          <p:nvSpPr>
            <p:cNvPr id="12" name="Google Shape;4041;p95">
              <a:extLst>
                <a:ext uri="{FF2B5EF4-FFF2-40B4-BE49-F238E27FC236}">
                  <a16:creationId xmlns:a16="http://schemas.microsoft.com/office/drawing/2014/main" id="{E6C04B1C-74FE-468D-967C-BB232EF5A483}"/>
                </a:ext>
              </a:extLst>
            </p:cNvPr>
            <p:cNvSpPr/>
            <p:nvPr/>
          </p:nvSpPr>
          <p:spPr>
            <a:xfrm>
              <a:off x="69711" y="1985632"/>
              <a:ext cx="8535219" cy="526478"/>
            </a:xfrm>
            <a:prstGeom prst="rect">
              <a:avLst/>
            </a:prstGeom>
            <a:solidFill>
              <a:srgbClr val="002C44">
                <a:lumMod val="50000"/>
                <a:lumOff val="50000"/>
              </a:srgbClr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marL="0" marR="0" lvl="3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Calibri" panose="020F0502020204030204" pitchFamily="34" charset="0"/>
                <a:sym typeface="Georgia"/>
              </a:endParaRPr>
            </a:p>
            <a:p>
              <a:pPr marL="0" marR="0" lvl="3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>
                  <a:ln>
                    <a:noFill/>
                  </a:ln>
                  <a:solidFill>
                    <a:srgbClr val="FFFFF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Calibri" panose="020F0502020204030204" pitchFamily="34" charset="0"/>
                  <a:sym typeface="Georgia"/>
                </a:rPr>
                <a:t>                           Tội phạm vẫn thanh toán ở EU</a:t>
              </a:r>
              <a:endPara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Calibri" panose="020F0502020204030204" pitchFamily="34" charset="0"/>
                <a:sym typeface="Georgia"/>
              </a:endParaRPr>
            </a:p>
            <a:p>
              <a:pPr marL="0" marR="0" lvl="3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E"/>
                </a:solidFill>
                <a:effectLst/>
                <a:uLnTx/>
                <a:uFillTx/>
                <a:ea typeface="Georgia"/>
                <a:cs typeface="Calibri" panose="020F0502020204030204" pitchFamily="34" charset="0"/>
                <a:sym typeface="Georgia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19C131D-0B44-4F9B-9FBB-E1400E941CF7}"/>
                </a:ext>
              </a:extLst>
            </p:cNvPr>
            <p:cNvSpPr/>
            <p:nvPr/>
          </p:nvSpPr>
          <p:spPr>
            <a:xfrm>
              <a:off x="69711" y="1971683"/>
              <a:ext cx="773548" cy="526478"/>
            </a:xfrm>
            <a:prstGeom prst="rect">
              <a:avLst/>
            </a:prstGeom>
            <a:solidFill>
              <a:srgbClr val="002C44">
                <a:lumMod val="75000"/>
                <a:lumOff val="25000"/>
              </a:srgbClr>
            </a:solidFill>
            <a:ln w="9525" cap="flat" cmpd="sng" algn="ctr">
              <a:solidFill>
                <a:srgbClr val="141313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E"/>
                  </a:solidFill>
                  <a:effectLst/>
                  <a:uLnTx/>
                  <a:uFillTx/>
                  <a:latin typeface="Arial"/>
                  <a:ea typeface="+mn-ea"/>
                  <a:cs typeface="Calibri" panose="020F0502020204030204" pitchFamily="34" charset="0"/>
                </a:rPr>
                <a:t>I</a:t>
              </a:r>
              <a:endParaRPr kumimoji="0" lang="en-BE" sz="1800" b="0" i="0" u="none" strike="noStrike" kern="0" cap="none" spc="0" normalizeH="0" baseline="0" noProof="0" dirty="0">
                <a:ln>
                  <a:noFill/>
                </a:ln>
                <a:solidFill>
                  <a:srgbClr val="FFFFFE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33" name="Google Shape;4041;p95">
            <a:extLst>
              <a:ext uri="{FF2B5EF4-FFF2-40B4-BE49-F238E27FC236}">
                <a16:creationId xmlns:a16="http://schemas.microsoft.com/office/drawing/2014/main" id="{F179F266-C66C-4AD7-8A94-D0EA6A28C816}"/>
              </a:ext>
            </a:extLst>
          </p:cNvPr>
          <p:cNvSpPr/>
          <p:nvPr/>
        </p:nvSpPr>
        <p:spPr>
          <a:xfrm>
            <a:off x="1621431" y="4901675"/>
            <a:ext cx="8518494" cy="537117"/>
          </a:xfrm>
          <a:prstGeom prst="rect">
            <a:avLst/>
          </a:prstGeom>
          <a:solidFill>
            <a:srgbClr val="002C44">
              <a:lumMod val="50000"/>
              <a:lumOff val="50000"/>
            </a:srgbClr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>
                <a:ln>
                  <a:noFill/>
                </a:ln>
                <a:solidFill>
                  <a:srgbClr val="FFFF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Calibri" panose="020F0502020204030204" pitchFamily="34" charset="0"/>
              </a:rPr>
              <a:t>                          EU nên làm gì?</a:t>
            </a:r>
            <a:r>
              <a:rPr lang="en-GB" b="1" kern="0">
                <a:solidFill>
                  <a:srgbClr val="FFFF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E"/>
              </a:solidFill>
              <a:effectLst/>
              <a:uLnTx/>
              <a:uFillTx/>
              <a:ea typeface="Georgia"/>
              <a:cs typeface="Calibri" panose="020F0502020204030204" pitchFamily="34" charset="0"/>
              <a:sym typeface="Georgia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E92ECDA-84CD-4940-B363-B0B26BADCA96}"/>
              </a:ext>
            </a:extLst>
          </p:cNvPr>
          <p:cNvSpPr/>
          <p:nvPr/>
        </p:nvSpPr>
        <p:spPr>
          <a:xfrm>
            <a:off x="1621431" y="4896355"/>
            <a:ext cx="773899" cy="526478"/>
          </a:xfrm>
          <a:prstGeom prst="rect">
            <a:avLst/>
          </a:prstGeom>
          <a:solidFill>
            <a:srgbClr val="002C44">
              <a:lumMod val="75000"/>
              <a:lumOff val="25000"/>
            </a:srgbClr>
          </a:solidFill>
          <a:ln w="9525" cap="flat" cmpd="sng" algn="ctr">
            <a:solidFill>
              <a:srgbClr val="141313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IV</a:t>
            </a:r>
            <a:endParaRPr kumimoji="0" lang="en-BE" sz="1800" b="0" i="0" u="none" strike="noStrike" kern="0" cap="none" spc="0" normalizeH="0" baseline="0" noProof="0" dirty="0">
              <a:ln>
                <a:noFill/>
              </a:ln>
              <a:solidFill>
                <a:srgbClr val="FFFFF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Google Shape;4041;p95">
            <a:extLst>
              <a:ext uri="{FF2B5EF4-FFF2-40B4-BE49-F238E27FC236}">
                <a16:creationId xmlns:a16="http://schemas.microsoft.com/office/drawing/2014/main" id="{CC8E26B1-0BF6-4155-9B90-3A5C8721D64B}"/>
              </a:ext>
            </a:extLst>
          </p:cNvPr>
          <p:cNvSpPr/>
          <p:nvPr/>
        </p:nvSpPr>
        <p:spPr>
          <a:xfrm>
            <a:off x="1642026" y="3965921"/>
            <a:ext cx="8518494" cy="537117"/>
          </a:xfrm>
          <a:prstGeom prst="rect">
            <a:avLst/>
          </a:prstGeom>
          <a:solidFill>
            <a:srgbClr val="002C44">
              <a:lumMod val="50000"/>
              <a:lumOff val="50000"/>
            </a:srgbClr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>
                <a:ln>
                  <a:noFill/>
                </a:ln>
                <a:solidFill>
                  <a:srgbClr val="FFFF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Calibri" panose="020F0502020204030204" pitchFamily="34" charset="0"/>
              </a:rPr>
              <a:t>                          Vấn đề của EU là gì?</a:t>
            </a:r>
            <a:r>
              <a:rPr lang="en-GB" b="1" kern="0">
                <a:solidFill>
                  <a:srgbClr val="FFFF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E"/>
              </a:solidFill>
              <a:effectLst/>
              <a:uLnTx/>
              <a:uFillTx/>
              <a:ea typeface="Georgia"/>
              <a:cs typeface="Calibri" panose="020F0502020204030204" pitchFamily="34" charset="0"/>
              <a:sym typeface="Georgia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C3C533A-ECDB-4224-88F8-055261169051}"/>
              </a:ext>
            </a:extLst>
          </p:cNvPr>
          <p:cNvSpPr/>
          <p:nvPr/>
        </p:nvSpPr>
        <p:spPr>
          <a:xfrm>
            <a:off x="1621431" y="3971240"/>
            <a:ext cx="773899" cy="526478"/>
          </a:xfrm>
          <a:prstGeom prst="rect">
            <a:avLst/>
          </a:prstGeom>
          <a:solidFill>
            <a:srgbClr val="002C44">
              <a:lumMod val="75000"/>
              <a:lumOff val="25000"/>
            </a:srgbClr>
          </a:solidFill>
          <a:ln w="9525" cap="flat" cmpd="sng" algn="ctr">
            <a:solidFill>
              <a:srgbClr val="141313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III</a:t>
            </a:r>
            <a:endParaRPr kumimoji="0" lang="en-BE" sz="1800" b="0" i="0" u="none" strike="noStrike" kern="0" cap="none" spc="0" normalizeH="0" baseline="0" noProof="0" dirty="0">
              <a:ln>
                <a:noFill/>
              </a:ln>
              <a:solidFill>
                <a:srgbClr val="FFFFF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0EDA70CA-213B-4274-B75F-87DD64935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9092" y="560029"/>
            <a:ext cx="10944828" cy="1325563"/>
          </a:xfrm>
        </p:spPr>
        <p:txBody>
          <a:bodyPr/>
          <a:lstStyle/>
          <a:p>
            <a:r>
              <a:rPr lang="en-GB" b="1">
                <a:solidFill>
                  <a:srgbClr val="0070C0"/>
                </a:solidFill>
                <a:latin typeface="+mn-lt"/>
              </a:rPr>
              <a:t>Thu hồi tài sản tại EU</a:t>
            </a:r>
            <a:endParaRPr lang="en-BE" dirty="0"/>
          </a:p>
        </p:txBody>
      </p:sp>
      <p:sp>
        <p:nvSpPr>
          <p:cNvPr id="22" name="Google Shape;4041;p95">
            <a:extLst>
              <a:ext uri="{FF2B5EF4-FFF2-40B4-BE49-F238E27FC236}">
                <a16:creationId xmlns:a16="http://schemas.microsoft.com/office/drawing/2014/main" id="{5203BB27-2712-42E8-A0A7-485F74E3A89C}"/>
              </a:ext>
            </a:extLst>
          </p:cNvPr>
          <p:cNvSpPr/>
          <p:nvPr/>
        </p:nvSpPr>
        <p:spPr>
          <a:xfrm>
            <a:off x="1642026" y="2995540"/>
            <a:ext cx="8518494" cy="537117"/>
          </a:xfrm>
          <a:prstGeom prst="rect">
            <a:avLst/>
          </a:prstGeom>
          <a:solidFill>
            <a:srgbClr val="002C44">
              <a:lumMod val="50000"/>
              <a:lumOff val="50000"/>
            </a:srgbClr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>
                <a:ln>
                  <a:noFill/>
                </a:ln>
                <a:solidFill>
                  <a:srgbClr val="FFFF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Calibri" panose="020F0502020204030204" pitchFamily="34" charset="0"/>
              </a:rPr>
              <a:t>                          </a:t>
            </a:r>
            <a:r>
              <a:rPr lang="en-GB" b="1" kern="0">
                <a:solidFill>
                  <a:srgbClr val="FFFF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Sự thu hút của châu Âu đối với quan chức tham nhũng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E"/>
              </a:solidFill>
              <a:effectLst/>
              <a:uLnTx/>
              <a:uFillTx/>
              <a:ea typeface="Georgia"/>
              <a:cs typeface="Calibri" panose="020F0502020204030204" pitchFamily="34" charset="0"/>
              <a:sym typeface="Georgia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F07C157-EF28-479A-A8B5-F99BDC215CD1}"/>
              </a:ext>
            </a:extLst>
          </p:cNvPr>
          <p:cNvSpPr/>
          <p:nvPr/>
        </p:nvSpPr>
        <p:spPr>
          <a:xfrm>
            <a:off x="1642027" y="2988021"/>
            <a:ext cx="753303" cy="517824"/>
          </a:xfrm>
          <a:prstGeom prst="rect">
            <a:avLst/>
          </a:prstGeom>
          <a:solidFill>
            <a:srgbClr val="002C44">
              <a:lumMod val="75000"/>
              <a:lumOff val="25000"/>
            </a:srgbClr>
          </a:solidFill>
          <a:ln w="9525" cap="flat" cmpd="sng" algn="ctr">
            <a:solidFill>
              <a:srgbClr val="141313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II</a:t>
            </a:r>
            <a:endParaRPr kumimoji="0" lang="en-BE" sz="1800" b="0" i="0" u="none" strike="noStrike" kern="0" cap="none" spc="0" normalizeH="0" baseline="0" noProof="0" dirty="0">
              <a:ln>
                <a:noFill/>
              </a:ln>
              <a:solidFill>
                <a:srgbClr val="FFFFF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1027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429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895600" y="5768204"/>
            <a:ext cx="6400800" cy="0"/>
          </a:xfrm>
          <a:prstGeom prst="line">
            <a:avLst/>
          </a:prstGeom>
          <a:ln>
            <a:solidFill>
              <a:srgbClr val="4429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Content Placeholder 8" descr="Map&#10;&#10;Description automatically generated">
            <a:extLst>
              <a:ext uri="{FF2B5EF4-FFF2-40B4-BE49-F238E27FC236}">
                <a16:creationId xmlns:a16="http://schemas.microsoft.com/office/drawing/2014/main" id="{A24FF19B-CCE6-4A1A-AC89-5BB3EE5A2F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3" r="1" b="7789"/>
          <a:stretch/>
        </p:blipFill>
        <p:spPr>
          <a:xfrm>
            <a:off x="437322" y="1006439"/>
            <a:ext cx="5695121" cy="561552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3D42181-769C-4A92-84B9-4016E452074D}"/>
              </a:ext>
            </a:extLst>
          </p:cNvPr>
          <p:cNvSpPr/>
          <p:nvPr/>
        </p:nvSpPr>
        <p:spPr>
          <a:xfrm>
            <a:off x="6132443" y="236221"/>
            <a:ext cx="5815717" cy="6385557"/>
          </a:xfrm>
          <a:prstGeom prst="rect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F00633-1B63-4AEA-93ED-5AB0F7E73B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9607" y="3627907"/>
            <a:ext cx="2618286" cy="25225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AFB6B34-FADB-443A-800F-D219E75CAA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6198" y="1147750"/>
            <a:ext cx="4225019" cy="20774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2DE52D-F245-4D9A-AD8A-13BC3DB21F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19420" y="3658332"/>
            <a:ext cx="2557305" cy="25225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5A6A312-186D-4DBD-A7E8-31AB54003238}"/>
              </a:ext>
            </a:extLst>
          </p:cNvPr>
          <p:cNvSpPr txBox="1"/>
          <p:nvPr/>
        </p:nvSpPr>
        <p:spPr>
          <a:xfrm>
            <a:off x="568016" y="388064"/>
            <a:ext cx="6855626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4400" b="1">
                <a:solidFill>
                  <a:srgbClr val="0070C0"/>
                </a:solidFill>
                <a:ea typeface="+mj-ea"/>
                <a:cs typeface="+mj-cs"/>
              </a:rPr>
              <a:t>Liên minh châu Âu (EU)</a:t>
            </a:r>
            <a:endParaRPr lang="en-BE" sz="4400" b="1" dirty="0">
              <a:solidFill>
                <a:srgbClr val="0070C0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20445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429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895600" y="5768204"/>
            <a:ext cx="6400800" cy="0"/>
          </a:xfrm>
          <a:prstGeom prst="line">
            <a:avLst/>
          </a:prstGeom>
          <a:ln>
            <a:solidFill>
              <a:srgbClr val="4429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63A3C90E-AF6B-47E9-9176-936A3B5F7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95991" cy="1325563"/>
          </a:xfrm>
        </p:spPr>
        <p:txBody>
          <a:bodyPr/>
          <a:lstStyle/>
          <a:p>
            <a:r>
              <a:rPr lang="en-US" b="1">
                <a:solidFill>
                  <a:srgbClr val="0070C0"/>
                </a:solidFill>
                <a:latin typeface="+mn-lt"/>
              </a:rPr>
              <a:t>Tội phạm vẫn thanh toán ở EU</a:t>
            </a:r>
            <a:endParaRPr lang="en-BE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DEFED875-9D92-4CFF-A3B4-5457427BA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9273"/>
            <a:ext cx="10515600" cy="4105842"/>
          </a:xfrm>
        </p:spPr>
        <p:txBody>
          <a:bodyPr/>
          <a:lstStyle/>
          <a:p>
            <a:r>
              <a:rPr lang="en-GB" sz="3000">
                <a:solidFill>
                  <a:schemeClr val="tx2"/>
                </a:solidFill>
              </a:rPr>
              <a:t>110 tỷ euro bắt nguồn từ tội phạm mỗi năm ở EU</a:t>
            </a:r>
            <a:endParaRPr lang="en-BE" sz="3000" dirty="0">
              <a:solidFill>
                <a:schemeClr val="tx2"/>
              </a:solidFill>
            </a:endParaRPr>
          </a:p>
          <a:p>
            <a:endParaRPr lang="en-BE" sz="3000" dirty="0">
              <a:solidFill>
                <a:schemeClr val="tx2"/>
              </a:solidFill>
            </a:endParaRPr>
          </a:p>
          <a:p>
            <a:r>
              <a:rPr lang="en-GB" sz="3000" dirty="0">
                <a:solidFill>
                  <a:schemeClr val="tx2"/>
                </a:solidFill>
              </a:rPr>
              <a:t>0.7 – </a:t>
            </a:r>
            <a:r>
              <a:rPr lang="en-GB" sz="3000">
                <a:solidFill>
                  <a:schemeClr val="tx2"/>
                </a:solidFill>
              </a:rPr>
              <a:t>1.28% GDP hàng năm của EU đến từ các hoạt động tài chính đáng ngờ </a:t>
            </a:r>
            <a:endParaRPr lang="en-BE" sz="3000" dirty="0">
              <a:solidFill>
                <a:schemeClr val="tx2"/>
              </a:solidFill>
            </a:endParaRPr>
          </a:p>
          <a:p>
            <a:endParaRPr lang="en-BE" sz="3000" dirty="0">
              <a:solidFill>
                <a:schemeClr val="tx2"/>
              </a:solidFill>
            </a:endParaRPr>
          </a:p>
          <a:p>
            <a:r>
              <a:rPr lang="en-GB" sz="3000">
                <a:solidFill>
                  <a:schemeClr val="tx2"/>
                </a:solidFill>
              </a:rPr>
              <a:t>Chỉ khoảng </a:t>
            </a:r>
            <a:r>
              <a:rPr lang="en-GB" sz="3000" dirty="0">
                <a:solidFill>
                  <a:schemeClr val="tx2"/>
                </a:solidFill>
              </a:rPr>
              <a:t>2</a:t>
            </a:r>
            <a:r>
              <a:rPr lang="en-GB" sz="3000">
                <a:solidFill>
                  <a:schemeClr val="tx2"/>
                </a:solidFill>
              </a:rPr>
              <a:t>% các hành vi phạm tội bị đóng bang và </a:t>
            </a:r>
            <a:r>
              <a:rPr lang="en-GB" sz="3000" dirty="0">
                <a:solidFill>
                  <a:schemeClr val="tx2"/>
                </a:solidFill>
              </a:rPr>
              <a:t>1</a:t>
            </a:r>
            <a:r>
              <a:rPr lang="en-GB" sz="3000">
                <a:solidFill>
                  <a:schemeClr val="tx2"/>
                </a:solidFill>
              </a:rPr>
              <a:t>% bị tịch thu ở </a:t>
            </a:r>
            <a:r>
              <a:rPr lang="en-GB" sz="3000" dirty="0">
                <a:solidFill>
                  <a:schemeClr val="tx2"/>
                </a:solidFill>
              </a:rPr>
              <a:t>EU</a:t>
            </a:r>
            <a:endParaRPr lang="en-BE" sz="30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BE" sz="3000" dirty="0">
              <a:solidFill>
                <a:schemeClr val="tx2"/>
              </a:solidFill>
              <a:latin typeface="+mj-lt"/>
            </a:endParaRPr>
          </a:p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828914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431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895600" y="5768204"/>
            <a:ext cx="6400800" cy="0"/>
          </a:xfrm>
          <a:prstGeom prst="line">
            <a:avLst/>
          </a:prstGeom>
          <a:ln>
            <a:solidFill>
              <a:srgbClr val="443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7ADAC6B3-6A11-4927-822C-2E05C0F049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301010"/>
              </p:ext>
            </p:extLst>
          </p:nvPr>
        </p:nvGraphicFramePr>
        <p:xfrm>
          <a:off x="937297" y="1500033"/>
          <a:ext cx="9987879" cy="4268171"/>
        </p:xfrm>
        <a:graphic>
          <a:graphicData uri="http://schemas.openxmlformats.org/drawingml/2006/table">
            <a:tbl>
              <a:tblPr/>
              <a:tblGrid>
                <a:gridCol w="6697362">
                  <a:extLst>
                    <a:ext uri="{9D8B030D-6E8A-4147-A177-3AD203B41FA5}">
                      <a16:colId xmlns:a16="http://schemas.microsoft.com/office/drawing/2014/main" val="1889664729"/>
                    </a:ext>
                  </a:extLst>
                </a:gridCol>
                <a:gridCol w="3290517">
                  <a:extLst>
                    <a:ext uri="{9D8B030D-6E8A-4147-A177-3AD203B41FA5}">
                      <a16:colId xmlns:a16="http://schemas.microsoft.com/office/drawing/2014/main" val="304123200"/>
                    </a:ext>
                  </a:extLst>
                </a:gridCol>
              </a:tblGrid>
              <a:tr h="1028934">
                <a:tc gridSpan="2">
                  <a:txBody>
                    <a:bodyPr/>
                    <a:lstStyle/>
                    <a:p>
                      <a:pPr algn="ctr" rtl="0" fontAlgn="base"/>
                      <a:r>
                        <a:rPr lang="en-GB" sz="2400" b="1" i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Ước lượng tài sản tham nhũng của các cựu nguyên thủ và/hoặc thành viên gia đình  </a:t>
                      </a:r>
                      <a:endParaRPr lang="en-GB" sz="4000" b="1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9066788"/>
                  </a:ext>
                </a:extLst>
              </a:tr>
              <a:tr h="495413"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2000" b="0" i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Ben Ali</a:t>
                      </a:r>
                      <a:r>
                        <a:rPr lang="en-GB" sz="2000" b="0" i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, cựu Tổng thống Tunisia    </a:t>
                      </a:r>
                      <a:endParaRPr lang="en-GB" sz="3600" b="0" i="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2000" b="0" i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15 tỷ EUR</a:t>
                      </a:r>
                      <a:endParaRPr lang="en-GB" sz="3600" b="0" i="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8528800"/>
                  </a:ext>
                </a:extLst>
              </a:tr>
              <a:tr h="876499"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2000" b="0" i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Gulnara Karimova</a:t>
                      </a:r>
                      <a:r>
                        <a:rPr lang="en-GB" sz="2000" b="0" i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, con gái cựu Tổng thống Uzbekistan  </a:t>
                      </a:r>
                      <a:endParaRPr lang="en-GB" sz="3600" b="0" i="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2000" b="0" i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Hơn 1 tỷ EUR  </a:t>
                      </a:r>
                      <a:endParaRPr lang="en-GB" sz="3600" b="0" i="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410244"/>
                  </a:ext>
                </a:extLst>
              </a:tr>
              <a:tr h="495413"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sz="2000" b="0" i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Hosni Mubarak</a:t>
                      </a:r>
                      <a:r>
                        <a:rPr lang="nb-NO" sz="2000" b="0" i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, cựu Tổng thống Ai Cập    </a:t>
                      </a:r>
                      <a:endParaRPr lang="nb-NO" sz="3600" b="0" i="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2000" b="0" i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64 tỷ EUR  </a:t>
                      </a:r>
                      <a:endParaRPr lang="en-GB" sz="3600" b="0" i="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0521970"/>
                  </a:ext>
                </a:extLst>
              </a:tr>
              <a:tr h="876499"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2000" b="0" i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Isabel dos Santos</a:t>
                      </a:r>
                      <a:r>
                        <a:rPr lang="en-GB" sz="2000" b="0" i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, con gái cựu Tổng thống Angola  </a:t>
                      </a:r>
                      <a:endParaRPr lang="en-GB" sz="3600" b="0" i="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2000" b="0" i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1.8 tỷ EUR</a:t>
                      </a:r>
                      <a:endParaRPr lang="en-GB" sz="3600" b="0" i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8373008"/>
                  </a:ext>
                </a:extLst>
              </a:tr>
              <a:tr h="495413"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2000" b="0" i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Viktor Yanukovych</a:t>
                      </a:r>
                      <a:r>
                        <a:rPr lang="en-GB" sz="2000" b="0" i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, cựu Tổng thống Ukraine  </a:t>
                      </a:r>
                      <a:endParaRPr lang="en-GB" sz="3600" b="0" i="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2000" b="0" i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33 tỷ EUR</a:t>
                      </a:r>
                      <a:endParaRPr lang="en-GB" sz="3600" b="0" i="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4811356"/>
                  </a:ext>
                </a:extLst>
              </a:tr>
            </a:tbl>
          </a:graphicData>
        </a:graphic>
      </p:graphicFrame>
      <p:sp>
        <p:nvSpPr>
          <p:cNvPr id="6" name="Title 6">
            <a:extLst>
              <a:ext uri="{FF2B5EF4-FFF2-40B4-BE49-F238E27FC236}">
                <a16:creationId xmlns:a16="http://schemas.microsoft.com/office/drawing/2014/main" id="{155045E0-B328-4EA7-89DE-D5BD14D54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297" y="427078"/>
            <a:ext cx="10880332" cy="1153599"/>
          </a:xfrm>
        </p:spPr>
        <p:txBody>
          <a:bodyPr>
            <a:normAutofit fontScale="90000"/>
          </a:bodyPr>
          <a:lstStyle/>
          <a:p>
            <a:r>
              <a:rPr lang="en-US" b="1">
                <a:solidFill>
                  <a:srgbClr val="0070C0"/>
                </a:solidFill>
                <a:latin typeface="+mn-lt"/>
              </a:rPr>
              <a:t>Sự thu hút của châu Âu đối với quan chức tham nhũng</a:t>
            </a:r>
            <a:endParaRPr lang="en-BE" b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01403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55957E1-6969-4689-A114-F6D2B99E5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44943"/>
            <a:ext cx="10515600" cy="4351338"/>
          </a:xfrm>
        </p:spPr>
        <p:txBody>
          <a:bodyPr/>
          <a:lstStyle/>
          <a:p>
            <a:endParaRPr lang="en-BE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429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895600" y="5768204"/>
            <a:ext cx="6400800" cy="0"/>
          </a:xfrm>
          <a:prstGeom prst="line">
            <a:avLst/>
          </a:prstGeom>
          <a:ln>
            <a:solidFill>
              <a:srgbClr val="4429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80EDA670-1005-43EA-83F7-5A2301063B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964015"/>
              </p:ext>
            </p:extLst>
          </p:nvPr>
        </p:nvGraphicFramePr>
        <p:xfrm>
          <a:off x="1110441" y="168442"/>
          <a:ext cx="10572221" cy="5525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EC7E1CF-3F43-4923-8884-80929C149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858" y="484908"/>
            <a:ext cx="9966960" cy="9319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GB" b="1">
                <a:solidFill>
                  <a:srgbClr val="0070C0"/>
                </a:solidFill>
                <a:latin typeface="+mn-lt"/>
              </a:rPr>
              <a:t>Vấn đề là gì?</a:t>
            </a:r>
            <a:endParaRPr lang="en-US" b="1" dirty="0">
              <a:solidFill>
                <a:srgbClr val="44294D"/>
              </a:solidFill>
            </a:endParaRPr>
          </a:p>
        </p:txBody>
      </p:sp>
      <p:pic>
        <p:nvPicPr>
          <p:cNvPr id="11" name="Graphic 10" descr="Close">
            <a:extLst>
              <a:ext uri="{FF2B5EF4-FFF2-40B4-BE49-F238E27FC236}">
                <a16:creationId xmlns:a16="http://schemas.microsoft.com/office/drawing/2014/main" id="{3743AAEB-1C49-447D-8BEA-0AA9443D2A8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46338" y="3353485"/>
            <a:ext cx="587002" cy="587002"/>
          </a:xfrm>
          <a:prstGeom prst="rect">
            <a:avLst/>
          </a:prstGeom>
        </p:spPr>
      </p:pic>
      <p:pic>
        <p:nvPicPr>
          <p:cNvPr id="18" name="Graphic 17" descr="Close">
            <a:extLst>
              <a:ext uri="{FF2B5EF4-FFF2-40B4-BE49-F238E27FC236}">
                <a16:creationId xmlns:a16="http://schemas.microsoft.com/office/drawing/2014/main" id="{1BC83031-F192-45F2-B43C-C2980A5E8E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002899" y="3374267"/>
            <a:ext cx="587002" cy="587002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8A2FFDFE-8D54-4D96-A0AE-DB2F211D8B1D}"/>
              </a:ext>
            </a:extLst>
          </p:cNvPr>
          <p:cNvGrpSpPr/>
          <p:nvPr/>
        </p:nvGrpSpPr>
        <p:grpSpPr>
          <a:xfrm>
            <a:off x="4822765" y="3940485"/>
            <a:ext cx="3034147" cy="1196215"/>
            <a:chOff x="4712612" y="4117848"/>
            <a:chExt cx="3034147" cy="61570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5BBAB39-8C17-4D0E-938B-7C8D64008BBA}"/>
                </a:ext>
              </a:extLst>
            </p:cNvPr>
            <p:cNvSpPr txBox="1"/>
            <p:nvPr/>
          </p:nvSpPr>
          <p:spPr>
            <a:xfrm>
              <a:off x="4712612" y="4400878"/>
              <a:ext cx="3034147" cy="332673"/>
            </a:xfrm>
            <a:prstGeom prst="rect">
              <a:avLst/>
            </a:prstGeom>
            <a:noFill/>
            <a:ln>
              <a:solidFill>
                <a:srgbClr val="333399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Quy trình bị kẹt khi một quốc gia không thể kết án tội phạm</a:t>
              </a:r>
              <a:endParaRPr kumimoji="0" lang="en-BE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59972B6-C0B1-457F-9149-18827DA8127E}"/>
                </a:ext>
              </a:extLst>
            </p:cNvPr>
            <p:cNvCxnSpPr>
              <a:cxnSpLocks/>
              <a:stCxn id="11" idx="2"/>
            </p:cNvCxnSpPr>
            <p:nvPr/>
          </p:nvCxnSpPr>
          <p:spPr>
            <a:xfrm flipH="1">
              <a:off x="6223462" y="4117848"/>
              <a:ext cx="6224" cy="2814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66CDAA5-E049-495B-B114-6186DE2B4ABD}"/>
              </a:ext>
            </a:extLst>
          </p:cNvPr>
          <p:cNvGrpSpPr/>
          <p:nvPr/>
        </p:nvGrpSpPr>
        <p:grpSpPr>
          <a:xfrm>
            <a:off x="8069247" y="3961269"/>
            <a:ext cx="2461944" cy="1729005"/>
            <a:chOff x="11495477" y="3353649"/>
            <a:chExt cx="2461944" cy="158776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4CE12AA-3E73-4A07-93B4-AF4E06658E7B}"/>
                </a:ext>
              </a:extLst>
            </p:cNvPr>
            <p:cNvSpPr txBox="1"/>
            <p:nvPr/>
          </p:nvSpPr>
          <p:spPr>
            <a:xfrm>
              <a:off x="11495477" y="3839138"/>
              <a:ext cx="2461944" cy="1102277"/>
            </a:xfrm>
            <a:prstGeom prst="rect">
              <a:avLst/>
            </a:prstGeom>
            <a:noFill/>
            <a:ln>
              <a:solidFill>
                <a:srgbClr val="333399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Không được thể hiện trong luật EU đối với các vụ án thu hồi tài sản quốc tế</a:t>
              </a:r>
              <a:endParaRPr kumimoji="0" lang="en-BE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3C0032E-62FE-48E7-B191-3046A8C769A2}"/>
                </a:ext>
              </a:extLst>
            </p:cNvPr>
            <p:cNvCxnSpPr>
              <a:cxnSpLocks/>
              <a:stCxn id="18" idx="2"/>
              <a:endCxn id="28" idx="0"/>
            </p:cNvCxnSpPr>
            <p:nvPr/>
          </p:nvCxnSpPr>
          <p:spPr>
            <a:xfrm>
              <a:off x="12722630" y="3353649"/>
              <a:ext cx="3819" cy="4854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9858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55957E1-6969-4689-A114-F6D2B99E5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44943"/>
            <a:ext cx="10515600" cy="4351338"/>
          </a:xfrm>
        </p:spPr>
        <p:txBody>
          <a:bodyPr/>
          <a:lstStyle/>
          <a:p>
            <a:endParaRPr lang="en-BE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429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895600" y="5768204"/>
            <a:ext cx="6400800" cy="0"/>
          </a:xfrm>
          <a:prstGeom prst="line">
            <a:avLst/>
          </a:prstGeom>
          <a:ln>
            <a:solidFill>
              <a:srgbClr val="4429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80EDA670-1005-43EA-83F7-5A2301063B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6823066"/>
              </p:ext>
            </p:extLst>
          </p:nvPr>
        </p:nvGraphicFramePr>
        <p:xfrm>
          <a:off x="1110441" y="168442"/>
          <a:ext cx="10572221" cy="5525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EC7E1CF-3F43-4923-8884-80929C149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858" y="484908"/>
            <a:ext cx="9966960" cy="9319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GB" b="1">
                <a:solidFill>
                  <a:srgbClr val="0070C0"/>
                </a:solidFill>
                <a:latin typeface="+mn-lt"/>
              </a:rPr>
              <a:t>Vấn đề là gì?</a:t>
            </a:r>
            <a:endParaRPr lang="en-US" b="1" dirty="0">
              <a:solidFill>
                <a:srgbClr val="44294D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4CE12AA-3E73-4A07-93B4-AF4E06658E7B}"/>
              </a:ext>
            </a:extLst>
          </p:cNvPr>
          <p:cNvSpPr txBox="1"/>
          <p:nvPr/>
        </p:nvSpPr>
        <p:spPr>
          <a:xfrm>
            <a:off x="8300330" y="4235000"/>
            <a:ext cx="1836753" cy="1477328"/>
          </a:xfrm>
          <a:prstGeom prst="rect">
            <a:avLst/>
          </a:prstGeom>
          <a:noFill/>
          <a:ln>
            <a:solidFill>
              <a:srgbClr val="333399"/>
            </a:solidFill>
          </a:ln>
        </p:spPr>
        <p:txBody>
          <a:bodyPr wrap="square" rtlCol="0">
            <a:spAutoFit/>
          </a:bodyPr>
          <a:lstStyle/>
          <a:p>
            <a:r>
              <a:rPr lang="fr-FR">
                <a:solidFill>
                  <a:schemeClr val="accent1">
                    <a:lumMod val="50000"/>
                  </a:schemeClr>
                </a:solidFill>
              </a:rPr>
              <a:t>Cất giữ các nguyên tắc về trách nhiệm thu hồi tài sản trong luật EU</a:t>
            </a:r>
            <a:endParaRPr lang="en-BE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30EB310-7F3B-49D9-9841-BC3A088B7E42}"/>
              </a:ext>
            </a:extLst>
          </p:cNvPr>
          <p:cNvSpPr txBox="1"/>
          <p:nvPr/>
        </p:nvSpPr>
        <p:spPr>
          <a:xfrm>
            <a:off x="4765795" y="4203662"/>
            <a:ext cx="3115435" cy="1200329"/>
          </a:xfrm>
          <a:prstGeom prst="rect">
            <a:avLst/>
          </a:prstGeom>
          <a:noFill/>
          <a:ln>
            <a:solidFill>
              <a:srgbClr val="333399"/>
            </a:solidFill>
          </a:ln>
        </p:spPr>
        <p:txBody>
          <a:bodyPr wrap="square" rtlCol="0">
            <a:spAutoFit/>
          </a:bodyPr>
          <a:lstStyle/>
          <a:p>
            <a:r>
              <a:rPr lang="fr-FR">
                <a:solidFill>
                  <a:schemeClr val="accent1">
                    <a:lumMod val="50000"/>
                  </a:schemeClr>
                </a:solidFill>
              </a:rPr>
              <a:t>Mở rộng việc tịch thu không kết tội đối với các vụ án mà việc kết án một cá nhân ở nước thứ ba là bất khả thi</a:t>
            </a:r>
            <a:endParaRPr lang="en-BE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6" name="Graphic 35" descr="Add">
            <a:extLst>
              <a:ext uri="{FF2B5EF4-FFF2-40B4-BE49-F238E27FC236}">
                <a16:creationId xmlns:a16="http://schemas.microsoft.com/office/drawing/2014/main" id="{AED20544-244F-4C67-87A3-C4BB828830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893017" y="3661663"/>
            <a:ext cx="487614" cy="487614"/>
          </a:xfrm>
          <a:prstGeom prst="rect">
            <a:avLst/>
          </a:prstGeom>
        </p:spPr>
      </p:pic>
      <p:pic>
        <p:nvPicPr>
          <p:cNvPr id="37" name="Graphic 36" descr="Add">
            <a:extLst>
              <a:ext uri="{FF2B5EF4-FFF2-40B4-BE49-F238E27FC236}">
                <a16:creationId xmlns:a16="http://schemas.microsoft.com/office/drawing/2014/main" id="{A3CAE04F-67A4-4C26-BF61-730C837E93C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74913" y="3678798"/>
            <a:ext cx="487613" cy="48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16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429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895600" y="5768204"/>
            <a:ext cx="6400800" cy="0"/>
          </a:xfrm>
          <a:prstGeom prst="line">
            <a:avLst/>
          </a:prstGeom>
          <a:ln>
            <a:solidFill>
              <a:srgbClr val="4429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EC7E1CF-3F43-4923-8884-80929C149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832" y="390404"/>
            <a:ext cx="10949594" cy="78898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BE" b="1">
                <a:solidFill>
                  <a:srgbClr val="0070C0"/>
                </a:solidFill>
                <a:latin typeface="+mn-lt"/>
              </a:rPr>
              <a:t>10 </a:t>
            </a:r>
            <a:r>
              <a:rPr lang="en-US" b="1">
                <a:solidFill>
                  <a:srgbClr val="0070C0"/>
                </a:solidFill>
                <a:latin typeface="+mn-lt"/>
              </a:rPr>
              <a:t>nguyên tắc đối với trách nhiệm thu hồi tài sản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9E33DB-5F4E-4BD5-9C6A-3FB454334FC1}"/>
              </a:ext>
            </a:extLst>
          </p:cNvPr>
          <p:cNvSpPr/>
          <p:nvPr/>
        </p:nvSpPr>
        <p:spPr>
          <a:xfrm>
            <a:off x="737584" y="1662467"/>
            <a:ext cx="1876926" cy="359765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Tài sản bị đóng băng, tịch thu và hoàn trả phải minh bạch và được giải trình, từ đầu đến cuối. </a:t>
            </a:r>
            <a:endParaRPr lang="en-GB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F61666-2EF1-4B1D-8CFD-A89D61670B69}"/>
              </a:ext>
            </a:extLst>
          </p:cNvPr>
          <p:cNvSpPr/>
          <p:nvPr/>
        </p:nvSpPr>
        <p:spPr>
          <a:xfrm>
            <a:off x="2815246" y="1652090"/>
            <a:ext cx="1876926" cy="359765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Tài sản bị tịch thu phải được truy dấu và tách biệt với ngân sách quốc gia. </a:t>
            </a:r>
            <a:endParaRPr lang="en-GB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31206A-00A6-48C0-9039-630B1B68B837}"/>
              </a:ext>
            </a:extLst>
          </p:cNvPr>
          <p:cNvSpPr/>
          <p:nvPr/>
        </p:nvSpPr>
        <p:spPr>
          <a:xfrm>
            <a:off x="4879721" y="1630174"/>
            <a:ext cx="1876926" cy="359765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Tổ chức xã hội dân sự độc lập </a:t>
            </a:r>
            <a:r>
              <a:rPr lang="en-GB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phải được </a:t>
            </a:r>
            <a:r>
              <a:rPr lang="en-GB" sz="1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tham gia </a:t>
            </a:r>
            <a:r>
              <a:rPr lang="en-GB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 quá trình thu hồi tài sản.</a:t>
            </a:r>
            <a:endParaRPr lang="en-GB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9AEF20-C959-4CA4-ABC2-85B13E9A9986}"/>
              </a:ext>
            </a:extLst>
          </p:cNvPr>
          <p:cNvSpPr/>
          <p:nvPr/>
        </p:nvSpPr>
        <p:spPr>
          <a:xfrm>
            <a:off x="6974533" y="1640332"/>
            <a:ext cx="1876926" cy="359765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Thỏa thuận </a:t>
            </a:r>
            <a:r>
              <a:rPr lang="en-GB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 việc tịch thu và hoàn trả tài sản phải </a:t>
            </a:r>
            <a:r>
              <a:rPr lang="en-GB" sz="1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 khai, minh bạch</a:t>
            </a:r>
            <a:r>
              <a:rPr lang="en-GB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với sự tham gia của xã hội dân sự. </a:t>
            </a:r>
            <a:endParaRPr lang="en-GB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EAF7796-E958-412C-8350-144720C8F8EE}"/>
              </a:ext>
            </a:extLst>
          </p:cNvPr>
          <p:cNvSpPr/>
          <p:nvPr/>
        </p:nvSpPr>
        <p:spPr>
          <a:xfrm>
            <a:off x="9095299" y="1648885"/>
            <a:ext cx="1876926" cy="359765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 tài sản tham nhũng được hoàn trả, </a:t>
            </a:r>
            <a:r>
              <a:rPr lang="en-GB" sz="1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 bao giờ được phép có lợi </a:t>
            </a:r>
            <a:r>
              <a:rPr lang="en-GB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 người tham nhũng – dù trực tiếp hay gián tiếp. </a:t>
            </a:r>
            <a:endParaRPr lang="en-GB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EF3B186-287D-46A1-B70B-77177365E25E}"/>
              </a:ext>
            </a:extLst>
          </p:cNvPr>
          <p:cNvSpPr/>
          <p:nvPr/>
        </p:nvSpPr>
        <p:spPr>
          <a:xfrm>
            <a:off x="1308914" y="1356181"/>
            <a:ext cx="877545" cy="8663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  <a:endParaRPr lang="en-BE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E558BC2-3017-460B-B616-F6AA1C2E364C}"/>
              </a:ext>
            </a:extLst>
          </p:cNvPr>
          <p:cNvSpPr/>
          <p:nvPr/>
        </p:nvSpPr>
        <p:spPr>
          <a:xfrm>
            <a:off x="3312258" y="1356181"/>
            <a:ext cx="877545" cy="8663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  <a:endParaRPr lang="en-BE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576D352-53AC-48E0-BDC8-57010F50B797}"/>
              </a:ext>
            </a:extLst>
          </p:cNvPr>
          <p:cNvSpPr/>
          <p:nvPr/>
        </p:nvSpPr>
        <p:spPr>
          <a:xfrm>
            <a:off x="5352119" y="1354399"/>
            <a:ext cx="877545" cy="8663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  <a:endParaRPr lang="en-BE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965EAC1-D0BF-4739-8B8E-F013B40ECBDD}"/>
              </a:ext>
            </a:extLst>
          </p:cNvPr>
          <p:cNvSpPr/>
          <p:nvPr/>
        </p:nvSpPr>
        <p:spPr>
          <a:xfrm>
            <a:off x="7487628" y="1354399"/>
            <a:ext cx="877545" cy="8663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  <a:endParaRPr lang="en-BE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BE723915-1CFC-415C-9FF8-4B50B5B9921F}"/>
              </a:ext>
            </a:extLst>
          </p:cNvPr>
          <p:cNvSpPr/>
          <p:nvPr/>
        </p:nvSpPr>
        <p:spPr>
          <a:xfrm>
            <a:off x="9623137" y="1354399"/>
            <a:ext cx="877545" cy="8663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5390058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ti-presentation-template-2014">
  <a:themeElements>
    <a:clrScheme name="Transparency International">
      <a:dk1>
        <a:sysClr val="windowText" lastClr="000000"/>
      </a:dk1>
      <a:lt1>
        <a:sysClr val="window" lastClr="FFFFFF"/>
      </a:lt1>
      <a:dk2>
        <a:srgbClr val="0B0D11"/>
      </a:dk2>
      <a:lt2>
        <a:srgbClr val="DDDEDD"/>
      </a:lt2>
      <a:accent1>
        <a:srgbClr val="BFBFBF"/>
      </a:accent1>
      <a:accent2>
        <a:srgbClr val="595959"/>
      </a:accent2>
      <a:accent3>
        <a:srgbClr val="4F7689"/>
      </a:accent3>
      <a:accent4>
        <a:srgbClr val="60BCDF"/>
      </a:accent4>
      <a:accent5>
        <a:srgbClr val="009FEE"/>
      </a:accent5>
      <a:accent6>
        <a:srgbClr val="0076B1"/>
      </a:accent6>
      <a:hlink>
        <a:srgbClr val="009FEE"/>
      </a:hlink>
      <a:folHlink>
        <a:srgbClr val="009FE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NEXALA">
      <a:dk1>
        <a:srgbClr val="002C44"/>
      </a:dk1>
      <a:lt1>
        <a:srgbClr val="FFFFFE"/>
      </a:lt1>
      <a:dk2>
        <a:srgbClr val="002C44"/>
      </a:dk2>
      <a:lt2>
        <a:srgbClr val="DDDEDD"/>
      </a:lt2>
      <a:accent1>
        <a:srgbClr val="141313"/>
      </a:accent1>
      <a:accent2>
        <a:srgbClr val="313231"/>
      </a:accent2>
      <a:accent3>
        <a:srgbClr val="505150"/>
      </a:accent3>
      <a:accent4>
        <a:srgbClr val="6D6E6D"/>
      </a:accent4>
      <a:accent5>
        <a:srgbClr val="8D8E8D"/>
      </a:accent5>
      <a:accent6>
        <a:srgbClr val="B2B3B2"/>
      </a:accent6>
      <a:hlink>
        <a:srgbClr val="29ABE2"/>
      </a:hlink>
      <a:folHlink>
        <a:srgbClr val="002C4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1930</TotalTime>
  <Words>716</Words>
  <Application>Microsoft Macintosh PowerPoint</Application>
  <PresentationFormat>Widescreen</PresentationFormat>
  <Paragraphs>83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Arial Narrow</vt:lpstr>
      <vt:lpstr>Arial Narrow Bold</vt:lpstr>
      <vt:lpstr>Calibri</vt:lpstr>
      <vt:lpstr>Calibri Light</vt:lpstr>
      <vt:lpstr>Georgia</vt:lpstr>
      <vt:lpstr>Tahoma</vt:lpstr>
      <vt:lpstr>Office Theme</vt:lpstr>
      <vt:lpstr>3_ti-presentation-template-2014</vt:lpstr>
      <vt:lpstr>1_Office Theme</vt:lpstr>
      <vt:lpstr>Thu hồi Tài sản tại EU</vt:lpstr>
      <vt:lpstr>Tổ chức Minh bạch Quốc tế</vt:lpstr>
      <vt:lpstr>Thu hồi tài sản tại EU</vt:lpstr>
      <vt:lpstr>PowerPoint Presentation</vt:lpstr>
      <vt:lpstr>Tội phạm vẫn thanh toán ở EU</vt:lpstr>
      <vt:lpstr>Sự thu hút của châu Âu đối với quan chức tham nhũng</vt:lpstr>
      <vt:lpstr>Vấn đề là gì?</vt:lpstr>
      <vt:lpstr>Vấn đề là gì?</vt:lpstr>
      <vt:lpstr>10 nguyên tắc đối với trách nhiệm thu hồi tài sản</vt:lpstr>
      <vt:lpstr>10 nguyên tắc đối với trách nhiệm thu hồi tài sản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Asset Recovery in the EU</dc:title>
  <dc:creator>Matilde Manzi (TI EU)</dc:creator>
  <cp:lastModifiedBy>Vu Giao</cp:lastModifiedBy>
  <cp:revision>30</cp:revision>
  <dcterms:created xsi:type="dcterms:W3CDTF">2020-11-10T10:56:53Z</dcterms:created>
  <dcterms:modified xsi:type="dcterms:W3CDTF">2020-11-14T04:46:28Z</dcterms:modified>
</cp:coreProperties>
</file>