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5546"/>
          </a:xfrm>
        </p:spPr>
        <p:txBody>
          <a:bodyPr>
            <a:normAutofit/>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677334" y="1647569"/>
            <a:ext cx="8596668" cy="4393794"/>
          </a:xfrm>
        </p:spPr>
        <p:txBody>
          <a:bodyPr/>
          <a:lstStyle>
            <a:lvl1pPr>
              <a:defRPr sz="2400"/>
            </a:lvl1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it.i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1724" y="1637607"/>
            <a:ext cx="7952279" cy="2413229"/>
          </a:xfrm>
        </p:spPr>
        <p:txBody>
          <a:bodyPr/>
          <a:lstStyle/>
          <a:p>
            <a:pPr algn="l"/>
            <a:r>
              <a:rPr lang="en-IE" dirty="0" smtClean="0"/>
              <a:t>Asset Recovery. </a:t>
            </a:r>
            <a:br>
              <a:rPr lang="en-IE" dirty="0" smtClean="0"/>
            </a:br>
            <a:r>
              <a:rPr lang="en-IE" dirty="0" smtClean="0"/>
              <a:t>The Irish Approach</a:t>
            </a:r>
            <a:endParaRPr lang="en-IE" dirty="0"/>
          </a:p>
        </p:txBody>
      </p:sp>
      <p:sp>
        <p:nvSpPr>
          <p:cNvPr id="3" name="Subtitle 2"/>
          <p:cNvSpPr>
            <a:spLocks noGrp="1"/>
          </p:cNvSpPr>
          <p:nvPr>
            <p:ph type="subTitle" idx="1"/>
          </p:nvPr>
        </p:nvSpPr>
        <p:spPr>
          <a:xfrm>
            <a:off x="1321724" y="4050833"/>
            <a:ext cx="7952279" cy="1352440"/>
          </a:xfrm>
        </p:spPr>
        <p:txBody>
          <a:bodyPr>
            <a:normAutofit/>
          </a:bodyPr>
          <a:lstStyle/>
          <a:p>
            <a:r>
              <a:rPr lang="en-IE" dirty="0" err="1" smtClean="0"/>
              <a:t>Dr.</a:t>
            </a:r>
            <a:r>
              <a:rPr lang="en-IE" dirty="0" smtClean="0"/>
              <a:t> PJ Ryan, </a:t>
            </a:r>
          </a:p>
          <a:p>
            <a:r>
              <a:rPr lang="en-IE" dirty="0" smtClean="0"/>
              <a:t>Limerick Institute of Technology, Limerick, Ireland.</a:t>
            </a:r>
          </a:p>
          <a:p>
            <a:r>
              <a:rPr lang="en-IE" dirty="0" smtClean="0">
                <a:hlinkClick r:id="rId2"/>
              </a:rPr>
              <a:t>www.lit.ie</a:t>
            </a:r>
            <a:r>
              <a:rPr lang="en-IE" dirty="0" smtClean="0"/>
              <a:t>  </a:t>
            </a:r>
            <a:endParaRPr lang="en-IE" dirty="0"/>
          </a:p>
        </p:txBody>
      </p:sp>
    </p:spTree>
    <p:extLst>
      <p:ext uri="{BB962C8B-B14F-4D97-AF65-F5344CB8AC3E}">
        <p14:creationId xmlns:p14="http://schemas.microsoft.com/office/powerpoint/2010/main" val="156012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Structure of Paper</a:t>
            </a:r>
            <a:endParaRPr lang="en-IE" dirty="0"/>
          </a:p>
        </p:txBody>
      </p:sp>
      <p:sp>
        <p:nvSpPr>
          <p:cNvPr id="3" name="Content Placeholder 2"/>
          <p:cNvSpPr>
            <a:spLocks noGrp="1"/>
          </p:cNvSpPr>
          <p:nvPr>
            <p:ph idx="1"/>
          </p:nvPr>
        </p:nvSpPr>
        <p:spPr>
          <a:xfrm>
            <a:off x="677334" y="1961803"/>
            <a:ext cx="8596668" cy="4079559"/>
          </a:xfrm>
        </p:spPr>
        <p:txBody>
          <a:bodyPr/>
          <a:lstStyle/>
          <a:p>
            <a:r>
              <a:rPr lang="en-IE" dirty="0" smtClean="0"/>
              <a:t>Background and Context.</a:t>
            </a:r>
          </a:p>
          <a:p>
            <a:r>
              <a:rPr lang="en-IE" dirty="0" smtClean="0"/>
              <a:t>Emergence of a new Body </a:t>
            </a:r>
            <a:r>
              <a:rPr lang="en-IE" dirty="0" smtClean="0">
                <a:sym typeface="Wingdings" panose="05000000000000000000" pitchFamily="2" charset="2"/>
              </a:rPr>
              <a:t> Criminal Assets Bureau (CAB). </a:t>
            </a:r>
          </a:p>
          <a:p>
            <a:r>
              <a:rPr lang="en-IE" dirty="0" smtClean="0">
                <a:sym typeface="Wingdings" panose="05000000000000000000" pitchFamily="2" charset="2"/>
              </a:rPr>
              <a:t>Structure of CAB. </a:t>
            </a:r>
          </a:p>
          <a:p>
            <a:r>
              <a:rPr lang="en-IE" dirty="0" smtClean="0">
                <a:sym typeface="Wingdings" panose="05000000000000000000" pitchFamily="2" charset="2"/>
              </a:rPr>
              <a:t>Approach. </a:t>
            </a:r>
          </a:p>
          <a:p>
            <a:r>
              <a:rPr lang="en-IE" dirty="0" smtClean="0">
                <a:sym typeface="Wingdings" panose="05000000000000000000" pitchFamily="2" charset="2"/>
              </a:rPr>
              <a:t>Results and the future.</a:t>
            </a:r>
            <a:endParaRPr lang="en-IE" dirty="0"/>
          </a:p>
        </p:txBody>
      </p:sp>
    </p:spTree>
    <p:extLst>
      <p:ext uri="{BB962C8B-B14F-4D97-AF65-F5344CB8AC3E}">
        <p14:creationId xmlns:p14="http://schemas.microsoft.com/office/powerpoint/2010/main" val="4037027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Background and </a:t>
            </a:r>
            <a:r>
              <a:rPr lang="en-IE" dirty="0" smtClean="0"/>
              <a:t>Context to change in approach to criminality in Ireland.</a:t>
            </a:r>
            <a:r>
              <a:rPr lang="en-IE" dirty="0"/>
              <a:t/>
            </a:r>
            <a:br>
              <a:rPr lang="en-IE" dirty="0"/>
            </a:br>
            <a:endParaRPr lang="en-IE" dirty="0"/>
          </a:p>
        </p:txBody>
      </p:sp>
      <p:sp>
        <p:nvSpPr>
          <p:cNvPr id="3" name="Content Placeholder 2"/>
          <p:cNvSpPr>
            <a:spLocks noGrp="1"/>
          </p:cNvSpPr>
          <p:nvPr>
            <p:ph idx="1"/>
          </p:nvPr>
        </p:nvSpPr>
        <p:spPr>
          <a:xfrm>
            <a:off x="677334" y="1647569"/>
            <a:ext cx="8898928" cy="4603602"/>
          </a:xfrm>
        </p:spPr>
        <p:txBody>
          <a:bodyPr>
            <a:normAutofit/>
          </a:bodyPr>
          <a:lstStyle/>
          <a:p>
            <a:r>
              <a:rPr lang="en-IE" dirty="0" smtClean="0"/>
              <a:t>Pre 1996 </a:t>
            </a:r>
            <a:r>
              <a:rPr lang="en-IE" dirty="0" smtClean="0">
                <a:sym typeface="Wingdings" panose="05000000000000000000" pitchFamily="2" charset="2"/>
              </a:rPr>
              <a:t> </a:t>
            </a:r>
            <a:r>
              <a:rPr lang="en-IE" dirty="0" smtClean="0"/>
              <a:t>Ongoing concern of how to deal with “</a:t>
            </a:r>
            <a:r>
              <a:rPr lang="en-IE" i="1" dirty="0" smtClean="0"/>
              <a:t>kingpins” </a:t>
            </a:r>
            <a:r>
              <a:rPr lang="en-IE" dirty="0" smtClean="0"/>
              <a:t>and “overlords” of crime. </a:t>
            </a:r>
          </a:p>
          <a:p>
            <a:r>
              <a:rPr lang="en-IE" dirty="0" smtClean="0"/>
              <a:t>Police, prosecution, punishment model – ineffective </a:t>
            </a:r>
          </a:p>
          <a:p>
            <a:r>
              <a:rPr lang="en-IE" dirty="0" smtClean="0"/>
              <a:t>1996 </a:t>
            </a:r>
            <a:r>
              <a:rPr lang="en-IE" dirty="0" smtClean="0">
                <a:sym typeface="Wingdings" panose="05000000000000000000" pitchFamily="2" charset="2"/>
              </a:rPr>
              <a:t> </a:t>
            </a:r>
            <a:r>
              <a:rPr lang="en-IE" dirty="0" smtClean="0"/>
              <a:t>Tipping points. </a:t>
            </a:r>
          </a:p>
          <a:p>
            <a:r>
              <a:rPr lang="en-IE" dirty="0" smtClean="0"/>
              <a:t>New body, new structures , supporting legislation.</a:t>
            </a:r>
          </a:p>
          <a:p>
            <a:pPr lvl="1"/>
            <a:r>
              <a:rPr lang="en-IE" sz="2000" dirty="0" smtClean="0"/>
              <a:t>Forfeiture</a:t>
            </a:r>
          </a:p>
          <a:p>
            <a:pPr lvl="1"/>
            <a:r>
              <a:rPr lang="en-IE" sz="2000" dirty="0" smtClean="0"/>
              <a:t>Revenue </a:t>
            </a:r>
          </a:p>
          <a:p>
            <a:pPr lvl="1"/>
            <a:r>
              <a:rPr lang="en-IE" sz="2000" dirty="0" smtClean="0"/>
              <a:t>Social Welfare </a:t>
            </a:r>
          </a:p>
          <a:p>
            <a:pPr lvl="2"/>
            <a:r>
              <a:rPr lang="en-IE" sz="1800" dirty="0" smtClean="0"/>
              <a:t>Using existing powers in a multi-agency approach. </a:t>
            </a:r>
          </a:p>
          <a:p>
            <a:r>
              <a:rPr lang="en-IE" dirty="0" smtClean="0"/>
              <a:t>Not a prosecuting agency – uses civil powers. </a:t>
            </a:r>
            <a:endParaRPr lang="en-IE" dirty="0"/>
          </a:p>
        </p:txBody>
      </p:sp>
    </p:spTree>
    <p:extLst>
      <p:ext uri="{BB962C8B-B14F-4D97-AF65-F5344CB8AC3E}">
        <p14:creationId xmlns:p14="http://schemas.microsoft.com/office/powerpoint/2010/main" val="1664471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Summary objective of CAB </a:t>
            </a:r>
            <a:endParaRPr lang="en-IE" dirty="0"/>
          </a:p>
        </p:txBody>
      </p:sp>
      <p:sp>
        <p:nvSpPr>
          <p:cNvPr id="3" name="Content Placeholder 2"/>
          <p:cNvSpPr>
            <a:spLocks noGrp="1"/>
          </p:cNvSpPr>
          <p:nvPr>
            <p:ph idx="1"/>
          </p:nvPr>
        </p:nvSpPr>
        <p:spPr/>
        <p:txBody>
          <a:bodyPr/>
          <a:lstStyle/>
          <a:p>
            <a:endParaRPr lang="en-IE" i="1" dirty="0" smtClean="0"/>
          </a:p>
          <a:p>
            <a:r>
              <a:rPr lang="en-IE" i="1" dirty="0" smtClean="0"/>
              <a:t>“… use all </a:t>
            </a:r>
            <a:r>
              <a:rPr lang="en-IE" i="1" dirty="0"/>
              <a:t>the available remedies and sanctions at its disposal in identifying, depriving and denying persons suspected of criminal activity and their associates of the benefit of that </a:t>
            </a:r>
            <a:r>
              <a:rPr lang="en-IE" i="1" dirty="0" smtClean="0"/>
              <a:t>activity</a:t>
            </a:r>
            <a:r>
              <a:rPr lang="en-IE" i="1" dirty="0"/>
              <a:t>” </a:t>
            </a:r>
            <a:r>
              <a:rPr lang="en-IE" sz="1400" i="1" dirty="0" smtClean="0"/>
              <a:t>(Criminal </a:t>
            </a:r>
            <a:r>
              <a:rPr lang="en-IE" sz="1400" i="1" dirty="0"/>
              <a:t>Assets Bureau (2001) Criminal Assets Bureau Annual Report 2000, Stationary Office: Dublin at </a:t>
            </a:r>
            <a:r>
              <a:rPr lang="en-IE" sz="1400" i="1" dirty="0" smtClean="0"/>
              <a:t>6) </a:t>
            </a:r>
          </a:p>
          <a:p>
            <a:r>
              <a:rPr lang="en-IE" dirty="0" err="1" smtClean="0"/>
              <a:t>Ie</a:t>
            </a:r>
            <a:r>
              <a:rPr lang="en-IE" dirty="0" smtClean="0"/>
              <a:t> </a:t>
            </a:r>
            <a:r>
              <a:rPr lang="en-IE" dirty="0" smtClean="0">
                <a:sym typeface="Wingdings" panose="05000000000000000000" pitchFamily="2" charset="2"/>
              </a:rPr>
              <a:t> focus on the proceeds of crime.  </a:t>
            </a:r>
            <a:endParaRPr lang="en-IE" dirty="0" smtClean="0"/>
          </a:p>
          <a:p>
            <a:endParaRPr lang="en-IE" sz="1400" i="1" dirty="0"/>
          </a:p>
        </p:txBody>
      </p:sp>
    </p:spTree>
    <p:extLst>
      <p:ext uri="{BB962C8B-B14F-4D97-AF65-F5344CB8AC3E}">
        <p14:creationId xmlns:p14="http://schemas.microsoft.com/office/powerpoint/2010/main" val="1326126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Operating Position </a:t>
            </a:r>
            <a:endParaRPr lang="en-IE" dirty="0"/>
          </a:p>
        </p:txBody>
      </p:sp>
      <p:sp>
        <p:nvSpPr>
          <p:cNvPr id="3" name="Content Placeholder 2"/>
          <p:cNvSpPr>
            <a:spLocks noGrp="1"/>
          </p:cNvSpPr>
          <p:nvPr>
            <p:ph idx="1"/>
          </p:nvPr>
        </p:nvSpPr>
        <p:spPr/>
        <p:txBody>
          <a:bodyPr>
            <a:normAutofit fontScale="92500"/>
          </a:bodyPr>
          <a:lstStyle/>
          <a:p>
            <a:r>
              <a:rPr lang="en-IE" dirty="0" smtClean="0"/>
              <a:t>Originally </a:t>
            </a:r>
            <a:r>
              <a:rPr lang="en-IE" dirty="0">
                <a:sym typeface="Wingdings" panose="05000000000000000000" pitchFamily="2" charset="2"/>
              </a:rPr>
              <a:t> </a:t>
            </a:r>
            <a:r>
              <a:rPr lang="en-IE" dirty="0" smtClean="0">
                <a:sym typeface="Wingdings" panose="05000000000000000000" pitchFamily="2" charset="2"/>
              </a:rPr>
              <a:t>“</a:t>
            </a:r>
            <a:r>
              <a:rPr lang="en-IE" i="1" dirty="0">
                <a:sym typeface="Wingdings" panose="05000000000000000000" pitchFamily="2" charset="2"/>
              </a:rPr>
              <a:t>the bureau is </a:t>
            </a:r>
            <a:r>
              <a:rPr lang="en-IE" i="1" u="sng" dirty="0">
                <a:sym typeface="Wingdings" panose="05000000000000000000" pitchFamily="2" charset="2"/>
              </a:rPr>
              <a:t>not</a:t>
            </a:r>
            <a:r>
              <a:rPr lang="en-IE" i="1" dirty="0">
                <a:sym typeface="Wingdings" panose="05000000000000000000" pitchFamily="2" charset="2"/>
              </a:rPr>
              <a:t> [my emphasis] primarily engaged in the investigation of criminal offences</a:t>
            </a:r>
            <a:r>
              <a:rPr lang="en-IE" dirty="0">
                <a:sym typeface="Wingdings" panose="05000000000000000000" pitchFamily="2" charset="2"/>
              </a:rPr>
              <a:t>.” </a:t>
            </a:r>
            <a:r>
              <a:rPr lang="en-IE" sz="1400" dirty="0">
                <a:sym typeface="Wingdings" panose="05000000000000000000" pitchFamily="2" charset="2"/>
              </a:rPr>
              <a:t>(Criminal Assets Bureau (2014) </a:t>
            </a:r>
            <a:r>
              <a:rPr lang="en-IE" sz="1400" i="1" dirty="0">
                <a:sym typeface="Wingdings" panose="05000000000000000000" pitchFamily="2" charset="2"/>
              </a:rPr>
              <a:t>Criminal Assets Bureau Annual Report 2013</a:t>
            </a:r>
            <a:r>
              <a:rPr lang="en-IE" sz="1400" dirty="0">
                <a:sym typeface="Wingdings" panose="05000000000000000000" pitchFamily="2" charset="2"/>
              </a:rPr>
              <a:t>, (Dublin: Stationary Office) at vii.)</a:t>
            </a:r>
            <a:endParaRPr lang="en-IE" sz="1400" dirty="0" smtClean="0">
              <a:sym typeface="Wingdings" panose="05000000000000000000" pitchFamily="2" charset="2"/>
            </a:endParaRPr>
          </a:p>
          <a:p>
            <a:r>
              <a:rPr lang="en-IE" dirty="0" smtClean="0">
                <a:sym typeface="Wingdings" panose="05000000000000000000" pitchFamily="2" charset="2"/>
              </a:rPr>
              <a:t>Current</a:t>
            </a:r>
            <a:r>
              <a:rPr lang="en-IE" i="1" dirty="0">
                <a:sym typeface="Wingdings" panose="05000000000000000000" pitchFamily="2" charset="2"/>
              </a:rPr>
              <a:t> </a:t>
            </a:r>
            <a:r>
              <a:rPr lang="en-IE" i="1" dirty="0" smtClean="0">
                <a:sym typeface="Wingdings" panose="05000000000000000000" pitchFamily="2" charset="2"/>
              </a:rPr>
              <a:t>“the </a:t>
            </a:r>
            <a:r>
              <a:rPr lang="en-IE" i="1" dirty="0">
                <a:sym typeface="Wingdings" panose="05000000000000000000" pitchFamily="2" charset="2"/>
              </a:rPr>
              <a:t>Bureau </a:t>
            </a:r>
            <a:r>
              <a:rPr lang="en-IE" i="1" dirty="0" smtClean="0">
                <a:sym typeface="Wingdings" panose="05000000000000000000" pitchFamily="2" charset="2"/>
              </a:rPr>
              <a:t>has </a:t>
            </a:r>
            <a:r>
              <a:rPr lang="en-IE" i="1" u="sng" dirty="0">
                <a:sym typeface="Wingdings" panose="05000000000000000000" pitchFamily="2" charset="2"/>
              </a:rPr>
              <a:t>become involved in the investigation of criminal offence </a:t>
            </a:r>
            <a:r>
              <a:rPr lang="en-IE" i="1" dirty="0">
                <a:sym typeface="Wingdings" panose="05000000000000000000" pitchFamily="2" charset="2"/>
              </a:rPr>
              <a:t>[my emphasis]. In all cases involving alleged criminal law breached, the Bureau's role is carefully managed having regard to the primary functions of the Garda Síochána and in some instances, the Revenue Commissioners in ensuring that the appropriate remedies are pursued in respect of criminal </a:t>
            </a:r>
            <a:r>
              <a:rPr lang="en-IE" i="1" dirty="0" smtClean="0">
                <a:sym typeface="Wingdings" panose="05000000000000000000" pitchFamily="2" charset="2"/>
              </a:rPr>
              <a:t>conduct</a:t>
            </a:r>
            <a:r>
              <a:rPr lang="en-IE" i="1" dirty="0">
                <a:sym typeface="Wingdings" panose="05000000000000000000" pitchFamily="2" charset="2"/>
              </a:rPr>
              <a:t>” </a:t>
            </a:r>
            <a:r>
              <a:rPr lang="en-IE" sz="1500" dirty="0" smtClean="0">
                <a:sym typeface="Wingdings" panose="05000000000000000000" pitchFamily="2" charset="2"/>
              </a:rPr>
              <a:t>(Criminal </a:t>
            </a:r>
            <a:r>
              <a:rPr lang="en-IE" sz="1500" dirty="0">
                <a:sym typeface="Wingdings" panose="05000000000000000000" pitchFamily="2" charset="2"/>
              </a:rPr>
              <a:t>Assets Bureau (2015) </a:t>
            </a:r>
            <a:r>
              <a:rPr lang="en-IE" sz="1500" i="1" dirty="0">
                <a:sym typeface="Wingdings" panose="05000000000000000000" pitchFamily="2" charset="2"/>
              </a:rPr>
              <a:t>Criminal Assets Bureau Annual Report 2014 </a:t>
            </a:r>
            <a:r>
              <a:rPr lang="en-IE" sz="1500" dirty="0">
                <a:sym typeface="Wingdings" panose="05000000000000000000" pitchFamily="2" charset="2"/>
              </a:rPr>
              <a:t>(Dublin: Stationary </a:t>
            </a:r>
            <a:r>
              <a:rPr lang="en-IE" sz="1500" dirty="0" smtClean="0">
                <a:sym typeface="Wingdings" panose="05000000000000000000" pitchFamily="2" charset="2"/>
              </a:rPr>
              <a:t>Office) </a:t>
            </a:r>
            <a:r>
              <a:rPr lang="en-IE" sz="1500" dirty="0">
                <a:sym typeface="Wingdings" panose="05000000000000000000" pitchFamily="2" charset="2"/>
              </a:rPr>
              <a:t>at vii</a:t>
            </a:r>
            <a:r>
              <a:rPr lang="en-IE" sz="1500" dirty="0" smtClean="0">
                <a:sym typeface="Wingdings" panose="05000000000000000000" pitchFamily="2" charset="2"/>
              </a:rPr>
              <a:t>.)</a:t>
            </a:r>
          </a:p>
          <a:p>
            <a:r>
              <a:rPr lang="en-IE" dirty="0" smtClean="0">
                <a:sym typeface="Wingdings" panose="05000000000000000000" pitchFamily="2" charset="2"/>
              </a:rPr>
              <a:t>Reflection of operational approach rather than policy shift. </a:t>
            </a:r>
          </a:p>
          <a:p>
            <a:pPr marL="0" indent="0">
              <a:buNone/>
            </a:pPr>
            <a:endParaRPr lang="en-IE" sz="1400" dirty="0">
              <a:sym typeface="Wingdings" panose="05000000000000000000" pitchFamily="2" charset="2"/>
            </a:endParaRPr>
          </a:p>
          <a:p>
            <a:endParaRPr lang="en-IE" sz="1400" dirty="0" smtClean="0">
              <a:sym typeface="Wingdings" panose="05000000000000000000" pitchFamily="2" charset="2"/>
            </a:endParaRPr>
          </a:p>
          <a:p>
            <a:endParaRPr lang="en-IE" dirty="0">
              <a:sym typeface="Wingdings" panose="05000000000000000000" pitchFamily="2" charset="2"/>
            </a:endParaRPr>
          </a:p>
          <a:p>
            <a:endParaRPr lang="en-IE" dirty="0"/>
          </a:p>
        </p:txBody>
      </p:sp>
    </p:spTree>
    <p:extLst>
      <p:ext uri="{BB962C8B-B14F-4D97-AF65-F5344CB8AC3E}">
        <p14:creationId xmlns:p14="http://schemas.microsoft.com/office/powerpoint/2010/main" val="54569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Operating Approach. </a:t>
            </a:r>
            <a:endParaRPr lang="en-IE" dirty="0"/>
          </a:p>
        </p:txBody>
      </p:sp>
      <p:sp>
        <p:nvSpPr>
          <p:cNvPr id="3" name="Content Placeholder 2"/>
          <p:cNvSpPr>
            <a:spLocks noGrp="1"/>
          </p:cNvSpPr>
          <p:nvPr>
            <p:ph idx="1"/>
          </p:nvPr>
        </p:nvSpPr>
        <p:spPr/>
        <p:txBody>
          <a:bodyPr/>
          <a:lstStyle/>
          <a:p>
            <a:r>
              <a:rPr lang="en-IE" dirty="0" smtClean="0"/>
              <a:t>Makes extensive use of trained divisional asset profilers to amass knowledge. </a:t>
            </a:r>
          </a:p>
          <a:p>
            <a:r>
              <a:rPr lang="en-IE" dirty="0" smtClean="0"/>
              <a:t>Actual based approach targeting the </a:t>
            </a:r>
            <a:r>
              <a:rPr lang="en-IE" u="sng" dirty="0" smtClean="0"/>
              <a:t>proceeds of crime </a:t>
            </a:r>
            <a:r>
              <a:rPr lang="en-IE" dirty="0" smtClean="0"/>
              <a:t>(as opposed to the criminal actor) with the aim of threat neutralisation.</a:t>
            </a:r>
          </a:p>
          <a:p>
            <a:r>
              <a:rPr lang="en-IE" dirty="0" smtClean="0"/>
              <a:t>Number of profilers increasing. </a:t>
            </a:r>
          </a:p>
          <a:p>
            <a:r>
              <a:rPr lang="en-IE" dirty="0" smtClean="0"/>
              <a:t>CAB now also focusing on lower level criminality. </a:t>
            </a:r>
          </a:p>
          <a:p>
            <a:pPr lvl="1"/>
            <a:r>
              <a:rPr lang="en-IE" dirty="0" smtClean="0"/>
              <a:t>Number of targets increasing but lower level financial returns. </a:t>
            </a:r>
          </a:p>
          <a:p>
            <a:pPr lvl="1"/>
            <a:r>
              <a:rPr lang="en-IE" dirty="0" smtClean="0"/>
              <a:t>Statutory remit. </a:t>
            </a:r>
          </a:p>
          <a:p>
            <a:endParaRPr lang="en-IE" dirty="0"/>
          </a:p>
        </p:txBody>
      </p:sp>
    </p:spTree>
    <p:extLst>
      <p:ext uri="{BB962C8B-B14F-4D97-AF65-F5344CB8AC3E}">
        <p14:creationId xmlns:p14="http://schemas.microsoft.com/office/powerpoint/2010/main" val="783573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Concluding Thoughts. </a:t>
            </a:r>
            <a:endParaRPr lang="en-IE" dirty="0"/>
          </a:p>
        </p:txBody>
      </p:sp>
      <p:sp>
        <p:nvSpPr>
          <p:cNvPr id="3" name="Content Placeholder 2"/>
          <p:cNvSpPr>
            <a:spLocks noGrp="1"/>
          </p:cNvSpPr>
          <p:nvPr>
            <p:ph idx="1"/>
          </p:nvPr>
        </p:nvSpPr>
        <p:spPr/>
        <p:txBody>
          <a:bodyPr/>
          <a:lstStyle/>
          <a:p>
            <a:r>
              <a:rPr lang="en-IE" i="1" dirty="0"/>
              <a:t>An actuarial approach to criminal wrongdoing employing civil, administrative and regulatory mechanisms to alter the criminogenic networks that exist around the individual. </a:t>
            </a:r>
            <a:endParaRPr lang="en-IE" i="1" dirty="0" smtClean="0"/>
          </a:p>
          <a:p>
            <a:endParaRPr lang="en-IE" i="1" dirty="0"/>
          </a:p>
          <a:p>
            <a:r>
              <a:rPr lang="en-IE" i="1" dirty="0"/>
              <a:t>A criminological tool of disruption and discontinuity that operates against the financial base of crime as opposed to the criminal actor. </a:t>
            </a:r>
          </a:p>
          <a:p>
            <a:endParaRPr lang="en-IE" dirty="0"/>
          </a:p>
        </p:txBody>
      </p:sp>
    </p:spTree>
    <p:extLst>
      <p:ext uri="{BB962C8B-B14F-4D97-AF65-F5344CB8AC3E}">
        <p14:creationId xmlns:p14="http://schemas.microsoft.com/office/powerpoint/2010/main" val="346188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450</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Trebuchet MS</vt:lpstr>
      <vt:lpstr>Wingdings</vt:lpstr>
      <vt:lpstr>Wingdings 3</vt:lpstr>
      <vt:lpstr>Facet</vt:lpstr>
      <vt:lpstr>Asset Recovery.  The Irish Approach</vt:lpstr>
      <vt:lpstr>Structure of Paper</vt:lpstr>
      <vt:lpstr>Background and Context to change in approach to criminality in Ireland. </vt:lpstr>
      <vt:lpstr>Summary objective of CAB </vt:lpstr>
      <vt:lpstr> Operating Position </vt:lpstr>
      <vt:lpstr>Operating Approach. </vt:lpstr>
      <vt:lpstr>Concluding Thoughts.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Recovery.  The Irish Approach</dc:title>
  <dc:creator>PJ.Ryan</dc:creator>
  <cp:lastModifiedBy>PJ.Ryan</cp:lastModifiedBy>
  <cp:revision>7</cp:revision>
  <dcterms:created xsi:type="dcterms:W3CDTF">2020-11-16T14:28:07Z</dcterms:created>
  <dcterms:modified xsi:type="dcterms:W3CDTF">2020-11-16T15:19:51Z</dcterms:modified>
</cp:coreProperties>
</file>