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0" r:id="rId5"/>
  </p:sldMasterIdLst>
  <p:notesMasterIdLst>
    <p:notesMasterId r:id="rId21"/>
  </p:notesMasterIdLst>
  <p:handoutMasterIdLst>
    <p:handoutMasterId r:id="rId22"/>
  </p:handoutMasterIdLst>
  <p:sldIdLst>
    <p:sldId id="296" r:id="rId6"/>
    <p:sldId id="305" r:id="rId7"/>
    <p:sldId id="597" r:id="rId8"/>
    <p:sldId id="317" r:id="rId9"/>
    <p:sldId id="602" r:id="rId10"/>
    <p:sldId id="600" r:id="rId11"/>
    <p:sldId id="598" r:id="rId12"/>
    <p:sldId id="342" r:id="rId13"/>
    <p:sldId id="603" r:id="rId14"/>
    <p:sldId id="599" r:id="rId15"/>
    <p:sldId id="604" r:id="rId16"/>
    <p:sldId id="605" r:id="rId17"/>
    <p:sldId id="339" r:id="rId18"/>
    <p:sldId id="601" r:id="rId19"/>
    <p:sldId id="31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guide id="3" pos="1920" userDrawn="1">
          <p15:clr>
            <a:srgbClr val="A4A3A4"/>
          </p15:clr>
        </p15:guide>
        <p15:guide id="4" pos="3840" userDrawn="1">
          <p15:clr>
            <a:srgbClr val="A4A3A4"/>
          </p15:clr>
        </p15:guide>
        <p15:guide id="5" orient="horz" pos="14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BA47"/>
    <a:srgbClr val="C6972D"/>
    <a:srgbClr val="E94531"/>
    <a:srgbClr val="C4202E"/>
    <a:srgbClr val="006BB4"/>
    <a:srgbClr val="A11C43"/>
    <a:srgbClr val="17486A"/>
    <a:srgbClr val="03699C"/>
    <a:srgbClr val="1995D3"/>
    <a:srgbClr val="407F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23" autoAdjust="0"/>
    <p:restoredTop sz="82463" autoAdjust="0"/>
  </p:normalViewPr>
  <p:slideViewPr>
    <p:cSldViewPr>
      <p:cViewPr varScale="1">
        <p:scale>
          <a:sx n="74" d="100"/>
          <a:sy n="74" d="100"/>
        </p:scale>
        <p:origin x="1144" y="176"/>
      </p:cViewPr>
      <p:guideLst>
        <p:guide orient="horz" pos="4319"/>
        <p:guide pos="5759"/>
        <p:guide pos="1920"/>
        <p:guide pos="3840"/>
        <p:guide orient="horz" pos="1440"/>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5010E-64E2-4CBF-B04E-61D22D576A8F}"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3F375E08-67C9-44B9-95D1-77D265285835}">
      <dgm:prSet phldrT="[Text]" custT="1"/>
      <dgm:spPr/>
      <dgm:t>
        <a:bodyPr/>
        <a:lstStyle/>
        <a:p>
          <a:r>
            <a:rPr lang="en-US" sz="1600"/>
            <a:t>Phát triển và quản lý một vụ án</a:t>
          </a:r>
          <a:endParaRPr lang="en-US" sz="1600" dirty="0"/>
        </a:p>
      </dgm:t>
    </dgm:pt>
    <dgm:pt modelId="{F3421BBA-A4F6-4EEB-B8EE-CE1FE458DF9D}" type="parTrans" cxnId="{A21A6939-726D-419A-8785-8012C65F05DA}">
      <dgm:prSet/>
      <dgm:spPr/>
      <dgm:t>
        <a:bodyPr/>
        <a:lstStyle/>
        <a:p>
          <a:endParaRPr lang="en-US"/>
        </a:p>
      </dgm:t>
    </dgm:pt>
    <dgm:pt modelId="{0FF0DAF8-D1B3-4CAC-89FA-F802B246C414}" type="sibTrans" cxnId="{A21A6939-726D-419A-8785-8012C65F05DA}">
      <dgm:prSet/>
      <dgm:spPr/>
      <dgm:t>
        <a:bodyPr/>
        <a:lstStyle/>
        <a:p>
          <a:endParaRPr lang="en-US"/>
        </a:p>
      </dgm:t>
    </dgm:pt>
    <dgm:pt modelId="{E10645DC-4278-4711-878E-CD8D052481EA}">
      <dgm:prSet phldrT="[Text]" custT="1"/>
      <dgm:spPr/>
      <dgm:t>
        <a:bodyPr/>
        <a:lstStyle/>
        <a:p>
          <a:r>
            <a:rPr lang="en-US" sz="1600"/>
            <a:t>Các cơ chế tịch thu</a:t>
          </a:r>
          <a:endParaRPr lang="en-US" sz="1600" dirty="0"/>
        </a:p>
      </dgm:t>
    </dgm:pt>
    <dgm:pt modelId="{DD4335EF-D9FC-40DC-A847-FBFEEE0465D7}" type="parTrans" cxnId="{80D9F0EF-22B7-44DC-BAC3-FBA071189A35}">
      <dgm:prSet/>
      <dgm:spPr/>
      <dgm:t>
        <a:bodyPr/>
        <a:lstStyle/>
        <a:p>
          <a:endParaRPr lang="en-US"/>
        </a:p>
      </dgm:t>
    </dgm:pt>
    <dgm:pt modelId="{310C9728-A7AA-4508-A986-667152E797C5}" type="sibTrans" cxnId="{80D9F0EF-22B7-44DC-BAC3-FBA071189A35}">
      <dgm:prSet/>
      <dgm:spPr/>
      <dgm:t>
        <a:bodyPr/>
        <a:lstStyle/>
        <a:p>
          <a:endParaRPr lang="en-US"/>
        </a:p>
      </dgm:t>
    </dgm:pt>
    <dgm:pt modelId="{3B92BDD3-D15A-406B-847A-ECF73811A90E}">
      <dgm:prSet phldrT="[Text]" custT="1"/>
      <dgm:spPr/>
      <dgm:t>
        <a:bodyPr/>
        <a:lstStyle/>
        <a:p>
          <a:r>
            <a:rPr lang="en-US" sz="1600"/>
            <a:t>Hợp tác quốc tế về thu hồi tài sản</a:t>
          </a:r>
          <a:endParaRPr lang="en-US" sz="1600" dirty="0"/>
        </a:p>
      </dgm:t>
    </dgm:pt>
    <dgm:pt modelId="{3DE44D17-1A35-4F19-B0F2-17EB05471EE6}" type="parTrans" cxnId="{159E4238-168B-44DA-A786-229420D36BBF}">
      <dgm:prSet/>
      <dgm:spPr/>
      <dgm:t>
        <a:bodyPr/>
        <a:lstStyle/>
        <a:p>
          <a:endParaRPr lang="en-US"/>
        </a:p>
      </dgm:t>
    </dgm:pt>
    <dgm:pt modelId="{D9A31383-2879-49D8-95B4-FA45E2C883B6}" type="sibTrans" cxnId="{159E4238-168B-44DA-A786-229420D36BBF}">
      <dgm:prSet/>
      <dgm:spPr/>
      <dgm:t>
        <a:bodyPr/>
        <a:lstStyle/>
        <a:p>
          <a:endParaRPr lang="en-US"/>
        </a:p>
      </dgm:t>
    </dgm:pt>
    <dgm:pt modelId="{76372E23-9E9A-4E3A-ACC0-0256E5BBDA49}">
      <dgm:prSet phldrT="[Text]" custT="1"/>
      <dgm:spPr/>
      <dgm:t>
        <a:bodyPr/>
        <a:lstStyle/>
        <a:p>
          <a:r>
            <a:rPr lang="en-US" sz="1600"/>
            <a:t>Thủ tục dân sự; thủ tục tịch thu nội địa do nền tài phán khác thực hiện  </a:t>
          </a:r>
          <a:endParaRPr lang="en-US" sz="1600" dirty="0"/>
        </a:p>
      </dgm:t>
    </dgm:pt>
    <dgm:pt modelId="{957BE4CA-6F03-46CC-BC4E-47407CE09A28}" type="parTrans" cxnId="{AB645C13-AFB1-41FE-B51D-596CFB9F6584}">
      <dgm:prSet/>
      <dgm:spPr/>
      <dgm:t>
        <a:bodyPr/>
        <a:lstStyle/>
        <a:p>
          <a:endParaRPr lang="en-US"/>
        </a:p>
      </dgm:t>
    </dgm:pt>
    <dgm:pt modelId="{FC0F5DC3-685A-4550-8C05-5BDD60158269}" type="sibTrans" cxnId="{AB645C13-AFB1-41FE-B51D-596CFB9F6584}">
      <dgm:prSet/>
      <dgm:spPr/>
      <dgm:t>
        <a:bodyPr/>
        <a:lstStyle/>
        <a:p>
          <a:endParaRPr lang="en-US"/>
        </a:p>
      </dgm:t>
    </dgm:pt>
    <dgm:pt modelId="{BA85A26C-1489-4CED-9372-A9F92C22E967}">
      <dgm:prSet phldrT="[Text]" custT="1"/>
      <dgm:spPr/>
      <dgm:t>
        <a:bodyPr/>
        <a:lstStyle/>
        <a:p>
          <a:r>
            <a:rPr lang="en-US" sz="1600"/>
            <a:t>Thu thập chứng cứ và theo dấu tài sản</a:t>
          </a:r>
          <a:endParaRPr lang="en-US" sz="1600" dirty="0"/>
        </a:p>
      </dgm:t>
    </dgm:pt>
    <dgm:pt modelId="{F723EF68-599E-4AC1-B4E6-89A7227D84B3}" type="parTrans" cxnId="{ABE6BEFB-BA22-4324-8181-2DF27A9ABB2A}">
      <dgm:prSet/>
      <dgm:spPr/>
      <dgm:t>
        <a:bodyPr/>
        <a:lstStyle/>
        <a:p>
          <a:endParaRPr lang="en-US"/>
        </a:p>
      </dgm:t>
    </dgm:pt>
    <dgm:pt modelId="{853D5596-6A1C-4008-B491-F6D404EFAE53}" type="sibTrans" cxnId="{ABE6BEFB-BA22-4324-8181-2DF27A9ABB2A}">
      <dgm:prSet/>
      <dgm:spPr/>
      <dgm:t>
        <a:bodyPr/>
        <a:lstStyle/>
        <a:p>
          <a:endParaRPr lang="en-US"/>
        </a:p>
      </dgm:t>
    </dgm:pt>
    <dgm:pt modelId="{B008E0F0-9133-4BE5-A719-1EAB05D26CF2}">
      <dgm:prSet phldrT="[Text]" custT="1"/>
      <dgm:spPr/>
      <dgm:t>
        <a:bodyPr/>
        <a:lstStyle/>
        <a:p>
          <a:r>
            <a:rPr lang="en-US" sz="1600"/>
            <a:t>Bảo đảm tài sản</a:t>
          </a:r>
          <a:endParaRPr lang="en-US" sz="1600" dirty="0"/>
        </a:p>
      </dgm:t>
    </dgm:pt>
    <dgm:pt modelId="{E118FB84-7B21-4AA2-AD69-1E49F80FABD6}" type="parTrans" cxnId="{BB3487BC-379A-41C6-9D27-2C9800D682EF}">
      <dgm:prSet/>
      <dgm:spPr/>
      <dgm:t>
        <a:bodyPr/>
        <a:lstStyle/>
        <a:p>
          <a:endParaRPr lang="en-US"/>
        </a:p>
      </dgm:t>
    </dgm:pt>
    <dgm:pt modelId="{6E53547B-FE93-4EAC-BB71-91A1DDD22473}" type="sibTrans" cxnId="{BB3487BC-379A-41C6-9D27-2C9800D682EF}">
      <dgm:prSet/>
      <dgm:spPr/>
      <dgm:t>
        <a:bodyPr/>
        <a:lstStyle/>
        <a:p>
          <a:endParaRPr lang="en-US"/>
        </a:p>
      </dgm:t>
    </dgm:pt>
    <dgm:pt modelId="{953166D1-079E-42E0-8139-41E522E891FE}">
      <dgm:prSet phldrT="[Text]" custT="1"/>
      <dgm:spPr/>
      <dgm:t>
        <a:bodyPr/>
        <a:lstStyle/>
        <a:p>
          <a:r>
            <a:rPr lang="en-US" sz="1600"/>
            <a:t>Quản lý đối tượng của tài sản tịch thu</a:t>
          </a:r>
          <a:endParaRPr lang="en-US" sz="1600" dirty="0"/>
        </a:p>
      </dgm:t>
    </dgm:pt>
    <dgm:pt modelId="{606681D8-FF14-48B5-A1C8-F84B0DC3021A}" type="parTrans" cxnId="{28D68723-EDE7-4AA1-B13C-1A519CC93DB9}">
      <dgm:prSet/>
      <dgm:spPr/>
      <dgm:t>
        <a:bodyPr/>
        <a:lstStyle/>
        <a:p>
          <a:endParaRPr lang="en-US"/>
        </a:p>
      </dgm:t>
    </dgm:pt>
    <dgm:pt modelId="{491E253C-E588-4026-AFC8-4DE15C346816}" type="sibTrans" cxnId="{28D68723-EDE7-4AA1-B13C-1A519CC93DB9}">
      <dgm:prSet/>
      <dgm:spPr/>
      <dgm:t>
        <a:bodyPr/>
        <a:lstStyle/>
        <a:p>
          <a:endParaRPr lang="en-US"/>
        </a:p>
      </dgm:t>
    </dgm:pt>
    <dgm:pt modelId="{3388BFF1-B90E-4974-89DE-079214626DBE}">
      <dgm:prSet phldrT="[Text]"/>
      <dgm:spPr/>
      <dgm:t>
        <a:bodyPr/>
        <a:lstStyle/>
        <a:p>
          <a:endParaRPr lang="en-US"/>
        </a:p>
      </dgm:t>
    </dgm:pt>
    <dgm:pt modelId="{CDD07E75-771E-41B2-A84C-E4C45BE73BDD}" type="parTrans" cxnId="{1CBF910C-A43D-438C-8A55-107530D11633}">
      <dgm:prSet/>
      <dgm:spPr/>
      <dgm:t>
        <a:bodyPr/>
        <a:lstStyle/>
        <a:p>
          <a:endParaRPr lang="en-US"/>
        </a:p>
      </dgm:t>
    </dgm:pt>
    <dgm:pt modelId="{307EBCF2-2509-4D49-A7CF-BB39A4BE269E}" type="sibTrans" cxnId="{1CBF910C-A43D-438C-8A55-107530D11633}">
      <dgm:prSet/>
      <dgm:spPr/>
      <dgm:t>
        <a:bodyPr/>
        <a:lstStyle/>
        <a:p>
          <a:endParaRPr lang="en-US"/>
        </a:p>
      </dgm:t>
    </dgm:pt>
    <dgm:pt modelId="{2FE1C353-284C-438D-A7CC-7D707AF45398}" type="pres">
      <dgm:prSet presAssocID="{5D25010E-64E2-4CBF-B04E-61D22D576A8F}" presName="Name0" presStyleCnt="0">
        <dgm:presLayoutVars>
          <dgm:chMax val="1"/>
          <dgm:chPref val="1"/>
          <dgm:dir/>
          <dgm:animOne val="branch"/>
          <dgm:animLvl val="lvl"/>
        </dgm:presLayoutVars>
      </dgm:prSet>
      <dgm:spPr/>
    </dgm:pt>
    <dgm:pt modelId="{F20CF797-71DB-4036-8CC5-AD6CFAD830E0}" type="pres">
      <dgm:prSet presAssocID="{3F375E08-67C9-44B9-95D1-77D265285835}" presName="Parent" presStyleLbl="node0" presStyleIdx="0" presStyleCnt="1" custScaleX="106558" custScaleY="105924">
        <dgm:presLayoutVars>
          <dgm:chMax val="6"/>
          <dgm:chPref val="6"/>
        </dgm:presLayoutVars>
      </dgm:prSet>
      <dgm:spPr/>
    </dgm:pt>
    <dgm:pt modelId="{725D4AF7-E391-4A11-9D1A-71FB596A4310}" type="pres">
      <dgm:prSet presAssocID="{E10645DC-4278-4711-878E-CD8D052481EA}" presName="Accent1" presStyleCnt="0"/>
      <dgm:spPr/>
    </dgm:pt>
    <dgm:pt modelId="{B00C0832-9C7E-48E1-B9A7-D499B814FF7B}" type="pres">
      <dgm:prSet presAssocID="{E10645DC-4278-4711-878E-CD8D052481EA}" presName="Accent" presStyleLbl="bgShp" presStyleIdx="0" presStyleCnt="6"/>
      <dgm:spPr/>
    </dgm:pt>
    <dgm:pt modelId="{C8B25E6A-66F4-4119-8907-CEA0EC1D1A6A}" type="pres">
      <dgm:prSet presAssocID="{E10645DC-4278-4711-878E-CD8D052481EA}" presName="Child1" presStyleLbl="node1" presStyleIdx="0" presStyleCnt="6" custScaleX="130484" custScaleY="102773" custLinFactNeighborX="-1793" custLinFactNeighborY="1324">
        <dgm:presLayoutVars>
          <dgm:chMax val="0"/>
          <dgm:chPref val="0"/>
          <dgm:bulletEnabled val="1"/>
        </dgm:presLayoutVars>
      </dgm:prSet>
      <dgm:spPr/>
    </dgm:pt>
    <dgm:pt modelId="{2EB28FA8-E336-4B20-BB9B-500811B910DA}" type="pres">
      <dgm:prSet presAssocID="{3B92BDD3-D15A-406B-847A-ECF73811A90E}" presName="Accent2" presStyleCnt="0"/>
      <dgm:spPr/>
    </dgm:pt>
    <dgm:pt modelId="{64DB49A8-3F33-4742-A575-28A4E9225ADC}" type="pres">
      <dgm:prSet presAssocID="{3B92BDD3-D15A-406B-847A-ECF73811A90E}" presName="Accent" presStyleLbl="bgShp" presStyleIdx="1" presStyleCnt="6"/>
      <dgm:spPr/>
    </dgm:pt>
    <dgm:pt modelId="{08568413-B06B-4E67-B818-C0CC0C90EC11}" type="pres">
      <dgm:prSet presAssocID="{3B92BDD3-D15A-406B-847A-ECF73811A90E}" presName="Child2" presStyleLbl="node1" presStyleIdx="1" presStyleCnt="6" custScaleX="131647" custScaleY="111950" custLinFactNeighborX="13431" custLinFactNeighborY="-2037">
        <dgm:presLayoutVars>
          <dgm:chMax val="0"/>
          <dgm:chPref val="0"/>
          <dgm:bulletEnabled val="1"/>
        </dgm:presLayoutVars>
      </dgm:prSet>
      <dgm:spPr/>
    </dgm:pt>
    <dgm:pt modelId="{46B4C8A6-8A0D-4E78-BF7E-BC22E8655628}" type="pres">
      <dgm:prSet presAssocID="{76372E23-9E9A-4E3A-ACC0-0256E5BBDA49}" presName="Accent3" presStyleCnt="0"/>
      <dgm:spPr/>
    </dgm:pt>
    <dgm:pt modelId="{54383AB4-9920-4F24-8B06-02567E2AEF39}" type="pres">
      <dgm:prSet presAssocID="{76372E23-9E9A-4E3A-ACC0-0256E5BBDA49}" presName="Accent" presStyleLbl="bgShp" presStyleIdx="2" presStyleCnt="6"/>
      <dgm:spPr/>
    </dgm:pt>
    <dgm:pt modelId="{214D057D-D7F1-4CF4-9650-BB775F8631F1}" type="pres">
      <dgm:prSet presAssocID="{76372E23-9E9A-4E3A-ACC0-0256E5BBDA49}" presName="Child3" presStyleLbl="node1" presStyleIdx="2" presStyleCnt="6" custScaleX="133856" custScaleY="120846" custLinFactNeighborX="14536" custLinFactNeighborY="-252">
        <dgm:presLayoutVars>
          <dgm:chMax val="0"/>
          <dgm:chPref val="0"/>
          <dgm:bulletEnabled val="1"/>
        </dgm:presLayoutVars>
      </dgm:prSet>
      <dgm:spPr/>
    </dgm:pt>
    <dgm:pt modelId="{D098DC35-1D44-476D-820A-2D897BB0C090}" type="pres">
      <dgm:prSet presAssocID="{BA85A26C-1489-4CED-9372-A9F92C22E967}" presName="Accent4" presStyleCnt="0"/>
      <dgm:spPr/>
    </dgm:pt>
    <dgm:pt modelId="{9D325D39-0C78-4673-BD1F-6AA9373F0C43}" type="pres">
      <dgm:prSet presAssocID="{BA85A26C-1489-4CED-9372-A9F92C22E967}" presName="Accent" presStyleLbl="bgShp" presStyleIdx="3" presStyleCnt="6"/>
      <dgm:spPr/>
    </dgm:pt>
    <dgm:pt modelId="{68E7C9CB-8BBF-45AD-9626-180FADDF4100}" type="pres">
      <dgm:prSet presAssocID="{BA85A26C-1489-4CED-9372-A9F92C22E967}" presName="Child4" presStyleLbl="node1" presStyleIdx="3" presStyleCnt="6" custScaleX="121733" custScaleY="104539" custLinFactNeighborY="-4207">
        <dgm:presLayoutVars>
          <dgm:chMax val="0"/>
          <dgm:chPref val="0"/>
          <dgm:bulletEnabled val="1"/>
        </dgm:presLayoutVars>
      </dgm:prSet>
      <dgm:spPr/>
    </dgm:pt>
    <dgm:pt modelId="{A25790A4-38DF-4B4A-B894-9501B1C456D8}" type="pres">
      <dgm:prSet presAssocID="{B008E0F0-9133-4BE5-A719-1EAB05D26CF2}" presName="Accent5" presStyleCnt="0"/>
      <dgm:spPr/>
    </dgm:pt>
    <dgm:pt modelId="{2B082E55-6D97-488C-95CD-C1FFB5DBDC16}" type="pres">
      <dgm:prSet presAssocID="{B008E0F0-9133-4BE5-A719-1EAB05D26CF2}" presName="Accent" presStyleLbl="bgShp" presStyleIdx="4" presStyleCnt="6"/>
      <dgm:spPr/>
    </dgm:pt>
    <dgm:pt modelId="{BC25FAAF-D8E3-43D7-8C95-44E18899E922}" type="pres">
      <dgm:prSet presAssocID="{B008E0F0-9133-4BE5-A719-1EAB05D26CF2}" presName="Child5" presStyleLbl="node1" presStyleIdx="4" presStyleCnt="6" custScaleX="128324" custScaleY="110943" custLinFactNeighborX="-12065" custLinFactNeighborY="-624">
        <dgm:presLayoutVars>
          <dgm:chMax val="0"/>
          <dgm:chPref val="0"/>
          <dgm:bulletEnabled val="1"/>
        </dgm:presLayoutVars>
      </dgm:prSet>
      <dgm:spPr/>
    </dgm:pt>
    <dgm:pt modelId="{E8BC8CD7-FA02-4776-820B-5B6D51380CB5}" type="pres">
      <dgm:prSet presAssocID="{953166D1-079E-42E0-8139-41E522E891FE}" presName="Accent6" presStyleCnt="0"/>
      <dgm:spPr/>
    </dgm:pt>
    <dgm:pt modelId="{3A76A9DD-79DD-4FA7-AC71-82B389679058}" type="pres">
      <dgm:prSet presAssocID="{953166D1-079E-42E0-8139-41E522E891FE}" presName="Accent" presStyleLbl="bgShp" presStyleIdx="5" presStyleCnt="6"/>
      <dgm:spPr/>
    </dgm:pt>
    <dgm:pt modelId="{AA915F0E-176D-4CA7-B68A-EB68F992773A}" type="pres">
      <dgm:prSet presAssocID="{953166D1-079E-42E0-8139-41E522E891FE}" presName="Child6" presStyleLbl="node1" presStyleIdx="5" presStyleCnt="6" custScaleX="128547" custScaleY="111675" custLinFactNeighborX="-11953" custLinFactNeighborY="0">
        <dgm:presLayoutVars>
          <dgm:chMax val="0"/>
          <dgm:chPref val="0"/>
          <dgm:bulletEnabled val="1"/>
        </dgm:presLayoutVars>
      </dgm:prSet>
      <dgm:spPr/>
    </dgm:pt>
  </dgm:ptLst>
  <dgm:cxnLst>
    <dgm:cxn modelId="{1CBF910C-A43D-438C-8A55-107530D11633}" srcId="{5D25010E-64E2-4CBF-B04E-61D22D576A8F}" destId="{3388BFF1-B90E-4974-89DE-079214626DBE}" srcOrd="1" destOrd="0" parTransId="{CDD07E75-771E-41B2-A84C-E4C45BE73BDD}" sibTransId="{307EBCF2-2509-4D49-A7CF-BB39A4BE269E}"/>
    <dgm:cxn modelId="{AB645C13-AFB1-41FE-B51D-596CFB9F6584}" srcId="{3F375E08-67C9-44B9-95D1-77D265285835}" destId="{76372E23-9E9A-4E3A-ACC0-0256E5BBDA49}" srcOrd="2" destOrd="0" parTransId="{957BE4CA-6F03-46CC-BC4E-47407CE09A28}" sibTransId="{FC0F5DC3-685A-4550-8C05-5BDD60158269}"/>
    <dgm:cxn modelId="{DEF64F1A-660C-486D-B1C1-1172671169BB}" type="presOf" srcId="{3B92BDD3-D15A-406B-847A-ECF73811A90E}" destId="{08568413-B06B-4E67-B818-C0CC0C90EC11}" srcOrd="0" destOrd="0" presId="urn:microsoft.com/office/officeart/2011/layout/HexagonRadial"/>
    <dgm:cxn modelId="{28D68723-EDE7-4AA1-B13C-1A519CC93DB9}" srcId="{3F375E08-67C9-44B9-95D1-77D265285835}" destId="{953166D1-079E-42E0-8139-41E522E891FE}" srcOrd="5" destOrd="0" parTransId="{606681D8-FF14-48B5-A1C8-F84B0DC3021A}" sibTransId="{491E253C-E588-4026-AFC8-4DE15C346816}"/>
    <dgm:cxn modelId="{159E4238-168B-44DA-A786-229420D36BBF}" srcId="{3F375E08-67C9-44B9-95D1-77D265285835}" destId="{3B92BDD3-D15A-406B-847A-ECF73811A90E}" srcOrd="1" destOrd="0" parTransId="{3DE44D17-1A35-4F19-B0F2-17EB05471EE6}" sibTransId="{D9A31383-2879-49D8-95B4-FA45E2C883B6}"/>
    <dgm:cxn modelId="{A21A6939-726D-419A-8785-8012C65F05DA}" srcId="{5D25010E-64E2-4CBF-B04E-61D22D576A8F}" destId="{3F375E08-67C9-44B9-95D1-77D265285835}" srcOrd="0" destOrd="0" parTransId="{F3421BBA-A4F6-4EEB-B8EE-CE1FE458DF9D}" sibTransId="{0FF0DAF8-D1B3-4CAC-89FA-F802B246C414}"/>
    <dgm:cxn modelId="{010BEA8B-D3F2-4E46-AB7B-80E2F119EBFC}" type="presOf" srcId="{953166D1-079E-42E0-8139-41E522E891FE}" destId="{AA915F0E-176D-4CA7-B68A-EB68F992773A}" srcOrd="0" destOrd="0" presId="urn:microsoft.com/office/officeart/2011/layout/HexagonRadial"/>
    <dgm:cxn modelId="{71788B8E-86D1-4F9E-97B1-3709933723CB}" type="presOf" srcId="{5D25010E-64E2-4CBF-B04E-61D22D576A8F}" destId="{2FE1C353-284C-438D-A7CC-7D707AF45398}" srcOrd="0" destOrd="0" presId="urn:microsoft.com/office/officeart/2011/layout/HexagonRadial"/>
    <dgm:cxn modelId="{87C49893-8510-4E6E-BD1F-B544AD9BC2C0}" type="presOf" srcId="{B008E0F0-9133-4BE5-A719-1EAB05D26CF2}" destId="{BC25FAAF-D8E3-43D7-8C95-44E18899E922}" srcOrd="0" destOrd="0" presId="urn:microsoft.com/office/officeart/2011/layout/HexagonRadial"/>
    <dgm:cxn modelId="{3E92F797-14E0-491B-9AAA-2126D382A801}" type="presOf" srcId="{76372E23-9E9A-4E3A-ACC0-0256E5BBDA49}" destId="{214D057D-D7F1-4CF4-9650-BB775F8631F1}" srcOrd="0" destOrd="0" presId="urn:microsoft.com/office/officeart/2011/layout/HexagonRadial"/>
    <dgm:cxn modelId="{BB3487BC-379A-41C6-9D27-2C9800D682EF}" srcId="{3F375E08-67C9-44B9-95D1-77D265285835}" destId="{B008E0F0-9133-4BE5-A719-1EAB05D26CF2}" srcOrd="4" destOrd="0" parTransId="{E118FB84-7B21-4AA2-AD69-1E49F80FABD6}" sibTransId="{6E53547B-FE93-4EAC-BB71-91A1DDD22473}"/>
    <dgm:cxn modelId="{3ABC0BD2-7610-406C-A0E7-04587A1C6B3A}" type="presOf" srcId="{BA85A26C-1489-4CED-9372-A9F92C22E967}" destId="{68E7C9CB-8BBF-45AD-9626-180FADDF4100}" srcOrd="0" destOrd="0" presId="urn:microsoft.com/office/officeart/2011/layout/HexagonRadial"/>
    <dgm:cxn modelId="{20598AD6-2F9B-4BFF-9891-60E155697DCA}" type="presOf" srcId="{3F375E08-67C9-44B9-95D1-77D265285835}" destId="{F20CF797-71DB-4036-8CC5-AD6CFAD830E0}" srcOrd="0" destOrd="0" presId="urn:microsoft.com/office/officeart/2011/layout/HexagonRadial"/>
    <dgm:cxn modelId="{80D9F0EF-22B7-44DC-BAC3-FBA071189A35}" srcId="{3F375E08-67C9-44B9-95D1-77D265285835}" destId="{E10645DC-4278-4711-878E-CD8D052481EA}" srcOrd="0" destOrd="0" parTransId="{DD4335EF-D9FC-40DC-A847-FBFEEE0465D7}" sibTransId="{310C9728-A7AA-4508-A986-667152E797C5}"/>
    <dgm:cxn modelId="{ABE6BEFB-BA22-4324-8181-2DF27A9ABB2A}" srcId="{3F375E08-67C9-44B9-95D1-77D265285835}" destId="{BA85A26C-1489-4CED-9372-A9F92C22E967}" srcOrd="3" destOrd="0" parTransId="{F723EF68-599E-4AC1-B4E6-89A7227D84B3}" sibTransId="{853D5596-6A1C-4008-B491-F6D404EFAE53}"/>
    <dgm:cxn modelId="{1BFC16FF-43CE-4A3B-823C-24D4E0EAE192}" type="presOf" srcId="{E10645DC-4278-4711-878E-CD8D052481EA}" destId="{C8B25E6A-66F4-4119-8907-CEA0EC1D1A6A}" srcOrd="0" destOrd="0" presId="urn:microsoft.com/office/officeart/2011/layout/HexagonRadial"/>
    <dgm:cxn modelId="{4174A802-3A47-4584-8704-77355B47D294}" type="presParOf" srcId="{2FE1C353-284C-438D-A7CC-7D707AF45398}" destId="{F20CF797-71DB-4036-8CC5-AD6CFAD830E0}" srcOrd="0" destOrd="0" presId="urn:microsoft.com/office/officeart/2011/layout/HexagonRadial"/>
    <dgm:cxn modelId="{C66CCFBF-6400-4B1B-81DE-59D1DF513F24}" type="presParOf" srcId="{2FE1C353-284C-438D-A7CC-7D707AF45398}" destId="{725D4AF7-E391-4A11-9D1A-71FB596A4310}" srcOrd="1" destOrd="0" presId="urn:microsoft.com/office/officeart/2011/layout/HexagonRadial"/>
    <dgm:cxn modelId="{11510B53-E9EA-4ADA-A3A3-5FD78344B40D}" type="presParOf" srcId="{725D4AF7-E391-4A11-9D1A-71FB596A4310}" destId="{B00C0832-9C7E-48E1-B9A7-D499B814FF7B}" srcOrd="0" destOrd="0" presId="urn:microsoft.com/office/officeart/2011/layout/HexagonRadial"/>
    <dgm:cxn modelId="{E20FE79C-5902-48F9-8DAF-ABBADA852A33}" type="presParOf" srcId="{2FE1C353-284C-438D-A7CC-7D707AF45398}" destId="{C8B25E6A-66F4-4119-8907-CEA0EC1D1A6A}" srcOrd="2" destOrd="0" presId="urn:microsoft.com/office/officeart/2011/layout/HexagonRadial"/>
    <dgm:cxn modelId="{B32E0625-B6B6-436F-9D86-7038CDF64654}" type="presParOf" srcId="{2FE1C353-284C-438D-A7CC-7D707AF45398}" destId="{2EB28FA8-E336-4B20-BB9B-500811B910DA}" srcOrd="3" destOrd="0" presId="urn:microsoft.com/office/officeart/2011/layout/HexagonRadial"/>
    <dgm:cxn modelId="{9DD6FF26-9164-4D5D-A6BB-3462992CBB0B}" type="presParOf" srcId="{2EB28FA8-E336-4B20-BB9B-500811B910DA}" destId="{64DB49A8-3F33-4742-A575-28A4E9225ADC}" srcOrd="0" destOrd="0" presId="urn:microsoft.com/office/officeart/2011/layout/HexagonRadial"/>
    <dgm:cxn modelId="{A6CA2D6F-B712-472D-BADE-6FFF3B6F0E5C}" type="presParOf" srcId="{2FE1C353-284C-438D-A7CC-7D707AF45398}" destId="{08568413-B06B-4E67-B818-C0CC0C90EC11}" srcOrd="4" destOrd="0" presId="urn:microsoft.com/office/officeart/2011/layout/HexagonRadial"/>
    <dgm:cxn modelId="{A379A3B3-838A-46B3-A200-45DAAB4B590E}" type="presParOf" srcId="{2FE1C353-284C-438D-A7CC-7D707AF45398}" destId="{46B4C8A6-8A0D-4E78-BF7E-BC22E8655628}" srcOrd="5" destOrd="0" presId="urn:microsoft.com/office/officeart/2011/layout/HexagonRadial"/>
    <dgm:cxn modelId="{2ED7EBAF-202E-4F24-A3A2-974D9E025FD5}" type="presParOf" srcId="{46B4C8A6-8A0D-4E78-BF7E-BC22E8655628}" destId="{54383AB4-9920-4F24-8B06-02567E2AEF39}" srcOrd="0" destOrd="0" presId="urn:microsoft.com/office/officeart/2011/layout/HexagonRadial"/>
    <dgm:cxn modelId="{2CAF70E1-E724-4062-9861-0EC7D6DA6AD2}" type="presParOf" srcId="{2FE1C353-284C-438D-A7CC-7D707AF45398}" destId="{214D057D-D7F1-4CF4-9650-BB775F8631F1}" srcOrd="6" destOrd="0" presId="urn:microsoft.com/office/officeart/2011/layout/HexagonRadial"/>
    <dgm:cxn modelId="{FC57EDFE-C5BC-476E-9115-905BD1D1F4CC}" type="presParOf" srcId="{2FE1C353-284C-438D-A7CC-7D707AF45398}" destId="{D098DC35-1D44-476D-820A-2D897BB0C090}" srcOrd="7" destOrd="0" presId="urn:microsoft.com/office/officeart/2011/layout/HexagonRadial"/>
    <dgm:cxn modelId="{670BA9CC-DF76-4EBF-98D2-2B187BE01625}" type="presParOf" srcId="{D098DC35-1D44-476D-820A-2D897BB0C090}" destId="{9D325D39-0C78-4673-BD1F-6AA9373F0C43}" srcOrd="0" destOrd="0" presId="urn:microsoft.com/office/officeart/2011/layout/HexagonRadial"/>
    <dgm:cxn modelId="{3586B79B-2FCA-425A-9B1B-9F1F8A8026A7}" type="presParOf" srcId="{2FE1C353-284C-438D-A7CC-7D707AF45398}" destId="{68E7C9CB-8BBF-45AD-9626-180FADDF4100}" srcOrd="8" destOrd="0" presId="urn:microsoft.com/office/officeart/2011/layout/HexagonRadial"/>
    <dgm:cxn modelId="{0071A935-C2B0-4BD4-8BA9-DFDF079337D5}" type="presParOf" srcId="{2FE1C353-284C-438D-A7CC-7D707AF45398}" destId="{A25790A4-38DF-4B4A-B894-9501B1C456D8}" srcOrd="9" destOrd="0" presId="urn:microsoft.com/office/officeart/2011/layout/HexagonRadial"/>
    <dgm:cxn modelId="{0AEA0A8C-1B53-4C4B-ABF5-5FF722752F2E}" type="presParOf" srcId="{A25790A4-38DF-4B4A-B894-9501B1C456D8}" destId="{2B082E55-6D97-488C-95CD-C1FFB5DBDC16}" srcOrd="0" destOrd="0" presId="urn:microsoft.com/office/officeart/2011/layout/HexagonRadial"/>
    <dgm:cxn modelId="{5206025A-9745-48A4-BD5E-115CF04EFB2A}" type="presParOf" srcId="{2FE1C353-284C-438D-A7CC-7D707AF45398}" destId="{BC25FAAF-D8E3-43D7-8C95-44E18899E922}" srcOrd="10" destOrd="0" presId="urn:microsoft.com/office/officeart/2011/layout/HexagonRadial"/>
    <dgm:cxn modelId="{56E4752D-C027-43E2-8DF0-5088E71AD96B}" type="presParOf" srcId="{2FE1C353-284C-438D-A7CC-7D707AF45398}" destId="{E8BC8CD7-FA02-4776-820B-5B6D51380CB5}" srcOrd="11" destOrd="0" presId="urn:microsoft.com/office/officeart/2011/layout/HexagonRadial"/>
    <dgm:cxn modelId="{0CE44E70-BC08-40F4-98A4-E9BBDD99143E}" type="presParOf" srcId="{E8BC8CD7-FA02-4776-820B-5B6D51380CB5}" destId="{3A76A9DD-79DD-4FA7-AC71-82B389679058}" srcOrd="0" destOrd="0" presId="urn:microsoft.com/office/officeart/2011/layout/HexagonRadial"/>
    <dgm:cxn modelId="{54EC2285-EE78-418F-B7A3-1FDDC99CCCF8}" type="presParOf" srcId="{2FE1C353-284C-438D-A7CC-7D707AF45398}" destId="{AA915F0E-176D-4CA7-B68A-EB68F992773A}"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CF797-71DB-4036-8CC5-AD6CFAD830E0}">
      <dsp:nvSpPr>
        <dsp:cNvPr id="0" name=""/>
        <dsp:cNvSpPr/>
      </dsp:nvSpPr>
      <dsp:spPr>
        <a:xfrm>
          <a:off x="3200405" y="1752597"/>
          <a:ext cx="2463754" cy="211856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Phát triển và quản lý một vụ án</a:t>
          </a:r>
          <a:endParaRPr lang="en-US" sz="1600" kern="1200" dirty="0"/>
        </a:p>
      </dsp:txBody>
      <dsp:txXfrm>
        <a:off x="3607476" y="2102635"/>
        <a:ext cx="1649612" cy="1418491"/>
      </dsp:txXfrm>
    </dsp:sp>
    <dsp:sp modelId="{64DB49A8-3F33-4742-A575-28A4E9225ADC}">
      <dsp:nvSpPr>
        <dsp:cNvPr id="0" name=""/>
        <dsp:cNvSpPr/>
      </dsp:nvSpPr>
      <dsp:spPr>
        <a:xfrm>
          <a:off x="4724054" y="854935"/>
          <a:ext cx="872358" cy="7516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B25E6A-66F4-4119-8907-CEA0EC1D1A6A}">
      <dsp:nvSpPr>
        <dsp:cNvPr id="0" name=""/>
        <dsp:cNvSpPr/>
      </dsp:nvSpPr>
      <dsp:spPr>
        <a:xfrm>
          <a:off x="3166425" y="-8261"/>
          <a:ext cx="2472372" cy="168465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Các cơ chế tịch thu</a:t>
          </a:r>
          <a:endParaRPr lang="en-US" sz="1600" kern="1200" dirty="0"/>
        </a:p>
      </dsp:txBody>
      <dsp:txXfrm>
        <a:off x="3532891" y="241446"/>
        <a:ext cx="1739440" cy="1185240"/>
      </dsp:txXfrm>
    </dsp:sp>
    <dsp:sp modelId="{54383AB4-9920-4F24-8B06-02567E2AEF39}">
      <dsp:nvSpPr>
        <dsp:cNvPr id="0" name=""/>
        <dsp:cNvSpPr/>
      </dsp:nvSpPr>
      <dsp:spPr>
        <a:xfrm>
          <a:off x="5742164" y="2260124"/>
          <a:ext cx="872358" cy="7516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568413-B06B-4E67-B818-C0CC0C90EC11}">
      <dsp:nvSpPr>
        <dsp:cNvPr id="0" name=""/>
        <dsp:cNvSpPr/>
      </dsp:nvSpPr>
      <dsp:spPr>
        <a:xfrm>
          <a:off x="5181592" y="869647"/>
          <a:ext cx="2494408" cy="183508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Hợp tác quốc tế về thu hồi tài sản</a:t>
          </a:r>
          <a:endParaRPr lang="en-US" sz="1600" kern="1200" dirty="0"/>
        </a:p>
      </dsp:txBody>
      <dsp:txXfrm>
        <a:off x="5564220" y="1151139"/>
        <a:ext cx="1729152" cy="1272099"/>
      </dsp:txXfrm>
    </dsp:sp>
    <dsp:sp modelId="{9D325D39-0C78-4673-BD1F-6AA9373F0C43}">
      <dsp:nvSpPr>
        <dsp:cNvPr id="0" name=""/>
        <dsp:cNvSpPr/>
      </dsp:nvSpPr>
      <dsp:spPr>
        <a:xfrm>
          <a:off x="5034919" y="3846318"/>
          <a:ext cx="872358" cy="7516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4D057D-D7F1-4CF4-9650-BB775F8631F1}">
      <dsp:nvSpPr>
        <dsp:cNvPr id="0" name=""/>
        <dsp:cNvSpPr/>
      </dsp:nvSpPr>
      <dsp:spPr>
        <a:xfrm>
          <a:off x="5181601" y="2808034"/>
          <a:ext cx="2536264" cy="19809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Thủ tục dân sự; thủ tục tịch thu nội địa do nền tài phán khác thực hiện  </a:t>
          </a:r>
          <a:endParaRPr lang="en-US" sz="1600" kern="1200" dirty="0"/>
        </a:p>
      </dsp:txBody>
      <dsp:txXfrm>
        <a:off x="5581605" y="3120450"/>
        <a:ext cx="1736256" cy="1356074"/>
      </dsp:txXfrm>
    </dsp:sp>
    <dsp:sp modelId="{2B082E55-6D97-488C-95CD-C1FFB5DBDC16}">
      <dsp:nvSpPr>
        <dsp:cNvPr id="0" name=""/>
        <dsp:cNvSpPr/>
      </dsp:nvSpPr>
      <dsp:spPr>
        <a:xfrm>
          <a:off x="3280522" y="4010971"/>
          <a:ext cx="872358" cy="7516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E7C9CB-8BBF-45AD-9626-180FADDF4100}">
      <dsp:nvSpPr>
        <dsp:cNvPr id="0" name=""/>
        <dsp:cNvSpPr/>
      </dsp:nvSpPr>
      <dsp:spPr>
        <a:xfrm>
          <a:off x="3283304" y="3886201"/>
          <a:ext cx="2306561" cy="171360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Thu thập chứng cứ và theo dấu tài sản</a:t>
          </a:r>
          <a:endParaRPr lang="en-US" sz="1600" kern="1200" dirty="0"/>
        </a:p>
      </dsp:txBody>
      <dsp:txXfrm>
        <a:off x="3638709" y="4150241"/>
        <a:ext cx="1595751" cy="1185522"/>
      </dsp:txXfrm>
    </dsp:sp>
    <dsp:sp modelId="{3A76A9DD-79DD-4FA7-AC71-82B389679058}">
      <dsp:nvSpPr>
        <dsp:cNvPr id="0" name=""/>
        <dsp:cNvSpPr/>
      </dsp:nvSpPr>
      <dsp:spPr>
        <a:xfrm>
          <a:off x="2245739" y="2606346"/>
          <a:ext cx="872358" cy="7516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25FAAF-D8E3-43D7-8C95-44E18899E922}">
      <dsp:nvSpPr>
        <dsp:cNvPr id="0" name=""/>
        <dsp:cNvSpPr/>
      </dsp:nvSpPr>
      <dsp:spPr>
        <a:xfrm>
          <a:off x="1246466" y="2884228"/>
          <a:ext cx="2431445" cy="181857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Bảo đảm tài sản</a:t>
          </a:r>
          <a:endParaRPr lang="en-US" sz="1600" kern="1200" dirty="0"/>
        </a:p>
      </dsp:txBody>
      <dsp:txXfrm>
        <a:off x="1622275" y="3165311"/>
        <a:ext cx="1679827" cy="1256410"/>
      </dsp:txXfrm>
    </dsp:sp>
    <dsp:sp modelId="{AA915F0E-176D-4CA7-B68A-EB68F992773A}">
      <dsp:nvSpPr>
        <dsp:cNvPr id="0" name=""/>
        <dsp:cNvSpPr/>
      </dsp:nvSpPr>
      <dsp:spPr>
        <a:xfrm>
          <a:off x="1246475" y="903036"/>
          <a:ext cx="2435670" cy="183057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Quản lý đối tượng của tài sản tịch thu</a:t>
          </a:r>
          <a:endParaRPr lang="en-US" sz="1600" kern="1200" dirty="0"/>
        </a:p>
      </dsp:txBody>
      <dsp:txXfrm>
        <a:off x="1623779" y="1186606"/>
        <a:ext cx="1681062" cy="1263435"/>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ＭＳ Ｐゴシック" charset="0"/>
              </a:defRPr>
            </a:lvl1pPr>
          </a:lstStyle>
          <a:p>
            <a:pPr>
              <a:defRPr/>
            </a:pPr>
            <a:endParaRPr lang="en-US"/>
          </a:p>
        </p:txBody>
      </p:sp>
      <p:sp>
        <p:nvSpPr>
          <p:cNvPr id="10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ＭＳ Ｐゴシック" charset="0"/>
              </a:defRPr>
            </a:lvl1pPr>
          </a:lstStyle>
          <a:p>
            <a:pPr>
              <a:defRPr/>
            </a:pPr>
            <a:endParaRPr lang="en-US"/>
          </a:p>
        </p:txBody>
      </p:sp>
      <p:sp>
        <p:nvSpPr>
          <p:cNvPr id="10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ＭＳ Ｐゴシック" charset="0"/>
              </a:defRPr>
            </a:lvl1pPr>
          </a:lstStyle>
          <a:p>
            <a:pPr>
              <a:defRPr/>
            </a:pPr>
            <a:endParaRPr lang="en-US"/>
          </a:p>
        </p:txBody>
      </p:sp>
      <p:sp>
        <p:nvSpPr>
          <p:cNvPr id="10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20607A1-0186-494C-A3A9-07772C489FE8}" type="slidenum">
              <a:rPr lang="en-US"/>
              <a:pPr/>
              <a:t>‹#›</a:t>
            </a:fld>
            <a:endParaRPr lang="en-US"/>
          </a:p>
        </p:txBody>
      </p:sp>
    </p:spTree>
    <p:extLst>
      <p:ext uri="{BB962C8B-B14F-4D97-AF65-F5344CB8AC3E}">
        <p14:creationId xmlns:p14="http://schemas.microsoft.com/office/powerpoint/2010/main" val="3600234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EBACCAB-D60E-5D4C-9575-030BC7C72B1D}" type="datetimeFigureOut">
              <a:rPr lang="en-US"/>
              <a:pPr/>
              <a:t>11/16/20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A3C551B-FB78-B248-85BC-CAC8E1FB7F04}" type="slidenum">
              <a:rPr lang="en-US"/>
              <a:pPr/>
              <a:t>‹#›</a:t>
            </a:fld>
            <a:endParaRPr lang="en-US"/>
          </a:p>
        </p:txBody>
      </p:sp>
    </p:spTree>
    <p:extLst>
      <p:ext uri="{BB962C8B-B14F-4D97-AF65-F5344CB8AC3E}">
        <p14:creationId xmlns:p14="http://schemas.microsoft.com/office/powerpoint/2010/main" val="167155773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C551B-FB78-B248-85BC-CAC8E1FB7F04}" type="slidenum">
              <a:rPr lang="en-US" smtClean="0"/>
              <a:pPr/>
              <a:t>1</a:t>
            </a:fld>
            <a:endParaRPr lang="en-US"/>
          </a:p>
        </p:txBody>
      </p:sp>
    </p:spTree>
    <p:extLst>
      <p:ext uri="{BB962C8B-B14F-4D97-AF65-F5344CB8AC3E}">
        <p14:creationId xmlns:p14="http://schemas.microsoft.com/office/powerpoint/2010/main" val="4095455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C551B-FB78-B248-85BC-CAC8E1FB7F04}" type="slidenum">
              <a:rPr lang="en-US" smtClean="0"/>
              <a:pPr/>
              <a:t>2</a:t>
            </a:fld>
            <a:endParaRPr lang="en-US"/>
          </a:p>
        </p:txBody>
      </p:sp>
    </p:spTree>
    <p:extLst>
      <p:ext uri="{BB962C8B-B14F-4D97-AF65-F5344CB8AC3E}">
        <p14:creationId xmlns:p14="http://schemas.microsoft.com/office/powerpoint/2010/main" val="402540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SG" dirty="0"/>
              <a:t>Every year between USD 20 and 40 billions of public funds are embezzled (equivalent of 20% to 40% of the global ODA). </a:t>
            </a:r>
            <a:endParaRPr lang="en-US" dirty="0"/>
          </a:p>
        </p:txBody>
      </p:sp>
      <p:sp>
        <p:nvSpPr>
          <p:cNvPr id="4" name="Slide Number Placeholder 3"/>
          <p:cNvSpPr>
            <a:spLocks noGrp="1"/>
          </p:cNvSpPr>
          <p:nvPr>
            <p:ph type="sldNum" sz="quarter" idx="5"/>
          </p:nvPr>
        </p:nvSpPr>
        <p:spPr/>
        <p:txBody>
          <a:bodyPr/>
          <a:lstStyle/>
          <a:p>
            <a:fld id="{AA3C551B-FB78-B248-85BC-CAC8E1FB7F04}" type="slidenum">
              <a:rPr lang="en-US" smtClean="0"/>
              <a:pPr/>
              <a:t>3</a:t>
            </a:fld>
            <a:endParaRPr lang="en-US"/>
          </a:p>
        </p:txBody>
      </p:sp>
    </p:spTree>
    <p:extLst>
      <p:ext uri="{BB962C8B-B14F-4D97-AF65-F5344CB8AC3E}">
        <p14:creationId xmlns:p14="http://schemas.microsoft.com/office/powerpoint/2010/main" val="3739524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C551B-FB78-B248-85BC-CAC8E1FB7F04}" type="slidenum">
              <a:rPr lang="en-US" smtClean="0"/>
              <a:pPr/>
              <a:t>4</a:t>
            </a:fld>
            <a:endParaRPr lang="en-US"/>
          </a:p>
        </p:txBody>
      </p:sp>
    </p:spTree>
    <p:extLst>
      <p:ext uri="{BB962C8B-B14F-4D97-AF65-F5344CB8AC3E}">
        <p14:creationId xmlns:p14="http://schemas.microsoft.com/office/powerpoint/2010/main" val="841054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CFT = combating the financing of terrorism</a:t>
            </a:r>
            <a:endParaRPr lang="en-US" dirty="0"/>
          </a:p>
        </p:txBody>
      </p:sp>
      <p:sp>
        <p:nvSpPr>
          <p:cNvPr id="4" name="Slide Number Placeholder 3"/>
          <p:cNvSpPr>
            <a:spLocks noGrp="1"/>
          </p:cNvSpPr>
          <p:nvPr>
            <p:ph type="sldNum" sz="quarter" idx="5"/>
          </p:nvPr>
        </p:nvSpPr>
        <p:spPr/>
        <p:txBody>
          <a:bodyPr/>
          <a:lstStyle/>
          <a:p>
            <a:fld id="{AA3C551B-FB78-B248-85BC-CAC8E1FB7F04}" type="slidenum">
              <a:rPr lang="en-US" smtClean="0"/>
              <a:pPr/>
              <a:t>5</a:t>
            </a:fld>
            <a:endParaRPr lang="en-US"/>
          </a:p>
        </p:txBody>
      </p:sp>
    </p:spTree>
    <p:extLst>
      <p:ext uri="{BB962C8B-B14F-4D97-AF65-F5344CB8AC3E}">
        <p14:creationId xmlns:p14="http://schemas.microsoft.com/office/powerpoint/2010/main" val="193912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C551B-FB78-B248-85BC-CAC8E1FB7F04}" type="slidenum">
              <a:rPr lang="en-US" smtClean="0"/>
              <a:pPr/>
              <a:t>7</a:t>
            </a:fld>
            <a:endParaRPr lang="en-US"/>
          </a:p>
        </p:txBody>
      </p:sp>
    </p:spTree>
    <p:extLst>
      <p:ext uri="{BB962C8B-B14F-4D97-AF65-F5344CB8AC3E}">
        <p14:creationId xmlns:p14="http://schemas.microsoft.com/office/powerpoint/2010/main" val="572674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C551B-FB78-B248-85BC-CAC8E1FB7F04}" type="slidenum">
              <a:rPr lang="en-US" smtClean="0"/>
              <a:pPr/>
              <a:t>10</a:t>
            </a:fld>
            <a:endParaRPr lang="en-US"/>
          </a:p>
        </p:txBody>
      </p:sp>
    </p:spTree>
    <p:extLst>
      <p:ext uri="{BB962C8B-B14F-4D97-AF65-F5344CB8AC3E}">
        <p14:creationId xmlns:p14="http://schemas.microsoft.com/office/powerpoint/2010/main" val="2273753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b="0" i="0" kern="1200" dirty="0">
                <a:solidFill>
                  <a:schemeClr val="tx1"/>
                </a:solidFill>
                <a:effectLst/>
                <a:latin typeface="+mn-lt"/>
                <a:ea typeface="ＭＳ Ｐゴシック" charset="0"/>
                <a:cs typeface="ＭＳ Ｐゴシック" charset="0"/>
              </a:rPr>
              <a:t>The cases from which lessons were drawn included the Lava </a:t>
            </a:r>
            <a:r>
              <a:rPr lang="en-SG" sz="1200" b="0" i="0" kern="1200" dirty="0" err="1">
                <a:solidFill>
                  <a:schemeClr val="tx1"/>
                </a:solidFill>
                <a:effectLst/>
                <a:latin typeface="+mn-lt"/>
                <a:ea typeface="ＭＳ Ｐゴシック" charset="0"/>
                <a:cs typeface="ＭＳ Ｐゴシック" charset="0"/>
              </a:rPr>
              <a:t>Jato</a:t>
            </a:r>
            <a:r>
              <a:rPr lang="en-SG" sz="1200" b="0" i="0" kern="1200" dirty="0">
                <a:solidFill>
                  <a:schemeClr val="tx1"/>
                </a:solidFill>
                <a:effectLst/>
                <a:latin typeface="+mn-lt"/>
                <a:ea typeface="ＭＳ Ｐゴシック" charset="0"/>
                <a:cs typeface="ＭＳ Ｐゴシック" charset="0"/>
              </a:rPr>
              <a:t> case in Brazil, the return of assets stolen by former President Sani Abacha to Nigeria, the return of stolen assets to Kazakhstan, and the return of assets to Kenya through a multi-party framework for the return of assets from Crime and Corruption in Kenya (FRACCK).</a:t>
            </a:r>
            <a:endParaRPr lang="en-US" dirty="0"/>
          </a:p>
        </p:txBody>
      </p:sp>
      <p:sp>
        <p:nvSpPr>
          <p:cNvPr id="4" name="Slide Number Placeholder 3"/>
          <p:cNvSpPr>
            <a:spLocks noGrp="1"/>
          </p:cNvSpPr>
          <p:nvPr>
            <p:ph type="sldNum" sz="quarter" idx="5"/>
          </p:nvPr>
        </p:nvSpPr>
        <p:spPr/>
        <p:txBody>
          <a:bodyPr/>
          <a:lstStyle/>
          <a:p>
            <a:fld id="{AA3C551B-FB78-B248-85BC-CAC8E1FB7F04}" type="slidenum">
              <a:rPr lang="en-US" smtClean="0"/>
              <a:pPr/>
              <a:t>13</a:t>
            </a:fld>
            <a:endParaRPr lang="en-US"/>
          </a:p>
        </p:txBody>
      </p:sp>
    </p:spTree>
    <p:extLst>
      <p:ext uri="{BB962C8B-B14F-4D97-AF65-F5344CB8AC3E}">
        <p14:creationId xmlns:p14="http://schemas.microsoft.com/office/powerpoint/2010/main" val="819229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C551B-FB78-B248-85BC-CAC8E1FB7F04}" type="slidenum">
              <a:rPr lang="en-US" smtClean="0"/>
              <a:pPr/>
              <a:t>15</a:t>
            </a:fld>
            <a:endParaRPr lang="en-US"/>
          </a:p>
        </p:txBody>
      </p:sp>
    </p:spTree>
    <p:extLst>
      <p:ext uri="{BB962C8B-B14F-4D97-AF65-F5344CB8AC3E}">
        <p14:creationId xmlns:p14="http://schemas.microsoft.com/office/powerpoint/2010/main" val="4073064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46756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748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59871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picture A">
    <p:spTree>
      <p:nvGrpSpPr>
        <p:cNvPr id="1" name=""/>
        <p:cNvGrpSpPr/>
        <p:nvPr/>
      </p:nvGrpSpPr>
      <p:grpSpPr>
        <a:xfrm>
          <a:off x="0" y="0"/>
          <a:ext cx="0" cy="0"/>
          <a:chOff x="0" y="0"/>
          <a:chExt cx="0" cy="0"/>
        </a:xfrm>
      </p:grpSpPr>
      <p:sp>
        <p:nvSpPr>
          <p:cNvPr id="4" name="Picture Placeholder 9"/>
          <p:cNvSpPr>
            <a:spLocks noGrp="1"/>
          </p:cNvSpPr>
          <p:nvPr>
            <p:ph type="pic" sz="quarter" idx="13"/>
          </p:nvPr>
        </p:nvSpPr>
        <p:spPr>
          <a:xfrm>
            <a:off x="990600" y="533400"/>
            <a:ext cx="7013448" cy="5779008"/>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Tree>
    <p:extLst>
      <p:ext uri="{BB962C8B-B14F-4D97-AF65-F5344CB8AC3E}">
        <p14:creationId xmlns:p14="http://schemas.microsoft.com/office/powerpoint/2010/main" val="1270153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8" name="Rectangle 15"/>
          <p:cNvSpPr>
            <a:spLocks noChangeArrowheads="1"/>
          </p:cNvSpPr>
          <p:nvPr userDrawn="1"/>
        </p:nvSpPr>
        <p:spPr bwMode="auto">
          <a:xfrm>
            <a:off x="8626475" y="517525"/>
            <a:ext cx="184150" cy="457200"/>
          </a:xfrm>
          <a:prstGeom prst="rect">
            <a:avLst/>
          </a:prstGeom>
          <a:noFill/>
          <a:ln w="9525">
            <a:noFill/>
            <a:miter lim="800000"/>
            <a:headEnd/>
            <a:tailEnd/>
          </a:ln>
        </p:spPr>
        <p:txBody>
          <a:bodyPr wrap="none">
            <a:spAutoFit/>
          </a:bodyPr>
          <a:lstStyle/>
          <a:p>
            <a:pPr>
              <a:defRPr/>
            </a:pPr>
            <a:endParaRPr lang="en-US">
              <a:latin typeface="Times New Roman" pitchFamily="18" charset="0"/>
              <a:ea typeface="ＭＳ Ｐゴシック" charset="-128"/>
              <a:cs typeface="+mn-cs"/>
            </a:endParaRPr>
          </a:p>
        </p:txBody>
      </p:sp>
      <p:sp>
        <p:nvSpPr>
          <p:cNvPr id="18" name="Picture Placeholder 9"/>
          <p:cNvSpPr>
            <a:spLocks noGrp="1"/>
          </p:cNvSpPr>
          <p:nvPr>
            <p:ph type="pic" sz="quarter" idx="13"/>
          </p:nvPr>
        </p:nvSpPr>
        <p:spPr>
          <a:xfrm>
            <a:off x="0" y="4495800"/>
            <a:ext cx="3017520" cy="237744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24" name="Picture Placeholder 9"/>
          <p:cNvSpPr>
            <a:spLocks noGrp="1"/>
          </p:cNvSpPr>
          <p:nvPr>
            <p:ph type="pic" sz="quarter" idx="14"/>
          </p:nvPr>
        </p:nvSpPr>
        <p:spPr>
          <a:xfrm>
            <a:off x="3063240" y="4495800"/>
            <a:ext cx="3017520" cy="237744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25" name="Picture Placeholder 9"/>
          <p:cNvSpPr>
            <a:spLocks noGrp="1"/>
          </p:cNvSpPr>
          <p:nvPr>
            <p:ph type="pic" sz="quarter" idx="15"/>
          </p:nvPr>
        </p:nvSpPr>
        <p:spPr>
          <a:xfrm>
            <a:off x="6126480" y="4495800"/>
            <a:ext cx="3017520" cy="237744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35" name="Text Placeholder 33"/>
          <p:cNvSpPr>
            <a:spLocks noGrp="1"/>
          </p:cNvSpPr>
          <p:nvPr>
            <p:ph type="body" sz="quarter" idx="17"/>
          </p:nvPr>
        </p:nvSpPr>
        <p:spPr>
          <a:xfrm>
            <a:off x="533400" y="2209800"/>
            <a:ext cx="6553200" cy="762000"/>
          </a:xfrm>
          <a:prstGeom prst="rect">
            <a:avLst/>
          </a:prstGeom>
        </p:spPr>
        <p:txBody>
          <a:bodyPr vert="horz"/>
          <a:lstStyle>
            <a:lvl1pPr marL="0" indent="0">
              <a:buNone/>
              <a:defRPr sz="4000" b="1"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
        <p:nvSpPr>
          <p:cNvPr id="42" name="Text Placeholder 33"/>
          <p:cNvSpPr>
            <a:spLocks noGrp="1"/>
          </p:cNvSpPr>
          <p:nvPr>
            <p:ph type="body" sz="quarter" idx="19"/>
          </p:nvPr>
        </p:nvSpPr>
        <p:spPr>
          <a:xfrm>
            <a:off x="533400" y="2743200"/>
            <a:ext cx="6553200" cy="533400"/>
          </a:xfrm>
          <a:prstGeom prst="rect">
            <a:avLst/>
          </a:prstGeom>
        </p:spPr>
        <p:txBody>
          <a:bodyPr vert="horz"/>
          <a:lstStyle>
            <a:lvl1pPr marL="0" indent="0">
              <a:buNone/>
              <a:defRPr sz="2400" b="0" i="0" baseline="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
        <p:nvSpPr>
          <p:cNvPr id="49" name="Text Placeholder 33"/>
          <p:cNvSpPr>
            <a:spLocks noGrp="1"/>
          </p:cNvSpPr>
          <p:nvPr>
            <p:ph type="body" sz="quarter" idx="20"/>
          </p:nvPr>
        </p:nvSpPr>
        <p:spPr>
          <a:xfrm>
            <a:off x="533400" y="381000"/>
            <a:ext cx="990600" cy="457200"/>
          </a:xfrm>
          <a:prstGeom prst="rect">
            <a:avLst/>
          </a:prstGeom>
        </p:spPr>
        <p:txBody>
          <a:bodyPr vert="horz"/>
          <a:lstStyle>
            <a:lvl1pPr marL="0" indent="0">
              <a:buFontTx/>
              <a:buNone/>
              <a:defRPr sz="1200" b="0" i="0">
                <a:solidFill>
                  <a:schemeClr val="bg1">
                    <a:lumMod val="75000"/>
                  </a:schemeClr>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433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a:defRPr/>
            </a:pPr>
            <a:endParaRPr lang="en-US">
              <a:latin typeface="Times New Roman" pitchFamily="18" charset="0"/>
              <a:ea typeface="ＭＳ Ｐゴシック" charset="-128"/>
              <a:cs typeface="+mn-cs"/>
            </a:endParaRPr>
          </a:p>
        </p:txBody>
      </p:sp>
      <p:sp>
        <p:nvSpPr>
          <p:cNvPr id="6" name="Text Placeholder 33"/>
          <p:cNvSpPr>
            <a:spLocks noGrp="1"/>
          </p:cNvSpPr>
          <p:nvPr>
            <p:ph type="body" sz="quarter" idx="17"/>
          </p:nvPr>
        </p:nvSpPr>
        <p:spPr>
          <a:xfrm>
            <a:off x="1295400" y="3048000"/>
            <a:ext cx="6553200" cy="520456"/>
          </a:xfrm>
          <a:prstGeom prst="rect">
            <a:avLst/>
          </a:prstGeom>
        </p:spPr>
        <p:txBody>
          <a:bodyPr vert="horz"/>
          <a:lstStyle>
            <a:lvl1pPr marL="0" indent="0" algn="ctr">
              <a:buNone/>
              <a:defRPr sz="2800" b="1"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94085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picture A">
    <p:spTree>
      <p:nvGrpSpPr>
        <p:cNvPr id="1" name=""/>
        <p:cNvGrpSpPr/>
        <p:nvPr/>
      </p:nvGrpSpPr>
      <p:grpSpPr>
        <a:xfrm>
          <a:off x="0" y="0"/>
          <a:ext cx="0" cy="0"/>
          <a:chOff x="0" y="0"/>
          <a:chExt cx="0" cy="0"/>
        </a:xfrm>
      </p:grpSpPr>
      <p:sp>
        <p:nvSpPr>
          <p:cNvPr id="6" name="Picture Placeholder 9"/>
          <p:cNvSpPr>
            <a:spLocks noGrp="1"/>
          </p:cNvSpPr>
          <p:nvPr>
            <p:ph type="pic" sz="quarter" idx="13"/>
          </p:nvPr>
        </p:nvSpPr>
        <p:spPr>
          <a:xfrm>
            <a:off x="0" y="3566160"/>
            <a:ext cx="5303520" cy="329184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7" name="Picture Placeholder 9"/>
          <p:cNvSpPr>
            <a:spLocks noGrp="1"/>
          </p:cNvSpPr>
          <p:nvPr>
            <p:ph type="pic" sz="quarter" idx="14"/>
          </p:nvPr>
        </p:nvSpPr>
        <p:spPr>
          <a:xfrm>
            <a:off x="5394960" y="3566160"/>
            <a:ext cx="3749040" cy="329184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8" name="Text Placeholder 14"/>
          <p:cNvSpPr>
            <a:spLocks noGrp="1"/>
          </p:cNvSpPr>
          <p:nvPr>
            <p:ph type="body" sz="quarter" idx="16"/>
          </p:nvPr>
        </p:nvSpPr>
        <p:spPr>
          <a:xfrm>
            <a:off x="533400" y="685800"/>
            <a:ext cx="4724400" cy="381000"/>
          </a:xfrm>
          <a:prstGeom prst="rect">
            <a:avLst/>
          </a:prstGeom>
        </p:spPr>
        <p:txBody>
          <a:bodyPr vert="horz"/>
          <a:lstStyle>
            <a:lvl1pPr marL="0" indent="0">
              <a:buNone/>
              <a:defRPr sz="1800">
                <a:solidFill>
                  <a:srgbClr val="003399"/>
                </a:solidFill>
                <a:latin typeface="Myriad Pro"/>
              </a:defRPr>
            </a:lvl1pPr>
          </a:lstStyle>
          <a:p>
            <a:pPr lvl="0"/>
            <a:r>
              <a:rPr lang="en-US"/>
              <a:t>Click to edit Master text styles</a:t>
            </a:r>
          </a:p>
        </p:txBody>
      </p:sp>
      <p:sp>
        <p:nvSpPr>
          <p:cNvPr id="9" name="Text Placeholder 33"/>
          <p:cNvSpPr>
            <a:spLocks noGrp="1"/>
          </p:cNvSpPr>
          <p:nvPr>
            <p:ph type="body" sz="quarter" idx="18"/>
          </p:nvPr>
        </p:nvSpPr>
        <p:spPr>
          <a:xfrm>
            <a:off x="533400" y="1381869"/>
            <a:ext cx="6553200" cy="2123332"/>
          </a:xfrm>
          <a:prstGeom prst="rect">
            <a:avLst/>
          </a:prstGeom>
        </p:spPr>
        <p:txBody>
          <a:bodyPr vert="horz"/>
          <a:lstStyle>
            <a:lvl1pPr marL="342900" indent="-342900">
              <a:buFont typeface="Arial"/>
              <a:buChar char="•"/>
              <a:defRPr sz="1800" b="0"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87527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picture B">
    <p:spTree>
      <p:nvGrpSpPr>
        <p:cNvPr id="1" name=""/>
        <p:cNvGrpSpPr/>
        <p:nvPr/>
      </p:nvGrpSpPr>
      <p:grpSpPr>
        <a:xfrm>
          <a:off x="0" y="0"/>
          <a:ext cx="0" cy="0"/>
          <a:chOff x="0" y="0"/>
          <a:chExt cx="0" cy="0"/>
        </a:xfrm>
      </p:grpSpPr>
      <p:sp>
        <p:nvSpPr>
          <p:cNvPr id="6" name="Picture Placeholder 9"/>
          <p:cNvSpPr>
            <a:spLocks noGrp="1"/>
          </p:cNvSpPr>
          <p:nvPr>
            <p:ph type="pic" sz="quarter" idx="13"/>
          </p:nvPr>
        </p:nvSpPr>
        <p:spPr>
          <a:xfrm>
            <a:off x="0" y="4389120"/>
            <a:ext cx="4572000" cy="246888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5" name="Picture Placeholder 9"/>
          <p:cNvSpPr>
            <a:spLocks noGrp="1"/>
          </p:cNvSpPr>
          <p:nvPr>
            <p:ph type="pic" sz="quarter" idx="14"/>
          </p:nvPr>
        </p:nvSpPr>
        <p:spPr>
          <a:xfrm>
            <a:off x="4663440" y="4389120"/>
            <a:ext cx="4480560" cy="246888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13" name="Text Placeholder 14"/>
          <p:cNvSpPr>
            <a:spLocks noGrp="1"/>
          </p:cNvSpPr>
          <p:nvPr>
            <p:ph type="body" sz="quarter" idx="16"/>
          </p:nvPr>
        </p:nvSpPr>
        <p:spPr>
          <a:xfrm>
            <a:off x="533400" y="685800"/>
            <a:ext cx="4724400" cy="381000"/>
          </a:xfrm>
          <a:prstGeom prst="rect">
            <a:avLst/>
          </a:prstGeom>
        </p:spPr>
        <p:txBody>
          <a:bodyPr vert="horz"/>
          <a:lstStyle>
            <a:lvl1pPr marL="0" indent="0">
              <a:buNone/>
              <a:defRPr sz="1800">
                <a:solidFill>
                  <a:srgbClr val="003399"/>
                </a:solidFill>
                <a:latin typeface="Myriad Pro"/>
              </a:defRPr>
            </a:lvl1pPr>
          </a:lstStyle>
          <a:p>
            <a:pPr lvl="0"/>
            <a:r>
              <a:rPr lang="en-US"/>
              <a:t>Click to edit Master text styles</a:t>
            </a:r>
          </a:p>
        </p:txBody>
      </p:sp>
      <p:sp>
        <p:nvSpPr>
          <p:cNvPr id="14" name="Text Placeholder 33"/>
          <p:cNvSpPr>
            <a:spLocks noGrp="1"/>
          </p:cNvSpPr>
          <p:nvPr>
            <p:ph type="body" sz="quarter" idx="18"/>
          </p:nvPr>
        </p:nvSpPr>
        <p:spPr>
          <a:xfrm>
            <a:off x="533400" y="1381869"/>
            <a:ext cx="6553200" cy="2123332"/>
          </a:xfrm>
          <a:prstGeom prst="rect">
            <a:avLst/>
          </a:prstGeom>
        </p:spPr>
        <p:txBody>
          <a:bodyPr vert="horz"/>
          <a:lstStyle>
            <a:lvl1pPr marL="342900" indent="-342900">
              <a:buFont typeface="Arial"/>
              <a:buChar char="•"/>
              <a:defRPr sz="1800" b="0"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77926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3" name="Picture Placeholder 9"/>
          <p:cNvSpPr>
            <a:spLocks noGrp="1"/>
          </p:cNvSpPr>
          <p:nvPr>
            <p:ph type="pic" sz="quarter" idx="13"/>
          </p:nvPr>
        </p:nvSpPr>
        <p:spPr>
          <a:xfrm>
            <a:off x="0" y="0"/>
            <a:ext cx="9144000" cy="68580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Tree>
    <p:extLst>
      <p:ext uri="{BB962C8B-B14F-4D97-AF65-F5344CB8AC3E}">
        <p14:creationId xmlns:p14="http://schemas.microsoft.com/office/powerpoint/2010/main" val="1173740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picture B">
    <p:spTree>
      <p:nvGrpSpPr>
        <p:cNvPr id="1" name=""/>
        <p:cNvGrpSpPr/>
        <p:nvPr/>
      </p:nvGrpSpPr>
      <p:grpSpPr>
        <a:xfrm>
          <a:off x="0" y="0"/>
          <a:ext cx="0" cy="0"/>
          <a:chOff x="0" y="0"/>
          <a:chExt cx="0" cy="0"/>
        </a:xfrm>
      </p:grpSpPr>
      <p:sp>
        <p:nvSpPr>
          <p:cNvPr id="5"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a:defRPr/>
            </a:pPr>
            <a:endParaRPr lang="en-US">
              <a:latin typeface="Times New Roman" pitchFamily="18" charset="0"/>
              <a:ea typeface="ＭＳ Ｐゴシック" charset="-128"/>
              <a:cs typeface="+mn-cs"/>
            </a:endParaRPr>
          </a:p>
        </p:txBody>
      </p:sp>
      <p:sp>
        <p:nvSpPr>
          <p:cNvPr id="6" name="Picture Placeholder 9"/>
          <p:cNvSpPr>
            <a:spLocks noGrp="1"/>
          </p:cNvSpPr>
          <p:nvPr>
            <p:ph type="pic" sz="quarter" idx="13"/>
          </p:nvPr>
        </p:nvSpPr>
        <p:spPr>
          <a:xfrm>
            <a:off x="0" y="2971800"/>
            <a:ext cx="9144000" cy="38862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11" name="Text Placeholder 14"/>
          <p:cNvSpPr>
            <a:spLocks noGrp="1"/>
          </p:cNvSpPr>
          <p:nvPr>
            <p:ph type="body" sz="quarter" idx="16"/>
          </p:nvPr>
        </p:nvSpPr>
        <p:spPr>
          <a:xfrm>
            <a:off x="533400" y="685800"/>
            <a:ext cx="4724400" cy="381000"/>
          </a:xfrm>
          <a:prstGeom prst="rect">
            <a:avLst/>
          </a:prstGeom>
        </p:spPr>
        <p:txBody>
          <a:bodyPr vert="horz"/>
          <a:lstStyle>
            <a:lvl1pPr marL="0" indent="0">
              <a:buNone/>
              <a:defRPr sz="1800" b="1" i="0">
                <a:solidFill>
                  <a:srgbClr val="003399"/>
                </a:solidFill>
                <a:latin typeface="Myriad Pro"/>
              </a:defRPr>
            </a:lvl1pPr>
          </a:lstStyle>
          <a:p>
            <a:pPr lvl="0"/>
            <a:r>
              <a:rPr lang="en-US"/>
              <a:t>Click to edit Master text styles</a:t>
            </a:r>
          </a:p>
        </p:txBody>
      </p:sp>
      <p:sp>
        <p:nvSpPr>
          <p:cNvPr id="12" name="Text Placeholder 33"/>
          <p:cNvSpPr>
            <a:spLocks noGrp="1"/>
          </p:cNvSpPr>
          <p:nvPr>
            <p:ph type="body" sz="quarter" idx="18"/>
          </p:nvPr>
        </p:nvSpPr>
        <p:spPr>
          <a:xfrm>
            <a:off x="533400" y="1381869"/>
            <a:ext cx="6553200" cy="2123332"/>
          </a:xfrm>
          <a:prstGeom prst="rect">
            <a:avLst/>
          </a:prstGeom>
        </p:spPr>
        <p:txBody>
          <a:bodyPr vert="horz"/>
          <a:lstStyle>
            <a:lvl1pPr marL="0" indent="0">
              <a:buFontTx/>
              <a:buNone/>
              <a:defRPr sz="1800" b="0" i="0" baseline="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92610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pictures D">
    <p:spTree>
      <p:nvGrpSpPr>
        <p:cNvPr id="1" name=""/>
        <p:cNvGrpSpPr/>
        <p:nvPr/>
      </p:nvGrpSpPr>
      <p:grpSpPr>
        <a:xfrm>
          <a:off x="0" y="0"/>
          <a:ext cx="0" cy="0"/>
          <a:chOff x="0" y="0"/>
          <a:chExt cx="0" cy="0"/>
        </a:xfrm>
      </p:grpSpPr>
      <p:sp>
        <p:nvSpPr>
          <p:cNvPr id="3" name="Picture Placeholder 9"/>
          <p:cNvSpPr>
            <a:spLocks noGrp="1"/>
          </p:cNvSpPr>
          <p:nvPr>
            <p:ph type="pic" sz="quarter" idx="13"/>
          </p:nvPr>
        </p:nvSpPr>
        <p:spPr>
          <a:xfrm>
            <a:off x="4632610" y="0"/>
            <a:ext cx="4526280" cy="68580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4" name="Picture Placeholder 9"/>
          <p:cNvSpPr>
            <a:spLocks noGrp="1"/>
          </p:cNvSpPr>
          <p:nvPr>
            <p:ph type="pic" sz="quarter" idx="14"/>
          </p:nvPr>
        </p:nvSpPr>
        <p:spPr>
          <a:xfrm>
            <a:off x="0" y="0"/>
            <a:ext cx="4572000" cy="68580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Tree>
    <p:extLst>
      <p:ext uri="{BB962C8B-B14F-4D97-AF65-F5344CB8AC3E}">
        <p14:creationId xmlns:p14="http://schemas.microsoft.com/office/powerpoint/2010/main" val="165322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13178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Text Placeholder 14"/>
          <p:cNvSpPr>
            <a:spLocks noGrp="1"/>
          </p:cNvSpPr>
          <p:nvPr>
            <p:ph type="body" sz="quarter" idx="16"/>
          </p:nvPr>
        </p:nvSpPr>
        <p:spPr>
          <a:xfrm>
            <a:off x="533400" y="685800"/>
            <a:ext cx="4724400" cy="381000"/>
          </a:xfrm>
          <a:prstGeom prst="rect">
            <a:avLst/>
          </a:prstGeom>
        </p:spPr>
        <p:txBody>
          <a:bodyPr vert="horz"/>
          <a:lstStyle>
            <a:lvl1pPr marL="0" indent="0">
              <a:buNone/>
              <a:defRPr sz="1800" b="1" i="0">
                <a:solidFill>
                  <a:srgbClr val="003399"/>
                </a:solidFill>
                <a:latin typeface="Myriad Pro"/>
              </a:defRPr>
            </a:lvl1pPr>
          </a:lstStyle>
          <a:p>
            <a:pPr lvl="0"/>
            <a:r>
              <a:rPr lang="en-US"/>
              <a:t>Click to edit Master text styles</a:t>
            </a:r>
          </a:p>
        </p:txBody>
      </p:sp>
      <p:sp>
        <p:nvSpPr>
          <p:cNvPr id="20" name="Text Placeholder 33"/>
          <p:cNvSpPr>
            <a:spLocks noGrp="1"/>
          </p:cNvSpPr>
          <p:nvPr>
            <p:ph type="body" sz="quarter" idx="18"/>
          </p:nvPr>
        </p:nvSpPr>
        <p:spPr>
          <a:xfrm>
            <a:off x="533400" y="1381869"/>
            <a:ext cx="6553200" cy="1742331"/>
          </a:xfrm>
          <a:prstGeom prst="rect">
            <a:avLst/>
          </a:prstGeom>
        </p:spPr>
        <p:txBody>
          <a:bodyPr vert="horz"/>
          <a:lstStyle>
            <a:lvl1pPr marL="0" indent="0">
              <a:buFontTx/>
              <a:buNone/>
              <a:defRPr sz="1800" b="0" i="0" baseline="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8440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1769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11/16/20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22500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160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11/16/20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24835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11/16/20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12519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7364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2099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11/16/20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91191402"/>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725" r:id="rId13"/>
    <p:sldLayoutId id="2147483727" r:id="rId14"/>
    <p:sldLayoutId id="2147483719" r:id="rId15"/>
    <p:sldLayoutId id="2147483720" r:id="rId16"/>
    <p:sldLayoutId id="2147483721" r:id="rId17"/>
    <p:sldLayoutId id="2147483728" r:id="rId18"/>
    <p:sldLayoutId id="2147483723" r:id="rId19"/>
    <p:sldLayoutId id="214748372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guidelines.assetrecovery.or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nti-corruption.org/"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aselgovernance.org/sites/default/files/2020-09/200902_AR_Guide_FINAL.pdf" TargetMode="External"/><Relationship Id="rId2" Type="http://schemas.openxmlformats.org/officeDocument/2006/relationships/hyperlink" Target="https://star.worldbank.org/?q=publications&amp;keys=&amp;sort_by=field_date_value&amp;sort_order=DESC&amp;items_per_page=20" TargetMode="External"/><Relationship Id="rId1" Type="http://schemas.openxmlformats.org/officeDocument/2006/relationships/slideLayout" Target="../slideLayouts/slideLayout2.xml"/><Relationship Id="rId5" Type="http://schemas.openxmlformats.org/officeDocument/2006/relationships/hyperlink" Target="https://www.unodc.org/unodc/en/corruption/asset-recovery.html" TargetMode="External"/><Relationship Id="rId4" Type="http://schemas.openxmlformats.org/officeDocument/2006/relationships/hyperlink" Target="https://star.worldbank.org/about-us/global-forum-asset-recovery-gfar"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BB4"/>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30DD65B-D9AD-411E-8D0F-0AE83BCE2B22}"/>
              </a:ext>
            </a:extLst>
          </p:cNvPr>
          <p:cNvPicPr>
            <a:picLocks noChangeAspect="1"/>
          </p:cNvPicPr>
          <p:nvPr/>
        </p:nvPicPr>
        <p:blipFill>
          <a:blip r:embed="rId3"/>
          <a:stretch>
            <a:fillRect/>
          </a:stretch>
        </p:blipFill>
        <p:spPr>
          <a:xfrm>
            <a:off x="8001000" y="160020"/>
            <a:ext cx="1039368" cy="2165350"/>
          </a:xfrm>
          <a:prstGeom prst="rect">
            <a:avLst/>
          </a:prstGeom>
        </p:spPr>
      </p:pic>
      <p:sp>
        <p:nvSpPr>
          <p:cNvPr id="11" name="Title 10">
            <a:extLst>
              <a:ext uri="{FF2B5EF4-FFF2-40B4-BE49-F238E27FC236}">
                <a16:creationId xmlns:a16="http://schemas.microsoft.com/office/drawing/2014/main" id="{DC5F1CCB-9F50-6244-B0A6-992E7B145964}"/>
              </a:ext>
            </a:extLst>
          </p:cNvPr>
          <p:cNvSpPr>
            <a:spLocks noGrp="1"/>
          </p:cNvSpPr>
          <p:nvPr>
            <p:ph type="ctrTitle"/>
          </p:nvPr>
        </p:nvSpPr>
        <p:spPr>
          <a:xfrm>
            <a:off x="228600" y="381000"/>
            <a:ext cx="7592568" cy="1397109"/>
          </a:xfrm>
        </p:spPr>
        <p:txBody>
          <a:bodyPr>
            <a:noAutofit/>
          </a:bodyPr>
          <a:lstStyle/>
          <a:p>
            <a:r>
              <a:rPr lang="en-SG" sz="3200" b="1" dirty="0" err="1">
                <a:solidFill>
                  <a:schemeClr val="bg1"/>
                </a:solidFill>
                <a:latin typeface="Calibri" panose="020F0502020204030204" pitchFamily="34" charset="0"/>
                <a:cs typeface="Calibri" panose="020F0502020204030204" pitchFamily="34" charset="0"/>
              </a:rPr>
              <a:t>Kinh</a:t>
            </a:r>
            <a:r>
              <a:rPr lang="en-SG" sz="3200" b="1" dirty="0">
                <a:solidFill>
                  <a:schemeClr val="bg1"/>
                </a:solidFill>
                <a:latin typeface="Calibri" panose="020F0502020204030204" pitchFamily="34" charset="0"/>
                <a:cs typeface="Calibri" panose="020F0502020204030204" pitchFamily="34" charset="0"/>
              </a:rPr>
              <a:t> </a:t>
            </a:r>
            <a:r>
              <a:rPr lang="en-SG" sz="3200" b="1" dirty="0" err="1">
                <a:solidFill>
                  <a:schemeClr val="bg1"/>
                </a:solidFill>
                <a:latin typeface="Calibri" panose="020F0502020204030204" pitchFamily="34" charset="0"/>
                <a:cs typeface="Calibri" panose="020F0502020204030204" pitchFamily="34" charset="0"/>
              </a:rPr>
              <a:t>nghiệm</a:t>
            </a:r>
            <a:r>
              <a:rPr lang="en-SG" sz="3200" b="1" dirty="0">
                <a:solidFill>
                  <a:schemeClr val="bg1"/>
                </a:solidFill>
                <a:latin typeface="Calibri" panose="020F0502020204030204" pitchFamily="34" charset="0"/>
                <a:cs typeface="Calibri" panose="020F0502020204030204" pitchFamily="34" charset="0"/>
              </a:rPr>
              <a:t> </a:t>
            </a:r>
            <a:r>
              <a:rPr lang="en-SG" sz="3200" b="1" dirty="0" err="1">
                <a:solidFill>
                  <a:schemeClr val="bg1"/>
                </a:solidFill>
                <a:latin typeface="Calibri" panose="020F0502020204030204" pitchFamily="34" charset="0"/>
                <a:cs typeface="Calibri" panose="020F0502020204030204" pitchFamily="34" charset="0"/>
              </a:rPr>
              <a:t>của</a:t>
            </a:r>
            <a:r>
              <a:rPr lang="en-SG" sz="3200" b="1" dirty="0">
                <a:solidFill>
                  <a:schemeClr val="bg1"/>
                </a:solidFill>
                <a:latin typeface="Calibri" panose="020F0502020204030204" pitchFamily="34" charset="0"/>
                <a:cs typeface="Calibri" panose="020F0502020204030204" pitchFamily="34" charset="0"/>
              </a:rPr>
              <a:t> </a:t>
            </a:r>
            <a:r>
              <a:rPr lang="en-SG" sz="3200" b="1" dirty="0" err="1">
                <a:solidFill>
                  <a:schemeClr val="bg1"/>
                </a:solidFill>
                <a:latin typeface="Calibri" panose="020F0502020204030204" pitchFamily="34" charset="0"/>
                <a:cs typeface="Calibri" panose="020F0502020204030204" pitchFamily="34" charset="0"/>
              </a:rPr>
              <a:t>thế</a:t>
            </a:r>
            <a:r>
              <a:rPr lang="en-SG" sz="3200" b="1" dirty="0">
                <a:solidFill>
                  <a:schemeClr val="bg1"/>
                </a:solidFill>
                <a:latin typeface="Calibri" panose="020F0502020204030204" pitchFamily="34" charset="0"/>
                <a:cs typeface="Calibri" panose="020F0502020204030204" pitchFamily="34" charset="0"/>
              </a:rPr>
              <a:t> </a:t>
            </a:r>
            <a:r>
              <a:rPr lang="en-SG" sz="3200" b="1" dirty="0" err="1">
                <a:solidFill>
                  <a:schemeClr val="bg1"/>
                </a:solidFill>
                <a:latin typeface="Calibri" panose="020F0502020204030204" pitchFamily="34" charset="0"/>
                <a:cs typeface="Calibri" panose="020F0502020204030204" pitchFamily="34" charset="0"/>
              </a:rPr>
              <a:t>giới</a:t>
            </a:r>
            <a:r>
              <a:rPr lang="en-SG" sz="3200" b="1" dirty="0">
                <a:solidFill>
                  <a:schemeClr val="bg1"/>
                </a:solidFill>
                <a:latin typeface="Calibri" panose="020F0502020204030204" pitchFamily="34" charset="0"/>
                <a:cs typeface="Calibri" panose="020F0502020204030204" pitchFamily="34" charset="0"/>
              </a:rPr>
              <a:t> </a:t>
            </a:r>
            <a:r>
              <a:rPr lang="en-SG" sz="3200" b="1" dirty="0" err="1">
                <a:solidFill>
                  <a:schemeClr val="bg1"/>
                </a:solidFill>
                <a:latin typeface="Calibri" panose="020F0502020204030204" pitchFamily="34" charset="0"/>
                <a:cs typeface="Calibri" panose="020F0502020204030204" pitchFamily="34" charset="0"/>
              </a:rPr>
              <a:t>về</a:t>
            </a:r>
            <a:r>
              <a:rPr lang="en-SG" sz="3200" b="1" dirty="0">
                <a:solidFill>
                  <a:schemeClr val="bg1"/>
                </a:solidFill>
                <a:latin typeface="Calibri" panose="020F0502020204030204" pitchFamily="34" charset="0"/>
                <a:cs typeface="Calibri" panose="020F0502020204030204" pitchFamily="34" charset="0"/>
              </a:rPr>
              <a:t> </a:t>
            </a:r>
            <a:r>
              <a:rPr lang="en-SG" sz="3200" b="1" dirty="0" err="1">
                <a:solidFill>
                  <a:schemeClr val="bg1"/>
                </a:solidFill>
                <a:latin typeface="Calibri" panose="020F0502020204030204" pitchFamily="34" charset="0"/>
                <a:cs typeface="Calibri" panose="020F0502020204030204" pitchFamily="34" charset="0"/>
              </a:rPr>
              <a:t>thu</a:t>
            </a:r>
            <a:r>
              <a:rPr lang="en-SG" sz="3200" b="1" dirty="0">
                <a:solidFill>
                  <a:schemeClr val="bg1"/>
                </a:solidFill>
                <a:latin typeface="Calibri" panose="020F0502020204030204" pitchFamily="34" charset="0"/>
                <a:cs typeface="Calibri" panose="020F0502020204030204" pitchFamily="34" charset="0"/>
              </a:rPr>
              <a:t> </a:t>
            </a:r>
            <a:r>
              <a:rPr lang="en-SG" sz="3200" b="1" dirty="0" err="1">
                <a:solidFill>
                  <a:schemeClr val="bg1"/>
                </a:solidFill>
                <a:latin typeface="Calibri" panose="020F0502020204030204" pitchFamily="34" charset="0"/>
                <a:cs typeface="Calibri" panose="020F0502020204030204" pitchFamily="34" charset="0"/>
              </a:rPr>
              <a:t>hồi</a:t>
            </a:r>
            <a:r>
              <a:rPr lang="en-SG" sz="3200" b="1" dirty="0">
                <a:solidFill>
                  <a:schemeClr val="bg1"/>
                </a:solidFill>
                <a:latin typeface="Calibri" panose="020F0502020204030204" pitchFamily="34" charset="0"/>
                <a:cs typeface="Calibri" panose="020F0502020204030204" pitchFamily="34" charset="0"/>
              </a:rPr>
              <a:t> </a:t>
            </a:r>
            <a:r>
              <a:rPr lang="en-SG" sz="3200" b="1" dirty="0" err="1">
                <a:solidFill>
                  <a:schemeClr val="bg1"/>
                </a:solidFill>
                <a:latin typeface="Calibri" panose="020F0502020204030204" pitchFamily="34" charset="0"/>
                <a:cs typeface="Calibri" panose="020F0502020204030204" pitchFamily="34" charset="0"/>
              </a:rPr>
              <a:t>tài</a:t>
            </a:r>
            <a:r>
              <a:rPr lang="en-SG" sz="3200" b="1" dirty="0">
                <a:solidFill>
                  <a:schemeClr val="bg1"/>
                </a:solidFill>
                <a:latin typeface="Calibri" panose="020F0502020204030204" pitchFamily="34" charset="0"/>
                <a:cs typeface="Calibri" panose="020F0502020204030204" pitchFamily="34" charset="0"/>
              </a:rPr>
              <a:t> </a:t>
            </a:r>
            <a:r>
              <a:rPr lang="en-SG" sz="3200" b="1" dirty="0" err="1">
                <a:solidFill>
                  <a:schemeClr val="bg1"/>
                </a:solidFill>
                <a:latin typeface="Calibri" panose="020F0502020204030204" pitchFamily="34" charset="0"/>
                <a:cs typeface="Calibri" panose="020F0502020204030204" pitchFamily="34" charset="0"/>
              </a:rPr>
              <a:t>sản</a:t>
            </a:r>
            <a:r>
              <a:rPr lang="en-SG" sz="3200" b="1" dirty="0">
                <a:solidFill>
                  <a:schemeClr val="bg1"/>
                </a:solidFill>
                <a:latin typeface="Calibri" panose="020F0502020204030204" pitchFamily="34" charset="0"/>
                <a:cs typeface="Calibri" panose="020F0502020204030204" pitchFamily="34" charset="0"/>
              </a:rPr>
              <a:t>: </a:t>
            </a:r>
            <a:r>
              <a:rPr lang="en-SG" sz="3200" b="1" dirty="0" err="1">
                <a:solidFill>
                  <a:schemeClr val="bg1"/>
                </a:solidFill>
                <a:latin typeface="Calibri" panose="020F0502020204030204" pitchFamily="34" charset="0"/>
                <a:cs typeface="Calibri" panose="020F0502020204030204" pitchFamily="34" charset="0"/>
              </a:rPr>
              <a:t>Tiêu</a:t>
            </a:r>
            <a:r>
              <a:rPr lang="en-SG" sz="3200" b="1" dirty="0">
                <a:solidFill>
                  <a:schemeClr val="bg1"/>
                </a:solidFill>
                <a:latin typeface="Calibri" panose="020F0502020204030204" pitchFamily="34" charset="0"/>
                <a:cs typeface="Calibri" panose="020F0502020204030204" pitchFamily="34" charset="0"/>
              </a:rPr>
              <a:t> </a:t>
            </a:r>
            <a:r>
              <a:rPr lang="en-SG" sz="3200" b="1" dirty="0" err="1">
                <a:solidFill>
                  <a:schemeClr val="bg1"/>
                </a:solidFill>
                <a:latin typeface="Calibri" panose="020F0502020204030204" pitchFamily="34" charset="0"/>
                <a:cs typeface="Calibri" panose="020F0502020204030204" pitchFamily="34" charset="0"/>
              </a:rPr>
              <a:t>chuẩn</a:t>
            </a:r>
            <a:r>
              <a:rPr lang="en-SG" sz="3200" b="1" dirty="0">
                <a:solidFill>
                  <a:schemeClr val="bg1"/>
                </a:solidFill>
                <a:latin typeface="Calibri" panose="020F0502020204030204" pitchFamily="34" charset="0"/>
                <a:cs typeface="Calibri" panose="020F0502020204030204" pitchFamily="34" charset="0"/>
              </a:rPr>
              <a:t>, </a:t>
            </a:r>
            <a:r>
              <a:rPr lang="en-SG" sz="3200" b="1" dirty="0" err="1">
                <a:solidFill>
                  <a:schemeClr val="bg1"/>
                </a:solidFill>
                <a:latin typeface="Calibri" panose="020F0502020204030204" pitchFamily="34" charset="0"/>
                <a:cs typeface="Calibri" panose="020F0502020204030204" pitchFamily="34" charset="0"/>
              </a:rPr>
              <a:t>Cơ</a:t>
            </a:r>
            <a:r>
              <a:rPr lang="en-SG" sz="3200" b="1" dirty="0">
                <a:solidFill>
                  <a:schemeClr val="bg1"/>
                </a:solidFill>
                <a:latin typeface="Calibri" panose="020F0502020204030204" pitchFamily="34" charset="0"/>
                <a:cs typeface="Calibri" panose="020F0502020204030204" pitchFamily="34" charset="0"/>
              </a:rPr>
              <a:t> </a:t>
            </a:r>
            <a:r>
              <a:rPr lang="en-SG" sz="3200" b="1" dirty="0" err="1">
                <a:solidFill>
                  <a:schemeClr val="bg1"/>
                </a:solidFill>
                <a:latin typeface="Calibri" panose="020F0502020204030204" pitchFamily="34" charset="0"/>
                <a:cs typeface="Calibri" panose="020F0502020204030204" pitchFamily="34" charset="0"/>
              </a:rPr>
              <a:t>chế</a:t>
            </a:r>
            <a:r>
              <a:rPr lang="en-SG" sz="3200" b="1" dirty="0">
                <a:solidFill>
                  <a:schemeClr val="bg1"/>
                </a:solidFill>
                <a:latin typeface="Calibri" panose="020F0502020204030204" pitchFamily="34" charset="0"/>
                <a:cs typeface="Calibri" panose="020F0502020204030204" pitchFamily="34" charset="0"/>
              </a:rPr>
              <a:t> </a:t>
            </a:r>
            <a:r>
              <a:rPr lang="en-SG" sz="3200" b="1" dirty="0" err="1">
                <a:solidFill>
                  <a:schemeClr val="bg1"/>
                </a:solidFill>
                <a:latin typeface="Calibri" panose="020F0502020204030204" pitchFamily="34" charset="0"/>
                <a:cs typeface="Calibri" panose="020F0502020204030204" pitchFamily="34" charset="0"/>
              </a:rPr>
              <a:t>và</a:t>
            </a:r>
            <a:r>
              <a:rPr lang="en-SG" sz="3200" b="1" dirty="0">
                <a:solidFill>
                  <a:schemeClr val="bg1"/>
                </a:solidFill>
                <a:latin typeface="Calibri" panose="020F0502020204030204" pitchFamily="34" charset="0"/>
                <a:cs typeface="Calibri" panose="020F0502020204030204" pitchFamily="34" charset="0"/>
              </a:rPr>
              <a:t> </a:t>
            </a:r>
            <a:r>
              <a:rPr lang="en-SG" sz="3200" b="1" dirty="0" err="1">
                <a:solidFill>
                  <a:schemeClr val="bg1"/>
                </a:solidFill>
                <a:latin typeface="Calibri" panose="020F0502020204030204" pitchFamily="34" charset="0"/>
                <a:cs typeface="Calibri" panose="020F0502020204030204" pitchFamily="34" charset="0"/>
              </a:rPr>
              <a:t>Hướng</a:t>
            </a:r>
            <a:r>
              <a:rPr lang="en-SG" sz="3200" b="1" dirty="0">
                <a:solidFill>
                  <a:schemeClr val="bg1"/>
                </a:solidFill>
                <a:latin typeface="Calibri" panose="020F0502020204030204" pitchFamily="34" charset="0"/>
                <a:cs typeface="Calibri" panose="020F0502020204030204" pitchFamily="34" charset="0"/>
              </a:rPr>
              <a:t> </a:t>
            </a:r>
            <a:r>
              <a:rPr lang="en-SG" sz="3200" b="1" dirty="0" err="1">
                <a:solidFill>
                  <a:schemeClr val="bg1"/>
                </a:solidFill>
                <a:latin typeface="Calibri" panose="020F0502020204030204" pitchFamily="34" charset="0"/>
                <a:cs typeface="Calibri" panose="020F0502020204030204" pitchFamily="34" charset="0"/>
              </a:rPr>
              <a:t>dẫn</a:t>
            </a:r>
            <a:r>
              <a:rPr lang="en-SG" sz="3200" b="1" dirty="0">
                <a:solidFill>
                  <a:schemeClr val="bg1"/>
                </a:solidFill>
                <a:latin typeface="Calibri" panose="020F0502020204030204" pitchFamily="34" charset="0"/>
                <a:cs typeface="Calibri" panose="020F0502020204030204" pitchFamily="34" charset="0"/>
              </a:rPr>
              <a:t> </a:t>
            </a:r>
            <a:r>
              <a:rPr lang="en-SG" sz="3200" b="1" dirty="0" err="1">
                <a:solidFill>
                  <a:schemeClr val="bg1"/>
                </a:solidFill>
                <a:latin typeface="Calibri" panose="020F0502020204030204" pitchFamily="34" charset="0"/>
                <a:cs typeface="Calibri" panose="020F0502020204030204" pitchFamily="34" charset="0"/>
              </a:rPr>
              <a:t>chính</a:t>
            </a:r>
            <a:endParaRPr lang="en-US" sz="3200" b="1" dirty="0">
              <a:solidFill>
                <a:schemeClr val="bg1"/>
              </a:solidFill>
              <a:latin typeface="Calibri" panose="020F0502020204030204" pitchFamily="34" charset="0"/>
              <a:cs typeface="Calibri" panose="020F0502020204030204" pitchFamily="34" charset="0"/>
            </a:endParaRPr>
          </a:p>
        </p:txBody>
      </p:sp>
      <p:sp>
        <p:nvSpPr>
          <p:cNvPr id="12" name="Subtitle 11">
            <a:extLst>
              <a:ext uri="{FF2B5EF4-FFF2-40B4-BE49-F238E27FC236}">
                <a16:creationId xmlns:a16="http://schemas.microsoft.com/office/drawing/2014/main" id="{49A05B36-66B9-2642-B106-CFF007B6632E}"/>
              </a:ext>
            </a:extLst>
          </p:cNvPr>
          <p:cNvSpPr>
            <a:spLocks noGrp="1"/>
          </p:cNvSpPr>
          <p:nvPr>
            <p:ph type="subTitle" idx="1"/>
          </p:nvPr>
        </p:nvSpPr>
        <p:spPr>
          <a:xfrm>
            <a:off x="600182" y="5300871"/>
            <a:ext cx="7934218" cy="1397110"/>
          </a:xfrm>
        </p:spPr>
        <p:txBody>
          <a:bodyPr>
            <a:noAutofit/>
          </a:bodyPr>
          <a:lstStyle/>
          <a:p>
            <a:r>
              <a:rPr lang="en-US" sz="2000" b="1" dirty="0" err="1">
                <a:solidFill>
                  <a:schemeClr val="bg1"/>
                </a:solidFill>
              </a:rPr>
              <a:t>Diễn</a:t>
            </a:r>
            <a:r>
              <a:rPr lang="en-US" sz="2000" b="1" dirty="0">
                <a:solidFill>
                  <a:schemeClr val="bg1"/>
                </a:solidFill>
              </a:rPr>
              <a:t> </a:t>
            </a:r>
            <a:r>
              <a:rPr lang="en-US" sz="2000" b="1" dirty="0" err="1">
                <a:solidFill>
                  <a:schemeClr val="bg1"/>
                </a:solidFill>
              </a:rPr>
              <a:t>giả</a:t>
            </a:r>
            <a:r>
              <a:rPr lang="en-US" sz="2000" b="1" dirty="0">
                <a:solidFill>
                  <a:schemeClr val="bg1"/>
                </a:solidFill>
              </a:rPr>
              <a:t>: TS. Anga R </a:t>
            </a:r>
            <a:r>
              <a:rPr lang="en-US" sz="2000" b="1" dirty="0" err="1">
                <a:solidFill>
                  <a:schemeClr val="bg1"/>
                </a:solidFill>
              </a:rPr>
              <a:t>Timilsina</a:t>
            </a:r>
            <a:r>
              <a:rPr lang="en-US" sz="2000" b="1" dirty="0">
                <a:solidFill>
                  <a:schemeClr val="bg1"/>
                </a:solidFill>
              </a:rPr>
              <a:t> </a:t>
            </a:r>
          </a:p>
          <a:p>
            <a:r>
              <a:rPr lang="en-US" sz="2000" b="1" dirty="0" err="1">
                <a:solidFill>
                  <a:schemeClr val="bg1"/>
                </a:solidFill>
              </a:rPr>
              <a:t>Cố</a:t>
            </a:r>
            <a:r>
              <a:rPr lang="en-US" sz="2000" b="1" dirty="0">
                <a:solidFill>
                  <a:schemeClr val="bg1"/>
                </a:solidFill>
              </a:rPr>
              <a:t> </a:t>
            </a:r>
            <a:r>
              <a:rPr lang="en-US" sz="2000" b="1" dirty="0" err="1">
                <a:solidFill>
                  <a:schemeClr val="bg1"/>
                </a:solidFill>
              </a:rPr>
              <a:t>vấn</a:t>
            </a:r>
            <a:r>
              <a:rPr lang="en-US" sz="2000" b="1" dirty="0">
                <a:solidFill>
                  <a:schemeClr val="bg1"/>
                </a:solidFill>
              </a:rPr>
              <a:t> </a:t>
            </a:r>
            <a:r>
              <a:rPr lang="en-US" sz="2000" b="1" dirty="0" err="1">
                <a:solidFill>
                  <a:schemeClr val="bg1"/>
                </a:solidFill>
              </a:rPr>
              <a:t>Toàn</a:t>
            </a:r>
            <a:r>
              <a:rPr lang="en-US" sz="2000" b="1" dirty="0">
                <a:solidFill>
                  <a:schemeClr val="bg1"/>
                </a:solidFill>
              </a:rPr>
              <a:t> </a:t>
            </a:r>
            <a:r>
              <a:rPr lang="en-US" sz="2000" b="1" dirty="0" err="1">
                <a:solidFill>
                  <a:schemeClr val="bg1"/>
                </a:solidFill>
              </a:rPr>
              <a:t>cầu</a:t>
            </a:r>
            <a:r>
              <a:rPr lang="en-US" sz="2000" b="1" dirty="0">
                <a:solidFill>
                  <a:schemeClr val="bg1"/>
                </a:solidFill>
              </a:rPr>
              <a:t> </a:t>
            </a:r>
            <a:r>
              <a:rPr lang="en-US" sz="2000" b="1" dirty="0" err="1">
                <a:solidFill>
                  <a:schemeClr val="bg1"/>
                </a:solidFill>
              </a:rPr>
              <a:t>về</a:t>
            </a:r>
            <a:r>
              <a:rPr lang="en-US" sz="2000" b="1" dirty="0">
                <a:solidFill>
                  <a:schemeClr val="bg1"/>
                </a:solidFill>
              </a:rPr>
              <a:t> </a:t>
            </a:r>
            <a:r>
              <a:rPr lang="en-US" sz="2000" b="1" dirty="0" err="1">
                <a:solidFill>
                  <a:schemeClr val="bg1"/>
                </a:solidFill>
              </a:rPr>
              <a:t>phòng</a:t>
            </a:r>
            <a:r>
              <a:rPr lang="en-US" sz="2000" b="1" dirty="0">
                <a:solidFill>
                  <a:schemeClr val="bg1"/>
                </a:solidFill>
              </a:rPr>
              <a:t> </a:t>
            </a:r>
            <a:r>
              <a:rPr lang="en-US" sz="2000" b="1" dirty="0" err="1">
                <a:solidFill>
                  <a:schemeClr val="bg1"/>
                </a:solidFill>
              </a:rPr>
              <a:t>chống</a:t>
            </a:r>
            <a:r>
              <a:rPr lang="en-US" sz="2000" b="1" dirty="0">
                <a:solidFill>
                  <a:schemeClr val="bg1"/>
                </a:solidFill>
              </a:rPr>
              <a:t> </a:t>
            </a:r>
            <a:r>
              <a:rPr lang="en-US" sz="2000" b="1" dirty="0" err="1">
                <a:solidFill>
                  <a:schemeClr val="bg1"/>
                </a:solidFill>
              </a:rPr>
              <a:t>tham</a:t>
            </a:r>
            <a:r>
              <a:rPr lang="en-US" sz="2000" b="1" dirty="0">
                <a:solidFill>
                  <a:schemeClr val="bg1"/>
                </a:solidFill>
              </a:rPr>
              <a:t> </a:t>
            </a:r>
            <a:r>
              <a:rPr lang="en-US" sz="2000" b="1" dirty="0" err="1">
                <a:solidFill>
                  <a:schemeClr val="bg1"/>
                </a:solidFill>
              </a:rPr>
              <a:t>nhũng</a:t>
            </a:r>
            <a:endParaRPr lang="en-US" sz="2000" b="1" dirty="0">
              <a:solidFill>
                <a:schemeClr val="bg1"/>
              </a:solidFill>
            </a:endParaRPr>
          </a:p>
          <a:p>
            <a:r>
              <a:rPr lang="en-US" sz="2000" b="1" dirty="0" err="1">
                <a:solidFill>
                  <a:schemeClr val="bg1"/>
                </a:solidFill>
              </a:rPr>
              <a:t>Trung</a:t>
            </a:r>
            <a:r>
              <a:rPr lang="en-US" sz="2000" b="1" dirty="0">
                <a:solidFill>
                  <a:schemeClr val="bg1"/>
                </a:solidFill>
              </a:rPr>
              <a:t> </a:t>
            </a:r>
            <a:r>
              <a:rPr lang="en-US" sz="2000" b="1" dirty="0" err="1">
                <a:solidFill>
                  <a:schemeClr val="bg1"/>
                </a:solidFill>
              </a:rPr>
              <a:t>tâm</a:t>
            </a:r>
            <a:r>
              <a:rPr lang="en-US" sz="2000" b="1" dirty="0">
                <a:solidFill>
                  <a:schemeClr val="bg1"/>
                </a:solidFill>
              </a:rPr>
              <a:t> UNDP </a:t>
            </a:r>
            <a:r>
              <a:rPr lang="en-US" sz="2000" b="1" dirty="0" err="1">
                <a:solidFill>
                  <a:schemeClr val="bg1"/>
                </a:solidFill>
              </a:rPr>
              <a:t>Toàn</a:t>
            </a:r>
            <a:r>
              <a:rPr lang="en-US" sz="2000" b="1" dirty="0">
                <a:solidFill>
                  <a:schemeClr val="bg1"/>
                </a:solidFill>
              </a:rPr>
              <a:t> </a:t>
            </a:r>
            <a:r>
              <a:rPr lang="en-US" sz="2000" b="1" dirty="0" err="1">
                <a:solidFill>
                  <a:schemeClr val="bg1"/>
                </a:solidFill>
              </a:rPr>
              <a:t>cầu</a:t>
            </a:r>
            <a:r>
              <a:rPr lang="en-US" sz="2000" b="1" dirty="0">
                <a:solidFill>
                  <a:schemeClr val="bg1"/>
                </a:solidFill>
              </a:rPr>
              <a:t> </a:t>
            </a:r>
            <a:r>
              <a:rPr lang="en-US" sz="2000" b="1" dirty="0" err="1">
                <a:solidFill>
                  <a:schemeClr val="bg1"/>
                </a:solidFill>
              </a:rPr>
              <a:t>về</a:t>
            </a:r>
            <a:r>
              <a:rPr lang="en-US" sz="2000" b="1" dirty="0">
                <a:solidFill>
                  <a:schemeClr val="bg1"/>
                </a:solidFill>
              </a:rPr>
              <a:t> </a:t>
            </a:r>
            <a:r>
              <a:rPr lang="en-US" sz="2000" b="1" dirty="0" err="1">
                <a:solidFill>
                  <a:schemeClr val="bg1"/>
                </a:solidFill>
              </a:rPr>
              <a:t>Công</a:t>
            </a:r>
            <a:r>
              <a:rPr lang="en-US" sz="2000" b="1" dirty="0">
                <a:solidFill>
                  <a:schemeClr val="bg1"/>
                </a:solidFill>
              </a:rPr>
              <a:t> </a:t>
            </a:r>
            <a:r>
              <a:rPr lang="en-US" sz="2000" b="1" dirty="0" err="1">
                <a:solidFill>
                  <a:schemeClr val="bg1"/>
                </a:solidFill>
              </a:rPr>
              <a:t>nghệ</a:t>
            </a:r>
            <a:r>
              <a:rPr lang="en-US" sz="2000" b="1" dirty="0">
                <a:solidFill>
                  <a:schemeClr val="bg1"/>
                </a:solidFill>
              </a:rPr>
              <a:t>, </a:t>
            </a:r>
            <a:r>
              <a:rPr lang="en-US" sz="2000" b="1" dirty="0" err="1">
                <a:solidFill>
                  <a:schemeClr val="bg1"/>
                </a:solidFill>
              </a:rPr>
              <a:t>Đổi</a:t>
            </a:r>
            <a:r>
              <a:rPr lang="en-US" sz="2000" b="1" dirty="0">
                <a:solidFill>
                  <a:schemeClr val="bg1"/>
                </a:solidFill>
              </a:rPr>
              <a:t> </a:t>
            </a:r>
            <a:r>
              <a:rPr lang="en-US" sz="2000" b="1" dirty="0" err="1">
                <a:solidFill>
                  <a:schemeClr val="bg1"/>
                </a:solidFill>
              </a:rPr>
              <a:t>mới</a:t>
            </a:r>
            <a:r>
              <a:rPr lang="en-US" sz="2000" b="1" dirty="0">
                <a:solidFill>
                  <a:schemeClr val="bg1"/>
                </a:solidFill>
              </a:rPr>
              <a:t> </a:t>
            </a:r>
            <a:r>
              <a:rPr lang="en-US" sz="2000" b="1" dirty="0" err="1">
                <a:solidFill>
                  <a:schemeClr val="bg1"/>
                </a:solidFill>
              </a:rPr>
              <a:t>và</a:t>
            </a:r>
            <a:r>
              <a:rPr lang="en-US" sz="2000" b="1" dirty="0">
                <a:solidFill>
                  <a:schemeClr val="bg1"/>
                </a:solidFill>
              </a:rPr>
              <a:t> </a:t>
            </a:r>
            <a:r>
              <a:rPr lang="en-US" sz="2000" b="1" dirty="0" err="1">
                <a:solidFill>
                  <a:schemeClr val="bg1"/>
                </a:solidFill>
              </a:rPr>
              <a:t>Phát</a:t>
            </a:r>
            <a:r>
              <a:rPr lang="en-US" sz="2000" b="1" dirty="0">
                <a:solidFill>
                  <a:schemeClr val="bg1"/>
                </a:solidFill>
              </a:rPr>
              <a:t> </a:t>
            </a:r>
            <a:r>
              <a:rPr lang="en-US" sz="2000" b="1" dirty="0" err="1">
                <a:solidFill>
                  <a:schemeClr val="bg1"/>
                </a:solidFill>
              </a:rPr>
              <a:t>triển</a:t>
            </a:r>
            <a:r>
              <a:rPr lang="en-US" sz="2000" b="1" dirty="0">
                <a:solidFill>
                  <a:schemeClr val="bg1"/>
                </a:solidFill>
              </a:rPr>
              <a:t> </a:t>
            </a:r>
            <a:r>
              <a:rPr lang="en-US" sz="2000" b="1" dirty="0" err="1">
                <a:solidFill>
                  <a:schemeClr val="bg1"/>
                </a:solidFill>
              </a:rPr>
              <a:t>bền</a:t>
            </a:r>
            <a:r>
              <a:rPr lang="en-US" sz="2000" b="1" dirty="0">
                <a:solidFill>
                  <a:schemeClr val="bg1"/>
                </a:solidFill>
              </a:rPr>
              <a:t> </a:t>
            </a:r>
            <a:r>
              <a:rPr lang="en-US" sz="2000" b="1" dirty="0" err="1">
                <a:solidFill>
                  <a:schemeClr val="bg1"/>
                </a:solidFill>
              </a:rPr>
              <a:t>vững</a:t>
            </a:r>
            <a:r>
              <a:rPr lang="en-US" sz="2000" b="1" dirty="0">
                <a:solidFill>
                  <a:schemeClr val="bg1"/>
                </a:solidFill>
              </a:rPr>
              <a:t> </a:t>
            </a:r>
            <a:r>
              <a:rPr lang="en-US" sz="2000" b="1" dirty="0" err="1">
                <a:solidFill>
                  <a:schemeClr val="bg1"/>
                </a:solidFill>
              </a:rPr>
              <a:t>tại</a:t>
            </a:r>
            <a:r>
              <a:rPr lang="en-US" sz="2000" b="1" dirty="0">
                <a:solidFill>
                  <a:schemeClr val="bg1"/>
                </a:solidFill>
              </a:rPr>
              <a:t> Singapore</a:t>
            </a:r>
          </a:p>
        </p:txBody>
      </p:sp>
      <p:pic>
        <p:nvPicPr>
          <p:cNvPr id="1026" name="Picture 2">
            <a:extLst>
              <a:ext uri="{FF2B5EF4-FFF2-40B4-BE49-F238E27FC236}">
                <a16:creationId xmlns:a16="http://schemas.microsoft.com/office/drawing/2014/main" id="{8C5448ED-3FC5-4B14-A306-38664B7533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688" r="5712"/>
          <a:stretch/>
        </p:blipFill>
        <p:spPr bwMode="auto">
          <a:xfrm>
            <a:off x="1219200" y="1832224"/>
            <a:ext cx="6096000" cy="3349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663CB6A-9F11-4210-94B2-6EF31F9A876E}"/>
              </a:ext>
            </a:extLst>
          </p:cNvPr>
          <p:cNvSpPr txBox="1"/>
          <p:nvPr/>
        </p:nvSpPr>
        <p:spPr>
          <a:xfrm>
            <a:off x="1223481" y="4844573"/>
            <a:ext cx="2819400" cy="276999"/>
          </a:xfrm>
          <a:prstGeom prst="rect">
            <a:avLst/>
          </a:prstGeom>
          <a:noFill/>
        </p:spPr>
        <p:txBody>
          <a:bodyPr wrap="square" rtlCol="0">
            <a:spAutoFit/>
          </a:bodyPr>
          <a:lstStyle/>
          <a:p>
            <a:r>
              <a:rPr lang="en-US" sz="1200"/>
              <a:t>Nguồn ảnh: </a:t>
            </a:r>
            <a:r>
              <a:rPr lang="en-US" sz="1200" dirty="0" err="1"/>
              <a:t>StAR</a:t>
            </a:r>
            <a:r>
              <a:rPr lang="en-US" sz="1200" dirty="0"/>
              <a:t> Initiative</a:t>
            </a:r>
          </a:p>
        </p:txBody>
      </p:sp>
    </p:spTree>
    <p:extLst>
      <p:ext uri="{BB962C8B-B14F-4D97-AF65-F5344CB8AC3E}">
        <p14:creationId xmlns:p14="http://schemas.microsoft.com/office/powerpoint/2010/main" val="3403219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BB4"/>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30DD65B-D9AD-411E-8D0F-0AE83BCE2B22}"/>
              </a:ext>
            </a:extLst>
          </p:cNvPr>
          <p:cNvPicPr>
            <a:picLocks noChangeAspect="1"/>
          </p:cNvPicPr>
          <p:nvPr/>
        </p:nvPicPr>
        <p:blipFill>
          <a:blip r:embed="rId3"/>
          <a:stretch>
            <a:fillRect/>
          </a:stretch>
        </p:blipFill>
        <p:spPr>
          <a:xfrm>
            <a:off x="8001000" y="160020"/>
            <a:ext cx="1039368" cy="2165350"/>
          </a:xfrm>
          <a:prstGeom prst="rect">
            <a:avLst/>
          </a:prstGeom>
        </p:spPr>
      </p:pic>
      <p:sp>
        <p:nvSpPr>
          <p:cNvPr id="10" name="Title 2">
            <a:extLst>
              <a:ext uri="{FF2B5EF4-FFF2-40B4-BE49-F238E27FC236}">
                <a16:creationId xmlns:a16="http://schemas.microsoft.com/office/drawing/2014/main" id="{7CB9B799-266E-4862-A229-42F0CFB34B28}"/>
              </a:ext>
            </a:extLst>
          </p:cNvPr>
          <p:cNvSpPr txBox="1">
            <a:spLocks/>
          </p:cNvSpPr>
          <p:nvPr/>
        </p:nvSpPr>
        <p:spPr bwMode="auto">
          <a:xfrm>
            <a:off x="103632" y="241357"/>
            <a:ext cx="8001000" cy="901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SG" altLang="en-US" sz="2400" b="1">
                <a:solidFill>
                  <a:schemeClr val="bg1"/>
                </a:solidFill>
                <a:latin typeface="Calibri" panose="020F0502020204030204" pitchFamily="34" charset="0"/>
                <a:cs typeface="Calibri" panose="020F0502020204030204" pitchFamily="34" charset="0"/>
              </a:rPr>
              <a:t>Hội thảo Lausanne về thu hồi tài sản hiệu quả</a:t>
            </a:r>
            <a:endParaRPr lang="en-US" altLang="en-US" sz="2400" b="1" dirty="0">
              <a:solidFill>
                <a:schemeClr val="bg1"/>
              </a:solidFill>
              <a:latin typeface="Calibri" panose="020F0502020204030204" pitchFamily="34" charset="0"/>
              <a:cs typeface="Calibri" panose="020F0502020204030204" pitchFamily="34" charset="0"/>
            </a:endParaRPr>
          </a:p>
        </p:txBody>
      </p:sp>
      <p:graphicFrame>
        <p:nvGraphicFramePr>
          <p:cNvPr id="2" name="Table 3">
            <a:extLst>
              <a:ext uri="{FF2B5EF4-FFF2-40B4-BE49-F238E27FC236}">
                <a16:creationId xmlns:a16="http://schemas.microsoft.com/office/drawing/2014/main" id="{3E18DB44-71C6-4BD5-B2EF-C62796BB251E}"/>
              </a:ext>
            </a:extLst>
          </p:cNvPr>
          <p:cNvGraphicFramePr>
            <a:graphicFrameLocks noGrp="1"/>
          </p:cNvGraphicFramePr>
          <p:nvPr>
            <p:extLst>
              <p:ext uri="{D42A27DB-BD31-4B8C-83A1-F6EECF244321}">
                <p14:modId xmlns:p14="http://schemas.microsoft.com/office/powerpoint/2010/main" val="4155819529"/>
              </p:ext>
            </p:extLst>
          </p:nvPr>
        </p:nvGraphicFramePr>
        <p:xfrm>
          <a:off x="152400" y="762000"/>
          <a:ext cx="8887968" cy="6096000"/>
        </p:xfrm>
        <a:graphic>
          <a:graphicData uri="http://schemas.openxmlformats.org/drawingml/2006/table">
            <a:tbl>
              <a:tblPr firstRow="1" bandRow="1">
                <a:tableStyleId>{5C22544A-7EE6-4342-B048-85BDC9FD1C3A}</a:tableStyleId>
              </a:tblPr>
              <a:tblGrid>
                <a:gridCol w="2672137">
                  <a:extLst>
                    <a:ext uri="{9D8B030D-6E8A-4147-A177-3AD203B41FA5}">
                      <a16:colId xmlns:a16="http://schemas.microsoft.com/office/drawing/2014/main" val="2990206101"/>
                    </a:ext>
                  </a:extLst>
                </a:gridCol>
                <a:gridCol w="6215831">
                  <a:extLst>
                    <a:ext uri="{9D8B030D-6E8A-4147-A177-3AD203B41FA5}">
                      <a16:colId xmlns:a16="http://schemas.microsoft.com/office/drawing/2014/main" val="4180920641"/>
                    </a:ext>
                  </a:extLst>
                </a:gridCol>
              </a:tblGrid>
              <a:tr h="438039">
                <a:tc>
                  <a:txBody>
                    <a:bodyPr/>
                    <a:lstStyle/>
                    <a:p>
                      <a:r>
                        <a:rPr lang="en-US" sz="1700"/>
                        <a:t>Nguyên tắc </a:t>
                      </a:r>
                      <a:r>
                        <a:rPr lang="en-US" sz="1700" dirty="0"/>
                        <a:t>1</a:t>
                      </a:r>
                      <a:r>
                        <a:rPr lang="en-US" sz="1700"/>
                        <a:t>: Đánh giá sơ bộ</a:t>
                      </a:r>
                      <a:endParaRPr lang="en-US" sz="1700" dirty="0"/>
                    </a:p>
                  </a:txBody>
                  <a:tcPr/>
                </a:tc>
                <a:tc>
                  <a:txBody>
                    <a:bodyPr/>
                    <a:lstStyle/>
                    <a:p>
                      <a:r>
                        <a:rPr lang="en-SG" sz="1700"/>
                        <a:t>Trước khi điều tra hình sự, nền tài phán liên quan cần thực hiện đánh giá sơ bộ thông qua mọi nguồn</a:t>
                      </a:r>
                      <a:endParaRPr lang="en-US" sz="1700" dirty="0"/>
                    </a:p>
                  </a:txBody>
                  <a:tcPr/>
                </a:tc>
                <a:extLst>
                  <a:ext uri="{0D108BD9-81ED-4DB2-BD59-A6C34878D82A}">
                    <a16:rowId xmlns:a16="http://schemas.microsoft.com/office/drawing/2014/main" val="1915243758"/>
                  </a:ext>
                </a:extLst>
              </a:tr>
              <a:tr h="438039">
                <a:tc>
                  <a:txBody>
                    <a:bodyPr/>
                    <a:lstStyle/>
                    <a:p>
                      <a:r>
                        <a:rPr lang="en-US" sz="1700"/>
                        <a:t>Nguyên tắc 2: Cầm giữ tài sản</a:t>
                      </a:r>
                      <a:endParaRPr lang="en-US" sz="1700" dirty="0"/>
                    </a:p>
                  </a:txBody>
                  <a:tcPr/>
                </a:tc>
                <a:tc>
                  <a:txBody>
                    <a:bodyPr/>
                    <a:lstStyle/>
                    <a:p>
                      <a:r>
                        <a:rPr lang="en-SG" sz="1700" b="0" i="0" kern="1200">
                          <a:solidFill>
                            <a:schemeClr val="dk1"/>
                          </a:solidFill>
                          <a:effectLst/>
                          <a:latin typeface="+mn-lt"/>
                          <a:ea typeface="+mn-ea"/>
                          <a:cs typeface="+mn-cs"/>
                        </a:rPr>
                        <a:t>Nền tài phán liên quan nên kịp thời xem xét các lựa chọn để ngăn chặn việc tài sản bị lãng phí</a:t>
                      </a:r>
                      <a:endParaRPr lang="en-US" sz="1700" dirty="0"/>
                    </a:p>
                  </a:txBody>
                  <a:tcPr/>
                </a:tc>
                <a:extLst>
                  <a:ext uri="{0D108BD9-81ED-4DB2-BD59-A6C34878D82A}">
                    <a16:rowId xmlns:a16="http://schemas.microsoft.com/office/drawing/2014/main" val="3214046935"/>
                  </a:ext>
                </a:extLst>
              </a:tr>
              <a:tr h="438039">
                <a:tc>
                  <a:txBody>
                    <a:bodyPr/>
                    <a:lstStyle/>
                    <a:p>
                      <a:r>
                        <a:rPr lang="en-US" sz="1700"/>
                        <a:t>Nguyên tắc 3: Điều tra</a:t>
                      </a:r>
                      <a:endParaRPr lang="en-US" sz="1700" dirty="0"/>
                    </a:p>
                  </a:txBody>
                  <a:tcPr/>
                </a:tc>
                <a:tc>
                  <a:txBody>
                    <a:bodyPr/>
                    <a:lstStyle/>
                    <a:p>
                      <a:r>
                        <a:rPr lang="en-SG" sz="1700"/>
                        <a:t>Phát triển một chiến lược điều tra và pháp lý toàn diện trong trường hợp cần tham vấn tất cả các cơ quan công quyền liên quan</a:t>
                      </a:r>
                      <a:endParaRPr lang="en-US" sz="1700" dirty="0"/>
                    </a:p>
                  </a:txBody>
                  <a:tcPr/>
                </a:tc>
                <a:extLst>
                  <a:ext uri="{0D108BD9-81ED-4DB2-BD59-A6C34878D82A}">
                    <a16:rowId xmlns:a16="http://schemas.microsoft.com/office/drawing/2014/main" val="3329848406"/>
                  </a:ext>
                </a:extLst>
              </a:tr>
              <a:tr h="438039">
                <a:tc>
                  <a:txBody>
                    <a:bodyPr/>
                    <a:lstStyle/>
                    <a:p>
                      <a:r>
                        <a:rPr lang="en-US" sz="1700"/>
                        <a:t>Nguyên tắc 4: Kịp thời</a:t>
                      </a:r>
                      <a:endParaRPr lang="en-US" sz="1700" dirty="0"/>
                    </a:p>
                  </a:txBody>
                  <a:tcPr/>
                </a:tc>
                <a:tc>
                  <a:txBody>
                    <a:bodyPr/>
                    <a:lstStyle/>
                    <a:p>
                      <a:r>
                        <a:rPr lang="en-SG" sz="1700"/>
                        <a:t>Xem xét và thảo luận với nền tài phán được yêu cầu về thời gian của một số yêu cầu hỗ trợ pháp lý chung (MLA)</a:t>
                      </a:r>
                      <a:endParaRPr lang="en-US" sz="1700" dirty="0"/>
                    </a:p>
                  </a:txBody>
                  <a:tcPr/>
                </a:tc>
                <a:extLst>
                  <a:ext uri="{0D108BD9-81ED-4DB2-BD59-A6C34878D82A}">
                    <a16:rowId xmlns:a16="http://schemas.microsoft.com/office/drawing/2014/main" val="2089149211"/>
                  </a:ext>
                </a:extLst>
              </a:tr>
              <a:tr h="438039">
                <a:tc>
                  <a:txBody>
                    <a:bodyPr/>
                    <a:lstStyle/>
                    <a:p>
                      <a:r>
                        <a:rPr lang="en-US" sz="1700"/>
                        <a:t>Nguyên tắc 5: Yêu cầu pháp lý</a:t>
                      </a:r>
                      <a:endParaRPr lang="en-US" sz="1700" dirty="0"/>
                    </a:p>
                  </a:txBody>
                  <a:tcPr/>
                </a:tc>
                <a:tc>
                  <a:txBody>
                    <a:bodyPr/>
                    <a:lstStyle/>
                    <a:p>
                      <a:r>
                        <a:rPr lang="en-SG" sz="1700"/>
                        <a:t>Quốc gia phát hiện và bản quốc cần hiểu được các yêu cầu pháp lý của nhau</a:t>
                      </a:r>
                      <a:endParaRPr lang="en-US" sz="1700" dirty="0"/>
                    </a:p>
                  </a:txBody>
                  <a:tcPr/>
                </a:tc>
                <a:extLst>
                  <a:ext uri="{0D108BD9-81ED-4DB2-BD59-A6C34878D82A}">
                    <a16:rowId xmlns:a16="http://schemas.microsoft.com/office/drawing/2014/main" val="1272176796"/>
                  </a:ext>
                </a:extLst>
              </a:tr>
              <a:tr h="438039">
                <a:tc>
                  <a:txBody>
                    <a:bodyPr/>
                    <a:lstStyle/>
                    <a:p>
                      <a:r>
                        <a:rPr lang="en-US" sz="1700"/>
                        <a:t>Nguyên tắc 6: Liên lạc</a:t>
                      </a:r>
                      <a:endParaRPr lang="en-US" sz="1700" dirty="0"/>
                    </a:p>
                  </a:txBody>
                  <a:tcPr/>
                </a:tc>
                <a:tc>
                  <a:txBody>
                    <a:bodyPr/>
                    <a:lstStyle/>
                    <a:p>
                      <a:r>
                        <a:rPr lang="en-SG" sz="1700"/>
                        <a:t>Hai quốc gia nên thiết lập và sử dụng liên hệ trực tiếp giữa những người trong ngành</a:t>
                      </a:r>
                      <a:endParaRPr lang="en-US" sz="1700" dirty="0"/>
                    </a:p>
                  </a:txBody>
                  <a:tcPr/>
                </a:tc>
                <a:extLst>
                  <a:ext uri="{0D108BD9-81ED-4DB2-BD59-A6C34878D82A}">
                    <a16:rowId xmlns:a16="http://schemas.microsoft.com/office/drawing/2014/main" val="679605801"/>
                  </a:ext>
                </a:extLst>
              </a:tr>
              <a:tr h="438039">
                <a:tc>
                  <a:txBody>
                    <a:bodyPr/>
                    <a:lstStyle/>
                    <a:p>
                      <a:r>
                        <a:rPr lang="en-US" sz="1700"/>
                        <a:t>Nguyên tắc 7: Trao đổi</a:t>
                      </a:r>
                      <a:endParaRPr lang="en-US" sz="1700" dirty="0"/>
                    </a:p>
                  </a:txBody>
                  <a:tcPr/>
                </a:tc>
                <a:tc>
                  <a:txBody>
                    <a:bodyPr/>
                    <a:lstStyle/>
                    <a:p>
                      <a:r>
                        <a:rPr lang="en-SG" sz="1700"/>
                        <a:t>Trao đổi kịp thời về chi tiết của chiến lược điều tra/pháp lý, đặc điểm chính của vụ án và hồ sơ với nền tài phán liên quan</a:t>
                      </a:r>
                      <a:endParaRPr lang="en-US" sz="1700" dirty="0"/>
                    </a:p>
                  </a:txBody>
                  <a:tcPr/>
                </a:tc>
                <a:extLst>
                  <a:ext uri="{0D108BD9-81ED-4DB2-BD59-A6C34878D82A}">
                    <a16:rowId xmlns:a16="http://schemas.microsoft.com/office/drawing/2014/main" val="2319029634"/>
                  </a:ext>
                </a:extLst>
              </a:tr>
              <a:tr h="438039">
                <a:tc>
                  <a:txBody>
                    <a:bodyPr/>
                    <a:lstStyle/>
                    <a:p>
                      <a:r>
                        <a:rPr lang="en-US" sz="1700"/>
                        <a:t>Nguyên tắc 8: Điều tra song song</a:t>
                      </a:r>
                      <a:endParaRPr lang="en-US" sz="1700" dirty="0"/>
                    </a:p>
                  </a:txBody>
                  <a:tcPr/>
                </a:tc>
                <a:tc>
                  <a:txBody>
                    <a:bodyPr/>
                    <a:lstStyle/>
                    <a:p>
                      <a:r>
                        <a:rPr lang="en-SG" sz="1700"/>
                        <a:t>Bản quốc nên cân nhắc tiến hành điều tra song song về tài sản và các dữ kiện xung quanh</a:t>
                      </a:r>
                      <a:endParaRPr lang="en-US" sz="1700" dirty="0"/>
                    </a:p>
                  </a:txBody>
                  <a:tcPr/>
                </a:tc>
                <a:extLst>
                  <a:ext uri="{0D108BD9-81ED-4DB2-BD59-A6C34878D82A}">
                    <a16:rowId xmlns:a16="http://schemas.microsoft.com/office/drawing/2014/main" val="1582452278"/>
                  </a:ext>
                </a:extLst>
              </a:tr>
              <a:tr h="438039">
                <a:tc>
                  <a:txBody>
                    <a:bodyPr/>
                    <a:lstStyle/>
                    <a:p>
                      <a:r>
                        <a:rPr lang="en-US" sz="1700"/>
                        <a:t>Nguyên tắc 9: Soạn bản thảo yêu cầu MLA</a:t>
                      </a:r>
                      <a:endParaRPr lang="en-US" sz="1700" dirty="0"/>
                    </a:p>
                  </a:txBody>
                  <a:tcPr/>
                </a:tc>
                <a:tc>
                  <a:txBody>
                    <a:bodyPr/>
                    <a:lstStyle/>
                    <a:p>
                      <a:r>
                        <a:rPr lang="en-SG" sz="1700"/>
                        <a:t>Chia sẻ bản thảo yêu cầu MLA giữa hai nước để xác nhận đáp ứng đủ các yêu cầu</a:t>
                      </a:r>
                      <a:endParaRPr lang="en-US" sz="1700" dirty="0"/>
                    </a:p>
                  </a:txBody>
                  <a:tcPr/>
                </a:tc>
                <a:extLst>
                  <a:ext uri="{0D108BD9-81ED-4DB2-BD59-A6C34878D82A}">
                    <a16:rowId xmlns:a16="http://schemas.microsoft.com/office/drawing/2014/main" val="1281975060"/>
                  </a:ext>
                </a:extLst>
              </a:tr>
              <a:tr h="438039">
                <a:tc>
                  <a:txBody>
                    <a:bodyPr/>
                    <a:lstStyle/>
                    <a:p>
                      <a:r>
                        <a:rPr lang="en-SG" sz="1700"/>
                        <a:t>Nguyên tắc 10: Thực hiện hỗ trợ pháp lý chung (MLA)</a:t>
                      </a:r>
                      <a:endParaRPr lang="en-US" sz="1700" dirty="0"/>
                    </a:p>
                  </a:txBody>
                  <a:tcPr/>
                </a:tc>
                <a:tc>
                  <a:txBody>
                    <a:bodyPr/>
                    <a:lstStyle/>
                    <a:p>
                      <a:r>
                        <a:rPr lang="en-SG" sz="1700"/>
                        <a:t>Thẩm quyền được yêu cầu và việc thực thi.</a:t>
                      </a:r>
                      <a:endParaRPr lang="en-SG" sz="1700" dirty="0"/>
                    </a:p>
                    <a:p>
                      <a:r>
                        <a:rPr lang="en-US" sz="1700" dirty="0">
                          <a:hlinkClick r:id="rId4"/>
                        </a:rPr>
                        <a:t>https://guidelines.assetrecovery.org/</a:t>
                      </a:r>
                      <a:r>
                        <a:rPr lang="en-US" sz="1700" dirty="0"/>
                        <a:t> </a:t>
                      </a:r>
                    </a:p>
                  </a:txBody>
                  <a:tcPr/>
                </a:tc>
                <a:extLst>
                  <a:ext uri="{0D108BD9-81ED-4DB2-BD59-A6C34878D82A}">
                    <a16:rowId xmlns:a16="http://schemas.microsoft.com/office/drawing/2014/main" val="2145072829"/>
                  </a:ext>
                </a:extLst>
              </a:tr>
            </a:tbl>
          </a:graphicData>
        </a:graphic>
      </p:graphicFrame>
    </p:spTree>
    <p:extLst>
      <p:ext uri="{BB962C8B-B14F-4D97-AF65-F5344CB8AC3E}">
        <p14:creationId xmlns:p14="http://schemas.microsoft.com/office/powerpoint/2010/main" val="1757661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EEF7ED-FB1E-4E4B-BCF2-69310D3D09F1}"/>
              </a:ext>
            </a:extLst>
          </p:cNvPr>
          <p:cNvPicPr>
            <a:picLocks noChangeAspect="1"/>
          </p:cNvPicPr>
          <p:nvPr/>
        </p:nvPicPr>
        <p:blipFill rotWithShape="1">
          <a:blip r:embed="rId2"/>
          <a:srcRect l="21667" t="18889" r="19167" b="57407"/>
          <a:stretch/>
        </p:blipFill>
        <p:spPr>
          <a:xfrm>
            <a:off x="76200" y="76200"/>
            <a:ext cx="8763000" cy="1400247"/>
          </a:xfrm>
          <a:prstGeom prst="rect">
            <a:avLst/>
          </a:prstGeom>
        </p:spPr>
      </p:pic>
      <p:sp>
        <p:nvSpPr>
          <p:cNvPr id="2" name="Title 1">
            <a:extLst>
              <a:ext uri="{FF2B5EF4-FFF2-40B4-BE49-F238E27FC236}">
                <a16:creationId xmlns:a16="http://schemas.microsoft.com/office/drawing/2014/main" id="{FEE5370E-3C62-4DB1-8762-093D7CC228D7}"/>
              </a:ext>
            </a:extLst>
          </p:cNvPr>
          <p:cNvSpPr>
            <a:spLocks noGrp="1"/>
          </p:cNvSpPr>
          <p:nvPr>
            <p:ph type="title"/>
          </p:nvPr>
        </p:nvSpPr>
        <p:spPr>
          <a:xfrm>
            <a:off x="2514600" y="304799"/>
            <a:ext cx="6324600" cy="943047"/>
          </a:xfrm>
        </p:spPr>
        <p:txBody>
          <a:bodyPr>
            <a:normAutofit fontScale="90000"/>
          </a:bodyPr>
          <a:lstStyle/>
          <a:p>
            <a:r>
              <a:rPr lang="en-SG" sz="2800" b="1"/>
              <a:t>Các nguyên tắc của GFAR trong việc phân phối và chuyển nhượng tài sản bị tịch thu trong vụ án tham nhũng</a:t>
            </a:r>
            <a:endParaRPr lang="en-US" sz="2800" b="1" dirty="0"/>
          </a:p>
        </p:txBody>
      </p:sp>
      <p:sp>
        <p:nvSpPr>
          <p:cNvPr id="3" name="Content Placeholder 2">
            <a:extLst>
              <a:ext uri="{FF2B5EF4-FFF2-40B4-BE49-F238E27FC236}">
                <a16:creationId xmlns:a16="http://schemas.microsoft.com/office/drawing/2014/main" id="{C700793A-D6BC-414A-AC57-782904104D6B}"/>
              </a:ext>
            </a:extLst>
          </p:cNvPr>
          <p:cNvSpPr>
            <a:spLocks noGrp="1"/>
          </p:cNvSpPr>
          <p:nvPr>
            <p:ph idx="1"/>
          </p:nvPr>
        </p:nvSpPr>
        <p:spPr>
          <a:xfrm>
            <a:off x="350520" y="1495352"/>
            <a:ext cx="8164830" cy="5134048"/>
          </a:xfrm>
        </p:spPr>
        <p:txBody>
          <a:bodyPr>
            <a:normAutofit lnSpcReduction="10000"/>
          </a:bodyPr>
          <a:lstStyle/>
          <a:p>
            <a:pPr marL="0" indent="0">
              <a:buNone/>
            </a:pPr>
            <a:r>
              <a:rPr lang="en-US" sz="2000" b="1"/>
              <a:t>NGUYÊN TẮC </a:t>
            </a:r>
            <a:r>
              <a:rPr lang="en-US" sz="2000" b="1" dirty="0"/>
              <a:t>1</a:t>
            </a:r>
            <a:r>
              <a:rPr lang="en-US" sz="2000" b="1"/>
              <a:t>: CỘNG TÁC </a:t>
            </a:r>
            <a:r>
              <a:rPr lang="en-US" sz="2000"/>
              <a:t>(cộng tác tốt giữa các quốc gia giúp xây dựng tín nhiệm và tự tin</a:t>
            </a:r>
            <a:r>
              <a:rPr lang="en-SG" sz="2000"/>
              <a:t>).</a:t>
            </a:r>
            <a:endParaRPr lang="en-SG" sz="2000" dirty="0"/>
          </a:p>
          <a:p>
            <a:pPr marL="0" indent="0">
              <a:buNone/>
            </a:pPr>
            <a:endParaRPr lang="en-SG" sz="2000" dirty="0"/>
          </a:p>
          <a:p>
            <a:pPr marL="0" indent="0">
              <a:buNone/>
            </a:pPr>
            <a:r>
              <a:rPr lang="en-SG" sz="2000" b="1"/>
              <a:t>NGUYÊN TẮC </a:t>
            </a:r>
            <a:r>
              <a:rPr lang="en-SG" sz="2000" b="1" dirty="0"/>
              <a:t>2</a:t>
            </a:r>
            <a:r>
              <a:rPr lang="en-SG" sz="2000" b="1"/>
              <a:t>: LỢI ÍCH CHUNG </a:t>
            </a:r>
            <a:r>
              <a:rPr lang="en-SG" sz="2000"/>
              <a:t>(công nhận lợi ích chung giữa các quốc gia; ký kết thỏa thuận chung).</a:t>
            </a:r>
            <a:endParaRPr lang="en-SG" sz="2000" dirty="0"/>
          </a:p>
          <a:p>
            <a:pPr marL="0" indent="0">
              <a:buNone/>
            </a:pPr>
            <a:endParaRPr lang="en-SG" sz="2000" dirty="0"/>
          </a:p>
          <a:p>
            <a:pPr marL="0" indent="0">
              <a:buNone/>
            </a:pPr>
            <a:r>
              <a:rPr lang="en-US" sz="2000" b="1"/>
              <a:t>NGUYÊN TẮC </a:t>
            </a:r>
            <a:r>
              <a:rPr lang="en-US" sz="2000" b="1" dirty="0"/>
              <a:t>3</a:t>
            </a:r>
            <a:r>
              <a:rPr lang="en-US" sz="2000" b="1"/>
              <a:t>: ĐỐI THOẠI SỚM </a:t>
            </a:r>
            <a:r>
              <a:rPr lang="en-US" sz="2000"/>
              <a:t>(</a:t>
            </a:r>
            <a:r>
              <a:rPr lang="en-SG" sz="2000"/>
              <a:t>các quốc gia đối thoại sớm nhất có thể và tiếp tục trong quy trình).</a:t>
            </a:r>
            <a:endParaRPr lang="en-SG" sz="2000" dirty="0"/>
          </a:p>
          <a:p>
            <a:pPr marL="0" indent="0">
              <a:buNone/>
            </a:pPr>
            <a:endParaRPr lang="en-SG" sz="2000" dirty="0"/>
          </a:p>
          <a:p>
            <a:pPr marL="0" indent="0">
              <a:buNone/>
            </a:pPr>
            <a:r>
              <a:rPr lang="en-SG" sz="2000" b="1"/>
              <a:t>NGUYÊN TẮC </a:t>
            </a:r>
            <a:r>
              <a:rPr lang="en-SG" sz="2000" b="1" dirty="0"/>
              <a:t>4</a:t>
            </a:r>
            <a:r>
              <a:rPr lang="en-SG" sz="2000" b="1"/>
              <a:t>: MINH BẠCH VÀ GIẢI TRÌNH </a:t>
            </a:r>
            <a:r>
              <a:rPr lang="en-SG" sz="2000"/>
              <a:t>(thông tin chuyển nhượng và quản lý tài sản được hoàn trả phải được công khai).</a:t>
            </a:r>
            <a:endParaRPr lang="en-SG" sz="2000" dirty="0"/>
          </a:p>
          <a:p>
            <a:pPr marL="0" indent="0">
              <a:buNone/>
            </a:pPr>
            <a:endParaRPr lang="en-SG" sz="2000" dirty="0"/>
          </a:p>
          <a:p>
            <a:pPr marL="0" indent="0">
              <a:buNone/>
            </a:pPr>
            <a:r>
              <a:rPr lang="en-SG" sz="2000" b="1"/>
              <a:t>NGUYÊN TẮC </a:t>
            </a:r>
            <a:r>
              <a:rPr lang="en-SG" sz="2000" b="1" dirty="0"/>
              <a:t>5</a:t>
            </a:r>
            <a:r>
              <a:rPr lang="en-SG" sz="2000" b="1"/>
              <a:t>: NGƯỜI THỤ HƯỞNG </a:t>
            </a:r>
            <a:r>
              <a:rPr lang="en-SG" sz="2000"/>
              <a:t>(tài sản tham nhũng được thu hồi từ quan chức tham nhũng nên được sử dụng vì lợi ích của công dân phải hứng chịu vấn nạn này).</a:t>
            </a:r>
            <a:endParaRPr lang="en-SG" sz="2200" dirty="0"/>
          </a:p>
          <a:p>
            <a:endParaRPr lang="en-SG" sz="2200" dirty="0"/>
          </a:p>
          <a:p>
            <a:endParaRPr lang="en-SG" sz="2200" dirty="0"/>
          </a:p>
          <a:p>
            <a:endParaRPr lang="en-US" sz="2200" dirty="0"/>
          </a:p>
        </p:txBody>
      </p:sp>
      <p:sp>
        <p:nvSpPr>
          <p:cNvPr id="4" name="Line 3">
            <a:extLst>
              <a:ext uri="{FF2B5EF4-FFF2-40B4-BE49-F238E27FC236}">
                <a16:creationId xmlns:a16="http://schemas.microsoft.com/office/drawing/2014/main" id="{E0435E6A-7640-4C8D-B194-E468D748C032}"/>
              </a:ext>
            </a:extLst>
          </p:cNvPr>
          <p:cNvSpPr>
            <a:spLocks noChangeShapeType="1"/>
          </p:cNvSpPr>
          <p:nvPr/>
        </p:nvSpPr>
        <p:spPr bwMode="auto">
          <a:xfrm>
            <a:off x="304800" y="1295400"/>
            <a:ext cx="816483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07174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EE410F-7AC0-4308-849B-21DF7056FED3}"/>
              </a:ext>
            </a:extLst>
          </p:cNvPr>
          <p:cNvPicPr>
            <a:picLocks noChangeAspect="1"/>
          </p:cNvPicPr>
          <p:nvPr/>
        </p:nvPicPr>
        <p:blipFill rotWithShape="1">
          <a:blip r:embed="rId2"/>
          <a:srcRect l="21667" t="20371" r="20000" b="58889"/>
          <a:stretch/>
        </p:blipFill>
        <p:spPr>
          <a:xfrm>
            <a:off x="0" y="220663"/>
            <a:ext cx="8763000" cy="1066800"/>
          </a:xfrm>
          <a:prstGeom prst="rect">
            <a:avLst/>
          </a:prstGeom>
        </p:spPr>
      </p:pic>
      <p:sp>
        <p:nvSpPr>
          <p:cNvPr id="2" name="Title 1">
            <a:extLst>
              <a:ext uri="{FF2B5EF4-FFF2-40B4-BE49-F238E27FC236}">
                <a16:creationId xmlns:a16="http://schemas.microsoft.com/office/drawing/2014/main" id="{FEE5370E-3C62-4DB1-8762-093D7CC228D7}"/>
              </a:ext>
            </a:extLst>
          </p:cNvPr>
          <p:cNvSpPr>
            <a:spLocks noGrp="1"/>
          </p:cNvSpPr>
          <p:nvPr>
            <p:ph type="title"/>
          </p:nvPr>
        </p:nvSpPr>
        <p:spPr>
          <a:xfrm>
            <a:off x="2438400" y="365126"/>
            <a:ext cx="6477000" cy="777874"/>
          </a:xfrm>
        </p:spPr>
        <p:txBody>
          <a:bodyPr>
            <a:normAutofit fontScale="90000"/>
          </a:bodyPr>
          <a:lstStyle/>
          <a:p>
            <a:r>
              <a:rPr lang="en-SG" sz="2400" b="1"/>
              <a:t>Các nguyên tắc của GFAR trong việc phân phối và chuyển nhượng tài sản bị tịch thu trong vụ án tham nhũng</a:t>
            </a:r>
            <a:endParaRPr lang="en-US" sz="2400" b="1" dirty="0"/>
          </a:p>
        </p:txBody>
      </p:sp>
      <p:sp>
        <p:nvSpPr>
          <p:cNvPr id="3" name="Content Placeholder 2">
            <a:extLst>
              <a:ext uri="{FF2B5EF4-FFF2-40B4-BE49-F238E27FC236}">
                <a16:creationId xmlns:a16="http://schemas.microsoft.com/office/drawing/2014/main" id="{C700793A-D6BC-414A-AC57-782904104D6B}"/>
              </a:ext>
            </a:extLst>
          </p:cNvPr>
          <p:cNvSpPr>
            <a:spLocks noGrp="1"/>
          </p:cNvSpPr>
          <p:nvPr>
            <p:ph idx="1"/>
          </p:nvPr>
        </p:nvSpPr>
        <p:spPr>
          <a:xfrm>
            <a:off x="350519" y="1584332"/>
            <a:ext cx="8164831" cy="5197468"/>
          </a:xfrm>
        </p:spPr>
        <p:txBody>
          <a:bodyPr>
            <a:normAutofit fontScale="92500" lnSpcReduction="10000"/>
          </a:bodyPr>
          <a:lstStyle/>
          <a:p>
            <a:pPr marL="0" indent="0">
              <a:buNone/>
            </a:pPr>
            <a:r>
              <a:rPr lang="en-SG" sz="2200" b="1"/>
              <a:t>NGUYÊN TẮC </a:t>
            </a:r>
            <a:r>
              <a:rPr lang="en-SG" sz="2200" b="1" dirty="0"/>
              <a:t>6</a:t>
            </a:r>
            <a:r>
              <a:rPr lang="en-SG" sz="2200" b="1"/>
              <a:t>: THÚC ĐẨY CÔNG TÁC CHỐNG THAM NHŨNG VÀ PHÁT TRIỂN </a:t>
            </a:r>
            <a:r>
              <a:rPr lang="en-SG" sz="2200"/>
              <a:t>(để bù đắp thiệt hại đến từ tham nhũng và đạt được mục tiêu phát triển).</a:t>
            </a:r>
            <a:endParaRPr lang="en-SG" sz="2200" dirty="0"/>
          </a:p>
          <a:p>
            <a:pPr marL="0" indent="0">
              <a:buNone/>
            </a:pPr>
            <a:endParaRPr lang="en-SG" sz="2200" dirty="0"/>
          </a:p>
          <a:p>
            <a:pPr marL="0" indent="0">
              <a:buNone/>
            </a:pPr>
            <a:r>
              <a:rPr lang="en-SG" sz="2200" b="1"/>
              <a:t>NGUYÊN TẮC </a:t>
            </a:r>
            <a:r>
              <a:rPr lang="en-SG" sz="2200" b="1" dirty="0"/>
              <a:t>7</a:t>
            </a:r>
            <a:r>
              <a:rPr lang="en-SG" sz="2200" b="1"/>
              <a:t>: XỬ LÝ THEO TRƯỜNG HỢP CỤ THỂ </a:t>
            </a:r>
            <a:r>
              <a:rPr lang="en-SG" sz="2200"/>
              <a:t>(việc phân phối tài sản bị tịch thu của tội phạm nên tùy thuộc vào từng trường hợp). </a:t>
            </a:r>
            <a:endParaRPr lang="en-SG" sz="2200" dirty="0"/>
          </a:p>
          <a:p>
            <a:pPr marL="0" indent="0">
              <a:buNone/>
            </a:pPr>
            <a:endParaRPr lang="en-SG" sz="2200" dirty="0"/>
          </a:p>
          <a:p>
            <a:pPr marL="0" indent="0">
              <a:buNone/>
            </a:pPr>
            <a:r>
              <a:rPr lang="en-SG" sz="2200" b="1"/>
              <a:t>NGUYÊN TẮC </a:t>
            </a:r>
            <a:r>
              <a:rPr lang="en-SG" sz="2200" b="1" dirty="0"/>
              <a:t>8</a:t>
            </a:r>
            <a:r>
              <a:rPr lang="en-SG" sz="2200" b="1"/>
              <a:t>: XEM XÉT THỎA THUẬN THEO ĐIỀU 57(5) UNCAC </a:t>
            </a:r>
            <a:r>
              <a:rPr lang="en-SG" sz="2200"/>
              <a:t>(Cơ chế chuyển nhượng nên sử dụng khuôn khổ chính trị và thiết chế sẵn có và phù hợp với chiến lược phát triển quốc giay</a:t>
            </a:r>
            <a:r>
              <a:rPr lang="en-SG" sz="2200" dirty="0"/>
              <a:t>).</a:t>
            </a:r>
          </a:p>
          <a:p>
            <a:pPr marL="0" indent="0">
              <a:buNone/>
            </a:pPr>
            <a:endParaRPr lang="en-SG" sz="2200" dirty="0"/>
          </a:p>
          <a:p>
            <a:pPr marL="0" indent="0">
              <a:buNone/>
            </a:pPr>
            <a:r>
              <a:rPr lang="en-SG" sz="2200" b="1"/>
              <a:t>NGUYÊN TẮC </a:t>
            </a:r>
            <a:r>
              <a:rPr lang="en-SG" sz="2200" b="1" dirty="0"/>
              <a:t>9</a:t>
            </a:r>
            <a:r>
              <a:rPr lang="en-SG" sz="2200" b="1"/>
              <a:t>: LOẠI BỎ LỢI ÍCH CỦA NGƯỜI PHẠM TỘI </a:t>
            </a:r>
            <a:r>
              <a:rPr lang="en-SG" sz="2200"/>
              <a:t>(đảm bảo việc phân phối tài sản bị tịch thu không làm lợi cho những người phạm tội).</a:t>
            </a:r>
            <a:endParaRPr lang="en-SG" sz="2200" dirty="0"/>
          </a:p>
          <a:p>
            <a:pPr marL="0" indent="0">
              <a:buNone/>
            </a:pPr>
            <a:endParaRPr lang="en-SG" sz="2200" dirty="0"/>
          </a:p>
          <a:p>
            <a:pPr marL="0" indent="0">
              <a:buNone/>
            </a:pPr>
            <a:r>
              <a:rPr lang="en-SG" sz="2200" b="1"/>
              <a:t>NGUYÊN TẮC </a:t>
            </a:r>
            <a:r>
              <a:rPr lang="en-SG" sz="2200" b="1" dirty="0"/>
              <a:t>10</a:t>
            </a:r>
            <a:r>
              <a:rPr lang="en-SG" sz="2200" b="1"/>
              <a:t>: BAO HÀM CÁC BÊN PHI CHÍNH PHỦ </a:t>
            </a:r>
            <a:r>
              <a:rPr lang="en-SG" sz="2200"/>
              <a:t>(xã hội dân sự, tổ chức phi chính phủ và các tổ chức cộng đồng nên được khuyến khích tham gia vào quy trình).</a:t>
            </a:r>
            <a:endParaRPr lang="en-SG" sz="2200" dirty="0"/>
          </a:p>
          <a:p>
            <a:endParaRPr lang="en-SG" sz="2200" dirty="0"/>
          </a:p>
          <a:p>
            <a:endParaRPr lang="en-SG" sz="2200" dirty="0"/>
          </a:p>
          <a:p>
            <a:endParaRPr lang="en-US" sz="2200" dirty="0"/>
          </a:p>
        </p:txBody>
      </p:sp>
      <p:sp>
        <p:nvSpPr>
          <p:cNvPr id="4" name="Line 3">
            <a:extLst>
              <a:ext uri="{FF2B5EF4-FFF2-40B4-BE49-F238E27FC236}">
                <a16:creationId xmlns:a16="http://schemas.microsoft.com/office/drawing/2014/main" id="{6653B216-DFD2-487D-AFFE-444033A41C98}"/>
              </a:ext>
            </a:extLst>
          </p:cNvPr>
          <p:cNvSpPr>
            <a:spLocks noChangeShapeType="1"/>
          </p:cNvSpPr>
          <p:nvPr/>
        </p:nvSpPr>
        <p:spPr bwMode="auto">
          <a:xfrm flipV="1">
            <a:off x="152400" y="1295400"/>
            <a:ext cx="86106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8074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F58B97-EED7-4BD7-9A42-69F9F5C85966}"/>
              </a:ext>
            </a:extLst>
          </p:cNvPr>
          <p:cNvSpPr txBox="1"/>
          <p:nvPr/>
        </p:nvSpPr>
        <p:spPr>
          <a:xfrm>
            <a:off x="381000" y="722293"/>
            <a:ext cx="8534400" cy="954107"/>
          </a:xfrm>
          <a:prstGeom prst="rect">
            <a:avLst/>
          </a:prstGeom>
          <a:noFill/>
        </p:spPr>
        <p:txBody>
          <a:bodyPr wrap="square" rtlCol="0">
            <a:spAutoFit/>
          </a:bodyPr>
          <a:lstStyle/>
          <a:p>
            <a:r>
              <a:rPr lang="en-SG" sz="2800"/>
              <a:t>Khuyến cáo từ hội thảo chuyên gia UNODC về hoàn trả tài sản tham nhũng: Đảm bảo thực thi và thách thức</a:t>
            </a:r>
            <a:endParaRPr lang="en-US" sz="2800" dirty="0"/>
          </a:p>
        </p:txBody>
      </p:sp>
      <p:sp>
        <p:nvSpPr>
          <p:cNvPr id="5" name="Line 3">
            <a:extLst>
              <a:ext uri="{FF2B5EF4-FFF2-40B4-BE49-F238E27FC236}">
                <a16:creationId xmlns:a16="http://schemas.microsoft.com/office/drawing/2014/main" id="{F4707EE4-86D7-4E3F-B5B1-2B6761BFBC8B}"/>
              </a:ext>
            </a:extLst>
          </p:cNvPr>
          <p:cNvSpPr>
            <a:spLocks noChangeShapeType="1"/>
          </p:cNvSpPr>
          <p:nvPr/>
        </p:nvSpPr>
        <p:spPr bwMode="auto">
          <a:xfrm>
            <a:off x="381000" y="1828800"/>
            <a:ext cx="8382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a:extLst>
              <a:ext uri="{FF2B5EF4-FFF2-40B4-BE49-F238E27FC236}">
                <a16:creationId xmlns:a16="http://schemas.microsoft.com/office/drawing/2014/main" id="{845631A2-A8FF-4F7B-B135-9F5525ED5CFD}"/>
              </a:ext>
            </a:extLst>
          </p:cNvPr>
          <p:cNvPicPr>
            <a:picLocks noChangeAspect="1"/>
          </p:cNvPicPr>
          <p:nvPr/>
        </p:nvPicPr>
        <p:blipFill>
          <a:blip r:embed="rId3"/>
          <a:stretch>
            <a:fillRect/>
          </a:stretch>
        </p:blipFill>
        <p:spPr>
          <a:xfrm>
            <a:off x="104775" y="1981201"/>
            <a:ext cx="8934450" cy="4667250"/>
          </a:xfrm>
          <a:prstGeom prst="rect">
            <a:avLst/>
          </a:prstGeom>
        </p:spPr>
      </p:pic>
    </p:spTree>
    <p:extLst>
      <p:ext uri="{BB962C8B-B14F-4D97-AF65-F5344CB8AC3E}">
        <p14:creationId xmlns:p14="http://schemas.microsoft.com/office/powerpoint/2010/main" val="1387061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C971-D223-4EC2-BD62-85A0DC76F72D}"/>
              </a:ext>
            </a:extLst>
          </p:cNvPr>
          <p:cNvSpPr>
            <a:spLocks noGrp="1"/>
          </p:cNvSpPr>
          <p:nvPr>
            <p:ph type="title"/>
          </p:nvPr>
        </p:nvSpPr>
        <p:spPr>
          <a:xfrm>
            <a:off x="457200" y="365126"/>
            <a:ext cx="8058150" cy="1325563"/>
          </a:xfrm>
        </p:spPr>
        <p:txBody>
          <a:bodyPr/>
          <a:lstStyle/>
          <a:p>
            <a:r>
              <a:rPr lang="en-US" b="1"/>
              <a:t>Kinh nghiệm/khuyến nghị:</a:t>
            </a:r>
            <a:endParaRPr lang="en-US" b="1" dirty="0"/>
          </a:p>
        </p:txBody>
      </p:sp>
      <p:sp>
        <p:nvSpPr>
          <p:cNvPr id="5" name="Content Placeholder 4">
            <a:extLst>
              <a:ext uri="{FF2B5EF4-FFF2-40B4-BE49-F238E27FC236}">
                <a16:creationId xmlns:a16="http://schemas.microsoft.com/office/drawing/2014/main" id="{FBDA1405-25B1-494F-AA3C-DC2D060C35E5}"/>
              </a:ext>
            </a:extLst>
          </p:cNvPr>
          <p:cNvSpPr>
            <a:spLocks noGrp="1"/>
          </p:cNvSpPr>
          <p:nvPr>
            <p:ph idx="1"/>
          </p:nvPr>
        </p:nvSpPr>
        <p:spPr>
          <a:xfrm>
            <a:off x="304800" y="1600200"/>
            <a:ext cx="8210550" cy="5029200"/>
          </a:xfrm>
        </p:spPr>
        <p:txBody>
          <a:bodyPr>
            <a:normAutofit fontScale="92500" lnSpcReduction="10000"/>
          </a:bodyPr>
          <a:lstStyle/>
          <a:p>
            <a:r>
              <a:rPr lang="en-SG" sz="2600"/>
              <a:t>Thu hồi tài sản đòi hỏi chính sách cấp cao và cam kết chính trị</a:t>
            </a:r>
            <a:endParaRPr lang="en-SG" sz="2600" dirty="0"/>
          </a:p>
          <a:p>
            <a:r>
              <a:rPr lang="en-SG" sz="2600"/>
              <a:t>Cần nhiều công cụ (công cụ pháp lý) để kịp thời đóng băng tài sản, tịch thù mà không cần kết tội</a:t>
            </a:r>
            <a:endParaRPr lang="en-SG" sz="2600" dirty="0"/>
          </a:p>
          <a:p>
            <a:r>
              <a:rPr lang="en-US" sz="2600"/>
              <a:t>Chủ động chứ không bị động trong việc xác định và đóng băng quả quyết tài sản tham nhũng đồng thời đưa ra sáng kiến khi bắt đầu vụ án</a:t>
            </a:r>
            <a:r>
              <a:rPr lang="en-SG" sz="2600"/>
              <a:t>.</a:t>
            </a:r>
            <a:endParaRPr lang="en-SG" sz="2600" dirty="0"/>
          </a:p>
          <a:p>
            <a:r>
              <a:rPr lang="en-SG" sz="2600"/>
              <a:t>Kêu gọi các tổ chức phát triển trong việc thu hồi tài sản để tăng tín nhiệm và đảm bảo nguồn lực có thể sử dụng để phát triển (ví dụ MoU giữa Uzbekistan và Thụy Sĩ; Nigeria – tay trong MOU giữa Nigeria, Thụy Sĩ và Ngân hàng Thế giới trong vụ Abacha II)</a:t>
            </a:r>
            <a:endParaRPr lang="en-SG" sz="2600" dirty="0"/>
          </a:p>
          <a:p>
            <a:r>
              <a:rPr lang="en-SG" sz="2600"/>
              <a:t>Thúc đẩy nội lực quốc gia trong việc ngăn chặn luồng tài chính bất hợp pháp, thúc đẩy sự minh bạch của chủ sở hữu lợi tức, hệ thống thuế và thương mại, thực hiện đăng ký tài sản và hệ thống khiếu nại cũng như các cơ chế phòng ngừa khác.</a:t>
            </a:r>
            <a:endParaRPr lang="en-SG" sz="2600" dirty="0"/>
          </a:p>
        </p:txBody>
      </p:sp>
    </p:spTree>
    <p:extLst>
      <p:ext uri="{BB962C8B-B14F-4D97-AF65-F5344CB8AC3E}">
        <p14:creationId xmlns:p14="http://schemas.microsoft.com/office/powerpoint/2010/main" val="3357848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D6714D-20C3-41A5-8A15-5EE2FB4DA2C1}"/>
              </a:ext>
            </a:extLst>
          </p:cNvPr>
          <p:cNvSpPr txBox="1"/>
          <p:nvPr/>
        </p:nvSpPr>
        <p:spPr>
          <a:xfrm>
            <a:off x="1037333" y="4163236"/>
            <a:ext cx="7069332" cy="615553"/>
          </a:xfrm>
          <a:prstGeom prst="rect">
            <a:avLst/>
          </a:prstGeom>
          <a:noFill/>
        </p:spPr>
        <p:txBody>
          <a:bodyPr wrap="square" rtlCol="0">
            <a:spAutoFit/>
          </a:bodyPr>
          <a:lstStyle/>
          <a:p>
            <a:pPr algn="ctr"/>
            <a:r>
              <a:rPr lang="en-US" sz="3400" b="1">
                <a:solidFill>
                  <a:schemeClr val="tx2"/>
                </a:solidFill>
                <a:latin typeface="Avenir LT Std 45 Book" panose="020B0502020203020204" pitchFamily="34" charset="0"/>
              </a:rPr>
              <a:t>Xin cảm ơn!</a:t>
            </a:r>
            <a:endParaRPr lang="en-US" sz="3400" b="1" dirty="0">
              <a:solidFill>
                <a:schemeClr val="tx2"/>
              </a:solidFill>
              <a:latin typeface="Avenir LT Std 45 Book" panose="020B0502020203020204" pitchFamily="34" charset="0"/>
            </a:endParaRPr>
          </a:p>
        </p:txBody>
      </p:sp>
      <p:sp>
        <p:nvSpPr>
          <p:cNvPr id="9" name="TextBox 8">
            <a:extLst>
              <a:ext uri="{FF2B5EF4-FFF2-40B4-BE49-F238E27FC236}">
                <a16:creationId xmlns:a16="http://schemas.microsoft.com/office/drawing/2014/main" id="{4636FFCA-0B5C-4856-9790-1B775D3F64EA}"/>
              </a:ext>
            </a:extLst>
          </p:cNvPr>
          <p:cNvSpPr txBox="1"/>
          <p:nvPr/>
        </p:nvSpPr>
        <p:spPr>
          <a:xfrm>
            <a:off x="1037333" y="4895463"/>
            <a:ext cx="7069332" cy="1200329"/>
          </a:xfrm>
          <a:prstGeom prst="rect">
            <a:avLst/>
          </a:prstGeom>
          <a:noFill/>
        </p:spPr>
        <p:txBody>
          <a:bodyPr wrap="square" rtlCol="0">
            <a:spAutoFit/>
          </a:bodyPr>
          <a:lstStyle/>
          <a:p>
            <a:pPr algn="ctr"/>
            <a:r>
              <a:rPr lang="en-US" sz="2400" dirty="0">
                <a:solidFill>
                  <a:schemeClr val="tx2"/>
                </a:solidFill>
                <a:latin typeface="Avenir LT Std 45 Book" panose="020B0502020203020204" pitchFamily="34" charset="0"/>
                <a:hlinkClick r:id="rId3">
                  <a:extLst>
                    <a:ext uri="{A12FA001-AC4F-418D-AE19-62706E023703}">
                      <ahyp:hlinkClr xmlns:ahyp="http://schemas.microsoft.com/office/drawing/2018/hyperlinkcolor" val="tx"/>
                    </a:ext>
                  </a:extLst>
                </a:hlinkClick>
              </a:rPr>
              <a:t>www.anti-corruption.org</a:t>
            </a:r>
            <a:endParaRPr lang="en-US" sz="2400" dirty="0">
              <a:solidFill>
                <a:schemeClr val="tx2"/>
              </a:solidFill>
              <a:latin typeface="Avenir LT Std 45 Book" panose="020B0502020203020204" pitchFamily="34" charset="0"/>
            </a:endParaRPr>
          </a:p>
          <a:p>
            <a:pPr algn="ctr"/>
            <a:r>
              <a:rPr lang="en-US" sz="2400" dirty="0">
                <a:solidFill>
                  <a:schemeClr val="tx2"/>
                </a:solidFill>
                <a:latin typeface="Avenir LT Std 45 Book" panose="020B0502020203020204" pitchFamily="34" charset="0"/>
              </a:rPr>
              <a:t>@UNDPGAIN</a:t>
            </a:r>
          </a:p>
          <a:p>
            <a:pPr algn="ctr"/>
            <a:r>
              <a:rPr lang="en-US" sz="2400" b="1" dirty="0">
                <a:solidFill>
                  <a:schemeClr val="tx2"/>
                </a:solidFill>
                <a:latin typeface="Avenir LT Std 45 Book" panose="020B0502020203020204" pitchFamily="34" charset="0"/>
              </a:rPr>
              <a:t>@</a:t>
            </a:r>
            <a:r>
              <a:rPr lang="en-US" sz="2400" b="1" dirty="0" err="1">
                <a:solidFill>
                  <a:schemeClr val="tx2"/>
                </a:solidFill>
                <a:latin typeface="Avenir LT Std 45 Book" panose="020B0502020203020204" pitchFamily="34" charset="0"/>
              </a:rPr>
              <a:t>AngaTimilsina</a:t>
            </a:r>
            <a:endParaRPr lang="en-US" sz="2400" b="1" dirty="0">
              <a:solidFill>
                <a:schemeClr val="tx2"/>
              </a:solidFill>
              <a:latin typeface="Avenir LT Std 45 Book" panose="020B0502020203020204" pitchFamily="34" charset="0"/>
            </a:endParaRPr>
          </a:p>
        </p:txBody>
      </p:sp>
      <p:pic>
        <p:nvPicPr>
          <p:cNvPr id="10" name="Picture 7" descr="Related image">
            <a:extLst>
              <a:ext uri="{FF2B5EF4-FFF2-40B4-BE49-F238E27FC236}">
                <a16:creationId xmlns:a16="http://schemas.microsoft.com/office/drawing/2014/main" id="{6E884168-C22F-4809-89AF-E505DD00F6FE}"/>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6189" t="4407" r="5211" b="4246"/>
          <a:stretch/>
        </p:blipFill>
        <p:spPr bwMode="auto">
          <a:xfrm>
            <a:off x="2552700" y="1181940"/>
            <a:ext cx="4038600" cy="282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Graphical user interface, application&#10;&#10;Description automatically generated">
            <a:extLst>
              <a:ext uri="{FF2B5EF4-FFF2-40B4-BE49-F238E27FC236}">
                <a16:creationId xmlns:a16="http://schemas.microsoft.com/office/drawing/2014/main" id="{63E991D4-7F7C-2843-B96A-CC01943486F7}"/>
              </a:ext>
            </a:extLst>
          </p:cNvPr>
          <p:cNvPicPr>
            <a:picLocks noChangeAspect="1"/>
          </p:cNvPicPr>
          <p:nvPr/>
        </p:nvPicPr>
        <p:blipFill>
          <a:blip r:embed="rId5"/>
          <a:stretch>
            <a:fillRect/>
          </a:stretch>
        </p:blipFill>
        <p:spPr>
          <a:xfrm>
            <a:off x="7696200" y="-1"/>
            <a:ext cx="1424609" cy="2169935"/>
          </a:xfrm>
          <a:prstGeom prst="rect">
            <a:avLst/>
          </a:prstGeom>
        </p:spPr>
      </p:pic>
    </p:spTree>
    <p:extLst>
      <p:ext uri="{BB962C8B-B14F-4D97-AF65-F5344CB8AC3E}">
        <p14:creationId xmlns:p14="http://schemas.microsoft.com/office/powerpoint/2010/main" val="53417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6BB4"/>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30DD65B-D9AD-411E-8D0F-0AE83BCE2B22}"/>
              </a:ext>
            </a:extLst>
          </p:cNvPr>
          <p:cNvPicPr>
            <a:picLocks noChangeAspect="1"/>
          </p:cNvPicPr>
          <p:nvPr/>
        </p:nvPicPr>
        <p:blipFill>
          <a:blip r:embed="rId3"/>
          <a:stretch>
            <a:fillRect/>
          </a:stretch>
        </p:blipFill>
        <p:spPr>
          <a:xfrm>
            <a:off x="8001000" y="160020"/>
            <a:ext cx="1039368" cy="2165350"/>
          </a:xfrm>
          <a:prstGeom prst="rect">
            <a:avLst/>
          </a:prstGeom>
        </p:spPr>
      </p:pic>
      <p:sp>
        <p:nvSpPr>
          <p:cNvPr id="10" name="Title 2">
            <a:extLst>
              <a:ext uri="{FF2B5EF4-FFF2-40B4-BE49-F238E27FC236}">
                <a16:creationId xmlns:a16="http://schemas.microsoft.com/office/drawing/2014/main" id="{7CB9B799-266E-4862-A229-42F0CFB34B28}"/>
              </a:ext>
            </a:extLst>
          </p:cNvPr>
          <p:cNvSpPr txBox="1">
            <a:spLocks/>
          </p:cNvSpPr>
          <p:nvPr/>
        </p:nvSpPr>
        <p:spPr bwMode="auto">
          <a:xfrm>
            <a:off x="628650" y="498158"/>
            <a:ext cx="4953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a:solidFill>
                  <a:schemeClr val="bg1"/>
                </a:solidFill>
                <a:latin typeface="Calibri" panose="020F0502020204030204" pitchFamily="34" charset="0"/>
                <a:cs typeface="Calibri" panose="020F0502020204030204" pitchFamily="34" charset="0"/>
              </a:rPr>
              <a:t>Nội dung chính</a:t>
            </a:r>
            <a:endParaRPr lang="en-US" altLang="en-US" sz="4000" b="1" dirty="0">
              <a:solidFill>
                <a:schemeClr val="bg1"/>
              </a:solidFill>
              <a:latin typeface="Calibri" panose="020F0502020204030204" pitchFamily="34" charset="0"/>
              <a:cs typeface="Calibri" panose="020F0502020204030204" pitchFamily="34" charset="0"/>
            </a:endParaRPr>
          </a:p>
        </p:txBody>
      </p:sp>
      <p:sp>
        <p:nvSpPr>
          <p:cNvPr id="13" name="Line 3">
            <a:extLst>
              <a:ext uri="{FF2B5EF4-FFF2-40B4-BE49-F238E27FC236}">
                <a16:creationId xmlns:a16="http://schemas.microsoft.com/office/drawing/2014/main" id="{72A08084-E9CF-48D2-836D-FFAB37FA498B}"/>
              </a:ext>
            </a:extLst>
          </p:cNvPr>
          <p:cNvSpPr>
            <a:spLocks noChangeShapeType="1"/>
          </p:cNvSpPr>
          <p:nvPr/>
        </p:nvSpPr>
        <p:spPr bwMode="auto">
          <a:xfrm>
            <a:off x="350520" y="1402080"/>
            <a:ext cx="71628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Content Placeholder 3">
            <a:extLst>
              <a:ext uri="{FF2B5EF4-FFF2-40B4-BE49-F238E27FC236}">
                <a16:creationId xmlns:a16="http://schemas.microsoft.com/office/drawing/2014/main" id="{314E65CE-D0B1-456C-837F-917539D8DA53}"/>
              </a:ext>
            </a:extLst>
          </p:cNvPr>
          <p:cNvSpPr txBox="1">
            <a:spLocks/>
          </p:cNvSpPr>
          <p:nvPr/>
        </p:nvSpPr>
        <p:spPr>
          <a:xfrm>
            <a:off x="502920" y="2278062"/>
            <a:ext cx="7574280" cy="3208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spcBef>
                <a:spcPts val="1200"/>
              </a:spcBef>
              <a:spcAft>
                <a:spcPts val="1200"/>
              </a:spcAft>
              <a:buFont typeface="+mj-lt"/>
              <a:buAutoNum type="arabicPeriod"/>
            </a:pPr>
            <a:r>
              <a:rPr lang="en-SG" sz="2800">
                <a:solidFill>
                  <a:schemeClr val="bg1"/>
                </a:solidFill>
              </a:rPr>
              <a:t>Tiến bộ hiện có trong việc thu hồi tài sản tham nhũng</a:t>
            </a:r>
            <a:endParaRPr lang="en-SG" sz="2800" dirty="0">
              <a:solidFill>
                <a:schemeClr val="bg1"/>
              </a:solidFill>
            </a:endParaRPr>
          </a:p>
          <a:p>
            <a:pPr marL="514350" indent="-514350" algn="l">
              <a:spcBef>
                <a:spcPts val="1200"/>
              </a:spcBef>
              <a:spcAft>
                <a:spcPts val="1200"/>
              </a:spcAft>
              <a:buFont typeface="+mj-lt"/>
              <a:buAutoNum type="arabicPeriod"/>
            </a:pPr>
            <a:r>
              <a:rPr lang="en-SG" sz="2800">
                <a:solidFill>
                  <a:schemeClr val="bg1"/>
                </a:solidFill>
              </a:rPr>
              <a:t>Đảm bảo thực thi, tiêu chuẩn, cơ chế và hướng dẫn cốt lõi</a:t>
            </a:r>
            <a:endParaRPr lang="en-SG" sz="2800" dirty="0">
              <a:solidFill>
                <a:schemeClr val="bg1"/>
              </a:solidFill>
            </a:endParaRPr>
          </a:p>
          <a:p>
            <a:pPr marL="514350" indent="-514350" algn="l">
              <a:spcBef>
                <a:spcPts val="1200"/>
              </a:spcBef>
              <a:spcAft>
                <a:spcPts val="1200"/>
              </a:spcAft>
              <a:buFont typeface="+mj-lt"/>
              <a:buAutoNum type="arabicPeriod"/>
            </a:pPr>
            <a:r>
              <a:rPr lang="en-SG" sz="2800">
                <a:solidFill>
                  <a:schemeClr val="bg1"/>
                </a:solidFill>
              </a:rPr>
              <a:t>Kinh nghiệm quốc tế và các khuyến cáo</a:t>
            </a:r>
            <a:endParaRPr lang="en-US" sz="2800" dirty="0">
              <a:solidFill>
                <a:schemeClr val="bg1"/>
              </a:solidFill>
            </a:endParaRPr>
          </a:p>
        </p:txBody>
      </p:sp>
    </p:spTree>
    <p:extLst>
      <p:ext uri="{BB962C8B-B14F-4D97-AF65-F5344CB8AC3E}">
        <p14:creationId xmlns:p14="http://schemas.microsoft.com/office/powerpoint/2010/main" val="3316812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BB4"/>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30DD65B-D9AD-411E-8D0F-0AE83BCE2B22}"/>
              </a:ext>
            </a:extLst>
          </p:cNvPr>
          <p:cNvPicPr>
            <a:picLocks noChangeAspect="1"/>
          </p:cNvPicPr>
          <p:nvPr/>
        </p:nvPicPr>
        <p:blipFill>
          <a:blip r:embed="rId3"/>
          <a:stretch>
            <a:fillRect/>
          </a:stretch>
        </p:blipFill>
        <p:spPr>
          <a:xfrm>
            <a:off x="8001000" y="160020"/>
            <a:ext cx="1039368" cy="2165350"/>
          </a:xfrm>
          <a:prstGeom prst="rect">
            <a:avLst/>
          </a:prstGeom>
        </p:spPr>
      </p:pic>
      <p:sp>
        <p:nvSpPr>
          <p:cNvPr id="10" name="Title 2">
            <a:extLst>
              <a:ext uri="{FF2B5EF4-FFF2-40B4-BE49-F238E27FC236}">
                <a16:creationId xmlns:a16="http://schemas.microsoft.com/office/drawing/2014/main" id="{7CB9B799-266E-4862-A229-42F0CFB34B28}"/>
              </a:ext>
            </a:extLst>
          </p:cNvPr>
          <p:cNvSpPr txBox="1">
            <a:spLocks/>
          </p:cNvSpPr>
          <p:nvPr/>
        </p:nvSpPr>
        <p:spPr bwMode="auto">
          <a:xfrm>
            <a:off x="628650" y="381000"/>
            <a:ext cx="737235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a:solidFill>
                  <a:schemeClr val="bg1"/>
                </a:solidFill>
                <a:latin typeface="Calibri" panose="020F0502020204030204" pitchFamily="34" charset="0"/>
                <a:cs typeface="Calibri" panose="020F0502020204030204" pitchFamily="34" charset="0"/>
              </a:rPr>
              <a:t>Tiến bộ hiện có: Thu hồi tài sản đang được chú trọng hơn như một vấn đề trọng điểm đối với sự phát triển toàn cầu, quán trị và chống tham nhũng</a:t>
            </a:r>
            <a:endParaRPr lang="en-US" altLang="en-US" sz="4000" b="1" dirty="0">
              <a:solidFill>
                <a:schemeClr val="bg1"/>
              </a:solidFill>
              <a:latin typeface="Calibri" panose="020F0502020204030204" pitchFamily="34" charset="0"/>
              <a:cs typeface="Calibri" panose="020F0502020204030204" pitchFamily="34" charset="0"/>
            </a:endParaRPr>
          </a:p>
        </p:txBody>
      </p:sp>
      <p:sp>
        <p:nvSpPr>
          <p:cNvPr id="13" name="Line 3">
            <a:extLst>
              <a:ext uri="{FF2B5EF4-FFF2-40B4-BE49-F238E27FC236}">
                <a16:creationId xmlns:a16="http://schemas.microsoft.com/office/drawing/2014/main" id="{72A08084-E9CF-48D2-836D-FFAB37FA498B}"/>
              </a:ext>
            </a:extLst>
          </p:cNvPr>
          <p:cNvSpPr>
            <a:spLocks noChangeShapeType="1"/>
          </p:cNvSpPr>
          <p:nvPr/>
        </p:nvSpPr>
        <p:spPr bwMode="auto">
          <a:xfrm>
            <a:off x="350520" y="1371600"/>
            <a:ext cx="71628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Content Placeholder 2">
            <a:extLst>
              <a:ext uri="{FF2B5EF4-FFF2-40B4-BE49-F238E27FC236}">
                <a16:creationId xmlns:a16="http://schemas.microsoft.com/office/drawing/2014/main" id="{2472952C-066B-4129-9148-425D67226B1C}"/>
              </a:ext>
            </a:extLst>
          </p:cNvPr>
          <p:cNvSpPr>
            <a:spLocks noGrp="1"/>
          </p:cNvSpPr>
          <p:nvPr>
            <p:ph idx="1"/>
          </p:nvPr>
        </p:nvSpPr>
        <p:spPr>
          <a:xfrm>
            <a:off x="203022" y="1600204"/>
            <a:ext cx="7797978" cy="5257796"/>
          </a:xfrm>
        </p:spPr>
        <p:txBody>
          <a:bodyPr>
            <a:normAutofit fontScale="92500" lnSpcReduction="20000"/>
          </a:bodyPr>
          <a:lstStyle/>
          <a:p>
            <a:pPr>
              <a:spcBef>
                <a:spcPts val="600"/>
              </a:spcBef>
              <a:spcAft>
                <a:spcPts val="600"/>
              </a:spcAft>
            </a:pPr>
            <a:r>
              <a:rPr lang="en-US" sz="2400" b="1">
                <a:solidFill>
                  <a:srgbClr val="FFFF00"/>
                </a:solidFill>
              </a:rPr>
              <a:t>Vấn đề thu hồi tài sản tham nhũng được quan tâm hơn</a:t>
            </a:r>
            <a:r>
              <a:rPr lang="en-US" sz="2400">
                <a:solidFill>
                  <a:schemeClr val="accent1">
                    <a:lumMod val="20000"/>
                    <a:lumOff val="80000"/>
                  </a:schemeClr>
                </a:solidFill>
              </a:rPr>
              <a:t>: Vấn đề về phát triển/phát triển tài chính; chính trị (trách nhiệm giải trình, tính hợp pháp, tính ổn định); Pháp quyền (loại bỏ lỗ hổng về miễn hình phạt, rào cản và thiết lập nhà nước pháp quyền cũng như bồi thường cho nạn nhân)</a:t>
            </a:r>
            <a:endParaRPr lang="en-US" sz="2400" dirty="0">
              <a:solidFill>
                <a:schemeClr val="accent1">
                  <a:lumMod val="20000"/>
                  <a:lumOff val="80000"/>
                </a:schemeClr>
              </a:solidFill>
            </a:endParaRPr>
          </a:p>
          <a:p>
            <a:pPr>
              <a:spcBef>
                <a:spcPts val="600"/>
              </a:spcBef>
              <a:spcAft>
                <a:spcPts val="600"/>
              </a:spcAft>
            </a:pPr>
            <a:r>
              <a:rPr lang="en-US" sz="2400" b="1">
                <a:solidFill>
                  <a:srgbClr val="FFFF00"/>
                </a:solidFill>
              </a:rPr>
              <a:t>Dự liệu của UNCAC năm 2005: Chương V, Thu hồi tài sản</a:t>
            </a:r>
            <a:r>
              <a:rPr lang="en-SG" sz="2400" b="1">
                <a:solidFill>
                  <a:srgbClr val="FFFF00"/>
                </a:solidFill>
              </a:rPr>
              <a:t> </a:t>
            </a:r>
            <a:r>
              <a:rPr lang="en-SG" sz="2400">
                <a:solidFill>
                  <a:srgbClr val="FFFF00"/>
                </a:solidFill>
              </a:rPr>
              <a:t>– </a:t>
            </a:r>
            <a:r>
              <a:rPr lang="en-SG" sz="2400">
                <a:solidFill>
                  <a:schemeClr val="bg1"/>
                </a:solidFill>
              </a:rPr>
              <a:t>là một bước ngoặt lớn (“Thu hồi tài sản là một nguyên tắc căn bản của Công ước này…);</a:t>
            </a:r>
            <a:r>
              <a:rPr lang="en-SG" sz="2400" b="1">
                <a:solidFill>
                  <a:schemeClr val="bg1"/>
                </a:solidFill>
              </a:rPr>
              <a:t> </a:t>
            </a:r>
            <a:endParaRPr lang="en-SG" sz="2400" b="1" dirty="0">
              <a:solidFill>
                <a:schemeClr val="bg1"/>
              </a:solidFill>
            </a:endParaRPr>
          </a:p>
          <a:p>
            <a:pPr>
              <a:spcBef>
                <a:spcPts val="600"/>
              </a:spcBef>
              <a:spcAft>
                <a:spcPts val="600"/>
              </a:spcAft>
            </a:pPr>
            <a:r>
              <a:rPr lang="en-SG" sz="2400" b="1" dirty="0">
                <a:solidFill>
                  <a:srgbClr val="FFFF00"/>
                </a:solidFill>
              </a:rPr>
              <a:t>UNGASS 2021</a:t>
            </a:r>
            <a:r>
              <a:rPr lang="en-SG" sz="2400" b="1">
                <a:solidFill>
                  <a:schemeClr val="bg1"/>
                </a:solidFill>
              </a:rPr>
              <a:t>: </a:t>
            </a:r>
            <a:r>
              <a:rPr lang="en-SG" sz="2400">
                <a:solidFill>
                  <a:schemeClr val="bg1"/>
                </a:solidFill>
              </a:rPr>
              <a:t>Phiên họp đặc biệt của Hội đồng Bảo an LHQ về chống tham nhũng</a:t>
            </a:r>
            <a:endParaRPr lang="en-US" sz="2400" dirty="0">
              <a:solidFill>
                <a:schemeClr val="bg1"/>
              </a:solidFill>
            </a:endParaRPr>
          </a:p>
          <a:p>
            <a:pPr>
              <a:spcBef>
                <a:spcPts val="600"/>
              </a:spcBef>
              <a:spcAft>
                <a:spcPts val="600"/>
              </a:spcAft>
            </a:pPr>
            <a:r>
              <a:rPr lang="en-US" sz="2400" b="1">
                <a:solidFill>
                  <a:srgbClr val="FFFF00"/>
                </a:solidFill>
              </a:rPr>
              <a:t>Được công nhân là một vấn đề về phát triển</a:t>
            </a:r>
            <a:r>
              <a:rPr lang="en-US" sz="2400">
                <a:solidFill>
                  <a:schemeClr val="accent1">
                    <a:lumMod val="20000"/>
                    <a:lumOff val="80000"/>
                  </a:schemeClr>
                </a:solidFill>
              </a:rPr>
              <a:t>: Nghị sự 2030 (Mục tiêu </a:t>
            </a:r>
            <a:r>
              <a:rPr lang="en-US" sz="2400" dirty="0">
                <a:solidFill>
                  <a:schemeClr val="accent1">
                    <a:lumMod val="20000"/>
                    <a:lumOff val="80000"/>
                  </a:schemeClr>
                </a:solidFill>
              </a:rPr>
              <a:t>16.4</a:t>
            </a:r>
            <a:r>
              <a:rPr lang="en-US" sz="2400">
                <a:solidFill>
                  <a:schemeClr val="accent1">
                    <a:lumMod val="20000"/>
                    <a:lumOff val="80000"/>
                  </a:schemeClr>
                </a:solidFill>
              </a:rPr>
              <a:t>: Đến năm 2030, nguồn tài chính bất hợp pháp giảm mạnh và thúc đẩy thu hồi tài sản tham nhũng) (Mục tiêu 17.1: huy động mạnh mẽ nguồn lực nội địa; Nghị sự Addis Ababa 2015 về Tài chính đối với phát triển (buộc các quốc gia thu hồi và hoàn trả tài sản tham nhũng cho bản quốc).</a:t>
            </a:r>
          </a:p>
          <a:p>
            <a:pPr>
              <a:spcBef>
                <a:spcPts val="600"/>
              </a:spcBef>
              <a:spcAft>
                <a:spcPts val="600"/>
              </a:spcAft>
            </a:pPr>
            <a:r>
              <a:rPr lang="en-SG" sz="2400" b="1">
                <a:solidFill>
                  <a:srgbClr val="FFFF00"/>
                </a:solidFill>
              </a:rPr>
              <a:t>Chúng ta có nhiều ví dụ, thực tiễn và bài học hơn </a:t>
            </a:r>
            <a:r>
              <a:rPr lang="en-SG" sz="2400">
                <a:solidFill>
                  <a:schemeClr val="accent1">
                    <a:lumMod val="20000"/>
                    <a:lumOff val="80000"/>
                  </a:schemeClr>
                </a:solidFill>
              </a:rPr>
              <a:t>về những điểm mạnh và khiếm khuyết.</a:t>
            </a:r>
            <a:endParaRPr lang="en-US" sz="2400" dirty="0">
              <a:solidFill>
                <a:schemeClr val="accent1">
                  <a:lumMod val="20000"/>
                  <a:lumOff val="80000"/>
                </a:schemeClr>
              </a:solidFill>
            </a:endParaRPr>
          </a:p>
        </p:txBody>
      </p:sp>
    </p:spTree>
    <p:extLst>
      <p:ext uri="{BB962C8B-B14F-4D97-AF65-F5344CB8AC3E}">
        <p14:creationId xmlns:p14="http://schemas.microsoft.com/office/powerpoint/2010/main" val="3136234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6BB4"/>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30DD65B-D9AD-411E-8D0F-0AE83BCE2B22}"/>
              </a:ext>
            </a:extLst>
          </p:cNvPr>
          <p:cNvPicPr>
            <a:picLocks noChangeAspect="1"/>
          </p:cNvPicPr>
          <p:nvPr/>
        </p:nvPicPr>
        <p:blipFill>
          <a:blip r:embed="rId3"/>
          <a:stretch>
            <a:fillRect/>
          </a:stretch>
        </p:blipFill>
        <p:spPr>
          <a:xfrm>
            <a:off x="8001000" y="160020"/>
            <a:ext cx="1039368" cy="2165350"/>
          </a:xfrm>
          <a:prstGeom prst="rect">
            <a:avLst/>
          </a:prstGeom>
        </p:spPr>
      </p:pic>
      <p:sp>
        <p:nvSpPr>
          <p:cNvPr id="10" name="Title 2">
            <a:extLst>
              <a:ext uri="{FF2B5EF4-FFF2-40B4-BE49-F238E27FC236}">
                <a16:creationId xmlns:a16="http://schemas.microsoft.com/office/drawing/2014/main" id="{7CB9B799-266E-4862-A229-42F0CFB34B28}"/>
              </a:ext>
            </a:extLst>
          </p:cNvPr>
          <p:cNvSpPr txBox="1">
            <a:spLocks/>
          </p:cNvSpPr>
          <p:nvPr/>
        </p:nvSpPr>
        <p:spPr bwMode="auto">
          <a:xfrm>
            <a:off x="0" y="304800"/>
            <a:ext cx="2209800" cy="32260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400" b="1">
                <a:solidFill>
                  <a:schemeClr val="bg1"/>
                </a:solidFill>
                <a:latin typeface="Calibri" panose="020F0502020204030204" pitchFamily="34" charset="0"/>
                <a:cs typeface="Calibri" panose="020F0502020204030204" pitchFamily="34" charset="0"/>
              </a:rPr>
              <a:t>Báo cáo Sáng kiến StAR 2019 Bước tiến còn chậm. </a:t>
            </a:r>
            <a:endParaRPr lang="en-US" altLang="en-US" sz="24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61EACCC-94EB-435A-ACDC-CC3D7F0D2EC3}"/>
              </a:ext>
            </a:extLst>
          </p:cNvPr>
          <p:cNvPicPr>
            <a:picLocks noChangeAspect="1"/>
          </p:cNvPicPr>
          <p:nvPr/>
        </p:nvPicPr>
        <p:blipFill rotWithShape="1">
          <a:blip r:embed="rId4"/>
          <a:srcRect l="19167" t="18889" r="20000" b="17407"/>
          <a:stretch/>
        </p:blipFill>
        <p:spPr>
          <a:xfrm>
            <a:off x="2057401" y="76200"/>
            <a:ext cx="6993242" cy="4875073"/>
          </a:xfrm>
          <a:prstGeom prst="rect">
            <a:avLst/>
          </a:prstGeom>
        </p:spPr>
      </p:pic>
      <p:sp>
        <p:nvSpPr>
          <p:cNvPr id="5" name="Rectangle 4">
            <a:extLst>
              <a:ext uri="{FF2B5EF4-FFF2-40B4-BE49-F238E27FC236}">
                <a16:creationId xmlns:a16="http://schemas.microsoft.com/office/drawing/2014/main" id="{52D6AD94-6FA7-4062-9B7F-85DC70E65697}"/>
              </a:ext>
            </a:extLst>
          </p:cNvPr>
          <p:cNvSpPr/>
          <p:nvPr/>
        </p:nvSpPr>
        <p:spPr>
          <a:xfrm>
            <a:off x="4572000" y="5027474"/>
            <a:ext cx="4468368" cy="1754326"/>
          </a:xfrm>
          <a:prstGeom prst="rect">
            <a:avLst/>
          </a:prstGeom>
        </p:spPr>
        <p:txBody>
          <a:bodyPr wrap="square">
            <a:spAutoFit/>
          </a:bodyPr>
          <a:lstStyle/>
          <a:p>
            <a:r>
              <a:rPr lang="en-SG">
                <a:solidFill>
                  <a:schemeClr val="bg1"/>
                </a:solidFill>
                <a:latin typeface="arial" panose="020B0604020202020204" pitchFamily="34" charset="0"/>
              </a:rPr>
              <a:t>Theo dấu, đóng băng, tịch thu và hoàn trả tài sản tham nhũng về bản quốc là một quá trình dài và phức tạp, liên quan đến nhiều hệ thống pháp luật và thường gặp rào cản về kỹ thuật, pháp lý hoặc chính trị. </a:t>
            </a:r>
            <a:endParaRPr lang="en-US" dirty="0">
              <a:solidFill>
                <a:schemeClr val="bg1"/>
              </a:solidFill>
            </a:endParaRPr>
          </a:p>
        </p:txBody>
      </p:sp>
      <p:pic>
        <p:nvPicPr>
          <p:cNvPr id="12" name="Picture 11">
            <a:extLst>
              <a:ext uri="{FF2B5EF4-FFF2-40B4-BE49-F238E27FC236}">
                <a16:creationId xmlns:a16="http://schemas.microsoft.com/office/drawing/2014/main" id="{39D943BB-6D54-42EE-ACD3-E9E50835BEE7}"/>
              </a:ext>
            </a:extLst>
          </p:cNvPr>
          <p:cNvPicPr>
            <a:picLocks noChangeAspect="1"/>
          </p:cNvPicPr>
          <p:nvPr/>
        </p:nvPicPr>
        <p:blipFill>
          <a:blip r:embed="rId5"/>
          <a:stretch>
            <a:fillRect/>
          </a:stretch>
        </p:blipFill>
        <p:spPr>
          <a:xfrm>
            <a:off x="0" y="3886200"/>
            <a:ext cx="4352925" cy="2971800"/>
          </a:xfrm>
          <a:prstGeom prst="rect">
            <a:avLst/>
          </a:prstGeom>
        </p:spPr>
      </p:pic>
    </p:spTree>
    <p:extLst>
      <p:ext uri="{BB962C8B-B14F-4D97-AF65-F5344CB8AC3E}">
        <p14:creationId xmlns:p14="http://schemas.microsoft.com/office/powerpoint/2010/main" val="1321670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EB08F-81B9-47D6-A369-0ED0E7FA9740}"/>
              </a:ext>
            </a:extLst>
          </p:cNvPr>
          <p:cNvSpPr>
            <a:spLocks noGrp="1"/>
          </p:cNvSpPr>
          <p:nvPr>
            <p:ph type="title"/>
          </p:nvPr>
        </p:nvSpPr>
        <p:spPr/>
        <p:txBody>
          <a:bodyPr>
            <a:normAutofit/>
          </a:bodyPr>
          <a:lstStyle/>
          <a:p>
            <a:r>
              <a:rPr lang="en-US"/>
              <a:t>Các rào cản chung đối với việc thu hồi tài sản báo cáo StAR đưa ra</a:t>
            </a:r>
            <a:endParaRPr lang="en-US" dirty="0"/>
          </a:p>
        </p:txBody>
      </p:sp>
      <p:sp>
        <p:nvSpPr>
          <p:cNvPr id="3" name="Content Placeholder 2">
            <a:extLst>
              <a:ext uri="{FF2B5EF4-FFF2-40B4-BE49-F238E27FC236}">
                <a16:creationId xmlns:a16="http://schemas.microsoft.com/office/drawing/2014/main" id="{2746C5B0-C77D-4C88-916C-19889DEF8BA3}"/>
              </a:ext>
            </a:extLst>
          </p:cNvPr>
          <p:cNvSpPr>
            <a:spLocks noGrp="1"/>
          </p:cNvSpPr>
          <p:nvPr>
            <p:ph idx="1"/>
          </p:nvPr>
        </p:nvSpPr>
        <p:spPr>
          <a:xfrm>
            <a:off x="228600" y="1825624"/>
            <a:ext cx="8763000" cy="4727575"/>
          </a:xfrm>
        </p:spPr>
        <p:txBody>
          <a:bodyPr>
            <a:normAutofit fontScale="70000" lnSpcReduction="20000"/>
          </a:bodyPr>
          <a:lstStyle/>
          <a:p>
            <a:r>
              <a:rPr lang="en-US" b="1">
                <a:solidFill>
                  <a:schemeClr val="accent2"/>
                </a:solidFill>
              </a:rPr>
              <a:t>Thiếu tín nhiệm/liên lạc không hiệu quả</a:t>
            </a:r>
            <a:r>
              <a:rPr lang="en-US"/>
              <a:t> là một rào cản lớn trong việc đảm bảo hợp tác quốc tế chủ động và viên mãn đối với các giai đoạn thu hồi tài sản</a:t>
            </a:r>
            <a:endParaRPr lang="en-US" dirty="0"/>
          </a:p>
          <a:p>
            <a:r>
              <a:rPr lang="en-SG" b="1">
                <a:solidFill>
                  <a:schemeClr val="accent2"/>
                </a:solidFill>
              </a:rPr>
              <a:t>Thiếu chính sách thu hồi tài sản toàn diện</a:t>
            </a:r>
            <a:r>
              <a:rPr lang="en-SG"/>
              <a:t>: nhạy cảm chính trị về thu hồi tài sản chưa tách biệt; thiếu ưu tiên; thất bại trong việc kết nối các công cụ, chuyên gia và nguồn lực để duy trì chương trình thu hồi tài sản</a:t>
            </a:r>
            <a:endParaRPr lang="en-SG" dirty="0"/>
          </a:p>
          <a:p>
            <a:r>
              <a:rPr lang="en-SG" b="1">
                <a:solidFill>
                  <a:schemeClr val="accent2"/>
                </a:solidFill>
              </a:rPr>
              <a:t>Thiếu nguồn lực hiệu quả</a:t>
            </a:r>
            <a:r>
              <a:rPr lang="en-SG"/>
              <a:t>: Hệ thống pháp luật của bản quốc không cung cấp đủ nguồn lực để hỗ trợ các trường hợp thu hồi tài sản..</a:t>
            </a:r>
            <a:endParaRPr lang="en-SG" dirty="0"/>
          </a:p>
          <a:p>
            <a:r>
              <a:rPr lang="en-SG" b="1">
                <a:solidFill>
                  <a:schemeClr val="accent2"/>
                </a:solidFill>
              </a:rPr>
              <a:t>Thiếu liên kết và thực thi với các biện pháp phòng chống rửa tiền/tài trợ khủng bố</a:t>
            </a:r>
            <a:endParaRPr lang="en-SG" b="1" dirty="0">
              <a:solidFill>
                <a:schemeClr val="accent2"/>
              </a:solidFill>
            </a:endParaRPr>
          </a:p>
          <a:p>
            <a:r>
              <a:rPr lang="en-SG" b="1">
                <a:solidFill>
                  <a:schemeClr val="accent2"/>
                </a:solidFill>
              </a:rPr>
              <a:t>Hiện tượng chồng chéo</a:t>
            </a:r>
            <a:r>
              <a:rPr lang="en-SG"/>
              <a:t>—Thiếu sự phối hợp hiệu quả (ví dụ các kênh ngoại giao, trao đổi về các vấn đề chính trị nhạy cảm – cá nhân có ảnh hưởng chính trị)</a:t>
            </a:r>
            <a:endParaRPr lang="en-SG" dirty="0"/>
          </a:p>
          <a:p>
            <a:r>
              <a:rPr lang="en-SG" b="1">
                <a:solidFill>
                  <a:schemeClr val="accent2"/>
                </a:solidFill>
              </a:rPr>
              <a:t>Khởi động nhanh việc đệ trình hỗ trợ pháp lý chung (MLA) </a:t>
            </a:r>
            <a:r>
              <a:rPr lang="en-SG"/>
              <a:t>(mà không có một số thủ tục quy định, yêu cầu và điều kiện cũng như việc sử dụng hiệu quả thông tin liên lạc và mạng lưới trước quy trình chính thức)</a:t>
            </a:r>
            <a:endParaRPr lang="en-SG" dirty="0"/>
          </a:p>
          <a:p>
            <a:r>
              <a:rPr lang="en-SG" b="1">
                <a:solidFill>
                  <a:schemeClr val="accent2"/>
                </a:solidFill>
              </a:rPr>
              <a:t>Rào cản pháp lý </a:t>
            </a:r>
            <a:r>
              <a:rPr lang="en-SG"/>
              <a:t>–  Sự khác biệt giữa các truyền thống pháp luật; không thể cung cấp MLA; không giám sát UNCAC và UNTOC; không có cơ chế đóng băng và kiềm chế kịp thời; luật về bí mật ngân hang; thiếu cơ chế tịch thu không-cần-kết-tội; luật miễn trừ ngăn chặn hoạt động truy tố và MLA; v.v. </a:t>
            </a:r>
            <a:endParaRPr lang="en-SG" dirty="0"/>
          </a:p>
          <a:p>
            <a:endParaRPr lang="en-SG" dirty="0"/>
          </a:p>
          <a:p>
            <a:endParaRPr lang="en-US" dirty="0"/>
          </a:p>
        </p:txBody>
      </p:sp>
    </p:spTree>
    <p:extLst>
      <p:ext uri="{BB962C8B-B14F-4D97-AF65-F5344CB8AC3E}">
        <p14:creationId xmlns:p14="http://schemas.microsoft.com/office/powerpoint/2010/main" val="672685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BEC0-9152-42A8-AAC7-557A3CCA4E25}"/>
              </a:ext>
            </a:extLst>
          </p:cNvPr>
          <p:cNvSpPr>
            <a:spLocks noGrp="1"/>
          </p:cNvSpPr>
          <p:nvPr>
            <p:ph type="title"/>
          </p:nvPr>
        </p:nvSpPr>
        <p:spPr>
          <a:xfrm>
            <a:off x="628650" y="2766218"/>
            <a:ext cx="7886700" cy="1325563"/>
          </a:xfrm>
        </p:spPr>
        <p:txBody>
          <a:bodyPr>
            <a:normAutofit/>
          </a:bodyPr>
          <a:lstStyle/>
          <a:p>
            <a:pPr>
              <a:spcBef>
                <a:spcPts val="1200"/>
              </a:spcBef>
              <a:spcAft>
                <a:spcPts val="1200"/>
              </a:spcAft>
            </a:pPr>
            <a:r>
              <a:rPr lang="en-SG"/>
              <a:t>Đảm bảo thực thi, tiêu chuẩn, cơ chế và hướng dẫn chính</a:t>
            </a:r>
            <a:endParaRPr lang="en-SG" dirty="0"/>
          </a:p>
        </p:txBody>
      </p:sp>
    </p:spTree>
    <p:extLst>
      <p:ext uri="{BB962C8B-B14F-4D97-AF65-F5344CB8AC3E}">
        <p14:creationId xmlns:p14="http://schemas.microsoft.com/office/powerpoint/2010/main" val="3607804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6BB4"/>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30DD65B-D9AD-411E-8D0F-0AE83BCE2B22}"/>
              </a:ext>
            </a:extLst>
          </p:cNvPr>
          <p:cNvPicPr>
            <a:picLocks noChangeAspect="1"/>
          </p:cNvPicPr>
          <p:nvPr/>
        </p:nvPicPr>
        <p:blipFill>
          <a:blip r:embed="rId3"/>
          <a:stretch>
            <a:fillRect/>
          </a:stretch>
        </p:blipFill>
        <p:spPr>
          <a:xfrm>
            <a:off x="8001000" y="160020"/>
            <a:ext cx="1039368" cy="2165350"/>
          </a:xfrm>
          <a:prstGeom prst="rect">
            <a:avLst/>
          </a:prstGeom>
        </p:spPr>
      </p:pic>
      <p:sp>
        <p:nvSpPr>
          <p:cNvPr id="10" name="Title 2">
            <a:extLst>
              <a:ext uri="{FF2B5EF4-FFF2-40B4-BE49-F238E27FC236}">
                <a16:creationId xmlns:a16="http://schemas.microsoft.com/office/drawing/2014/main" id="{7CB9B799-266E-4862-A229-42F0CFB34B28}"/>
              </a:ext>
            </a:extLst>
          </p:cNvPr>
          <p:cNvSpPr txBox="1">
            <a:spLocks/>
          </p:cNvSpPr>
          <p:nvPr/>
        </p:nvSpPr>
        <p:spPr bwMode="auto">
          <a:xfrm>
            <a:off x="304800" y="498158"/>
            <a:ext cx="737235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a:solidFill>
                  <a:schemeClr val="bg1"/>
                </a:solidFill>
                <a:latin typeface="Calibri" panose="020F0502020204030204" pitchFamily="34" charset="0"/>
                <a:cs typeface="Calibri" panose="020F0502020204030204" pitchFamily="34" charset="0"/>
              </a:rPr>
              <a:t>Đảm bảo thực thi thu hồi tài sản:</a:t>
            </a:r>
            <a:endParaRPr lang="en-US" altLang="en-US" sz="4000" b="1" dirty="0">
              <a:solidFill>
                <a:schemeClr val="bg1"/>
              </a:solidFill>
              <a:latin typeface="Calibri" panose="020F0502020204030204" pitchFamily="34" charset="0"/>
              <a:cs typeface="Calibri" panose="020F0502020204030204" pitchFamily="34" charset="0"/>
            </a:endParaRPr>
          </a:p>
        </p:txBody>
      </p:sp>
      <p:sp>
        <p:nvSpPr>
          <p:cNvPr id="13" name="Line 3">
            <a:extLst>
              <a:ext uri="{FF2B5EF4-FFF2-40B4-BE49-F238E27FC236}">
                <a16:creationId xmlns:a16="http://schemas.microsoft.com/office/drawing/2014/main" id="{72A08084-E9CF-48D2-836D-FFAB37FA498B}"/>
              </a:ext>
            </a:extLst>
          </p:cNvPr>
          <p:cNvSpPr>
            <a:spLocks noChangeShapeType="1"/>
          </p:cNvSpPr>
          <p:nvPr/>
        </p:nvSpPr>
        <p:spPr bwMode="auto">
          <a:xfrm>
            <a:off x="350520" y="1402080"/>
            <a:ext cx="71628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Content Placeholder 2">
            <a:extLst>
              <a:ext uri="{FF2B5EF4-FFF2-40B4-BE49-F238E27FC236}">
                <a16:creationId xmlns:a16="http://schemas.microsoft.com/office/drawing/2014/main" id="{2472952C-066B-4129-9148-425D67226B1C}"/>
              </a:ext>
            </a:extLst>
          </p:cNvPr>
          <p:cNvSpPr>
            <a:spLocks noGrp="1"/>
          </p:cNvSpPr>
          <p:nvPr>
            <p:ph idx="1"/>
          </p:nvPr>
        </p:nvSpPr>
        <p:spPr>
          <a:xfrm>
            <a:off x="457200" y="1752600"/>
            <a:ext cx="7734300" cy="4607242"/>
          </a:xfrm>
        </p:spPr>
        <p:txBody>
          <a:bodyPr>
            <a:normAutofit lnSpcReduction="10000"/>
          </a:bodyPr>
          <a:lstStyle/>
          <a:p>
            <a:r>
              <a:rPr lang="en-SG">
                <a:solidFill>
                  <a:schemeClr val="accent1">
                    <a:lumMod val="20000"/>
                    <a:lumOff val="80000"/>
                  </a:schemeClr>
                </a:solidFill>
              </a:rPr>
              <a:t>Liên lạc kịp thời giữa quốc gia phát hiện và bản quốc. </a:t>
            </a:r>
            <a:endParaRPr lang="en-SG" dirty="0">
              <a:solidFill>
                <a:schemeClr val="accent1">
                  <a:lumMod val="20000"/>
                  <a:lumOff val="80000"/>
                </a:schemeClr>
              </a:solidFill>
            </a:endParaRPr>
          </a:p>
          <a:p>
            <a:r>
              <a:rPr lang="en-SG">
                <a:solidFill>
                  <a:schemeClr val="accent1">
                    <a:lumMod val="20000"/>
                    <a:lumOff val="80000"/>
                  </a:schemeClr>
                </a:solidFill>
              </a:rPr>
              <a:t>Xây dựng tín nhiệm giữa các đối tác và hiểu được sự khác biệt giữa các hệ thống pháp luật và yêu cầu nội địa liên quan đến thu hồi và hoàn trả tài sản. </a:t>
            </a:r>
            <a:endParaRPr lang="en-SG" dirty="0">
              <a:solidFill>
                <a:schemeClr val="accent1">
                  <a:lumMod val="20000"/>
                  <a:lumOff val="80000"/>
                </a:schemeClr>
              </a:solidFill>
            </a:endParaRPr>
          </a:p>
          <a:p>
            <a:r>
              <a:rPr lang="en-SG">
                <a:solidFill>
                  <a:schemeClr val="accent1">
                    <a:lumMod val="20000"/>
                    <a:lumOff val="80000"/>
                  </a:schemeClr>
                </a:solidFill>
              </a:rPr>
              <a:t>Tìm kiến hỗ trợ về kĩ thuật và tập huấn để các quốc gia có thể sử dụng tốt các công cụ khả dụng để thu hồi và hoàn trả tải sản. </a:t>
            </a:r>
            <a:endParaRPr lang="en-SG" dirty="0">
              <a:solidFill>
                <a:schemeClr val="accent1">
                  <a:lumMod val="20000"/>
                  <a:lumOff val="80000"/>
                </a:schemeClr>
              </a:solidFill>
            </a:endParaRPr>
          </a:p>
          <a:p>
            <a:r>
              <a:rPr lang="en-SG">
                <a:solidFill>
                  <a:schemeClr val="accent1">
                    <a:lumMod val="20000"/>
                    <a:lumOff val="80000"/>
                  </a:schemeClr>
                </a:solidFill>
              </a:rPr>
              <a:t>Phát triển năng lực của mọi giai đoạn trong quy trình thu hồi tài sản.</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100581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E037-0833-4B4B-82E4-60C565608667}"/>
              </a:ext>
            </a:extLst>
          </p:cNvPr>
          <p:cNvSpPr>
            <a:spLocks noGrp="1"/>
          </p:cNvSpPr>
          <p:nvPr>
            <p:ph type="title"/>
          </p:nvPr>
        </p:nvSpPr>
        <p:spPr>
          <a:xfrm>
            <a:off x="381000" y="365127"/>
            <a:ext cx="8134350" cy="1082674"/>
          </a:xfrm>
        </p:spPr>
        <p:txBody>
          <a:bodyPr>
            <a:normAutofit/>
          </a:bodyPr>
          <a:lstStyle/>
          <a:p>
            <a:r>
              <a:rPr lang="en-US" sz="3200" b="1"/>
              <a:t>Hướng dẫn chính, nguồn và công cụ: </a:t>
            </a:r>
            <a:endParaRPr lang="en-US" sz="3200" b="1" dirty="0"/>
          </a:p>
        </p:txBody>
      </p:sp>
      <p:sp>
        <p:nvSpPr>
          <p:cNvPr id="3" name="Content Placeholder 2">
            <a:extLst>
              <a:ext uri="{FF2B5EF4-FFF2-40B4-BE49-F238E27FC236}">
                <a16:creationId xmlns:a16="http://schemas.microsoft.com/office/drawing/2014/main" id="{B54F7947-48E8-4CBB-B802-E55F17CEF94B}"/>
              </a:ext>
            </a:extLst>
          </p:cNvPr>
          <p:cNvSpPr>
            <a:spLocks noGrp="1"/>
          </p:cNvSpPr>
          <p:nvPr>
            <p:ph idx="1"/>
          </p:nvPr>
        </p:nvSpPr>
        <p:spPr>
          <a:xfrm>
            <a:off x="304800" y="1295400"/>
            <a:ext cx="8382000" cy="5410199"/>
          </a:xfrm>
        </p:spPr>
        <p:txBody>
          <a:bodyPr>
            <a:normAutofit fontScale="92500" lnSpcReduction="10000"/>
          </a:bodyPr>
          <a:lstStyle/>
          <a:p>
            <a:r>
              <a:rPr lang="en-SG" sz="2400">
                <a:hlinkClick r:id="rId2"/>
              </a:rPr>
              <a:t>Sáng kiến về thu hồi tài sản tham nhũng </a:t>
            </a:r>
            <a:r>
              <a:rPr lang="en-SG" sz="2400" dirty="0">
                <a:hlinkClick r:id="rId2"/>
              </a:rPr>
              <a:t>(</a:t>
            </a:r>
            <a:r>
              <a:rPr lang="en-SG" sz="2400" err="1">
                <a:hlinkClick r:id="rId2"/>
              </a:rPr>
              <a:t>StAR</a:t>
            </a:r>
            <a:r>
              <a:rPr lang="en-SG" sz="2400">
                <a:hlinkClick r:id="rId2"/>
              </a:rPr>
              <a:t>)</a:t>
            </a:r>
            <a:r>
              <a:rPr lang="en-SG" sz="2400"/>
              <a:t>: </a:t>
            </a:r>
            <a:endParaRPr lang="en-SG" sz="2400" dirty="0"/>
          </a:p>
          <a:p>
            <a:pPr lvl="1"/>
            <a:r>
              <a:rPr lang="en-SG" sz="2200"/>
              <a:t>Cẩm nang thu hồi tài sản; chỉ đạo toàn cầu các mạng lưới về thu hồi tài sản; cơ sở dữ liệu về “các trường hợp thu hồi tài sản”; đảm bảo thực thi cùng các Lực lượng Tình báo Tài chính (FIU) và các cơ quan thực thi pháp luật và công tố; đảm bảo việc tịch thu không-cần-kết-tọi; các ví dụ về hỗ trợ kĩ thuật do StAR cung cấp; cơ sở dữ liệu của StAR về các phi vụ tham nhũng lớn: tổng hợp các vụ tham nhũng diện rộng; v.v.</a:t>
            </a:r>
            <a:endParaRPr lang="en-SG" sz="2200" dirty="0"/>
          </a:p>
          <a:p>
            <a:r>
              <a:rPr lang="en-US" sz="2400">
                <a:hlinkClick r:id="rId3"/>
              </a:rPr>
              <a:t>Hướng dẫn của Tổ chức Basel/ Hội thảo </a:t>
            </a:r>
            <a:r>
              <a:rPr lang="en-SG" sz="2400">
                <a:hlinkClick r:id="rId3"/>
              </a:rPr>
              <a:t>Lausanne về thu hồi hiệu quả tài sản tham nhũng</a:t>
            </a:r>
            <a:endParaRPr lang="en-SG" sz="2400" dirty="0"/>
          </a:p>
          <a:p>
            <a:r>
              <a:rPr lang="en-SG" sz="2400">
                <a:hlinkClick r:id="rId4"/>
              </a:rPr>
              <a:t>Các nguyên tắc của Diễn đàn Toàn cầu về thu hồi tài sản </a:t>
            </a:r>
            <a:r>
              <a:rPr lang="en-SG" sz="2400" dirty="0">
                <a:hlinkClick r:id="rId4"/>
              </a:rPr>
              <a:t>(</a:t>
            </a:r>
            <a:r>
              <a:rPr lang="en-SG" sz="2400">
                <a:hlinkClick r:id="rId4"/>
              </a:rPr>
              <a:t>GFAR)</a:t>
            </a:r>
            <a:r>
              <a:rPr lang="en-SG" sz="2400"/>
              <a:t>: Vương quốc Anh và Mỹ tổ chức lễ khai mạc với sự hỗ trợ của StAR từ ngày 4-6 tháng 12 năm 2017 tại Washington D.C., tập trung hỗ trợ cho bốn quốc gia ưu tiên: Nigeria, Sri Lanka, Tunisia và Ukraine.</a:t>
            </a:r>
            <a:endParaRPr lang="en-SG" sz="2400" dirty="0"/>
          </a:p>
          <a:p>
            <a:r>
              <a:rPr lang="en-SG" sz="2400">
                <a:hlinkClick r:id="rId5"/>
              </a:rPr>
              <a:t>Các nguồn của UN</a:t>
            </a:r>
            <a:r>
              <a:rPr lang="en-SG" sz="2400" dirty="0">
                <a:hlinkClick r:id="rId5"/>
              </a:rPr>
              <a:t>/</a:t>
            </a:r>
            <a:r>
              <a:rPr lang="en-SG" sz="2400">
                <a:hlinkClick r:id="rId5"/>
              </a:rPr>
              <a:t>UNODC </a:t>
            </a:r>
            <a:r>
              <a:rPr lang="en-SG" sz="2400"/>
              <a:t>: </a:t>
            </a:r>
            <a:endParaRPr lang="en-SG" sz="2400" dirty="0"/>
          </a:p>
          <a:p>
            <a:pPr lvl="1"/>
            <a:r>
              <a:rPr lang="en-SG" sz="2200"/>
              <a:t>TRACK – Thu hồi tài sản</a:t>
            </a:r>
            <a:endParaRPr lang="en-SG" sz="2200" dirty="0"/>
          </a:p>
          <a:p>
            <a:pPr lvl="1"/>
            <a:r>
              <a:rPr lang="en-SG" sz="2200"/>
              <a:t>Luật và quy định của 175 nền tài phán về Thu hồi tài sản</a:t>
            </a:r>
            <a:endParaRPr lang="en-SG" sz="2200" dirty="0"/>
          </a:p>
          <a:p>
            <a:pPr lvl="1"/>
            <a:r>
              <a:rPr lang="en-SG" sz="2200"/>
              <a:t>Tổ chức mở đa chính phủ về Thu hồi tài sản</a:t>
            </a:r>
            <a:endParaRPr lang="en-SG" sz="2200" dirty="0"/>
          </a:p>
          <a:p>
            <a:pPr lvl="1"/>
            <a:r>
              <a:rPr lang="en-SG" sz="2200"/>
              <a:t>Nguồn từ các hội thảo chuyên gia về hoàn trả tài sản tham nhũng</a:t>
            </a:r>
            <a:endParaRPr lang="en-US" dirty="0"/>
          </a:p>
        </p:txBody>
      </p:sp>
    </p:spTree>
    <p:extLst>
      <p:ext uri="{BB962C8B-B14F-4D97-AF65-F5344CB8AC3E}">
        <p14:creationId xmlns:p14="http://schemas.microsoft.com/office/powerpoint/2010/main" val="1681679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E2EEFA87-61DF-4B7A-B7A7-731E91619C05}"/>
              </a:ext>
            </a:extLst>
          </p:cNvPr>
          <p:cNvSpPr/>
          <p:nvPr/>
        </p:nvSpPr>
        <p:spPr>
          <a:xfrm>
            <a:off x="3276600" y="2133600"/>
            <a:ext cx="872358" cy="751652"/>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Title 1">
            <a:extLst>
              <a:ext uri="{FF2B5EF4-FFF2-40B4-BE49-F238E27FC236}">
                <a16:creationId xmlns:a16="http://schemas.microsoft.com/office/drawing/2014/main" id="{6D1EB9CB-67D0-4F77-8BE9-6EAE97867A38}"/>
              </a:ext>
            </a:extLst>
          </p:cNvPr>
          <p:cNvSpPr>
            <a:spLocks noGrp="1"/>
          </p:cNvSpPr>
          <p:nvPr>
            <p:ph type="title"/>
          </p:nvPr>
        </p:nvSpPr>
        <p:spPr>
          <a:xfrm>
            <a:off x="457200" y="152400"/>
            <a:ext cx="8382000" cy="1082674"/>
          </a:xfrm>
        </p:spPr>
        <p:txBody>
          <a:bodyPr>
            <a:normAutofit/>
          </a:bodyPr>
          <a:lstStyle/>
          <a:p>
            <a:pPr algn="ctr"/>
            <a:r>
              <a:rPr lang="en-SG" sz="2800" b="1"/>
              <a:t>Cẩm nang Thu hồi tài sản của StAR : Hướng dẫn thực hành</a:t>
            </a:r>
            <a:endParaRPr lang="en-US" sz="2800" b="1" dirty="0"/>
          </a:p>
        </p:txBody>
      </p:sp>
      <p:graphicFrame>
        <p:nvGraphicFramePr>
          <p:cNvPr id="5" name="Diagram 4">
            <a:extLst>
              <a:ext uri="{FF2B5EF4-FFF2-40B4-BE49-F238E27FC236}">
                <a16:creationId xmlns:a16="http://schemas.microsoft.com/office/drawing/2014/main" id="{685E9922-A525-4FF5-B482-2D71690EBFE2}"/>
              </a:ext>
            </a:extLst>
          </p:cNvPr>
          <p:cNvGraphicFramePr/>
          <p:nvPr>
            <p:extLst>
              <p:ext uri="{D42A27DB-BD31-4B8C-83A1-F6EECF244321}">
                <p14:modId xmlns:p14="http://schemas.microsoft.com/office/powerpoint/2010/main" val="1427157992"/>
              </p:ext>
            </p:extLst>
          </p:nvPr>
        </p:nvGraphicFramePr>
        <p:xfrm>
          <a:off x="76200" y="1219201"/>
          <a:ext cx="89154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72271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62f0073b-7eff-4593-94c2-d8e359bedc05">PowerPoint Template</Description0>
    <Language xmlns="62f0073b-7eff-4593-94c2-d8e359bedc05">English</Language>
    <_dlc_DocId xmlns="059678d3-0933-4798-85ce-4e8030ba05bc">UNITPB-86-420</_dlc_DocId>
    <_dlc_DocIdUrl xmlns="059678d3-0933-4798-85ce-4e8030ba05bc">
      <Url>https://intranet.undp.org/unit/pb/communicate/tagline/_layouts/DocIdRedir.aspx?ID=UNITPB-86-420</Url>
      <Description>UNITPB-86-420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C1228049EB6A0D40A488D2E566DA2343" ma:contentTypeVersion="2" ma:contentTypeDescription="Create a new document." ma:contentTypeScope="" ma:versionID="8775a79da2c2b1536f35dcd86e5bffc2">
  <xsd:schema xmlns:xsd="http://www.w3.org/2001/XMLSchema" xmlns:xs="http://www.w3.org/2001/XMLSchema" xmlns:p="http://schemas.microsoft.com/office/2006/metadata/properties" xmlns:ns2="62f0073b-7eff-4593-94c2-d8e359bedc05" xmlns:ns3="059678d3-0933-4798-85ce-4e8030ba05bc" targetNamespace="http://schemas.microsoft.com/office/2006/metadata/properties" ma:root="true" ma:fieldsID="cd5dbe334e651d5a058b0a1c23e0774e" ns2:_="" ns3:_="">
    <xsd:import namespace="62f0073b-7eff-4593-94c2-d8e359bedc05"/>
    <xsd:import namespace="059678d3-0933-4798-85ce-4e8030ba05bc"/>
    <xsd:element name="properties">
      <xsd:complexType>
        <xsd:sequence>
          <xsd:element name="documentManagement">
            <xsd:complexType>
              <xsd:all>
                <xsd:element ref="ns2:Language"/>
                <xsd:element ref="ns2:Description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0073b-7eff-4593-94c2-d8e359bedc05" elementFormDefault="qualified">
    <xsd:import namespace="http://schemas.microsoft.com/office/2006/documentManagement/types"/>
    <xsd:import namespace="http://schemas.microsoft.com/office/infopath/2007/PartnerControls"/>
    <xsd:element name="Language" ma:index="8" ma:displayName="Language" ma:format="Dropdown" ma:internalName="Language">
      <xsd:simpleType>
        <xsd:restriction base="dms:Choice">
          <xsd:enumeration value="Arabic"/>
          <xsd:enumeration value="Chinese"/>
          <xsd:enumeration value="English"/>
          <xsd:enumeration value="French"/>
          <xsd:enumeration value="Russian"/>
          <xsd:enumeration value="Spanish"/>
          <xsd:enumeration value="Portuguese"/>
        </xsd:restriction>
      </xsd:simpleType>
    </xsd:element>
    <xsd:element name="Description0" ma:index="9" ma:displayName="Description" ma:format="Dropdown" ma:internalName="Description0">
      <xsd:simpleType>
        <xsd:restriction base="dms:Choice">
          <xsd:enumeration value="Logo with tagline"/>
          <xsd:enumeration value="50th Anniversary Logo"/>
          <xsd:enumeration value="Myriad Pro fonts – for PC and MAC"/>
          <xsd:enumeration value="PowerPoint Template"/>
          <xsd:enumeration value="UNDP Pull-up Banners"/>
          <xsd:enumeration value="UNDP Editorial Style Manual"/>
          <xsd:enumeration value="UNDP Promotional items"/>
          <xsd:enumeration value="Press Releases and Media Advisories"/>
          <xsd:enumeration value="Fast Facts and UNDP Results template"/>
          <xsd:enumeration value="The Development Advocate"/>
          <xsd:enumeration value="UNDP Corporate Brochure 2014 files"/>
          <xsd:enumeration value="UNDP stationery"/>
          <xsd:enumeration value="UNDP boilerplate text"/>
          <xsd:enumeration value="Promotional items"/>
          <xsd:enumeration value="UNDP business cards and e-signature"/>
          <xsd:enumeration value="Font"/>
          <xsd:enumeration value="Policy on logo and tagline use"/>
          <xsd:enumeration value="UN Emblem"/>
          <xsd:enumeration value="UNDP Brand Manual"/>
          <xsd:enumeration value="UNDP CO Toolkit on EU Visibility"/>
          <xsd:enumeration value="Photography Guidelines"/>
          <xsd:enumeration value="Corporate Posters"/>
          <xsd:enumeration value="Annual Report 2013"/>
          <xsd:enumeration value="Annual Report 2014"/>
          <xsd:enumeration value="MDG icons"/>
          <xsd:enumeration value="RBAS Booklets"/>
          <xsd:enumeration value="UNDP People and Planet - LOGO"/>
          <xsd:enumeration value="2014 / 2015 UNDP IN FOCUS"/>
          <xsd:enumeration value="SDG Posters"/>
          <xsd:enumeration value="SDG Icons"/>
          <xsd:enumeration value="UNDP Publications and Copyright Policy"/>
          <xsd:enumeration value="2016 UNDP IN FOCUS"/>
        </xsd:restriction>
      </xsd:simpleType>
    </xsd:element>
  </xsd:schema>
  <xsd:schema xmlns:xsd="http://www.w3.org/2001/XMLSchema" xmlns:xs="http://www.w3.org/2001/XMLSchema" xmlns:dms="http://schemas.microsoft.com/office/2006/documentManagement/types" xmlns:pc="http://schemas.microsoft.com/office/infopath/2007/PartnerControls" targetNamespace="059678d3-0933-4798-85ce-4e8030ba05bc"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9F8D4A-5003-48B2-A25D-256FD3D73991}">
  <ds:schemaRefs>
    <ds:schemaRef ds:uri="http://purl.org/dc/term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059678d3-0933-4798-85ce-4e8030ba05bc"/>
    <ds:schemaRef ds:uri="62f0073b-7eff-4593-94c2-d8e359bedc05"/>
    <ds:schemaRef ds:uri="http://www.w3.org/XML/1998/namespace"/>
  </ds:schemaRefs>
</ds:datastoreItem>
</file>

<file path=customXml/itemProps2.xml><?xml version="1.0" encoding="utf-8"?>
<ds:datastoreItem xmlns:ds="http://schemas.openxmlformats.org/officeDocument/2006/customXml" ds:itemID="{E995BF71-5740-48A1-A40F-2C066643CC82}">
  <ds:schemaRefs>
    <ds:schemaRef ds:uri="http://schemas.microsoft.com/sharepoint/v3/contenttype/forms"/>
  </ds:schemaRefs>
</ds:datastoreItem>
</file>

<file path=customXml/itemProps3.xml><?xml version="1.0" encoding="utf-8"?>
<ds:datastoreItem xmlns:ds="http://schemas.openxmlformats.org/officeDocument/2006/customXml" ds:itemID="{B9B760B7-7EF0-4A11-8E70-999823C71916}">
  <ds:schemaRefs>
    <ds:schemaRef ds:uri="http://schemas.microsoft.com/sharepoint/events"/>
  </ds:schemaRefs>
</ds:datastoreItem>
</file>

<file path=customXml/itemProps4.xml><?xml version="1.0" encoding="utf-8"?>
<ds:datastoreItem xmlns:ds="http://schemas.openxmlformats.org/officeDocument/2006/customXml" ds:itemID="{C7DC6C7A-B4A9-4A45-80EC-302C5F5474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f0073b-7eff-4593-94c2-d8e359bedc05"/>
    <ds:schemaRef ds:uri="059678d3-0933-4798-85ce-4e8030ba0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5434</TotalTime>
  <Words>2189</Words>
  <Application>Microsoft Macintosh PowerPoint</Application>
  <PresentationFormat>On-screen Show (4:3)</PresentationFormat>
  <Paragraphs>116</Paragraphs>
  <Slides>15</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ＭＳ Ｐゴシック</vt:lpstr>
      <vt:lpstr>arial</vt:lpstr>
      <vt:lpstr>arial</vt:lpstr>
      <vt:lpstr>Avenir LT Std 45 Book</vt:lpstr>
      <vt:lpstr>Calibri</vt:lpstr>
      <vt:lpstr>Calibri Light</vt:lpstr>
      <vt:lpstr>Myriad Pro</vt:lpstr>
      <vt:lpstr>Times New Roman</vt:lpstr>
      <vt:lpstr>Office Theme</vt:lpstr>
      <vt:lpstr>Kinh nghiệm của thế giới về thu hồi tài sản: Tiêu chuẩn, Cơ chế và Hướng dẫn chính</vt:lpstr>
      <vt:lpstr>PowerPoint Presentation</vt:lpstr>
      <vt:lpstr>PowerPoint Presentation</vt:lpstr>
      <vt:lpstr>PowerPoint Presentation</vt:lpstr>
      <vt:lpstr>Các rào cản chung đối với việc thu hồi tài sản báo cáo StAR đưa ra</vt:lpstr>
      <vt:lpstr>Đảm bảo thực thi, tiêu chuẩn, cơ chế và hướng dẫn chính</vt:lpstr>
      <vt:lpstr>PowerPoint Presentation</vt:lpstr>
      <vt:lpstr>Hướng dẫn chính, nguồn và công cụ: </vt:lpstr>
      <vt:lpstr>Cẩm nang Thu hồi tài sản của StAR : Hướng dẫn thực hành</vt:lpstr>
      <vt:lpstr>PowerPoint Presentation</vt:lpstr>
      <vt:lpstr>Các nguyên tắc của GFAR trong việc phân phối và chuyển nhượng tài sản bị tịch thu trong vụ án tham nhũng</vt:lpstr>
      <vt:lpstr>Các nguyên tắc của GFAR trong việc phân phối và chuyển nhượng tài sản bị tịch thu trong vụ án tham nhũng</vt:lpstr>
      <vt:lpstr>PowerPoint Presentation</vt:lpstr>
      <vt:lpstr>Kinh nghiệm/khuyến nghị:</vt:lpstr>
      <vt:lpstr>PowerPoint Presentation</vt:lpstr>
    </vt:vector>
  </TitlesOfParts>
  <Company>UNDP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English, blank</dc:title>
  <dc:creator>DC191NP</dc:creator>
  <cp:keywords>Vũ Thành Cự</cp:keywords>
  <cp:lastModifiedBy>Vu Giao</cp:lastModifiedBy>
  <cp:revision>488</cp:revision>
  <dcterms:created xsi:type="dcterms:W3CDTF">2011-06-27T14:19:05Z</dcterms:created>
  <dcterms:modified xsi:type="dcterms:W3CDTF">2020-11-15T19:49:10Z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0x010100C1228049EB6A0D40A488D2E566DA2343</vt:lpwstr>
  </property>
  <property fmtid="{D5CDD505-2E9C-101B-9397-08002B2CF9AE}" pid="3" name="_dlc_DocIdItemGuid">
    <vt:lpwstr>30e660ce-ece0-45cb-99c7-f53cee92130a</vt:lpwstr>
  </property>
</Properties>
</file>