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5" r:id="rId4"/>
    <p:sldId id="277" r:id="rId5"/>
    <p:sldId id="296" r:id="rId6"/>
    <p:sldId id="278" r:id="rId7"/>
    <p:sldId id="280" r:id="rId8"/>
    <p:sldId id="279" r:id="rId9"/>
    <p:sldId id="282" r:id="rId10"/>
    <p:sldId id="283" r:id="rId11"/>
    <p:sldId id="284" r:id="rId12"/>
    <p:sldId id="292" r:id="rId13"/>
    <p:sldId id="285" r:id="rId14"/>
    <p:sldId id="297" r:id="rId15"/>
    <p:sldId id="286" r:id="rId16"/>
    <p:sldId id="258" r:id="rId17"/>
    <p:sldId id="259" r:id="rId18"/>
    <p:sldId id="260" r:id="rId19"/>
    <p:sldId id="261" r:id="rId20"/>
    <p:sldId id="294" r:id="rId21"/>
    <p:sldId id="287" r:id="rId22"/>
    <p:sldId id="288" r:id="rId23"/>
    <p:sldId id="289" r:id="rId24"/>
    <p:sldId id="290" r:id="rId25"/>
    <p:sldId id="291" r:id="rId26"/>
    <p:sldId id="293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GB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GB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GB"/>
              <a:t>Click to edit Master text styles</a:t>
            </a:r>
          </a:p>
          <a:p>
            <a:pPr lvl="1" eaLnBrk="1" latinLnBrk="0" hangingPunct="1"/>
            <a:r>
              <a:rPr kumimoji="0" lang="en-GB"/>
              <a:t>Second level</a:t>
            </a:r>
          </a:p>
          <a:p>
            <a:pPr lvl="2" eaLnBrk="1" latinLnBrk="0" hangingPunct="1"/>
            <a:r>
              <a:rPr kumimoji="0" lang="en-GB"/>
              <a:t>Third level</a:t>
            </a:r>
          </a:p>
          <a:p>
            <a:pPr lvl="3" eaLnBrk="1" latinLnBrk="0" hangingPunct="1"/>
            <a:r>
              <a:rPr kumimoji="0" lang="en-GB"/>
              <a:t>Fourth level</a:t>
            </a:r>
          </a:p>
          <a:p>
            <a:pPr lvl="4" eaLnBrk="1" latinLnBrk="0" hangingPunct="1"/>
            <a:r>
              <a:rPr kumimoji="0"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191" y="1596729"/>
            <a:ext cx="8077200" cy="3227679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RECENT DEVELOPMENTS IN EU NATURE LAW</a:t>
            </a:r>
            <a:br>
              <a:rPr lang="en-US" dirty="0"/>
            </a:br>
            <a:br>
              <a:rPr lang="en-US" dirty="0"/>
            </a:br>
            <a:r>
              <a:rPr lang="en-US" sz="3600" dirty="0"/>
              <a:t>Suzanne Kingston </a:t>
            </a:r>
            <a:br>
              <a:rPr lang="en-US" sz="3600" dirty="0"/>
            </a:br>
            <a:r>
              <a:rPr lang="en-US" sz="3600" dirty="0"/>
              <a:t>UCC, 18 October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925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C-441/17 R </a:t>
            </a:r>
            <a:r>
              <a:rPr lang="en-US" i="1" dirty="0"/>
              <a:t>Commission v Poland (</a:t>
            </a:r>
            <a:r>
              <a:rPr lang="en-US" i="1" dirty="0" err="1"/>
              <a:t>Bialowieska</a:t>
            </a:r>
            <a:r>
              <a:rPr lang="en-US" i="1" dirty="0"/>
              <a:t> Forest)</a:t>
            </a:r>
          </a:p>
          <a:p>
            <a:pPr lvl="1"/>
            <a:r>
              <a:rPr lang="en-US" dirty="0"/>
              <a:t>Grand Chamber, November 2017</a:t>
            </a:r>
          </a:p>
          <a:p>
            <a:pPr lvl="1"/>
            <a:r>
              <a:rPr lang="en-US" dirty="0"/>
              <a:t>COM succeeds in request for interim measures</a:t>
            </a:r>
          </a:p>
          <a:p>
            <a:pPr lvl="1"/>
            <a:r>
              <a:rPr lang="en-US" dirty="0"/>
              <a:t>Major active forest management operations allegedly in response to spread of spruce bark beetle </a:t>
            </a:r>
            <a:r>
              <a:rPr lang="mr-IN" dirty="0"/>
              <a:t>–</a:t>
            </a:r>
            <a:r>
              <a:rPr lang="en-US" dirty="0"/>
              <a:t> no AA</a:t>
            </a:r>
          </a:p>
          <a:p>
            <a:pPr lvl="2"/>
            <a:r>
              <a:rPr lang="en-US" dirty="0"/>
              <a:t>Genuineness of justification queried by CJEU in main judgment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9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dirty="0"/>
              <a:t>1</a:t>
            </a:r>
            <a:r>
              <a:rPr lang="en-US" b="1" dirty="0"/>
              <a:t>. Prima facie case</a:t>
            </a:r>
            <a:r>
              <a:rPr lang="en-US" dirty="0"/>
              <a:t>: Action not prima facie without reasonable substance (POL accepted that did not check if adverse effect on integrity of the site)</a:t>
            </a:r>
          </a:p>
          <a:p>
            <a:pPr marL="658368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/>
              <a:t>Differing scientific opinions</a:t>
            </a:r>
          </a:p>
          <a:p>
            <a:pPr marL="658368" lvl="3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/>
              <a:t>Precautionary principle </a:t>
            </a:r>
          </a:p>
          <a:p>
            <a:pPr marL="118872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dirty="0"/>
              <a:t>2. </a:t>
            </a:r>
            <a:r>
              <a:rPr lang="en-US" b="1" dirty="0"/>
              <a:t>Urgency</a:t>
            </a:r>
            <a:r>
              <a:rPr lang="en-US" dirty="0"/>
              <a:t>: Operations are likely to cause irreparable and serious damage to the environment</a:t>
            </a:r>
          </a:p>
          <a:p>
            <a:pPr marL="681228" lvl="3" indent="-342900">
              <a:spcBef>
                <a:spcPts val="0"/>
              </a:spcBef>
              <a:buClr>
                <a:schemeClr val="accent1"/>
              </a:buClr>
              <a:buSzPct val="80000"/>
            </a:pPr>
            <a:r>
              <a:rPr lang="en-US" dirty="0"/>
              <a:t>Transformation would be “irreversible” </a:t>
            </a:r>
            <a:r>
              <a:rPr lang="mr-IN" dirty="0"/>
              <a:t>–</a:t>
            </a:r>
            <a:r>
              <a:rPr lang="en-US" dirty="0"/>
              <a:t> prima facie lack of scientific information excluding beyond all reasonable doubt that damaging and irreversible effects</a:t>
            </a:r>
          </a:p>
          <a:p>
            <a:pPr marL="118872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dirty="0"/>
          </a:p>
          <a:p>
            <a:pPr marL="118872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21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US" dirty="0"/>
              <a:t>3. </a:t>
            </a:r>
            <a:r>
              <a:rPr lang="en-US" b="1" dirty="0"/>
              <a:t>Weighing up of interests</a:t>
            </a:r>
          </a:p>
          <a:p>
            <a:pPr marL="461772" lvl="2" indent="-342900">
              <a:spcBef>
                <a:spcPts val="0"/>
              </a:spcBef>
              <a:buClr>
                <a:schemeClr val="accent1"/>
              </a:buClr>
              <a:buSzPct val="80000"/>
            </a:pPr>
            <a:r>
              <a:rPr lang="en-US" dirty="0"/>
              <a:t>POL had not explained why a temporary cessation of works would cause serious damage via spruce beetle</a:t>
            </a:r>
          </a:p>
          <a:p>
            <a:pPr marL="461772" lvl="2" indent="-342900">
              <a:spcBef>
                <a:spcPts val="0"/>
              </a:spcBef>
              <a:buClr>
                <a:schemeClr val="accent1"/>
              </a:buClr>
              <a:buSzPct val="80000"/>
            </a:pPr>
            <a:r>
              <a:rPr lang="en-US" dirty="0"/>
              <a:t>Socio-economic interests “</a:t>
            </a:r>
            <a:r>
              <a:rPr lang="en-US" i="1" dirty="0"/>
              <a:t>do not appear to be of greater value than the interest of preserving the habitats and species at issue</a:t>
            </a:r>
            <a:r>
              <a:rPr lang="en-US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90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Exclusion from the order: </a:t>
            </a:r>
          </a:p>
          <a:p>
            <a:pPr lvl="2"/>
            <a:r>
              <a:rPr lang="en-US" dirty="0"/>
              <a:t>Where active management is strictly necessary and proportionate to ensure public safety of persons, where less damaging measures are “</a:t>
            </a:r>
            <a:r>
              <a:rPr lang="en-US" i="1" dirty="0"/>
              <a:t>impossible</a:t>
            </a:r>
            <a:r>
              <a:rPr lang="en-US" dirty="0"/>
              <a:t>” (signposting,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POL must “</a:t>
            </a:r>
            <a:r>
              <a:rPr lang="en-US" i="1" dirty="0"/>
              <a:t>take photographs</a:t>
            </a:r>
            <a:r>
              <a:rPr lang="en-US" dirty="0"/>
              <a:t>” before and after to discharge its burden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28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“Unless” order: POL to send COM details of all measures adopted to comply </a:t>
            </a:r>
            <a:r>
              <a:rPr lang="mr-IN" dirty="0"/>
              <a:t>–</a:t>
            </a:r>
            <a:r>
              <a:rPr lang="en-US" dirty="0"/>
              <a:t> or COM can apply to reopen matter (at least 100K per day if proven)</a:t>
            </a:r>
          </a:p>
          <a:p>
            <a:pPr lvl="2"/>
            <a:r>
              <a:rPr lang="en-US" dirty="0"/>
              <a:t>POL hadn’t stopped works following VP provisional order July 2017</a:t>
            </a:r>
          </a:p>
          <a:p>
            <a:pPr lvl="2"/>
            <a:r>
              <a:rPr lang="en-US" dirty="0"/>
              <a:t>“</a:t>
            </a:r>
            <a:r>
              <a:rPr lang="en-US" i="1" dirty="0"/>
              <a:t>Sufficient material</a:t>
            </a:r>
            <a:r>
              <a:rPr lang="en-US" dirty="0"/>
              <a:t>” on file to prove ongoing works (Satellite images)</a:t>
            </a:r>
          </a:p>
          <a:p>
            <a:pPr lvl="2"/>
            <a:r>
              <a:rPr lang="en-US" dirty="0"/>
              <a:t>Rejects claim that only Art 260 TFEU permits this </a:t>
            </a:r>
            <a:r>
              <a:rPr lang="mr-IN" dirty="0"/>
              <a:t>–</a:t>
            </a:r>
            <a:r>
              <a:rPr lang="en-US" dirty="0"/>
              <a:t> Object and effectiveness of Art 279 TFEU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2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 did not re-apply to the Court</a:t>
            </a:r>
          </a:p>
          <a:p>
            <a:r>
              <a:rPr lang="en-US" dirty="0"/>
              <a:t>April 2018: Substantive judgment against POL</a:t>
            </a:r>
          </a:p>
          <a:p>
            <a:endParaRPr lang="en-US" dirty="0"/>
          </a:p>
          <a:p>
            <a:r>
              <a:rPr lang="en-US" dirty="0"/>
              <a:t>Important Rule of Law implications</a:t>
            </a:r>
          </a:p>
          <a:p>
            <a:pPr lvl="1"/>
            <a:r>
              <a:rPr lang="en-US" dirty="0" err="1"/>
              <a:t>Viz</a:t>
            </a:r>
            <a:r>
              <a:rPr lang="en-US" dirty="0"/>
              <a:t> Portuguese, Polish judges cases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18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FIE v MCCAE </a:t>
            </a:r>
            <a:r>
              <a:rPr lang="en-US" dirty="0"/>
              <a:t>(Simons J, 23 July 2019)</a:t>
            </a:r>
          </a:p>
          <a:p>
            <a:pPr lvl="1"/>
            <a:r>
              <a:rPr lang="en-US" dirty="0"/>
              <a:t>Interim injunction granted suspending the entirety of an S.I. pending the outcome of the main proceedings</a:t>
            </a:r>
          </a:p>
          <a:p>
            <a:pPr lvl="1"/>
            <a:r>
              <a:rPr lang="en-US" dirty="0"/>
              <a:t>Applying </a:t>
            </a:r>
            <a:r>
              <a:rPr lang="en-US" i="1" dirty="0" err="1"/>
              <a:t>Okunade</a:t>
            </a:r>
            <a:r>
              <a:rPr lang="en-US" dirty="0"/>
              <a:t> in EU law context</a:t>
            </a:r>
          </a:p>
          <a:p>
            <a:pPr lvl="1"/>
            <a:r>
              <a:rPr lang="en-US" dirty="0"/>
              <a:t>Transfer of exclusive enforcement competence for industrial peat extraction to EPA, away from planning authorities; “Enforcement holiday” of transitional provisions</a:t>
            </a:r>
          </a:p>
        </p:txBody>
      </p:sp>
    </p:spTree>
    <p:extLst>
      <p:ext uri="{BB962C8B-B14F-4D97-AF65-F5344CB8AC3E}">
        <p14:creationId xmlns:p14="http://schemas.microsoft.com/office/powerpoint/2010/main" val="333562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Simons J stayed 1 of 2 S.I.s comprising the new regulatory framework</a:t>
            </a:r>
          </a:p>
          <a:p>
            <a:pPr lvl="1"/>
            <a:r>
              <a:rPr lang="en-US" dirty="0"/>
              <a:t>Temporary suspension of exemption from planning</a:t>
            </a:r>
          </a:p>
          <a:p>
            <a:r>
              <a:rPr lang="en-US" dirty="0"/>
              <a:t>Acknowledges jurisdiction to suspend legislation should be “most sparingly exercised”</a:t>
            </a:r>
          </a:p>
          <a:p>
            <a:r>
              <a:rPr lang="en-US" dirty="0"/>
              <a:t>“Highly unusual” facts of the case </a:t>
            </a:r>
          </a:p>
          <a:p>
            <a:pPr lvl="1"/>
            <a:r>
              <a:rPr lang="en-US" dirty="0"/>
              <a:t>“Very strong” case of breach of EU law</a:t>
            </a:r>
          </a:p>
          <a:p>
            <a:pPr lvl="1"/>
            <a:r>
              <a:rPr lang="en-US" dirty="0"/>
              <a:t>“Especially serious breach in retrograde step</a:t>
            </a:r>
          </a:p>
          <a:p>
            <a:pPr lvl="1"/>
            <a:r>
              <a:rPr lang="en-US" dirty="0"/>
              <a:t>“At least in some instances” a risk of harm to the environment would be created in interim period</a:t>
            </a:r>
          </a:p>
        </p:txBody>
      </p:sp>
    </p:spTree>
    <p:extLst>
      <p:ext uri="{BB962C8B-B14F-4D97-AF65-F5344CB8AC3E}">
        <p14:creationId xmlns:p14="http://schemas.microsoft.com/office/powerpoint/2010/main" val="2979918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Status quo ante</a:t>
            </a:r>
          </a:p>
          <a:p>
            <a:pPr lvl="1"/>
            <a:r>
              <a:rPr lang="en-US" dirty="0"/>
              <a:t>Dual enforcement regime (EPA and planning)</a:t>
            </a:r>
          </a:p>
          <a:p>
            <a:pPr lvl="1"/>
            <a:r>
              <a:rPr lang="en-US" i="1" dirty="0"/>
              <a:t>Bulrush v ABP </a:t>
            </a:r>
            <a:r>
              <a:rPr lang="en-US" dirty="0"/>
              <a:t>(2018): confirms peat extraction is not exempted development</a:t>
            </a:r>
          </a:p>
          <a:p>
            <a:r>
              <a:rPr lang="en-US" dirty="0"/>
              <a:t>Applies </a:t>
            </a:r>
            <a:r>
              <a:rPr lang="en-US" i="1" dirty="0" err="1"/>
              <a:t>Okunade</a:t>
            </a:r>
            <a:r>
              <a:rPr lang="en-US" i="1" dirty="0"/>
              <a:t> </a:t>
            </a:r>
            <a:r>
              <a:rPr lang="en-US" dirty="0"/>
              <a:t>(2012)</a:t>
            </a:r>
            <a:endParaRPr lang="en-US" i="1" dirty="0"/>
          </a:p>
          <a:p>
            <a:pPr lvl="1"/>
            <a:r>
              <a:rPr lang="en-US" dirty="0"/>
              <a:t>Has applicant established an arguable case?</a:t>
            </a:r>
          </a:p>
          <a:p>
            <a:pPr lvl="1"/>
            <a:r>
              <a:rPr lang="en-US" dirty="0"/>
              <a:t>Where does the greatest risk of injustice lie? </a:t>
            </a:r>
          </a:p>
          <a:p>
            <a:pPr lvl="1"/>
            <a:r>
              <a:rPr lang="en-US" dirty="0"/>
              <a:t>Would damages be an adequate remedy?</a:t>
            </a:r>
          </a:p>
          <a:p>
            <a:pPr lvl="1"/>
            <a:r>
              <a:rPr lang="en-US" dirty="0"/>
              <a:t>Due weight to be given to the strength/weakness of the applicant’s case</a:t>
            </a:r>
          </a:p>
        </p:txBody>
      </p:sp>
    </p:spTree>
    <p:extLst>
      <p:ext uri="{BB962C8B-B14F-4D97-AF65-F5344CB8AC3E}">
        <p14:creationId xmlns:p14="http://schemas.microsoft.com/office/powerpoint/2010/main" val="1213124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Simons J: </a:t>
            </a:r>
            <a:r>
              <a:rPr lang="en-US" i="1" dirty="0"/>
              <a:t>Dowling v Minister for Finance </a:t>
            </a:r>
            <a:r>
              <a:rPr lang="en-US" dirty="0"/>
              <a:t>(2013) adds a “gloss” to </a:t>
            </a:r>
            <a:r>
              <a:rPr lang="en-US" i="1" dirty="0" err="1"/>
              <a:t>Okunade</a:t>
            </a:r>
            <a:r>
              <a:rPr lang="en-US" dirty="0"/>
              <a:t> in challenges based on EU law</a:t>
            </a:r>
          </a:p>
          <a:p>
            <a:pPr lvl="1"/>
            <a:r>
              <a:rPr lang="en-US" dirty="0"/>
              <a:t>Question is whether respondent has shown an arguable </a:t>
            </a:r>
            <a:r>
              <a:rPr lang="en-US" dirty="0" err="1"/>
              <a:t>defence</a:t>
            </a: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9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  <a:p>
            <a:r>
              <a:rPr lang="en-US" dirty="0"/>
              <a:t>Focus on 3 selected judicial developments</a:t>
            </a:r>
          </a:p>
          <a:p>
            <a:pPr lvl="1"/>
            <a:r>
              <a:rPr lang="en-US" dirty="0"/>
              <a:t>Injunctions</a:t>
            </a:r>
          </a:p>
          <a:p>
            <a:pPr lvl="1"/>
            <a:r>
              <a:rPr lang="en-US" dirty="0"/>
              <a:t>Agriculture/Nitrates</a:t>
            </a:r>
          </a:p>
          <a:p>
            <a:pPr lvl="1"/>
            <a:r>
              <a:rPr lang="en-US" dirty="0"/>
              <a:t>Species protection / Hunting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95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(I): Injunctive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judgment (Sept 2019)</a:t>
            </a:r>
          </a:p>
          <a:p>
            <a:pPr lvl="1"/>
            <a:r>
              <a:rPr lang="en-US" dirty="0"/>
              <a:t>Regulations cannot temporarily remove the possibility of enforcement, even if the aim is ultimately to move to a more effective regime</a:t>
            </a:r>
          </a:p>
          <a:p>
            <a:pPr lvl="1"/>
            <a:r>
              <a:rPr lang="en-US" dirty="0"/>
              <a:t>Must ensure that the requirements of the EIA and Habitats Directive are not circumvented</a:t>
            </a:r>
          </a:p>
          <a:p>
            <a:pPr lvl="1"/>
            <a:r>
              <a:rPr lang="en-US" dirty="0"/>
              <a:t>Applying C-411/17 </a:t>
            </a:r>
            <a:r>
              <a:rPr lang="en-US" i="1" dirty="0"/>
              <a:t>Inter </a:t>
            </a:r>
            <a:r>
              <a:rPr lang="en-US" i="1" dirty="0" err="1"/>
              <a:t>Environnement</a:t>
            </a:r>
            <a:r>
              <a:rPr lang="en-US" i="1" dirty="0"/>
              <a:t> </a:t>
            </a:r>
            <a:r>
              <a:rPr lang="en-US" i="1" dirty="0" err="1"/>
              <a:t>Wallonie</a:t>
            </a:r>
            <a:endParaRPr lang="en-US" i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70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(II): Agriculture/Nitrates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C-293/17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i="1" dirty="0" err="1"/>
              <a:t>Coöperatie</a:t>
            </a:r>
            <a:r>
              <a:rPr lang="en-US" i="1" dirty="0"/>
              <a:t> </a:t>
            </a:r>
            <a:r>
              <a:rPr lang="en-US" i="1" dirty="0" err="1"/>
              <a:t>Mobilisation</a:t>
            </a:r>
            <a:r>
              <a:rPr lang="en-US" i="1" dirty="0"/>
              <a:t> for the Environment</a:t>
            </a:r>
          </a:p>
          <a:p>
            <a:pPr lvl="1"/>
            <a:r>
              <a:rPr lang="en-US" dirty="0"/>
              <a:t>NL </a:t>
            </a:r>
            <a:r>
              <a:rPr lang="en-US" dirty="0" err="1"/>
              <a:t>authorisation</a:t>
            </a:r>
            <a:r>
              <a:rPr lang="en-US" dirty="0"/>
              <a:t> schemes for agricultural activities causing nitrogen deposition on </a:t>
            </a:r>
            <a:r>
              <a:rPr lang="en-US" dirty="0" err="1"/>
              <a:t>Natura</a:t>
            </a:r>
            <a:r>
              <a:rPr lang="en-US" dirty="0"/>
              <a:t> 2000 sites</a:t>
            </a:r>
          </a:p>
          <a:p>
            <a:pPr lvl="1"/>
            <a:r>
              <a:rPr lang="en-US" dirty="0"/>
              <a:t>Referring court: 118/162 NL </a:t>
            </a:r>
            <a:r>
              <a:rPr lang="en-US" dirty="0" err="1"/>
              <a:t>Natura</a:t>
            </a:r>
            <a:r>
              <a:rPr lang="en-US" dirty="0"/>
              <a:t> 2000 sites = excessive nitrogen deposition </a:t>
            </a:r>
            <a:r>
              <a:rPr lang="mr-IN" dirty="0"/>
              <a:t>–</a:t>
            </a:r>
            <a:r>
              <a:rPr lang="en-US" dirty="0"/>
              <a:t> “Nitrogen cover” means risk to site</a:t>
            </a:r>
          </a:p>
          <a:p>
            <a:pPr lvl="1"/>
            <a:r>
              <a:rPr lang="en-US" dirty="0"/>
              <a:t>“Programmatic” Nitrates Action plan in NL 2015 </a:t>
            </a:r>
            <a:r>
              <a:rPr lang="mr-IN" dirty="0"/>
              <a:t>–</a:t>
            </a:r>
            <a:r>
              <a:rPr lang="en-US" dirty="0"/>
              <a:t> 2021</a:t>
            </a:r>
          </a:p>
          <a:p>
            <a:pPr lvl="2"/>
            <a:r>
              <a:rPr lang="en-US" dirty="0"/>
              <a:t>Decide in advance what the critical overall deposition levels are per area</a:t>
            </a:r>
          </a:p>
          <a:p>
            <a:pPr lvl="2"/>
            <a:r>
              <a:rPr lang="en-US" dirty="0" err="1"/>
              <a:t>Authorisation</a:t>
            </a:r>
            <a:r>
              <a:rPr lang="en-US" dirty="0"/>
              <a:t> granted per project by NL provinces on the basis of that </a:t>
            </a:r>
            <a:r>
              <a:rPr lang="en-US" dirty="0" err="1"/>
              <a:t>programme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50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(II): Agriculture/Nitrates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CJEU 2018:</a:t>
            </a:r>
          </a:p>
          <a:p>
            <a:pPr lvl="1"/>
            <a:r>
              <a:rPr lang="en-US" dirty="0"/>
              <a:t>Cattle grazing and application of fertilizers in vicinity of </a:t>
            </a:r>
            <a:r>
              <a:rPr lang="en-US" dirty="0" err="1"/>
              <a:t>Natura</a:t>
            </a:r>
            <a:r>
              <a:rPr lang="en-US" dirty="0"/>
              <a:t> 2000 sites = a “project” under Habitats Directive even if they are not a project under the EIA Directive (as not a physical intervention)</a:t>
            </a:r>
          </a:p>
        </p:txBody>
      </p:sp>
    </p:spTree>
    <p:extLst>
      <p:ext uri="{BB962C8B-B14F-4D97-AF65-F5344CB8AC3E}">
        <p14:creationId xmlns:p14="http://schemas.microsoft.com/office/powerpoint/2010/main" val="2108999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(II): Agriculture/Nitrates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NL approach may be contrary to Art 6(3):</a:t>
            </a:r>
          </a:p>
          <a:p>
            <a:pPr lvl="1"/>
            <a:r>
              <a:rPr lang="en-US" dirty="0"/>
              <a:t>Must be individual assessment of plans and projects</a:t>
            </a:r>
          </a:p>
          <a:p>
            <a:pPr lvl="1"/>
            <a:r>
              <a:rPr lang="en-US" dirty="0"/>
              <a:t>Advance programmatic approach enables cumulative effects to be considered</a:t>
            </a:r>
          </a:p>
          <a:p>
            <a:pPr lvl="1"/>
            <a:r>
              <a:rPr lang="en-US" dirty="0"/>
              <a:t>For national court to decide whether the scientific software used for the </a:t>
            </a:r>
            <a:r>
              <a:rPr lang="en-US" dirty="0" err="1"/>
              <a:t>authorisation</a:t>
            </a:r>
            <a:r>
              <a:rPr lang="en-US" dirty="0"/>
              <a:t> process here ensures that </a:t>
            </a:r>
            <a:r>
              <a:rPr lang="en-US" u="sng" dirty="0"/>
              <a:t>for each individual project </a:t>
            </a:r>
            <a:r>
              <a:rPr lang="en-US" dirty="0"/>
              <a:t>Art 6(3) is complied with (no reasonable scientific doubt as to lack of adverse effect on integrity of the site)</a:t>
            </a:r>
          </a:p>
          <a:p>
            <a:pPr lvl="1"/>
            <a:r>
              <a:rPr lang="en-US" dirty="0"/>
              <a:t>Can’t take account of possible future intended nitrogen emissions unless these are certain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27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(II): Agriculture/Nitrates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2019: NL Council of State rules that Provinces cannot grant </a:t>
            </a:r>
            <a:r>
              <a:rPr lang="en-US" dirty="0" err="1"/>
              <a:t>authorisations</a:t>
            </a:r>
            <a:r>
              <a:rPr lang="en-US" dirty="0"/>
              <a:t> on the basis of the </a:t>
            </a:r>
            <a:r>
              <a:rPr lang="en-US" dirty="0" err="1"/>
              <a:t>Programme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97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(II): Agriculture/Nitrates</a:t>
            </a:r>
          </a:p>
        </p:txBody>
      </p:sp>
      <p:pic>
        <p:nvPicPr>
          <p:cNvPr id="6" name="Content Placeholder 5" descr="76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9" b="1250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89405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Developments (III): Species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C-647/17 </a:t>
            </a:r>
            <a:r>
              <a:rPr lang="en-US" i="1" dirty="0"/>
              <a:t>Finnish Wolf Hunting</a:t>
            </a:r>
          </a:p>
          <a:p>
            <a:pPr lvl="1"/>
            <a:r>
              <a:rPr lang="en-US" dirty="0"/>
              <a:t>Art 16 derogation to control population  derogating from Art 12 ban on hunting only permitted if</a:t>
            </a:r>
          </a:p>
          <a:p>
            <a:pPr lvl="2"/>
            <a:r>
              <a:rPr lang="en-US" dirty="0"/>
              <a:t>Based on rigorous scientific evidence </a:t>
            </a:r>
          </a:p>
          <a:p>
            <a:pPr lvl="2"/>
            <a:r>
              <a:rPr lang="en-US" dirty="0"/>
              <a:t>No other means of achieving the aim</a:t>
            </a:r>
          </a:p>
          <a:p>
            <a:pPr lvl="2"/>
            <a:r>
              <a:rPr lang="en-US" dirty="0" err="1"/>
              <a:t>Favourable</a:t>
            </a:r>
            <a:r>
              <a:rPr lang="en-US" dirty="0"/>
              <a:t> conservation status must be ensured</a:t>
            </a:r>
          </a:p>
          <a:p>
            <a:pPr lvl="2"/>
            <a:r>
              <a:rPr lang="en-US" dirty="0"/>
              <a:t>Must be an evaluation of the state of the populations and the impact thereon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Waddenzee</a:t>
            </a:r>
            <a:r>
              <a:rPr lang="en-US" dirty="0"/>
              <a:t> of species protection?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98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Tenor of CJEU’s Habitats judgments clear, consistent, and very demanding</a:t>
            </a:r>
          </a:p>
          <a:p>
            <a:r>
              <a:rPr lang="en-US" dirty="0"/>
              <a:t>Facts are stark</a:t>
            </a:r>
          </a:p>
          <a:p>
            <a:r>
              <a:rPr lang="en-US" dirty="0"/>
              <a:t>Means by which the issues are reaching the CJEU now largely preliminary reference, not infringement</a:t>
            </a:r>
          </a:p>
          <a:p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/>
              <a:t>Fundamental rule of law challenges</a:t>
            </a:r>
          </a:p>
          <a:p>
            <a:pPr lvl="1"/>
            <a:r>
              <a:rPr lang="en-US" dirty="0"/>
              <a:t>Almost 20% EU land area</a:t>
            </a:r>
          </a:p>
          <a:p>
            <a:pPr lvl="1"/>
            <a:r>
              <a:rPr lang="en-US" dirty="0"/>
              <a:t>Vital challenge for MS (and society) to win “hearts and minds” of all stakeholders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global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endParaRPr lang="en-US" sz="2200" i="1" dirty="0"/>
          </a:p>
          <a:p>
            <a:pPr marL="118872" indent="0">
              <a:buNone/>
            </a:pPr>
            <a:endParaRPr lang="en-US" sz="2200" i="1" dirty="0"/>
          </a:p>
          <a:p>
            <a:pPr marL="118872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pPr marL="118872" indent="0" algn="r">
              <a:buNone/>
            </a:pPr>
            <a:r>
              <a:rPr lang="en-US" sz="2400" i="1" dirty="0"/>
              <a:t>Proceedings of the National Academy of Science, 2017</a:t>
            </a:r>
          </a:p>
          <a:p>
            <a:endParaRPr lang="en-US" dirty="0"/>
          </a:p>
          <a:p>
            <a:r>
              <a:rPr lang="en-US" dirty="0"/>
              <a:t>1,000,000 species currently threatened with extinction</a:t>
            </a:r>
          </a:p>
          <a:p>
            <a:endParaRPr lang="en-US" dirty="0"/>
          </a:p>
          <a:p>
            <a:pPr marL="118872" indent="0" algn="r">
              <a:buNone/>
            </a:pPr>
            <a:endParaRPr lang="en-US" i="1" dirty="0"/>
          </a:p>
          <a:p>
            <a:endParaRPr lang="en-US" dirty="0"/>
          </a:p>
          <a:p>
            <a:pPr marL="118872" indent="0" algn="r">
              <a:buNone/>
            </a:pPr>
            <a:endParaRPr lang="en-US" i="1" dirty="0"/>
          </a:p>
          <a:p>
            <a:pPr marL="118872" indent="0" algn="r">
              <a:buNone/>
            </a:pPr>
            <a:r>
              <a:rPr lang="en-US" sz="2200" i="1" dirty="0"/>
              <a:t>UN Intergovernmental Science-Policy Platform on Biodiversity and Ecosystem Services (IPBES) Report, May 2019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3897" y="4518590"/>
            <a:ext cx="7150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average abundance of native species in most major land-based habitats has fallen by at least 20%, mostly since 1900. More than 40% of amphibian species, almost 33% of reef-forming corals and more than a third of all marine mammals are threatened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912886"/>
            <a:ext cx="73787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2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state of EU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+80% protected habitats; +60% protected species = </a:t>
            </a:r>
            <a:r>
              <a:rPr lang="en-US" dirty="0" err="1"/>
              <a:t>unfavourable</a:t>
            </a:r>
            <a:r>
              <a:rPr lang="en-US" dirty="0"/>
              <a:t> conservation status</a:t>
            </a:r>
          </a:p>
          <a:p>
            <a:pPr marL="118872" indent="0" algn="r">
              <a:buNone/>
            </a:pPr>
            <a:r>
              <a:rPr lang="en-US" sz="2000" i="1" dirty="0"/>
              <a:t>EU State of Nature Report, 2013</a:t>
            </a:r>
          </a:p>
          <a:p>
            <a:pPr marL="118872" indent="0" algn="r">
              <a:buNone/>
            </a:pPr>
            <a:endParaRPr lang="en-US" i="1" dirty="0"/>
          </a:p>
          <a:p>
            <a:pPr marL="118872" indent="0" algn="r">
              <a:buNone/>
            </a:pPr>
            <a:endParaRPr lang="en-US" i="1" dirty="0"/>
          </a:p>
          <a:p>
            <a:r>
              <a:rPr lang="en-US" dirty="0"/>
              <a:t>Only 50% of </a:t>
            </a:r>
            <a:r>
              <a:rPr lang="en-US" dirty="0" err="1"/>
              <a:t>Natura</a:t>
            </a:r>
            <a:r>
              <a:rPr lang="en-US" dirty="0"/>
              <a:t> 2000 sites have management plans with conservation objectives and measures</a:t>
            </a:r>
          </a:p>
          <a:p>
            <a:pPr marL="118872" indent="0" algn="r">
              <a:buNone/>
            </a:pPr>
            <a:r>
              <a:rPr lang="en-US" sz="2000" i="1" dirty="0"/>
              <a:t>2017 Commission Action Plan for Nature, People and the Economy  </a:t>
            </a:r>
          </a:p>
        </p:txBody>
      </p:sp>
    </p:spTree>
    <p:extLst>
      <p:ext uri="{BB962C8B-B14F-4D97-AF65-F5344CB8AC3E}">
        <p14:creationId xmlns:p14="http://schemas.microsoft.com/office/powerpoint/2010/main" val="311950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state of Irish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2019 - 3</a:t>
            </a:r>
            <a:r>
              <a:rPr lang="en-US" baseline="30000" dirty="0"/>
              <a:t>rd</a:t>
            </a:r>
            <a:r>
              <a:rPr lang="en-US" dirty="0"/>
              <a:t> assessment report to Commission:</a:t>
            </a:r>
          </a:p>
          <a:p>
            <a:pPr lvl="1"/>
            <a:r>
              <a:rPr lang="en-US" dirty="0"/>
              <a:t>Habitats</a:t>
            </a:r>
          </a:p>
          <a:p>
            <a:pPr lvl="2"/>
            <a:r>
              <a:rPr lang="en-US" dirty="0"/>
              <a:t>85% </a:t>
            </a:r>
            <a:r>
              <a:rPr lang="en-US" dirty="0" err="1"/>
              <a:t>Unfavourable</a:t>
            </a:r>
            <a:r>
              <a:rPr lang="en-US" dirty="0"/>
              <a:t> Status</a:t>
            </a:r>
          </a:p>
          <a:p>
            <a:pPr lvl="2"/>
            <a:r>
              <a:rPr lang="en-US" dirty="0"/>
              <a:t>46% ongoing declines</a:t>
            </a:r>
          </a:p>
          <a:p>
            <a:pPr lvl="1"/>
            <a:r>
              <a:rPr lang="en-US" dirty="0"/>
              <a:t>Species</a:t>
            </a:r>
          </a:p>
          <a:p>
            <a:pPr lvl="2"/>
            <a:r>
              <a:rPr lang="en-US" dirty="0"/>
              <a:t>57% </a:t>
            </a:r>
            <a:r>
              <a:rPr lang="en-US" dirty="0" err="1"/>
              <a:t>Favourable</a:t>
            </a:r>
            <a:endParaRPr lang="en-US" dirty="0"/>
          </a:p>
          <a:p>
            <a:pPr lvl="2"/>
            <a:r>
              <a:rPr lang="en-US" dirty="0"/>
              <a:t>30% </a:t>
            </a:r>
            <a:r>
              <a:rPr lang="en-US" dirty="0" err="1"/>
              <a:t>Unfavourable</a:t>
            </a:r>
            <a:endParaRPr lang="en-US" dirty="0"/>
          </a:p>
          <a:p>
            <a:pPr lvl="2"/>
            <a:r>
              <a:rPr lang="en-US" dirty="0"/>
              <a:t>72% Stable or improving trends</a:t>
            </a:r>
          </a:p>
        </p:txBody>
      </p:sp>
    </p:spTree>
    <p:extLst>
      <p:ext uri="{BB962C8B-B14F-4D97-AF65-F5344CB8AC3E}">
        <p14:creationId xmlns:p14="http://schemas.microsoft.com/office/powerpoint/2010/main" val="16772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state of EU nature law?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Vogel’s vision (2003): Policy gridlock and limited dismantling?</a:t>
            </a:r>
          </a:p>
          <a:p>
            <a:r>
              <a:rPr lang="en-US" dirty="0"/>
              <a:t>Fitness Check (REFIT) Birds/Habitats Directives 2014</a:t>
            </a:r>
          </a:p>
          <a:p>
            <a:pPr lvl="1"/>
            <a:r>
              <a:rPr lang="en-US" dirty="0"/>
              <a:t>Largest ever response to a Commission consultation (500,000)</a:t>
            </a:r>
          </a:p>
          <a:p>
            <a:r>
              <a:rPr lang="en-US" dirty="0"/>
              <a:t>“Fit for purpose”: December 2016</a:t>
            </a:r>
          </a:p>
        </p:txBody>
      </p:sp>
    </p:spTree>
    <p:extLst>
      <p:ext uri="{BB962C8B-B14F-4D97-AF65-F5344CB8AC3E}">
        <p14:creationId xmlns:p14="http://schemas.microsoft.com/office/powerpoint/2010/main" val="43117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Reactions (I): Focus on compliance and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Focus shifts to compliance:</a:t>
            </a:r>
          </a:p>
          <a:p>
            <a:pPr lvl="1"/>
            <a:r>
              <a:rPr lang="en-US" i="1" dirty="0"/>
              <a:t>EU Action Plan for Nature, People and the Economy </a:t>
            </a:r>
            <a:r>
              <a:rPr lang="en-US" dirty="0"/>
              <a:t>(2017 </a:t>
            </a:r>
            <a:r>
              <a:rPr lang="mr-IN" dirty="0"/>
              <a:t>–</a:t>
            </a:r>
            <a:r>
              <a:rPr lang="en-US" dirty="0"/>
              <a:t> 2019) </a:t>
            </a:r>
            <a:r>
              <a:rPr lang="mr-IN" dirty="0"/>
              <a:t>–</a:t>
            </a:r>
            <a:r>
              <a:rPr lang="en-US" dirty="0"/>
              <a:t> 4 Priority Areas</a:t>
            </a:r>
          </a:p>
          <a:p>
            <a:pPr lvl="2"/>
            <a:r>
              <a:rPr lang="en-US" dirty="0"/>
              <a:t>Improving guidance + ensuring “better coherence with broader socio economic objectives”</a:t>
            </a:r>
          </a:p>
          <a:p>
            <a:pPr lvl="2"/>
            <a:r>
              <a:rPr lang="en-US" dirty="0"/>
              <a:t>Building “political ownership” and strengthening compliance</a:t>
            </a:r>
          </a:p>
          <a:p>
            <a:pPr lvl="2"/>
            <a:r>
              <a:rPr lang="en-US" dirty="0"/>
              <a:t>Investment and synergies with EU funding instruments</a:t>
            </a:r>
          </a:p>
          <a:p>
            <a:pPr lvl="2"/>
            <a:r>
              <a:rPr lang="en-US" dirty="0"/>
              <a:t>Better communication and outreach</a:t>
            </a:r>
          </a:p>
          <a:p>
            <a:pPr marL="457200" lvl="1" indent="0">
              <a:buNone/>
            </a:pPr>
            <a:r>
              <a:rPr lang="en-US" i="1" dirty="0"/>
              <a:t>Environmental Implementation Review </a:t>
            </a:r>
            <a:r>
              <a:rPr lang="en-US" dirty="0"/>
              <a:t>(Biannual)</a:t>
            </a:r>
          </a:p>
          <a:p>
            <a:pPr marL="457200" lvl="1" indent="0">
              <a:buNone/>
            </a:pPr>
            <a:r>
              <a:rPr lang="en-US" dirty="0"/>
              <a:t>	2018 Communication “EU actions to improve environmental compliance”  (Rural areas, IMPEL peer review)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8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Reactions (II): Focus on </a:t>
            </a:r>
            <a:r>
              <a:rPr lang="en-US" dirty="0" err="1"/>
              <a:t>decentralised</a:t>
            </a:r>
            <a:r>
              <a:rPr lang="en-US" dirty="0"/>
              <a:t> enforcement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6340" y="18053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sz="2000" i="1" dirty="0"/>
          </a:p>
          <a:p>
            <a:pPr marL="118872" indent="0">
              <a:buNone/>
            </a:pPr>
            <a:endParaRPr lang="en-US" sz="2000" i="1" dirty="0"/>
          </a:p>
          <a:p>
            <a:pPr marL="118872" indent="0" algn="ctr">
              <a:buNone/>
            </a:pPr>
            <a:r>
              <a:rPr lang="en-US" sz="2000" i="1" dirty="0"/>
              <a:t>Share of Commission-initiated cases before the CJEU (Hofmann, 2019) </a:t>
            </a:r>
            <a:endParaRPr lang="en-GB" sz="2000" i="1" dirty="0"/>
          </a:p>
          <a:p>
            <a:pPr marL="118872" indent="0" algn="ctr">
              <a:buNone/>
            </a:pPr>
            <a:r>
              <a:rPr lang="en-US" sz="2000" i="1" dirty="0"/>
              <a:t> Bottom line denotes environmental cases</a:t>
            </a:r>
          </a:p>
          <a:p>
            <a:pPr marL="118872" indent="0" algn="ctr">
              <a:buNone/>
            </a:pPr>
            <a:endParaRPr lang="en-US" sz="2000" i="1" dirty="0"/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2"/>
          <a:srcRect t="10885" b="10885"/>
          <a:stretch>
            <a:fillRect/>
          </a:stretch>
        </p:blipFill>
        <p:spPr>
          <a:xfrm>
            <a:off x="1086340" y="1961141"/>
            <a:ext cx="6376415" cy="376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3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Reactions (III): Changing COM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Timmermans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VP for Green New Deal</a:t>
            </a:r>
          </a:p>
          <a:p>
            <a:r>
              <a:rPr lang="en-US" dirty="0"/>
              <a:t>An upgrading of environmental issues?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0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952</TotalTime>
  <Words>1418</Words>
  <Application>Microsoft Office PowerPoint</Application>
  <PresentationFormat>On-screen Show (4:3)</PresentationFormat>
  <Paragraphs>167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Corbel</vt:lpstr>
      <vt:lpstr>Wingdings</vt:lpstr>
      <vt:lpstr>Wingdings 2</vt:lpstr>
      <vt:lpstr>Wingdings 3</vt:lpstr>
      <vt:lpstr>Module</vt:lpstr>
      <vt:lpstr>RECENT DEVELOPMENTS IN EU NATURE LAW  Suzanne Kingston  UCC, 18 October 2019</vt:lpstr>
      <vt:lpstr>Structure</vt:lpstr>
      <vt:lpstr>The global context</vt:lpstr>
      <vt:lpstr>The state of EU nature</vt:lpstr>
      <vt:lpstr>The state of Irish nature</vt:lpstr>
      <vt:lpstr>The state of EU nature law?</vt:lpstr>
      <vt:lpstr>Reactions (I): Focus on compliance and management</vt:lpstr>
      <vt:lpstr>Reactions (II): Focus on decentralised enforcement</vt:lpstr>
      <vt:lpstr>Reactions (III): Changing COM governance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(I): Injunctive relief</vt:lpstr>
      <vt:lpstr>Judicial Developments (II): Agriculture/Nitrates</vt:lpstr>
      <vt:lpstr>Judicial Developments (II): Agriculture/Nitrates</vt:lpstr>
      <vt:lpstr>Judicial Developments (II): Agriculture/Nitrates</vt:lpstr>
      <vt:lpstr>Judicial Developments (II): Agriculture/Nitrates</vt:lpstr>
      <vt:lpstr>Judicial Developments (II): Agriculture/Nitrates</vt:lpstr>
      <vt:lpstr>Judicial Developments (III): Species protection</vt:lpstr>
      <vt:lpstr>Conclusion</vt:lpstr>
    </vt:vector>
  </TitlesOfParts>
  <Company>UCD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PUBLIC LAW DEVELOPMENTS IN ENVIRONMENTAL CASES  Suzanne Kingston</dc:title>
  <dc:creator>Suzanne Kingston</dc:creator>
  <cp:lastModifiedBy>Ryall, Aine</cp:lastModifiedBy>
  <cp:revision>34</cp:revision>
  <dcterms:created xsi:type="dcterms:W3CDTF">2019-09-10T14:14:41Z</dcterms:created>
  <dcterms:modified xsi:type="dcterms:W3CDTF">2019-10-18T10:57:06Z</dcterms:modified>
</cp:coreProperties>
</file>