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13"/>
  </p:notesMasterIdLst>
  <p:handoutMasterIdLst>
    <p:handoutMasterId r:id="rId14"/>
  </p:handoutMasterIdLst>
  <p:sldIdLst>
    <p:sldId id="297" r:id="rId2"/>
    <p:sldId id="296" r:id="rId3"/>
    <p:sldId id="300" r:id="rId4"/>
    <p:sldId id="301" r:id="rId5"/>
    <p:sldId id="295" r:id="rId6"/>
    <p:sldId id="305" r:id="rId7"/>
    <p:sldId id="306" r:id="rId8"/>
    <p:sldId id="304" r:id="rId9"/>
    <p:sldId id="307" r:id="rId10"/>
    <p:sldId id="302" r:id="rId11"/>
    <p:sldId id="299" r:id="rId12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SOVICI Roxana (ENV)" initials="AT" lastIdx="1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6600"/>
    <a:srgbClr val="2D5EC1"/>
    <a:srgbClr val="3166CF"/>
    <a:srgbClr val="0F5494"/>
    <a:srgbClr val="FFD624"/>
    <a:srgbClr val="3E6FD2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1" autoAdjust="0"/>
    <p:restoredTop sz="78144" autoAdjust="0"/>
  </p:normalViewPr>
  <p:slideViewPr>
    <p:cSldViewPr>
      <p:cViewPr varScale="1">
        <p:scale>
          <a:sx n="54" d="100"/>
          <a:sy n="54" d="100"/>
        </p:scale>
        <p:origin x="1112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3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664" y="91"/>
      </p:cViewPr>
      <p:guideLst>
        <p:guide orient="horz" pos="3127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3354952" cy="773101"/>
          </a:xfrm>
          <a:prstGeom prst="rect">
            <a:avLst/>
          </a:prstGeom>
        </p:spPr>
      </p:pic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766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2" y="0"/>
            <a:ext cx="297254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2238" y="744538"/>
            <a:ext cx="6615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1" y="4714875"/>
            <a:ext cx="548704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164"/>
            <a:ext cx="297254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2" y="9428164"/>
            <a:ext cx="297254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60" tIns="45880" rIns="91760" bIns="4588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8D21B7-B314-438C-91E9-7FF9087DC078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811602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E98375-5C84-4176-84A5-B6A3E0825F0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552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7C7773-6390-40B5-8F3A-46FD9E5B709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243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"/>
            <a:ext cx="12192000" cy="989013"/>
          </a:xfrm>
          <a:prstGeom prst="rect">
            <a:avLst/>
          </a:prstGeom>
          <a:solidFill>
            <a:srgbClr val="97BF0D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8951" y="6457950"/>
            <a:ext cx="814916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918" y="306388"/>
            <a:ext cx="2161116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1556273"/>
            <a:ext cx="10972800" cy="9366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09600" y="2636913"/>
            <a:ext cx="109728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97BF0D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2"/>
            <a:endParaRPr lang="en-US" noProof="0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092825"/>
            <a:ext cx="28448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271433" y="5445125"/>
            <a:ext cx="38608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0928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76ACD-BA37-4BE8-B442-9CBFA1E7E9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5326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9352" y="6145213"/>
            <a:ext cx="2990849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980729"/>
            <a:ext cx="109728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769351" y="116632"/>
            <a:ext cx="28448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37126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23392" y="6297439"/>
            <a:ext cx="2844800" cy="4762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2276872"/>
            <a:ext cx="10972800" cy="3633788"/>
          </a:xfrm>
        </p:spPr>
        <p:txBody>
          <a:bodyPr/>
          <a:lstStyle>
            <a:lvl1pPr marL="342900" indent="-342900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7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9352" y="6145213"/>
            <a:ext cx="2990849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2621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E88F9B-71EE-4D5C-B44E-012EF44E925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22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CDD1B-50E0-44E8-82B7-F85F69F6D40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34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8177A-0CE3-43B6-B11B-ED2E8AEAD8D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76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55DDF-6655-40F2-8D9E-CA15739A7EC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63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EBFC62-E3CF-4012-8A8B-ABF1C18EA02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86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00BF-55FD-4017-8F82-94A8DE4F575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01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747253-C9BC-4251-8AE3-8910CE9253F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028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chemeClr val="accent4">
                <a:lumMod val="5000"/>
                <a:lumOff val="95000"/>
              </a:schemeClr>
            </a:gs>
            <a:gs pos="100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8D21B7-B314-438C-91E9-7FF9087DC078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0025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752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Enforcing EU Environmental Law</a:t>
            </a:r>
            <a:endParaRPr lang="en-GB" sz="2800" b="1" dirty="0">
              <a:solidFill>
                <a:schemeClr val="accent6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0">
              <a:buNone/>
            </a:pPr>
            <a:endParaRPr lang="en-GB" dirty="0" smtClean="0"/>
          </a:p>
          <a:p>
            <a:pPr indent="0">
              <a:buNone/>
            </a:pPr>
            <a:endParaRPr lang="en-GB" dirty="0"/>
          </a:p>
          <a:p>
            <a:pPr indent="0" algn="ctr">
              <a:buNone/>
            </a:pPr>
            <a:r>
              <a:rPr lang="en-GB" sz="3900" b="1" i="1" dirty="0" smtClean="0">
                <a:solidFill>
                  <a:srgbClr val="FF5050"/>
                </a:solidFill>
              </a:rPr>
              <a:t>Enforcement Challenges in the Irish Context</a:t>
            </a:r>
            <a:br>
              <a:rPr lang="en-GB" sz="3900" b="1" i="1" dirty="0" smtClean="0">
                <a:solidFill>
                  <a:srgbClr val="FF5050"/>
                </a:solidFill>
              </a:rPr>
            </a:br>
            <a:r>
              <a:rPr lang="en-GB" sz="3900" b="1" i="1" dirty="0" smtClean="0">
                <a:solidFill>
                  <a:srgbClr val="FF5050"/>
                </a:solidFill>
              </a:rPr>
              <a:t/>
            </a:r>
            <a:br>
              <a:rPr lang="en-GB" sz="3900" b="1" i="1" dirty="0" smtClean="0">
                <a:solidFill>
                  <a:srgbClr val="FF5050"/>
                </a:solidFill>
              </a:rPr>
            </a:br>
            <a:r>
              <a:rPr lang="en-GB" sz="3900" b="1" i="1" dirty="0" smtClean="0">
                <a:solidFill>
                  <a:srgbClr val="FF5050"/>
                </a:solidFill>
              </a:rPr>
              <a:t>University College Cork</a:t>
            </a:r>
            <a:endParaRPr lang="en-GB" sz="3900" b="1" i="1" dirty="0">
              <a:solidFill>
                <a:srgbClr val="FF5050"/>
              </a:solidFill>
            </a:endParaRPr>
          </a:p>
          <a:p>
            <a:pPr indent="0">
              <a:buNone/>
            </a:pPr>
            <a:endParaRPr lang="en-GB" dirty="0">
              <a:solidFill>
                <a:srgbClr val="FF6600"/>
              </a:solidFill>
            </a:endParaRPr>
          </a:p>
          <a:p>
            <a:pPr indent="0">
              <a:buNone/>
            </a:pPr>
            <a:endParaRPr lang="en-GB" dirty="0" smtClean="0"/>
          </a:p>
          <a:p>
            <a:pPr indent="0">
              <a:buNone/>
            </a:pPr>
            <a:endParaRPr lang="en-GB" dirty="0"/>
          </a:p>
          <a:p>
            <a:pPr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IE" sz="1800" b="1" dirty="0" smtClean="0">
                <a:solidFill>
                  <a:schemeClr val="accent6">
                    <a:lumMod val="75000"/>
                  </a:schemeClr>
                </a:solidFill>
              </a:rPr>
              <a:t>Sibylle </a:t>
            </a:r>
            <a:r>
              <a:rPr lang="en-IE" sz="1800" b="1" dirty="0" err="1" smtClean="0">
                <a:solidFill>
                  <a:schemeClr val="accent6">
                    <a:lumMod val="75000"/>
                  </a:schemeClr>
                </a:solidFill>
              </a:rPr>
              <a:t>Grohs</a:t>
            </a:r>
            <a:endParaRPr lang="en-GB" sz="1800" dirty="0">
              <a:solidFill>
                <a:schemeClr val="accent6">
                  <a:lumMod val="75000"/>
                </a:schemeClr>
              </a:solidFill>
            </a:endParaRPr>
          </a:p>
          <a:p>
            <a:pPr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800" b="1" dirty="0">
                <a:solidFill>
                  <a:schemeClr val="accent6">
                    <a:lumMod val="75000"/>
                  </a:schemeClr>
                </a:solidFill>
              </a:rPr>
              <a:t>European Commission</a:t>
            </a:r>
            <a:r>
              <a:rPr lang="en-GB" sz="1800" dirty="0">
                <a:solidFill>
                  <a:schemeClr val="accent6">
                    <a:lumMod val="75000"/>
                  </a:schemeClr>
                </a:solidFill>
              </a:rPr>
              <a:t>, DG </a:t>
            </a:r>
            <a:r>
              <a:rPr lang="en-GB" sz="1800" dirty="0" smtClean="0">
                <a:solidFill>
                  <a:schemeClr val="accent6">
                    <a:lumMod val="75000"/>
                  </a:schemeClr>
                </a:solidFill>
              </a:rPr>
              <a:t>Environment</a:t>
            </a:r>
          </a:p>
          <a:p>
            <a:pPr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061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400" b="1" i="1" dirty="0" smtClean="0">
                <a:solidFill>
                  <a:srgbClr val="FF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 in </a:t>
            </a:r>
            <a:r>
              <a:rPr lang="en-GB" sz="2400" b="1" i="1" dirty="0">
                <a:solidFill>
                  <a:srgbClr val="FF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Brussels: what to expect?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0">
              <a:buClr>
                <a:schemeClr val="accent6">
                  <a:lumMod val="75000"/>
                </a:schemeClr>
              </a:buClr>
              <a:buSzPct val="100000"/>
              <a:buNone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Prominent objectives:</a:t>
            </a:r>
          </a:p>
          <a:p>
            <a:pPr indent="0">
              <a:buClr>
                <a:schemeClr val="accent6">
                  <a:lumMod val="75000"/>
                </a:schemeClr>
              </a:buClr>
              <a:buSzPct val="100000"/>
              <a:buNone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Curtailing biodiversity </a:t>
            </a: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loss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Delivering the zero-pollution </a:t>
            </a: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ambition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Circular economy closer to </a:t>
            </a: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reality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dirty="0"/>
          </a:p>
          <a:p>
            <a:pPr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2526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ctr">
              <a:buNone/>
            </a:pPr>
            <a:endParaRPr lang="en-GB" sz="44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indent="0" algn="ctr">
              <a:buNone/>
            </a:pPr>
            <a:r>
              <a:rPr lang="en-GB" sz="4400" b="1" i="1" dirty="0">
                <a:solidFill>
                  <a:schemeClr val="accent6">
                    <a:lumMod val="75000"/>
                  </a:schemeClr>
                </a:solidFill>
              </a:rPr>
              <a:t>Thank you!</a:t>
            </a:r>
          </a:p>
          <a:p>
            <a:pPr indent="0" algn="ctr">
              <a:buNone/>
            </a:pPr>
            <a:endParaRPr lang="en-GB" sz="4400" b="1" i="1" dirty="0"/>
          </a:p>
        </p:txBody>
      </p:sp>
    </p:spTree>
    <p:extLst>
      <p:ext uri="{BB962C8B-B14F-4D97-AF65-F5344CB8AC3E}">
        <p14:creationId xmlns:p14="http://schemas.microsoft.com/office/powerpoint/2010/main" val="66370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340768"/>
            <a:ext cx="8229600" cy="792610"/>
          </a:xfrm>
        </p:spPr>
        <p:txBody>
          <a:bodyPr>
            <a:normAutofit/>
          </a:bodyPr>
          <a:lstStyle/>
          <a:p>
            <a:pPr algn="ctr"/>
            <a:r>
              <a:rPr lang="en-IE" sz="2400" b="1" i="1" dirty="0" smtClean="0">
                <a:solidFill>
                  <a:srgbClr val="FF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Sectors </a:t>
            </a:r>
            <a:endParaRPr lang="en-GB" sz="2400" b="1" i="1" dirty="0">
              <a:solidFill>
                <a:srgbClr val="FF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632" y="2420888"/>
            <a:ext cx="8229600" cy="3384476"/>
          </a:xfrm>
        </p:spPr>
        <p:txBody>
          <a:bodyPr>
            <a:noAutofit/>
          </a:bodyPr>
          <a:lstStyle/>
          <a:p>
            <a:pPr marL="457200" indent="-457200"/>
            <a:r>
              <a:rPr lang="en-GB" sz="2700" b="1" i="1" dirty="0" smtClean="0">
                <a:solidFill>
                  <a:schemeClr val="accent6">
                    <a:lumMod val="75000"/>
                  </a:schemeClr>
                </a:solidFill>
              </a:rPr>
              <a:t>Water </a:t>
            </a:r>
          </a:p>
          <a:p>
            <a:pPr marL="457200" indent="-457200"/>
            <a:r>
              <a:rPr lang="en-GB" sz="2700" b="1" i="1" dirty="0" smtClean="0">
                <a:solidFill>
                  <a:schemeClr val="accent6">
                    <a:lumMod val="75000"/>
                  </a:schemeClr>
                </a:solidFill>
              </a:rPr>
              <a:t>Nature</a:t>
            </a:r>
          </a:p>
          <a:p>
            <a:pPr marL="457200" indent="-457200"/>
            <a:r>
              <a:rPr lang="en-IE" sz="2700" b="1" i="1" dirty="0" smtClean="0">
                <a:solidFill>
                  <a:schemeClr val="accent6">
                    <a:lumMod val="75000"/>
                  </a:schemeClr>
                </a:solidFill>
              </a:rPr>
              <a:t>Impact Assessment</a:t>
            </a:r>
          </a:p>
          <a:p>
            <a:pPr marL="457200" indent="-457200"/>
            <a:r>
              <a:rPr lang="en-IE" sz="2700" b="1" i="1" dirty="0" smtClean="0">
                <a:solidFill>
                  <a:schemeClr val="accent6">
                    <a:lumMod val="75000"/>
                  </a:schemeClr>
                </a:solidFill>
              </a:rPr>
              <a:t>Waste</a:t>
            </a:r>
            <a:endParaRPr lang="en-GB" sz="27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/>
            <a:r>
              <a:rPr lang="en-GB" sz="2700" b="1" i="1" dirty="0" smtClean="0">
                <a:solidFill>
                  <a:schemeClr val="accent6">
                    <a:lumMod val="75000"/>
                  </a:schemeClr>
                </a:solidFill>
              </a:rPr>
              <a:t>Air Quality</a:t>
            </a:r>
          </a:p>
          <a:p>
            <a:pPr marL="457200" indent="-457200"/>
            <a:r>
              <a:rPr lang="en-GB" sz="2700" b="1" i="1" dirty="0" smtClean="0">
                <a:solidFill>
                  <a:schemeClr val="accent6">
                    <a:lumMod val="75000"/>
                  </a:schemeClr>
                </a:solidFill>
              </a:rPr>
              <a:t>Governance</a:t>
            </a:r>
            <a:endParaRPr lang="en-GB" sz="27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305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4417" y="1412776"/>
            <a:ext cx="10972799" cy="504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580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512" y="476672"/>
            <a:ext cx="9505056" cy="558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0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E" sz="2400" b="1" i="1" dirty="0" smtClean="0">
                <a:solidFill>
                  <a:srgbClr val="FF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 Sector</a:t>
            </a:r>
            <a:endParaRPr lang="en-GB" sz="2400" b="1" i="1" dirty="0">
              <a:solidFill>
                <a:srgbClr val="FF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416" y="2276872"/>
            <a:ext cx="10957983" cy="3744517"/>
          </a:xfrm>
        </p:spPr>
        <p:txBody>
          <a:bodyPr>
            <a:normAutofit fontScale="92500"/>
          </a:bodyPr>
          <a:lstStyle/>
          <a:p>
            <a:pPr indent="0">
              <a:buClr>
                <a:schemeClr val="accent6">
                  <a:lumMod val="75000"/>
                </a:schemeClr>
              </a:buClr>
              <a:buSzPct val="100000"/>
              <a:buNone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Urban Waste Water Treatment Directive – C-427/17 of </a:t>
            </a:r>
            <a:r>
              <a:rPr lang="en-GB" sz="3500" b="1" i="1" smtClean="0">
                <a:solidFill>
                  <a:schemeClr val="accent6">
                    <a:lumMod val="75000"/>
                  </a:schemeClr>
                </a:solidFill>
              </a:rPr>
              <a:t>March 2019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Water Framework Directive – Additional letter of formal notice November 2018 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Drinking Water Directive – letter of formal notice July 2018</a:t>
            </a: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IE" sz="3500" b="1" i="1" dirty="0" smtClean="0">
                <a:solidFill>
                  <a:schemeClr val="accent6">
                    <a:lumMod val="75000"/>
                  </a:schemeClr>
                </a:solidFill>
              </a:rPr>
              <a:t>Late reporting – 2</a:t>
            </a:r>
            <a:r>
              <a:rPr lang="en-IE" sz="3500" b="1" i="1" baseline="30000" dirty="0" smtClean="0">
                <a:solidFill>
                  <a:schemeClr val="accent6">
                    <a:lumMod val="75000"/>
                  </a:schemeClr>
                </a:solidFill>
              </a:rPr>
              <a:t>nd</a:t>
            </a:r>
            <a:r>
              <a:rPr lang="en-IE" sz="3500" b="1" i="1" dirty="0" smtClean="0">
                <a:solidFill>
                  <a:schemeClr val="accent6">
                    <a:lumMod val="75000"/>
                  </a:schemeClr>
                </a:solidFill>
              </a:rPr>
              <a:t> RBMP, Flood Risk Maps, MSFD</a:t>
            </a:r>
            <a:endParaRPr lang="en-GB" sz="35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dirty="0"/>
          </a:p>
          <a:p>
            <a:pPr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790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E" sz="2400" b="1" i="1" dirty="0" smtClean="0">
                <a:solidFill>
                  <a:srgbClr val="FF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Nature Sector</a:t>
            </a:r>
            <a:endParaRPr lang="en-GB" sz="2400" b="1" i="1" dirty="0">
              <a:solidFill>
                <a:srgbClr val="FF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>
              <a:buClr>
                <a:schemeClr val="accent6">
                  <a:lumMod val="75000"/>
                </a:schemeClr>
              </a:buClr>
              <a:buSzPct val="100000"/>
              <a:buNone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Birds Directive – C-418/04 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Habitats Directive – SAC designation, conservation objectives – </a:t>
            </a: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Reasoned </a:t>
            </a: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Opinion </a:t>
            </a: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November </a:t>
            </a: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2018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Peat Bogs – Raised and Blanket Bogs Priority Habitats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dirty="0"/>
          </a:p>
          <a:p>
            <a:pPr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3703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E" sz="2400" b="1" i="1" dirty="0" smtClean="0">
                <a:solidFill>
                  <a:srgbClr val="FF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Assessment Sector</a:t>
            </a:r>
            <a:endParaRPr lang="en-GB" sz="2400" b="1" i="1" dirty="0">
              <a:solidFill>
                <a:srgbClr val="FF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>
              <a:buClr>
                <a:schemeClr val="accent6">
                  <a:lumMod val="75000"/>
                </a:schemeClr>
              </a:buClr>
              <a:buSzPct val="100000"/>
              <a:buNone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Late Transposition EIA Directive (2014/52/EU)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err="1" smtClean="0">
                <a:solidFill>
                  <a:schemeClr val="accent6">
                    <a:lumMod val="75000"/>
                  </a:schemeClr>
                </a:solidFill>
              </a:rPr>
              <a:t>Derrybrien</a:t>
            </a: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 Implementation – C-215/06 (1</a:t>
            </a:r>
            <a:r>
              <a:rPr lang="en-GB" sz="3500" b="1" i="1" baseline="30000" dirty="0" smtClean="0">
                <a:solidFill>
                  <a:schemeClr val="accent6">
                    <a:lumMod val="75000"/>
                  </a:schemeClr>
                </a:solidFill>
              </a:rPr>
              <a:t>st</a:t>
            </a: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 judgment) and C-261/18 (awaiting 2</a:t>
            </a:r>
            <a:r>
              <a:rPr lang="en-GB" sz="3500" b="1" i="1" baseline="30000" dirty="0" smtClean="0">
                <a:solidFill>
                  <a:schemeClr val="accent6">
                    <a:lumMod val="75000"/>
                  </a:schemeClr>
                </a:solidFill>
              </a:rPr>
              <a:t>nd</a:t>
            </a: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 judgment)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Peat Extraction – Letter of formal notice July 2019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dirty="0"/>
          </a:p>
          <a:p>
            <a:pPr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4800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E" sz="2400" b="1" i="1" dirty="0" smtClean="0">
                <a:solidFill>
                  <a:srgbClr val="FF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  and </a:t>
            </a:r>
            <a:r>
              <a:rPr lang="en-IE" sz="2400" b="1" i="1" dirty="0">
                <a:solidFill>
                  <a:srgbClr val="FF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E" sz="2400" b="1" i="1" dirty="0" smtClean="0">
                <a:solidFill>
                  <a:srgbClr val="FF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 Quality Sector</a:t>
            </a:r>
            <a:endParaRPr lang="en-GB" sz="2400" b="1" i="1" dirty="0">
              <a:solidFill>
                <a:srgbClr val="FF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Clr>
                <a:schemeClr val="accent6">
                  <a:lumMod val="75000"/>
                </a:schemeClr>
              </a:buClr>
              <a:buSzPct val="100000"/>
              <a:buNone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Reduced landfilling and overall number of sites</a:t>
            </a: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Improved enforcement</a:t>
            </a: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Air Quality Directive - PM10 and NO2 limit values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educing coal and peat burning </a:t>
            </a: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endParaRPr lang="en-GB" dirty="0"/>
          </a:p>
          <a:p>
            <a:pPr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7589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E" sz="2400" b="1" i="1" dirty="0" smtClean="0">
                <a:solidFill>
                  <a:srgbClr val="FF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Governance</a:t>
            </a:r>
            <a:endParaRPr lang="en-GB" sz="2400" b="1" i="1" dirty="0">
              <a:solidFill>
                <a:srgbClr val="FF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Clr>
                <a:schemeClr val="accent6">
                  <a:lumMod val="75000"/>
                </a:schemeClr>
              </a:buClr>
              <a:buSzPct val="100000"/>
              <a:buNone/>
            </a:pPr>
            <a:endParaRPr lang="en-GB" sz="35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High costs of judicial procedure</a:t>
            </a: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IE" sz="3500" b="1" i="1" dirty="0" smtClean="0">
                <a:solidFill>
                  <a:schemeClr val="accent6">
                    <a:lumMod val="75000"/>
                  </a:schemeClr>
                </a:solidFill>
              </a:rPr>
              <a:t>Follow up of C-470/16 (NE Pylons) &amp; C-167/17 (</a:t>
            </a:r>
            <a:r>
              <a:rPr lang="en-IE" sz="3500" b="1" i="1" dirty="0" err="1" smtClean="0">
                <a:solidFill>
                  <a:schemeClr val="accent6">
                    <a:lumMod val="75000"/>
                  </a:schemeClr>
                </a:solidFill>
              </a:rPr>
              <a:t>Klohn</a:t>
            </a:r>
            <a:r>
              <a:rPr lang="en-IE" sz="3500" b="1" i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en-GB" sz="35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Lack of predictability and speed of process</a:t>
            </a:r>
          </a:p>
          <a:p>
            <a:pPr marL="742950" indent="-742950"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GB" sz="3500" b="1" i="1" dirty="0" smtClean="0">
                <a:solidFill>
                  <a:schemeClr val="accent6">
                    <a:lumMod val="75000"/>
                  </a:schemeClr>
                </a:solidFill>
              </a:rPr>
              <a:t>Reluctance to tackle state bodies - </a:t>
            </a:r>
            <a:r>
              <a:rPr lang="en-GB" sz="3500" b="1" i="1" dirty="0" err="1" smtClean="0">
                <a:solidFill>
                  <a:schemeClr val="accent6">
                    <a:lumMod val="75000"/>
                  </a:schemeClr>
                </a:solidFill>
              </a:rPr>
              <a:t>Derrybrien</a:t>
            </a:r>
            <a:endParaRPr lang="en-GB" dirty="0"/>
          </a:p>
          <a:p>
            <a:pPr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3937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5761</TotalTime>
  <Words>213</Words>
  <Application>Microsoft Office PowerPoint</Application>
  <PresentationFormat>Widescreen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Enforcing EU Environmental Law</vt:lpstr>
      <vt:lpstr>Key Sectors </vt:lpstr>
      <vt:lpstr>PowerPoint Presentation</vt:lpstr>
      <vt:lpstr>PowerPoint Presentation</vt:lpstr>
      <vt:lpstr>Water Sector</vt:lpstr>
      <vt:lpstr>Nature Sector</vt:lpstr>
      <vt:lpstr>Impact Assessment Sector</vt:lpstr>
      <vt:lpstr>Waste  and  Air Quality Sector</vt:lpstr>
      <vt:lpstr>Governance</vt:lpstr>
      <vt:lpstr>Changes in Brussels: what to expect?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SPEIGHT Paul (ENV)</dc:creator>
  <cp:lastModifiedBy>GROHS Sibylle (ENV)</cp:lastModifiedBy>
  <cp:revision>166</cp:revision>
  <cp:lastPrinted>2019-09-12T16:19:20Z</cp:lastPrinted>
  <dcterms:created xsi:type="dcterms:W3CDTF">2019-05-20T14:05:37Z</dcterms:created>
  <dcterms:modified xsi:type="dcterms:W3CDTF">2019-10-17T22:15:38Z</dcterms:modified>
</cp:coreProperties>
</file>