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2"/>
  </p:notesMasterIdLst>
  <p:sldIdLst>
    <p:sldId id="256" r:id="rId2"/>
    <p:sldId id="279" r:id="rId3"/>
    <p:sldId id="280" r:id="rId4"/>
    <p:sldId id="274" r:id="rId5"/>
    <p:sldId id="259" r:id="rId6"/>
    <p:sldId id="281" r:id="rId7"/>
    <p:sldId id="282" r:id="rId8"/>
    <p:sldId id="267" r:id="rId9"/>
    <p:sldId id="283" r:id="rId10"/>
    <p:sldId id="263" r:id="rId11"/>
    <p:sldId id="264" r:id="rId12"/>
    <p:sldId id="265" r:id="rId13"/>
    <p:sldId id="266" r:id="rId14"/>
    <p:sldId id="268" r:id="rId15"/>
    <p:sldId id="276" r:id="rId16"/>
    <p:sldId id="277" r:id="rId17"/>
    <p:sldId id="278" r:id="rId18"/>
    <p:sldId id="272" r:id="rId19"/>
    <p:sldId id="273" r:id="rId20"/>
    <p:sldId id="275" r:id="rId21"/>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4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991463-03A3-44F4-AA94-83BC23ED7DFD}"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E9F21234-EBAE-40A0-B955-B776BCADF8C9}">
      <dgm:prSet/>
      <dgm:spPr/>
      <dgm:t>
        <a:bodyPr/>
        <a:lstStyle/>
        <a:p>
          <a:r>
            <a:rPr lang="en-IE"/>
            <a:t>An analysis of the ongoing influence of EU Law on access to environmental law in Ireland</a:t>
          </a:r>
          <a:endParaRPr lang="en-US"/>
        </a:p>
      </dgm:t>
    </dgm:pt>
    <dgm:pt modelId="{AE070388-B8F1-47A9-B1F2-DCB1EABE0282}" type="parTrans" cxnId="{6E1331BF-E4DB-4D9B-8FE6-253233A2D0FC}">
      <dgm:prSet/>
      <dgm:spPr/>
      <dgm:t>
        <a:bodyPr/>
        <a:lstStyle/>
        <a:p>
          <a:endParaRPr lang="en-US"/>
        </a:p>
      </dgm:t>
    </dgm:pt>
    <dgm:pt modelId="{3A9DA9EC-8DFC-4D6E-A0EF-EF918DF9579E}" type="sibTrans" cxnId="{6E1331BF-E4DB-4D9B-8FE6-253233A2D0FC}">
      <dgm:prSet/>
      <dgm:spPr/>
      <dgm:t>
        <a:bodyPr/>
        <a:lstStyle/>
        <a:p>
          <a:endParaRPr lang="en-US"/>
        </a:p>
      </dgm:t>
    </dgm:pt>
    <dgm:pt modelId="{6B7A77FF-B93A-42BD-8D41-6BBD083E3BB0}">
      <dgm:prSet/>
      <dgm:spPr/>
      <dgm:t>
        <a:bodyPr/>
        <a:lstStyle/>
        <a:p>
          <a:r>
            <a:rPr lang="en-IE" dirty="0"/>
            <a:t>A </a:t>
          </a:r>
          <a:r>
            <a:rPr lang="en-IE" b="1" dirty="0"/>
            <a:t>selective</a:t>
          </a:r>
          <a:r>
            <a:rPr lang="en-IE" dirty="0"/>
            <a:t> analysis having regard to time constraints </a:t>
          </a:r>
          <a:endParaRPr lang="en-US" dirty="0"/>
        </a:p>
      </dgm:t>
    </dgm:pt>
    <dgm:pt modelId="{FE9B7EA4-D90B-495B-90D3-BD2AFEEAA9CC}" type="parTrans" cxnId="{318F5081-C0D8-4882-BF23-056F064820D2}">
      <dgm:prSet/>
      <dgm:spPr/>
      <dgm:t>
        <a:bodyPr/>
        <a:lstStyle/>
        <a:p>
          <a:endParaRPr lang="en-US"/>
        </a:p>
      </dgm:t>
    </dgm:pt>
    <dgm:pt modelId="{DF0CD6B9-6D88-4794-88AB-2D50212FD7AC}" type="sibTrans" cxnId="{318F5081-C0D8-4882-BF23-056F064820D2}">
      <dgm:prSet/>
      <dgm:spPr/>
      <dgm:t>
        <a:bodyPr/>
        <a:lstStyle/>
        <a:p>
          <a:endParaRPr lang="en-US"/>
        </a:p>
      </dgm:t>
    </dgm:pt>
    <dgm:pt modelId="{AD3E3588-FCD3-446E-9CA0-180D87A6CB29}">
      <dgm:prSet/>
      <dgm:spPr/>
      <dgm:t>
        <a:bodyPr/>
        <a:lstStyle/>
        <a:p>
          <a:r>
            <a:rPr lang="en-IE"/>
            <a:t>Focus is on ‘legal costs as this is the most significant aspect of access to justice in practice  </a:t>
          </a:r>
          <a:endParaRPr lang="en-US"/>
        </a:p>
      </dgm:t>
    </dgm:pt>
    <dgm:pt modelId="{40AF50D7-D077-4594-A32F-76563F62888B}" type="parTrans" cxnId="{8A873BA1-B068-47F0-A512-AD16FE6ABF10}">
      <dgm:prSet/>
      <dgm:spPr/>
      <dgm:t>
        <a:bodyPr/>
        <a:lstStyle/>
        <a:p>
          <a:endParaRPr lang="en-US"/>
        </a:p>
      </dgm:t>
    </dgm:pt>
    <dgm:pt modelId="{78D861CC-A147-40A6-9CFC-F86F4B9E899C}" type="sibTrans" cxnId="{8A873BA1-B068-47F0-A512-AD16FE6ABF10}">
      <dgm:prSet/>
      <dgm:spPr/>
      <dgm:t>
        <a:bodyPr/>
        <a:lstStyle/>
        <a:p>
          <a:endParaRPr lang="en-US"/>
        </a:p>
      </dgm:t>
    </dgm:pt>
    <dgm:pt modelId="{C44AC8D7-0F52-41C6-AD8D-6CE051777AE4}">
      <dgm:prSet/>
      <dgm:spPr/>
      <dgm:t>
        <a:bodyPr/>
        <a:lstStyle/>
        <a:p>
          <a:r>
            <a:rPr lang="en-IE"/>
            <a:t>EU Law imposes a requirement for a procedure to review environmental decisions that ‘not prohibitively expensive’.</a:t>
          </a:r>
          <a:endParaRPr lang="en-US"/>
        </a:p>
      </dgm:t>
    </dgm:pt>
    <dgm:pt modelId="{FAD78203-5029-496F-BA22-30BF32F96E64}" type="parTrans" cxnId="{2E1D78AB-94D4-4744-9799-5365AC53EAFB}">
      <dgm:prSet/>
      <dgm:spPr/>
      <dgm:t>
        <a:bodyPr/>
        <a:lstStyle/>
        <a:p>
          <a:endParaRPr lang="en-US"/>
        </a:p>
      </dgm:t>
    </dgm:pt>
    <dgm:pt modelId="{546B8FFE-5A06-4CE7-8EE4-EC09471FD930}" type="sibTrans" cxnId="{2E1D78AB-94D4-4744-9799-5365AC53EAFB}">
      <dgm:prSet/>
      <dgm:spPr/>
      <dgm:t>
        <a:bodyPr/>
        <a:lstStyle/>
        <a:p>
          <a:endParaRPr lang="en-US"/>
        </a:p>
      </dgm:t>
    </dgm:pt>
    <dgm:pt modelId="{EE5DEE0D-0C6C-40BD-A736-C2FCC976110F}">
      <dgm:prSet/>
      <dgm:spPr/>
      <dgm:t>
        <a:bodyPr/>
        <a:lstStyle/>
        <a:p>
          <a:r>
            <a:rPr lang="en-IE"/>
            <a:t>NPE obligation arises under PP Directive implementing Article 9 of the Aarhus Convention (‘AC’)</a:t>
          </a:r>
          <a:endParaRPr lang="en-US"/>
        </a:p>
      </dgm:t>
    </dgm:pt>
    <dgm:pt modelId="{ACE1B819-6370-41A3-87CC-F83B2B47BEB6}" type="parTrans" cxnId="{CA181FA6-1EC0-42FD-9B74-AB6ABE16AF7E}">
      <dgm:prSet/>
      <dgm:spPr/>
      <dgm:t>
        <a:bodyPr/>
        <a:lstStyle/>
        <a:p>
          <a:endParaRPr lang="en-US"/>
        </a:p>
      </dgm:t>
    </dgm:pt>
    <dgm:pt modelId="{EA5216F9-77BB-4B5F-A230-121EF29E7505}" type="sibTrans" cxnId="{CA181FA6-1EC0-42FD-9B74-AB6ABE16AF7E}">
      <dgm:prSet/>
      <dgm:spPr/>
      <dgm:t>
        <a:bodyPr/>
        <a:lstStyle/>
        <a:p>
          <a:endParaRPr lang="en-US"/>
        </a:p>
      </dgm:t>
    </dgm:pt>
    <dgm:pt modelId="{A2775B66-5938-4FCB-8A30-02B042BCC6A6}" type="pres">
      <dgm:prSet presAssocID="{42991463-03A3-44F4-AA94-83BC23ED7DFD}" presName="outerComposite" presStyleCnt="0">
        <dgm:presLayoutVars>
          <dgm:chMax val="5"/>
          <dgm:dir/>
          <dgm:resizeHandles val="exact"/>
        </dgm:presLayoutVars>
      </dgm:prSet>
      <dgm:spPr/>
    </dgm:pt>
    <dgm:pt modelId="{4F76ABF7-F3AF-45D7-BA97-F2D2730E9210}" type="pres">
      <dgm:prSet presAssocID="{42991463-03A3-44F4-AA94-83BC23ED7DFD}" presName="dummyMaxCanvas" presStyleCnt="0">
        <dgm:presLayoutVars/>
      </dgm:prSet>
      <dgm:spPr/>
    </dgm:pt>
    <dgm:pt modelId="{00878C45-63E4-48BA-BE31-6EF4F1819DD2}" type="pres">
      <dgm:prSet presAssocID="{42991463-03A3-44F4-AA94-83BC23ED7DFD}" presName="FiveNodes_1" presStyleLbl="node1" presStyleIdx="0" presStyleCnt="5">
        <dgm:presLayoutVars>
          <dgm:bulletEnabled val="1"/>
        </dgm:presLayoutVars>
      </dgm:prSet>
      <dgm:spPr/>
    </dgm:pt>
    <dgm:pt modelId="{83A2D190-CBF9-40B7-88E2-D79C9206E89E}" type="pres">
      <dgm:prSet presAssocID="{42991463-03A3-44F4-AA94-83BC23ED7DFD}" presName="FiveNodes_2" presStyleLbl="node1" presStyleIdx="1" presStyleCnt="5">
        <dgm:presLayoutVars>
          <dgm:bulletEnabled val="1"/>
        </dgm:presLayoutVars>
      </dgm:prSet>
      <dgm:spPr/>
    </dgm:pt>
    <dgm:pt modelId="{CAB33495-0DC3-4FA5-8A10-8E4E08F464BE}" type="pres">
      <dgm:prSet presAssocID="{42991463-03A3-44F4-AA94-83BC23ED7DFD}" presName="FiveNodes_3" presStyleLbl="node1" presStyleIdx="2" presStyleCnt="5">
        <dgm:presLayoutVars>
          <dgm:bulletEnabled val="1"/>
        </dgm:presLayoutVars>
      </dgm:prSet>
      <dgm:spPr/>
    </dgm:pt>
    <dgm:pt modelId="{BC8A0EE6-AA0F-4738-904E-DF07B9649713}" type="pres">
      <dgm:prSet presAssocID="{42991463-03A3-44F4-AA94-83BC23ED7DFD}" presName="FiveNodes_4" presStyleLbl="node1" presStyleIdx="3" presStyleCnt="5">
        <dgm:presLayoutVars>
          <dgm:bulletEnabled val="1"/>
        </dgm:presLayoutVars>
      </dgm:prSet>
      <dgm:spPr/>
    </dgm:pt>
    <dgm:pt modelId="{0F3496EC-3877-4570-B8B7-AA29608EE908}" type="pres">
      <dgm:prSet presAssocID="{42991463-03A3-44F4-AA94-83BC23ED7DFD}" presName="FiveNodes_5" presStyleLbl="node1" presStyleIdx="4" presStyleCnt="5">
        <dgm:presLayoutVars>
          <dgm:bulletEnabled val="1"/>
        </dgm:presLayoutVars>
      </dgm:prSet>
      <dgm:spPr/>
    </dgm:pt>
    <dgm:pt modelId="{E90A1745-0D70-4BFB-8B0E-99971479CA04}" type="pres">
      <dgm:prSet presAssocID="{42991463-03A3-44F4-AA94-83BC23ED7DFD}" presName="FiveConn_1-2" presStyleLbl="fgAccFollowNode1" presStyleIdx="0" presStyleCnt="4">
        <dgm:presLayoutVars>
          <dgm:bulletEnabled val="1"/>
        </dgm:presLayoutVars>
      </dgm:prSet>
      <dgm:spPr/>
    </dgm:pt>
    <dgm:pt modelId="{C83EE09C-4174-422F-B9DD-B4F8926D1CBF}" type="pres">
      <dgm:prSet presAssocID="{42991463-03A3-44F4-AA94-83BC23ED7DFD}" presName="FiveConn_2-3" presStyleLbl="fgAccFollowNode1" presStyleIdx="1" presStyleCnt="4">
        <dgm:presLayoutVars>
          <dgm:bulletEnabled val="1"/>
        </dgm:presLayoutVars>
      </dgm:prSet>
      <dgm:spPr/>
    </dgm:pt>
    <dgm:pt modelId="{0C40B490-9CE9-4F85-8C3C-27CB9E67BD03}" type="pres">
      <dgm:prSet presAssocID="{42991463-03A3-44F4-AA94-83BC23ED7DFD}" presName="FiveConn_3-4" presStyleLbl="fgAccFollowNode1" presStyleIdx="2" presStyleCnt="4">
        <dgm:presLayoutVars>
          <dgm:bulletEnabled val="1"/>
        </dgm:presLayoutVars>
      </dgm:prSet>
      <dgm:spPr/>
    </dgm:pt>
    <dgm:pt modelId="{6E2F0D43-CFF2-466B-A1E9-A88AC2DABFBD}" type="pres">
      <dgm:prSet presAssocID="{42991463-03A3-44F4-AA94-83BC23ED7DFD}" presName="FiveConn_4-5" presStyleLbl="fgAccFollowNode1" presStyleIdx="3" presStyleCnt="4">
        <dgm:presLayoutVars>
          <dgm:bulletEnabled val="1"/>
        </dgm:presLayoutVars>
      </dgm:prSet>
      <dgm:spPr/>
    </dgm:pt>
    <dgm:pt modelId="{EFEF43FE-FE6A-4401-BA9F-C3A19046070E}" type="pres">
      <dgm:prSet presAssocID="{42991463-03A3-44F4-AA94-83BC23ED7DFD}" presName="FiveNodes_1_text" presStyleLbl="node1" presStyleIdx="4" presStyleCnt="5">
        <dgm:presLayoutVars>
          <dgm:bulletEnabled val="1"/>
        </dgm:presLayoutVars>
      </dgm:prSet>
      <dgm:spPr/>
    </dgm:pt>
    <dgm:pt modelId="{EDB0585F-45F6-4B21-B557-1B5AB1E510E3}" type="pres">
      <dgm:prSet presAssocID="{42991463-03A3-44F4-AA94-83BC23ED7DFD}" presName="FiveNodes_2_text" presStyleLbl="node1" presStyleIdx="4" presStyleCnt="5">
        <dgm:presLayoutVars>
          <dgm:bulletEnabled val="1"/>
        </dgm:presLayoutVars>
      </dgm:prSet>
      <dgm:spPr/>
    </dgm:pt>
    <dgm:pt modelId="{B0CDB4D2-98C1-4806-AAE5-E5EEEA7DBF2A}" type="pres">
      <dgm:prSet presAssocID="{42991463-03A3-44F4-AA94-83BC23ED7DFD}" presName="FiveNodes_3_text" presStyleLbl="node1" presStyleIdx="4" presStyleCnt="5">
        <dgm:presLayoutVars>
          <dgm:bulletEnabled val="1"/>
        </dgm:presLayoutVars>
      </dgm:prSet>
      <dgm:spPr/>
    </dgm:pt>
    <dgm:pt modelId="{18A7EF5C-436D-4E9D-BB1B-FF4E682C29C6}" type="pres">
      <dgm:prSet presAssocID="{42991463-03A3-44F4-AA94-83BC23ED7DFD}" presName="FiveNodes_4_text" presStyleLbl="node1" presStyleIdx="4" presStyleCnt="5">
        <dgm:presLayoutVars>
          <dgm:bulletEnabled val="1"/>
        </dgm:presLayoutVars>
      </dgm:prSet>
      <dgm:spPr/>
    </dgm:pt>
    <dgm:pt modelId="{64DCCC7C-49E4-4E83-ACE8-A085E1D736B3}" type="pres">
      <dgm:prSet presAssocID="{42991463-03A3-44F4-AA94-83BC23ED7DFD}" presName="FiveNodes_5_text" presStyleLbl="node1" presStyleIdx="4" presStyleCnt="5">
        <dgm:presLayoutVars>
          <dgm:bulletEnabled val="1"/>
        </dgm:presLayoutVars>
      </dgm:prSet>
      <dgm:spPr/>
    </dgm:pt>
  </dgm:ptLst>
  <dgm:cxnLst>
    <dgm:cxn modelId="{62EFBE13-91BB-4B06-AC1C-985E82C8D4FA}" type="presOf" srcId="{AD3E3588-FCD3-446E-9CA0-180D87A6CB29}" destId="{B0CDB4D2-98C1-4806-AAE5-E5EEEA7DBF2A}" srcOrd="1" destOrd="0" presId="urn:microsoft.com/office/officeart/2005/8/layout/vProcess5"/>
    <dgm:cxn modelId="{91DFFA2E-D3FB-43ED-B3FB-BEB40C2F8798}" type="presOf" srcId="{546B8FFE-5A06-4CE7-8EE4-EC09471FD930}" destId="{6E2F0D43-CFF2-466B-A1E9-A88AC2DABFBD}" srcOrd="0" destOrd="0" presId="urn:microsoft.com/office/officeart/2005/8/layout/vProcess5"/>
    <dgm:cxn modelId="{9E424242-36AD-46AD-9B5C-D4EFDC05F3E7}" type="presOf" srcId="{6B7A77FF-B93A-42BD-8D41-6BBD083E3BB0}" destId="{EDB0585F-45F6-4B21-B557-1B5AB1E510E3}" srcOrd="1" destOrd="0" presId="urn:microsoft.com/office/officeart/2005/8/layout/vProcess5"/>
    <dgm:cxn modelId="{457D0265-8424-4F69-BB3B-4A415D836732}" type="presOf" srcId="{EE5DEE0D-0C6C-40BD-A736-C2FCC976110F}" destId="{64DCCC7C-49E4-4E83-ACE8-A085E1D736B3}" srcOrd="1" destOrd="0" presId="urn:microsoft.com/office/officeart/2005/8/layout/vProcess5"/>
    <dgm:cxn modelId="{49655346-B3F0-462F-9E3D-C68BDC521D31}" type="presOf" srcId="{E9F21234-EBAE-40A0-B955-B776BCADF8C9}" destId="{00878C45-63E4-48BA-BE31-6EF4F1819DD2}" srcOrd="0" destOrd="0" presId="urn:microsoft.com/office/officeart/2005/8/layout/vProcess5"/>
    <dgm:cxn modelId="{24728C67-6A37-4326-A600-F8114115E481}" type="presOf" srcId="{E9F21234-EBAE-40A0-B955-B776BCADF8C9}" destId="{EFEF43FE-FE6A-4401-BA9F-C3A19046070E}" srcOrd="1" destOrd="0" presId="urn:microsoft.com/office/officeart/2005/8/layout/vProcess5"/>
    <dgm:cxn modelId="{E29B0D6D-F6EF-4938-B892-73E6B68B81A2}" type="presOf" srcId="{AD3E3588-FCD3-446E-9CA0-180D87A6CB29}" destId="{CAB33495-0DC3-4FA5-8A10-8E4E08F464BE}" srcOrd="0" destOrd="0" presId="urn:microsoft.com/office/officeart/2005/8/layout/vProcess5"/>
    <dgm:cxn modelId="{648AE155-FA73-4539-A909-E8B906C99727}" type="presOf" srcId="{C44AC8D7-0F52-41C6-AD8D-6CE051777AE4}" destId="{BC8A0EE6-AA0F-4738-904E-DF07B9649713}" srcOrd="0" destOrd="0" presId="urn:microsoft.com/office/officeart/2005/8/layout/vProcess5"/>
    <dgm:cxn modelId="{318F5081-C0D8-4882-BF23-056F064820D2}" srcId="{42991463-03A3-44F4-AA94-83BC23ED7DFD}" destId="{6B7A77FF-B93A-42BD-8D41-6BBD083E3BB0}" srcOrd="1" destOrd="0" parTransId="{FE9B7EA4-D90B-495B-90D3-BD2AFEEAA9CC}" sibTransId="{DF0CD6B9-6D88-4794-88AB-2D50212FD7AC}"/>
    <dgm:cxn modelId="{D760D78D-D928-4A2E-B410-916518054AC7}" type="presOf" srcId="{3A9DA9EC-8DFC-4D6E-A0EF-EF918DF9579E}" destId="{E90A1745-0D70-4BFB-8B0E-99971479CA04}" srcOrd="0" destOrd="0" presId="urn:microsoft.com/office/officeart/2005/8/layout/vProcess5"/>
    <dgm:cxn modelId="{4E06DA93-D616-4824-9826-58052802673A}" type="presOf" srcId="{6B7A77FF-B93A-42BD-8D41-6BBD083E3BB0}" destId="{83A2D190-CBF9-40B7-88E2-D79C9206E89E}" srcOrd="0" destOrd="0" presId="urn:microsoft.com/office/officeart/2005/8/layout/vProcess5"/>
    <dgm:cxn modelId="{8A873BA1-B068-47F0-A512-AD16FE6ABF10}" srcId="{42991463-03A3-44F4-AA94-83BC23ED7DFD}" destId="{AD3E3588-FCD3-446E-9CA0-180D87A6CB29}" srcOrd="2" destOrd="0" parTransId="{40AF50D7-D077-4594-A32F-76563F62888B}" sibTransId="{78D861CC-A147-40A6-9CFC-F86F4B9E899C}"/>
    <dgm:cxn modelId="{CA181FA6-1EC0-42FD-9B74-AB6ABE16AF7E}" srcId="{42991463-03A3-44F4-AA94-83BC23ED7DFD}" destId="{EE5DEE0D-0C6C-40BD-A736-C2FCC976110F}" srcOrd="4" destOrd="0" parTransId="{ACE1B819-6370-41A3-87CC-F83B2B47BEB6}" sibTransId="{EA5216F9-77BB-4B5F-A230-121EF29E7505}"/>
    <dgm:cxn modelId="{2E1D78AB-94D4-4744-9799-5365AC53EAFB}" srcId="{42991463-03A3-44F4-AA94-83BC23ED7DFD}" destId="{C44AC8D7-0F52-41C6-AD8D-6CE051777AE4}" srcOrd="3" destOrd="0" parTransId="{FAD78203-5029-496F-BA22-30BF32F96E64}" sibTransId="{546B8FFE-5A06-4CE7-8EE4-EC09471FD930}"/>
    <dgm:cxn modelId="{6E1331BF-E4DB-4D9B-8FE6-253233A2D0FC}" srcId="{42991463-03A3-44F4-AA94-83BC23ED7DFD}" destId="{E9F21234-EBAE-40A0-B955-B776BCADF8C9}" srcOrd="0" destOrd="0" parTransId="{AE070388-B8F1-47A9-B1F2-DCB1EABE0282}" sibTransId="{3A9DA9EC-8DFC-4D6E-A0EF-EF918DF9579E}"/>
    <dgm:cxn modelId="{3DDD84D3-AF74-4917-B6D4-31D808BA99B6}" type="presOf" srcId="{C44AC8D7-0F52-41C6-AD8D-6CE051777AE4}" destId="{18A7EF5C-436D-4E9D-BB1B-FF4E682C29C6}" srcOrd="1" destOrd="0" presId="urn:microsoft.com/office/officeart/2005/8/layout/vProcess5"/>
    <dgm:cxn modelId="{C57DADD6-FE89-49BA-AC8A-7B619A803965}" type="presOf" srcId="{DF0CD6B9-6D88-4794-88AB-2D50212FD7AC}" destId="{C83EE09C-4174-422F-B9DD-B4F8926D1CBF}" srcOrd="0" destOrd="0" presId="urn:microsoft.com/office/officeart/2005/8/layout/vProcess5"/>
    <dgm:cxn modelId="{13ACB6EF-AA73-4BAB-9CB0-06470A9E183A}" type="presOf" srcId="{78D861CC-A147-40A6-9CFC-F86F4B9E899C}" destId="{0C40B490-9CE9-4F85-8C3C-27CB9E67BD03}" srcOrd="0" destOrd="0" presId="urn:microsoft.com/office/officeart/2005/8/layout/vProcess5"/>
    <dgm:cxn modelId="{94BB11F0-E237-4412-99CA-2D80B6B7A48A}" type="presOf" srcId="{42991463-03A3-44F4-AA94-83BC23ED7DFD}" destId="{A2775B66-5938-4FCB-8A30-02B042BCC6A6}" srcOrd="0" destOrd="0" presId="urn:microsoft.com/office/officeart/2005/8/layout/vProcess5"/>
    <dgm:cxn modelId="{609B90F9-7B11-4064-898A-5CE52E76C985}" type="presOf" srcId="{EE5DEE0D-0C6C-40BD-A736-C2FCC976110F}" destId="{0F3496EC-3877-4570-B8B7-AA29608EE908}" srcOrd="0" destOrd="0" presId="urn:microsoft.com/office/officeart/2005/8/layout/vProcess5"/>
    <dgm:cxn modelId="{462DBFD2-A485-46BA-8121-343DD383B6EA}" type="presParOf" srcId="{A2775B66-5938-4FCB-8A30-02B042BCC6A6}" destId="{4F76ABF7-F3AF-45D7-BA97-F2D2730E9210}" srcOrd="0" destOrd="0" presId="urn:microsoft.com/office/officeart/2005/8/layout/vProcess5"/>
    <dgm:cxn modelId="{9628BCAC-3DDF-4303-8087-494891DBF0C1}" type="presParOf" srcId="{A2775B66-5938-4FCB-8A30-02B042BCC6A6}" destId="{00878C45-63E4-48BA-BE31-6EF4F1819DD2}" srcOrd="1" destOrd="0" presId="urn:microsoft.com/office/officeart/2005/8/layout/vProcess5"/>
    <dgm:cxn modelId="{8B73EFE6-014F-4960-A334-EDF3958BA611}" type="presParOf" srcId="{A2775B66-5938-4FCB-8A30-02B042BCC6A6}" destId="{83A2D190-CBF9-40B7-88E2-D79C9206E89E}" srcOrd="2" destOrd="0" presId="urn:microsoft.com/office/officeart/2005/8/layout/vProcess5"/>
    <dgm:cxn modelId="{3F9DD54D-886B-4E61-B299-786AF97C3E0D}" type="presParOf" srcId="{A2775B66-5938-4FCB-8A30-02B042BCC6A6}" destId="{CAB33495-0DC3-4FA5-8A10-8E4E08F464BE}" srcOrd="3" destOrd="0" presId="urn:microsoft.com/office/officeart/2005/8/layout/vProcess5"/>
    <dgm:cxn modelId="{1EFED7D0-D20A-498D-B7D6-FE169E27F4AF}" type="presParOf" srcId="{A2775B66-5938-4FCB-8A30-02B042BCC6A6}" destId="{BC8A0EE6-AA0F-4738-904E-DF07B9649713}" srcOrd="4" destOrd="0" presId="urn:microsoft.com/office/officeart/2005/8/layout/vProcess5"/>
    <dgm:cxn modelId="{783A7601-A32C-411E-8B6E-36233AEA93D7}" type="presParOf" srcId="{A2775B66-5938-4FCB-8A30-02B042BCC6A6}" destId="{0F3496EC-3877-4570-B8B7-AA29608EE908}" srcOrd="5" destOrd="0" presId="urn:microsoft.com/office/officeart/2005/8/layout/vProcess5"/>
    <dgm:cxn modelId="{89BD5EA8-BA08-4292-A119-E15B523E7D50}" type="presParOf" srcId="{A2775B66-5938-4FCB-8A30-02B042BCC6A6}" destId="{E90A1745-0D70-4BFB-8B0E-99971479CA04}" srcOrd="6" destOrd="0" presId="urn:microsoft.com/office/officeart/2005/8/layout/vProcess5"/>
    <dgm:cxn modelId="{A14CF113-3AEC-4163-8F64-42C0CD0D9EFC}" type="presParOf" srcId="{A2775B66-5938-4FCB-8A30-02B042BCC6A6}" destId="{C83EE09C-4174-422F-B9DD-B4F8926D1CBF}" srcOrd="7" destOrd="0" presId="urn:microsoft.com/office/officeart/2005/8/layout/vProcess5"/>
    <dgm:cxn modelId="{0F7552CA-6470-448F-BDB6-F7455220E672}" type="presParOf" srcId="{A2775B66-5938-4FCB-8A30-02B042BCC6A6}" destId="{0C40B490-9CE9-4F85-8C3C-27CB9E67BD03}" srcOrd="8" destOrd="0" presId="urn:microsoft.com/office/officeart/2005/8/layout/vProcess5"/>
    <dgm:cxn modelId="{48E5EADE-610D-490D-AF9D-68A2515EC664}" type="presParOf" srcId="{A2775B66-5938-4FCB-8A30-02B042BCC6A6}" destId="{6E2F0D43-CFF2-466B-A1E9-A88AC2DABFBD}" srcOrd="9" destOrd="0" presId="urn:microsoft.com/office/officeart/2005/8/layout/vProcess5"/>
    <dgm:cxn modelId="{0B12279A-615B-4997-908C-3626D273981D}" type="presParOf" srcId="{A2775B66-5938-4FCB-8A30-02B042BCC6A6}" destId="{EFEF43FE-FE6A-4401-BA9F-C3A19046070E}" srcOrd="10" destOrd="0" presId="urn:microsoft.com/office/officeart/2005/8/layout/vProcess5"/>
    <dgm:cxn modelId="{C306A151-8D95-4D5F-A6D3-D6F622D36C37}" type="presParOf" srcId="{A2775B66-5938-4FCB-8A30-02B042BCC6A6}" destId="{EDB0585F-45F6-4B21-B557-1B5AB1E510E3}" srcOrd="11" destOrd="0" presId="urn:microsoft.com/office/officeart/2005/8/layout/vProcess5"/>
    <dgm:cxn modelId="{E761FA48-88CA-4624-9571-A7432461FD97}" type="presParOf" srcId="{A2775B66-5938-4FCB-8A30-02B042BCC6A6}" destId="{B0CDB4D2-98C1-4806-AAE5-E5EEEA7DBF2A}" srcOrd="12" destOrd="0" presId="urn:microsoft.com/office/officeart/2005/8/layout/vProcess5"/>
    <dgm:cxn modelId="{3206856D-8A4A-4F84-8614-54DFCA30DB56}" type="presParOf" srcId="{A2775B66-5938-4FCB-8A30-02B042BCC6A6}" destId="{18A7EF5C-436D-4E9D-BB1B-FF4E682C29C6}" srcOrd="13" destOrd="0" presId="urn:microsoft.com/office/officeart/2005/8/layout/vProcess5"/>
    <dgm:cxn modelId="{D519E622-6489-4394-B5DA-E7136EF92DAD}" type="presParOf" srcId="{A2775B66-5938-4FCB-8A30-02B042BCC6A6}" destId="{64DCCC7C-49E4-4E83-ACE8-A085E1D736B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0C6A56-FE73-49E3-AC52-294E2E158F1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B1DCFBF8-060A-45A9-8927-4E45E19A6006}">
      <dgm:prSet custT="1"/>
      <dgm:spPr/>
      <dgm:t>
        <a:bodyPr/>
        <a:lstStyle/>
        <a:p>
          <a:r>
            <a:rPr lang="en-IE" sz="2000" dirty="0"/>
            <a:t>Contained in </a:t>
          </a:r>
          <a:r>
            <a:rPr lang="en-IE" sz="2000" b="1" dirty="0"/>
            <a:t>two separate </a:t>
          </a:r>
          <a:r>
            <a:rPr lang="en-IE" sz="2000" dirty="0"/>
            <a:t>statutory provisions</a:t>
          </a:r>
          <a:endParaRPr lang="en-US" sz="2000" dirty="0"/>
        </a:p>
      </dgm:t>
    </dgm:pt>
    <dgm:pt modelId="{EF135C2F-3603-458A-A9F9-7D456E14C55E}" type="parTrans" cxnId="{9F28C113-7A98-4668-9A60-93A2639D235F}">
      <dgm:prSet/>
      <dgm:spPr/>
      <dgm:t>
        <a:bodyPr/>
        <a:lstStyle/>
        <a:p>
          <a:endParaRPr lang="en-US"/>
        </a:p>
      </dgm:t>
    </dgm:pt>
    <dgm:pt modelId="{724012B9-2B48-48B3-815A-1F8C455565A0}" type="sibTrans" cxnId="{9F28C113-7A98-4668-9A60-93A2639D235F}">
      <dgm:prSet/>
      <dgm:spPr/>
      <dgm:t>
        <a:bodyPr/>
        <a:lstStyle/>
        <a:p>
          <a:endParaRPr lang="en-US"/>
        </a:p>
      </dgm:t>
    </dgm:pt>
    <dgm:pt modelId="{74850405-C4D6-4377-9ED5-55A17D47D4CA}">
      <dgm:prSet custT="1"/>
      <dgm:spPr/>
      <dgm:t>
        <a:bodyPr/>
        <a:lstStyle/>
        <a:p>
          <a:r>
            <a:rPr lang="en-IE" sz="2000" dirty="0"/>
            <a:t>Section.50B of the Planning and Development Act 2000 (as amended) </a:t>
          </a:r>
          <a:endParaRPr lang="en-US" sz="2000" dirty="0"/>
        </a:p>
      </dgm:t>
    </dgm:pt>
    <dgm:pt modelId="{B950A754-DE63-4092-8633-C8C60EF1D049}" type="parTrans" cxnId="{F49CB862-D8A3-426F-AF23-6882BA36D0A4}">
      <dgm:prSet/>
      <dgm:spPr/>
      <dgm:t>
        <a:bodyPr/>
        <a:lstStyle/>
        <a:p>
          <a:endParaRPr lang="en-US"/>
        </a:p>
      </dgm:t>
    </dgm:pt>
    <dgm:pt modelId="{11CD2B77-254E-4F8B-BE40-49B88ABB0F57}" type="sibTrans" cxnId="{F49CB862-D8A3-426F-AF23-6882BA36D0A4}">
      <dgm:prSet/>
      <dgm:spPr/>
      <dgm:t>
        <a:bodyPr/>
        <a:lstStyle/>
        <a:p>
          <a:endParaRPr lang="en-US"/>
        </a:p>
      </dgm:t>
    </dgm:pt>
    <dgm:pt modelId="{3E7C4B72-F9A8-4FAB-89BF-10C05D4B2EF4}">
      <dgm:prSet custT="1"/>
      <dgm:spPr/>
      <dgm:t>
        <a:bodyPr/>
        <a:lstStyle/>
        <a:p>
          <a:r>
            <a:rPr lang="en-IE" sz="1600" dirty="0"/>
            <a:t>Section 3 -7 of the Environmental (Miscellaneous Provisions)  Act, 2011 (‘EMPA’) </a:t>
          </a:r>
          <a:endParaRPr lang="en-US" sz="1600" dirty="0"/>
        </a:p>
      </dgm:t>
    </dgm:pt>
    <dgm:pt modelId="{D25FFE85-6B45-4783-9B0D-464E7313C4D0}" type="parTrans" cxnId="{5463BFF0-CBE8-4B27-B1B3-FE82FFF90FFB}">
      <dgm:prSet/>
      <dgm:spPr/>
      <dgm:t>
        <a:bodyPr/>
        <a:lstStyle/>
        <a:p>
          <a:endParaRPr lang="en-US"/>
        </a:p>
      </dgm:t>
    </dgm:pt>
    <dgm:pt modelId="{7B7684E4-10D0-4F3C-B855-E4FF213D8055}" type="sibTrans" cxnId="{5463BFF0-CBE8-4B27-B1B3-FE82FFF90FFB}">
      <dgm:prSet/>
      <dgm:spPr/>
      <dgm:t>
        <a:bodyPr/>
        <a:lstStyle/>
        <a:p>
          <a:endParaRPr lang="en-US"/>
        </a:p>
      </dgm:t>
    </dgm:pt>
    <dgm:pt modelId="{B3AD50FB-B6B5-441D-8F4F-E798AE7333D6}">
      <dgm:prSet custT="1"/>
      <dgm:spPr/>
      <dgm:t>
        <a:bodyPr/>
        <a:lstStyle/>
        <a:p>
          <a:r>
            <a:rPr lang="en-IE" sz="1600" dirty="0"/>
            <a:t>Introduce a ‘special costs rule’ (SCR) which is different to the ordinary rule that costs follow the event subject to exceptional circumstances and  trial judge discretion  - Order 99 of the RSC</a:t>
          </a:r>
          <a:endParaRPr lang="en-US" sz="1600" dirty="0"/>
        </a:p>
      </dgm:t>
    </dgm:pt>
    <dgm:pt modelId="{2EBECF3E-85C0-4395-AE21-DB0371E382D6}" type="parTrans" cxnId="{B1FFF1C8-DDA2-49B2-A881-AB4499FC99EE}">
      <dgm:prSet/>
      <dgm:spPr/>
      <dgm:t>
        <a:bodyPr/>
        <a:lstStyle/>
        <a:p>
          <a:endParaRPr lang="en-US"/>
        </a:p>
      </dgm:t>
    </dgm:pt>
    <dgm:pt modelId="{4BDE2694-08D5-45AC-A430-74C0292CBF91}" type="sibTrans" cxnId="{B1FFF1C8-DDA2-49B2-A881-AB4499FC99EE}">
      <dgm:prSet/>
      <dgm:spPr/>
      <dgm:t>
        <a:bodyPr/>
        <a:lstStyle/>
        <a:p>
          <a:endParaRPr lang="en-US"/>
        </a:p>
      </dgm:t>
    </dgm:pt>
    <dgm:pt modelId="{A948B5B2-4F40-488A-A4CA-A9B4381B4FC6}">
      <dgm:prSet custT="1"/>
      <dgm:spPr/>
      <dgm:t>
        <a:bodyPr/>
        <a:lstStyle/>
        <a:p>
          <a:r>
            <a:rPr lang="en-IE" sz="1800" dirty="0"/>
            <a:t>Applicant can seek an order (Protective Costs Order) that SCR apply to proceedings </a:t>
          </a:r>
          <a:endParaRPr lang="en-US" sz="1800" dirty="0"/>
        </a:p>
      </dgm:t>
    </dgm:pt>
    <dgm:pt modelId="{7CE2C0A9-8A51-43A9-95A6-EC59577DCE87}" type="parTrans" cxnId="{244A0956-41D5-4F69-9706-9D1088CFCED1}">
      <dgm:prSet/>
      <dgm:spPr/>
      <dgm:t>
        <a:bodyPr/>
        <a:lstStyle/>
        <a:p>
          <a:endParaRPr lang="en-US"/>
        </a:p>
      </dgm:t>
    </dgm:pt>
    <dgm:pt modelId="{8192F0B9-B777-44ED-99C4-500BA488ED5D}" type="sibTrans" cxnId="{244A0956-41D5-4F69-9706-9D1088CFCED1}">
      <dgm:prSet/>
      <dgm:spPr/>
      <dgm:t>
        <a:bodyPr/>
        <a:lstStyle/>
        <a:p>
          <a:endParaRPr lang="en-US"/>
        </a:p>
      </dgm:t>
    </dgm:pt>
    <dgm:pt modelId="{7A9B1E15-6FCB-4B12-BCD0-58B5CCD5332F}">
      <dgm:prSet custT="1"/>
      <dgm:spPr/>
      <dgm:t>
        <a:bodyPr/>
        <a:lstStyle/>
        <a:p>
          <a:r>
            <a:rPr lang="en-IE" sz="1800" dirty="0"/>
            <a:t>Statutory provisions convoluted and the subject of significant litigation as to their scope of application and effect  </a:t>
          </a:r>
          <a:endParaRPr lang="en-US" sz="1800" dirty="0"/>
        </a:p>
      </dgm:t>
    </dgm:pt>
    <dgm:pt modelId="{6FA781EB-72F4-45F0-BE5B-7F6917B043E7}" type="parTrans" cxnId="{AA19424D-5158-4445-919D-68FB83B698C4}">
      <dgm:prSet/>
      <dgm:spPr/>
      <dgm:t>
        <a:bodyPr/>
        <a:lstStyle/>
        <a:p>
          <a:endParaRPr lang="en-US"/>
        </a:p>
      </dgm:t>
    </dgm:pt>
    <dgm:pt modelId="{15AE59AA-58E3-478C-BEF7-95E00B9593FE}" type="sibTrans" cxnId="{AA19424D-5158-4445-919D-68FB83B698C4}">
      <dgm:prSet/>
      <dgm:spPr/>
      <dgm:t>
        <a:bodyPr/>
        <a:lstStyle/>
        <a:p>
          <a:endParaRPr lang="en-US"/>
        </a:p>
      </dgm:t>
    </dgm:pt>
    <dgm:pt modelId="{E6778E62-93F9-44D9-AC38-794AAF47BF21}" type="pres">
      <dgm:prSet presAssocID="{DB0C6A56-FE73-49E3-AC52-294E2E158F1D}" presName="linear" presStyleCnt="0">
        <dgm:presLayoutVars>
          <dgm:animLvl val="lvl"/>
          <dgm:resizeHandles val="exact"/>
        </dgm:presLayoutVars>
      </dgm:prSet>
      <dgm:spPr/>
    </dgm:pt>
    <dgm:pt modelId="{9CF05AFB-C669-4492-8D97-D1A80B233AA2}" type="pres">
      <dgm:prSet presAssocID="{B1DCFBF8-060A-45A9-8927-4E45E19A6006}" presName="parentText" presStyleLbl="node1" presStyleIdx="0" presStyleCnt="6">
        <dgm:presLayoutVars>
          <dgm:chMax val="0"/>
          <dgm:bulletEnabled val="1"/>
        </dgm:presLayoutVars>
      </dgm:prSet>
      <dgm:spPr/>
    </dgm:pt>
    <dgm:pt modelId="{99329D69-ACD6-4FBF-91CC-A16500AC0201}" type="pres">
      <dgm:prSet presAssocID="{724012B9-2B48-48B3-815A-1F8C455565A0}" presName="spacer" presStyleCnt="0"/>
      <dgm:spPr/>
    </dgm:pt>
    <dgm:pt modelId="{26ADCA2C-CAC8-4939-8E8A-7BAEABC3D87B}" type="pres">
      <dgm:prSet presAssocID="{74850405-C4D6-4377-9ED5-55A17D47D4CA}" presName="parentText" presStyleLbl="node1" presStyleIdx="1" presStyleCnt="6">
        <dgm:presLayoutVars>
          <dgm:chMax val="0"/>
          <dgm:bulletEnabled val="1"/>
        </dgm:presLayoutVars>
      </dgm:prSet>
      <dgm:spPr/>
    </dgm:pt>
    <dgm:pt modelId="{EBA22B59-F3F2-4618-AAFD-4CC472D5572B}" type="pres">
      <dgm:prSet presAssocID="{11CD2B77-254E-4F8B-BE40-49B88ABB0F57}" presName="spacer" presStyleCnt="0"/>
      <dgm:spPr/>
    </dgm:pt>
    <dgm:pt modelId="{020DDC50-F9E6-4A6F-B31C-92B0EACAB9F2}" type="pres">
      <dgm:prSet presAssocID="{3E7C4B72-F9A8-4FAB-89BF-10C05D4B2EF4}" presName="parentText" presStyleLbl="node1" presStyleIdx="2" presStyleCnt="6">
        <dgm:presLayoutVars>
          <dgm:chMax val="0"/>
          <dgm:bulletEnabled val="1"/>
        </dgm:presLayoutVars>
      </dgm:prSet>
      <dgm:spPr/>
    </dgm:pt>
    <dgm:pt modelId="{439E5513-B9A1-4899-B680-B0246F1E64B1}" type="pres">
      <dgm:prSet presAssocID="{7B7684E4-10D0-4F3C-B855-E4FF213D8055}" presName="spacer" presStyleCnt="0"/>
      <dgm:spPr/>
    </dgm:pt>
    <dgm:pt modelId="{32B76B75-AB1B-45D7-A6A6-BC76A8DEBC8D}" type="pres">
      <dgm:prSet presAssocID="{B3AD50FB-B6B5-441D-8F4F-E798AE7333D6}" presName="parentText" presStyleLbl="node1" presStyleIdx="3" presStyleCnt="6">
        <dgm:presLayoutVars>
          <dgm:chMax val="0"/>
          <dgm:bulletEnabled val="1"/>
        </dgm:presLayoutVars>
      </dgm:prSet>
      <dgm:spPr/>
    </dgm:pt>
    <dgm:pt modelId="{2C68BA88-ADF2-4306-9E11-3A8B884A5B8E}" type="pres">
      <dgm:prSet presAssocID="{4BDE2694-08D5-45AC-A430-74C0292CBF91}" presName="spacer" presStyleCnt="0"/>
      <dgm:spPr/>
    </dgm:pt>
    <dgm:pt modelId="{4381E025-84AD-4255-B1C2-C4CCF9D70F85}" type="pres">
      <dgm:prSet presAssocID="{A948B5B2-4F40-488A-A4CA-A9B4381B4FC6}" presName="parentText" presStyleLbl="node1" presStyleIdx="4" presStyleCnt="6">
        <dgm:presLayoutVars>
          <dgm:chMax val="0"/>
          <dgm:bulletEnabled val="1"/>
        </dgm:presLayoutVars>
      </dgm:prSet>
      <dgm:spPr/>
    </dgm:pt>
    <dgm:pt modelId="{CF7F7786-B85C-443D-A16D-08856BF936E8}" type="pres">
      <dgm:prSet presAssocID="{8192F0B9-B777-44ED-99C4-500BA488ED5D}" presName="spacer" presStyleCnt="0"/>
      <dgm:spPr/>
    </dgm:pt>
    <dgm:pt modelId="{90FD9A76-E2AF-45F7-AA46-CB155EE027C6}" type="pres">
      <dgm:prSet presAssocID="{7A9B1E15-6FCB-4B12-BCD0-58B5CCD5332F}" presName="parentText" presStyleLbl="node1" presStyleIdx="5" presStyleCnt="6">
        <dgm:presLayoutVars>
          <dgm:chMax val="0"/>
          <dgm:bulletEnabled val="1"/>
        </dgm:presLayoutVars>
      </dgm:prSet>
      <dgm:spPr/>
    </dgm:pt>
  </dgm:ptLst>
  <dgm:cxnLst>
    <dgm:cxn modelId="{9F28C113-7A98-4668-9A60-93A2639D235F}" srcId="{DB0C6A56-FE73-49E3-AC52-294E2E158F1D}" destId="{B1DCFBF8-060A-45A9-8927-4E45E19A6006}" srcOrd="0" destOrd="0" parTransId="{EF135C2F-3603-458A-A9F9-7D456E14C55E}" sibTransId="{724012B9-2B48-48B3-815A-1F8C455565A0}"/>
    <dgm:cxn modelId="{58812F27-F8CE-4C46-81E3-0E5AE57BFE9B}" type="presOf" srcId="{A948B5B2-4F40-488A-A4CA-A9B4381B4FC6}" destId="{4381E025-84AD-4255-B1C2-C4CCF9D70F85}" srcOrd="0" destOrd="0" presId="urn:microsoft.com/office/officeart/2005/8/layout/vList2"/>
    <dgm:cxn modelId="{EE090338-3AC9-41A4-A84D-90E692430D35}" type="presOf" srcId="{DB0C6A56-FE73-49E3-AC52-294E2E158F1D}" destId="{E6778E62-93F9-44D9-AC38-794AAF47BF21}" srcOrd="0" destOrd="0" presId="urn:microsoft.com/office/officeart/2005/8/layout/vList2"/>
    <dgm:cxn modelId="{721D2060-710E-4C27-919B-20D9360F7A58}" type="presOf" srcId="{B3AD50FB-B6B5-441D-8F4F-E798AE7333D6}" destId="{32B76B75-AB1B-45D7-A6A6-BC76A8DEBC8D}" srcOrd="0" destOrd="0" presId="urn:microsoft.com/office/officeart/2005/8/layout/vList2"/>
    <dgm:cxn modelId="{F49CB862-D8A3-426F-AF23-6882BA36D0A4}" srcId="{DB0C6A56-FE73-49E3-AC52-294E2E158F1D}" destId="{74850405-C4D6-4377-9ED5-55A17D47D4CA}" srcOrd="1" destOrd="0" parTransId="{B950A754-DE63-4092-8633-C8C60EF1D049}" sibTransId="{11CD2B77-254E-4F8B-BE40-49B88ABB0F57}"/>
    <dgm:cxn modelId="{AA19424D-5158-4445-919D-68FB83B698C4}" srcId="{DB0C6A56-FE73-49E3-AC52-294E2E158F1D}" destId="{7A9B1E15-6FCB-4B12-BCD0-58B5CCD5332F}" srcOrd="5" destOrd="0" parTransId="{6FA781EB-72F4-45F0-BE5B-7F6917B043E7}" sibTransId="{15AE59AA-58E3-478C-BEF7-95E00B9593FE}"/>
    <dgm:cxn modelId="{244A0956-41D5-4F69-9706-9D1088CFCED1}" srcId="{DB0C6A56-FE73-49E3-AC52-294E2E158F1D}" destId="{A948B5B2-4F40-488A-A4CA-A9B4381B4FC6}" srcOrd="4" destOrd="0" parTransId="{7CE2C0A9-8A51-43A9-95A6-EC59577DCE87}" sibTransId="{8192F0B9-B777-44ED-99C4-500BA488ED5D}"/>
    <dgm:cxn modelId="{3EC6A28C-FEA6-42BA-95E9-35A044713842}" type="presOf" srcId="{B1DCFBF8-060A-45A9-8927-4E45E19A6006}" destId="{9CF05AFB-C669-4492-8D97-D1A80B233AA2}" srcOrd="0" destOrd="0" presId="urn:microsoft.com/office/officeart/2005/8/layout/vList2"/>
    <dgm:cxn modelId="{035CE6A5-9BC9-4B82-B15B-492615C81C49}" type="presOf" srcId="{74850405-C4D6-4377-9ED5-55A17D47D4CA}" destId="{26ADCA2C-CAC8-4939-8E8A-7BAEABC3D87B}" srcOrd="0" destOrd="0" presId="urn:microsoft.com/office/officeart/2005/8/layout/vList2"/>
    <dgm:cxn modelId="{8035AFBE-85F1-448B-8613-CA371D32DCDE}" type="presOf" srcId="{3E7C4B72-F9A8-4FAB-89BF-10C05D4B2EF4}" destId="{020DDC50-F9E6-4A6F-B31C-92B0EACAB9F2}" srcOrd="0" destOrd="0" presId="urn:microsoft.com/office/officeart/2005/8/layout/vList2"/>
    <dgm:cxn modelId="{A8A555C0-451A-423E-BEB6-1C7DA85E0A01}" type="presOf" srcId="{7A9B1E15-6FCB-4B12-BCD0-58B5CCD5332F}" destId="{90FD9A76-E2AF-45F7-AA46-CB155EE027C6}" srcOrd="0" destOrd="0" presId="urn:microsoft.com/office/officeart/2005/8/layout/vList2"/>
    <dgm:cxn modelId="{B1FFF1C8-DDA2-49B2-A881-AB4499FC99EE}" srcId="{DB0C6A56-FE73-49E3-AC52-294E2E158F1D}" destId="{B3AD50FB-B6B5-441D-8F4F-E798AE7333D6}" srcOrd="3" destOrd="0" parTransId="{2EBECF3E-85C0-4395-AE21-DB0371E382D6}" sibTransId="{4BDE2694-08D5-45AC-A430-74C0292CBF91}"/>
    <dgm:cxn modelId="{5463BFF0-CBE8-4B27-B1B3-FE82FFF90FFB}" srcId="{DB0C6A56-FE73-49E3-AC52-294E2E158F1D}" destId="{3E7C4B72-F9A8-4FAB-89BF-10C05D4B2EF4}" srcOrd="2" destOrd="0" parTransId="{D25FFE85-6B45-4783-9B0D-464E7313C4D0}" sibTransId="{7B7684E4-10D0-4F3C-B855-E4FF213D8055}"/>
    <dgm:cxn modelId="{4AC50CC5-EEBE-4DFC-AE3B-BD7A92F08CB1}" type="presParOf" srcId="{E6778E62-93F9-44D9-AC38-794AAF47BF21}" destId="{9CF05AFB-C669-4492-8D97-D1A80B233AA2}" srcOrd="0" destOrd="0" presId="urn:microsoft.com/office/officeart/2005/8/layout/vList2"/>
    <dgm:cxn modelId="{EEB16666-946A-4118-9231-2C6FF9331EA0}" type="presParOf" srcId="{E6778E62-93F9-44D9-AC38-794AAF47BF21}" destId="{99329D69-ACD6-4FBF-91CC-A16500AC0201}" srcOrd="1" destOrd="0" presId="urn:microsoft.com/office/officeart/2005/8/layout/vList2"/>
    <dgm:cxn modelId="{130DB66F-CE6F-4B34-BFCD-99FAEDB9B743}" type="presParOf" srcId="{E6778E62-93F9-44D9-AC38-794AAF47BF21}" destId="{26ADCA2C-CAC8-4939-8E8A-7BAEABC3D87B}" srcOrd="2" destOrd="0" presId="urn:microsoft.com/office/officeart/2005/8/layout/vList2"/>
    <dgm:cxn modelId="{574C7A3D-EA38-443B-8111-FFF179B313D8}" type="presParOf" srcId="{E6778E62-93F9-44D9-AC38-794AAF47BF21}" destId="{EBA22B59-F3F2-4618-AAFD-4CC472D5572B}" srcOrd="3" destOrd="0" presId="urn:microsoft.com/office/officeart/2005/8/layout/vList2"/>
    <dgm:cxn modelId="{27B78A08-AD32-4250-A54C-E6713D25D1BA}" type="presParOf" srcId="{E6778E62-93F9-44D9-AC38-794AAF47BF21}" destId="{020DDC50-F9E6-4A6F-B31C-92B0EACAB9F2}" srcOrd="4" destOrd="0" presId="urn:microsoft.com/office/officeart/2005/8/layout/vList2"/>
    <dgm:cxn modelId="{CC699554-969A-4CA9-8D00-DBFC14E104FD}" type="presParOf" srcId="{E6778E62-93F9-44D9-AC38-794AAF47BF21}" destId="{439E5513-B9A1-4899-B680-B0246F1E64B1}" srcOrd="5" destOrd="0" presId="urn:microsoft.com/office/officeart/2005/8/layout/vList2"/>
    <dgm:cxn modelId="{066996FA-EA76-40DF-8309-FCE7E5410C97}" type="presParOf" srcId="{E6778E62-93F9-44D9-AC38-794AAF47BF21}" destId="{32B76B75-AB1B-45D7-A6A6-BC76A8DEBC8D}" srcOrd="6" destOrd="0" presId="urn:microsoft.com/office/officeart/2005/8/layout/vList2"/>
    <dgm:cxn modelId="{10A9391D-9FEE-48D1-A120-7DD0D74F103C}" type="presParOf" srcId="{E6778E62-93F9-44D9-AC38-794AAF47BF21}" destId="{2C68BA88-ADF2-4306-9E11-3A8B884A5B8E}" srcOrd="7" destOrd="0" presId="urn:microsoft.com/office/officeart/2005/8/layout/vList2"/>
    <dgm:cxn modelId="{74B46061-32C2-4F54-B9A5-77199BEB4535}" type="presParOf" srcId="{E6778E62-93F9-44D9-AC38-794AAF47BF21}" destId="{4381E025-84AD-4255-B1C2-C4CCF9D70F85}" srcOrd="8" destOrd="0" presId="urn:microsoft.com/office/officeart/2005/8/layout/vList2"/>
    <dgm:cxn modelId="{7A05AA83-9AC8-4FC5-86C0-4A5601DC9A0C}" type="presParOf" srcId="{E6778E62-93F9-44D9-AC38-794AAF47BF21}" destId="{CF7F7786-B85C-443D-A16D-08856BF936E8}" srcOrd="9" destOrd="0" presId="urn:microsoft.com/office/officeart/2005/8/layout/vList2"/>
    <dgm:cxn modelId="{214A426C-D104-4318-9A84-1FBE6774228C}" type="presParOf" srcId="{E6778E62-93F9-44D9-AC38-794AAF47BF21}" destId="{90FD9A76-E2AF-45F7-AA46-CB155EE027C6}"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443B92-A78D-429C-AFAA-AD6206C675B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10BBA95-414A-4CDF-9BF0-A720F4C69379}">
      <dgm:prSet/>
      <dgm:spPr/>
      <dgm:t>
        <a:bodyPr/>
        <a:lstStyle/>
        <a:p>
          <a:r>
            <a:rPr lang="en-IE" dirty="0"/>
            <a:t>Need to establish that the failure to ensure compliance with, or enforcement of, a statutory requirement has caused, is causing, or is likely to cause, damage to the environment.</a:t>
          </a:r>
          <a:endParaRPr lang="en-US" dirty="0"/>
        </a:p>
      </dgm:t>
    </dgm:pt>
    <dgm:pt modelId="{7376B46E-B6B8-4052-A51C-4E353461265D}" type="parTrans" cxnId="{E30DFBEF-85E2-464D-9969-CD2C87E60594}">
      <dgm:prSet/>
      <dgm:spPr/>
      <dgm:t>
        <a:bodyPr/>
        <a:lstStyle/>
        <a:p>
          <a:endParaRPr lang="en-US"/>
        </a:p>
      </dgm:t>
    </dgm:pt>
    <dgm:pt modelId="{EBB45342-604E-43D1-A995-44C1CBCFDF6B}" type="sibTrans" cxnId="{E30DFBEF-85E2-464D-9969-CD2C87E60594}">
      <dgm:prSet/>
      <dgm:spPr/>
      <dgm:t>
        <a:bodyPr/>
        <a:lstStyle/>
        <a:p>
          <a:endParaRPr lang="en-US"/>
        </a:p>
      </dgm:t>
    </dgm:pt>
    <dgm:pt modelId="{884A277F-ADF7-41CA-8AA8-D691AAEFC7B0}">
      <dgm:prSet/>
      <dgm:spPr/>
      <dgm:t>
        <a:bodyPr/>
        <a:lstStyle/>
        <a:p>
          <a:r>
            <a:rPr lang="en-IE"/>
            <a:t>CJEU in Case C 470/16 </a:t>
          </a:r>
          <a:r>
            <a:rPr lang="en-IE" i="1"/>
            <a:t>North East Pylon</a:t>
          </a:r>
          <a:r>
            <a:rPr lang="en-IE"/>
            <a:t> has held that a Member State is not entitled to impose such a restriction </a:t>
          </a:r>
          <a:endParaRPr lang="en-US"/>
        </a:p>
      </dgm:t>
    </dgm:pt>
    <dgm:pt modelId="{B4F9EE55-3777-4FC8-A8F9-403DA43246CE}" type="parTrans" cxnId="{6423292A-AA72-4A9E-A06E-AFC2EE8D7781}">
      <dgm:prSet/>
      <dgm:spPr/>
      <dgm:t>
        <a:bodyPr/>
        <a:lstStyle/>
        <a:p>
          <a:endParaRPr lang="en-US"/>
        </a:p>
      </dgm:t>
    </dgm:pt>
    <dgm:pt modelId="{94AE2039-D1D7-4F30-AEBF-78650982296C}" type="sibTrans" cxnId="{6423292A-AA72-4A9E-A06E-AFC2EE8D7781}">
      <dgm:prSet/>
      <dgm:spPr/>
      <dgm:t>
        <a:bodyPr/>
        <a:lstStyle/>
        <a:p>
          <a:endParaRPr lang="en-US"/>
        </a:p>
      </dgm:t>
    </dgm:pt>
    <dgm:pt modelId="{55CCD6C1-66BC-43FC-A0F8-121F4A4B7FF7}">
      <dgm:prSet/>
      <dgm:spPr/>
      <dgm:t>
        <a:bodyPr/>
        <a:lstStyle/>
        <a:p>
          <a:r>
            <a:rPr lang="en-IE" dirty="0"/>
            <a:t>Accordingly whilst this requirement remain in force it appears it is contrary to EU law and cannot lawfully be applied  </a:t>
          </a:r>
          <a:endParaRPr lang="en-US" dirty="0"/>
        </a:p>
      </dgm:t>
    </dgm:pt>
    <dgm:pt modelId="{401BDB7C-3E05-4F35-843F-15852B3E287E}" type="parTrans" cxnId="{1B815831-2E48-472D-92F8-BF68DA1BD791}">
      <dgm:prSet/>
      <dgm:spPr/>
      <dgm:t>
        <a:bodyPr/>
        <a:lstStyle/>
        <a:p>
          <a:endParaRPr lang="en-US"/>
        </a:p>
      </dgm:t>
    </dgm:pt>
    <dgm:pt modelId="{6105B829-06CE-4302-94D4-EC62D1FF458F}" type="sibTrans" cxnId="{1B815831-2E48-472D-92F8-BF68DA1BD791}">
      <dgm:prSet/>
      <dgm:spPr/>
      <dgm:t>
        <a:bodyPr/>
        <a:lstStyle/>
        <a:p>
          <a:endParaRPr lang="en-US"/>
        </a:p>
      </dgm:t>
    </dgm:pt>
    <dgm:pt modelId="{F7A7FC62-9247-4168-BCC0-C2465B5475FA}" type="pres">
      <dgm:prSet presAssocID="{5D443B92-A78D-429C-AFAA-AD6206C675BC}" presName="linear" presStyleCnt="0">
        <dgm:presLayoutVars>
          <dgm:animLvl val="lvl"/>
          <dgm:resizeHandles val="exact"/>
        </dgm:presLayoutVars>
      </dgm:prSet>
      <dgm:spPr/>
    </dgm:pt>
    <dgm:pt modelId="{E78E5214-275C-4437-A0F7-6CA7CBE23B76}" type="pres">
      <dgm:prSet presAssocID="{210BBA95-414A-4CDF-9BF0-A720F4C69379}" presName="parentText" presStyleLbl="node1" presStyleIdx="0" presStyleCnt="3">
        <dgm:presLayoutVars>
          <dgm:chMax val="0"/>
          <dgm:bulletEnabled val="1"/>
        </dgm:presLayoutVars>
      </dgm:prSet>
      <dgm:spPr/>
    </dgm:pt>
    <dgm:pt modelId="{38D0651F-C54B-4220-B703-FBD3BED6AF9A}" type="pres">
      <dgm:prSet presAssocID="{EBB45342-604E-43D1-A995-44C1CBCFDF6B}" presName="spacer" presStyleCnt="0"/>
      <dgm:spPr/>
    </dgm:pt>
    <dgm:pt modelId="{9FF645C7-05D6-4F47-A679-B60C9F60BAA2}" type="pres">
      <dgm:prSet presAssocID="{884A277F-ADF7-41CA-8AA8-D691AAEFC7B0}" presName="parentText" presStyleLbl="node1" presStyleIdx="1" presStyleCnt="3">
        <dgm:presLayoutVars>
          <dgm:chMax val="0"/>
          <dgm:bulletEnabled val="1"/>
        </dgm:presLayoutVars>
      </dgm:prSet>
      <dgm:spPr/>
    </dgm:pt>
    <dgm:pt modelId="{0CD9961D-A662-4447-A82E-E14D12C61377}" type="pres">
      <dgm:prSet presAssocID="{94AE2039-D1D7-4F30-AEBF-78650982296C}" presName="spacer" presStyleCnt="0"/>
      <dgm:spPr/>
    </dgm:pt>
    <dgm:pt modelId="{E38ED8FA-EF9E-45A7-B4F6-2FCF085F25D2}" type="pres">
      <dgm:prSet presAssocID="{55CCD6C1-66BC-43FC-A0F8-121F4A4B7FF7}" presName="parentText" presStyleLbl="node1" presStyleIdx="2" presStyleCnt="3">
        <dgm:presLayoutVars>
          <dgm:chMax val="0"/>
          <dgm:bulletEnabled val="1"/>
        </dgm:presLayoutVars>
      </dgm:prSet>
      <dgm:spPr/>
    </dgm:pt>
  </dgm:ptLst>
  <dgm:cxnLst>
    <dgm:cxn modelId="{0116B41B-9761-4529-A078-CB149F6B7B82}" type="presOf" srcId="{55CCD6C1-66BC-43FC-A0F8-121F4A4B7FF7}" destId="{E38ED8FA-EF9E-45A7-B4F6-2FCF085F25D2}" srcOrd="0" destOrd="0" presId="urn:microsoft.com/office/officeart/2005/8/layout/vList2"/>
    <dgm:cxn modelId="{6423292A-AA72-4A9E-A06E-AFC2EE8D7781}" srcId="{5D443B92-A78D-429C-AFAA-AD6206C675BC}" destId="{884A277F-ADF7-41CA-8AA8-D691AAEFC7B0}" srcOrd="1" destOrd="0" parTransId="{B4F9EE55-3777-4FC8-A8F9-403DA43246CE}" sibTransId="{94AE2039-D1D7-4F30-AEBF-78650982296C}"/>
    <dgm:cxn modelId="{1B815831-2E48-472D-92F8-BF68DA1BD791}" srcId="{5D443B92-A78D-429C-AFAA-AD6206C675BC}" destId="{55CCD6C1-66BC-43FC-A0F8-121F4A4B7FF7}" srcOrd="2" destOrd="0" parTransId="{401BDB7C-3E05-4F35-843F-15852B3E287E}" sibTransId="{6105B829-06CE-4302-94D4-EC62D1FF458F}"/>
    <dgm:cxn modelId="{61873D6C-CA89-4188-B709-B6528E3D2DE9}" type="presOf" srcId="{210BBA95-414A-4CDF-9BF0-A720F4C69379}" destId="{E78E5214-275C-4437-A0F7-6CA7CBE23B76}" srcOrd="0" destOrd="0" presId="urn:microsoft.com/office/officeart/2005/8/layout/vList2"/>
    <dgm:cxn modelId="{3F82739A-08D2-4A45-BDFF-5173E1F87E00}" type="presOf" srcId="{5D443B92-A78D-429C-AFAA-AD6206C675BC}" destId="{F7A7FC62-9247-4168-BCC0-C2465B5475FA}" srcOrd="0" destOrd="0" presId="urn:microsoft.com/office/officeart/2005/8/layout/vList2"/>
    <dgm:cxn modelId="{4839A3B6-0889-43C2-AD3E-80B8C4EC311C}" type="presOf" srcId="{884A277F-ADF7-41CA-8AA8-D691AAEFC7B0}" destId="{9FF645C7-05D6-4F47-A679-B60C9F60BAA2}" srcOrd="0" destOrd="0" presId="urn:microsoft.com/office/officeart/2005/8/layout/vList2"/>
    <dgm:cxn modelId="{E30DFBEF-85E2-464D-9969-CD2C87E60594}" srcId="{5D443B92-A78D-429C-AFAA-AD6206C675BC}" destId="{210BBA95-414A-4CDF-9BF0-A720F4C69379}" srcOrd="0" destOrd="0" parTransId="{7376B46E-B6B8-4052-A51C-4E353461265D}" sibTransId="{EBB45342-604E-43D1-A995-44C1CBCFDF6B}"/>
    <dgm:cxn modelId="{C59E2194-3740-4A50-B39B-7664768568B4}" type="presParOf" srcId="{F7A7FC62-9247-4168-BCC0-C2465B5475FA}" destId="{E78E5214-275C-4437-A0F7-6CA7CBE23B76}" srcOrd="0" destOrd="0" presId="urn:microsoft.com/office/officeart/2005/8/layout/vList2"/>
    <dgm:cxn modelId="{6A4B2593-1E6D-448E-8582-CE892B27241C}" type="presParOf" srcId="{F7A7FC62-9247-4168-BCC0-C2465B5475FA}" destId="{38D0651F-C54B-4220-B703-FBD3BED6AF9A}" srcOrd="1" destOrd="0" presId="urn:microsoft.com/office/officeart/2005/8/layout/vList2"/>
    <dgm:cxn modelId="{00431F9F-3161-4F0E-BE92-6BDC66098C1F}" type="presParOf" srcId="{F7A7FC62-9247-4168-BCC0-C2465B5475FA}" destId="{9FF645C7-05D6-4F47-A679-B60C9F60BAA2}" srcOrd="2" destOrd="0" presId="urn:microsoft.com/office/officeart/2005/8/layout/vList2"/>
    <dgm:cxn modelId="{7E7B44AF-1617-40C9-AAF5-FC84B09DADEB}" type="presParOf" srcId="{F7A7FC62-9247-4168-BCC0-C2465B5475FA}" destId="{0CD9961D-A662-4447-A82E-E14D12C61377}" srcOrd="3" destOrd="0" presId="urn:microsoft.com/office/officeart/2005/8/layout/vList2"/>
    <dgm:cxn modelId="{82E5F6A8-1554-479D-8BC9-58146B60E838}" type="presParOf" srcId="{F7A7FC62-9247-4168-BCC0-C2465B5475FA}" destId="{E38ED8FA-EF9E-45A7-B4F6-2FCF085F25D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302B5F-A2ED-43E7-8380-B310650EE494}"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C7EFF43-5A84-4EB0-AE93-9C5F02EDAD77}">
      <dgm:prSet/>
      <dgm:spPr/>
      <dgm:t>
        <a:bodyPr/>
        <a:lstStyle/>
        <a:p>
          <a:pPr>
            <a:lnSpc>
              <a:spcPct val="100000"/>
            </a:lnSpc>
          </a:pPr>
          <a:r>
            <a:rPr lang="en-IE"/>
            <a:t>Simons J. – 1</a:t>
          </a:r>
          <a:r>
            <a:rPr lang="en-IE" baseline="30000"/>
            <a:t>st</a:t>
          </a:r>
          <a:r>
            <a:rPr lang="en-IE"/>
            <a:t> judgement on current iteration of s.50B</a:t>
          </a:r>
          <a:endParaRPr lang="en-US"/>
        </a:p>
      </dgm:t>
    </dgm:pt>
    <dgm:pt modelId="{AABD1E3E-E75E-43CE-81A9-190F1C4DB100}" type="parTrans" cxnId="{C5ABBB9E-B6C4-4465-BB63-E64827C36450}">
      <dgm:prSet/>
      <dgm:spPr/>
      <dgm:t>
        <a:bodyPr/>
        <a:lstStyle/>
        <a:p>
          <a:endParaRPr lang="en-US"/>
        </a:p>
      </dgm:t>
    </dgm:pt>
    <dgm:pt modelId="{AC597458-EBE1-40D6-92D2-6BDE3C17CF8F}" type="sibTrans" cxnId="{C5ABBB9E-B6C4-4465-BB63-E64827C36450}">
      <dgm:prSet/>
      <dgm:spPr/>
      <dgm:t>
        <a:bodyPr/>
        <a:lstStyle/>
        <a:p>
          <a:pPr>
            <a:lnSpc>
              <a:spcPct val="100000"/>
            </a:lnSpc>
          </a:pPr>
          <a:endParaRPr lang="en-US"/>
        </a:p>
      </dgm:t>
    </dgm:pt>
    <dgm:pt modelId="{E4C6182A-99BB-4AC6-89C1-647A801BC558}">
      <dgm:prSet/>
      <dgm:spPr/>
      <dgm:t>
        <a:bodyPr/>
        <a:lstStyle/>
        <a:p>
          <a:pPr>
            <a:lnSpc>
              <a:spcPct val="100000"/>
            </a:lnSpc>
          </a:pPr>
          <a:r>
            <a:rPr lang="en-IE"/>
            <a:t>JR of decision of ABP to grant PP for Strategic Housing Development pursuant to s.9 of PDA 2016  </a:t>
          </a:r>
          <a:endParaRPr lang="en-US"/>
        </a:p>
      </dgm:t>
    </dgm:pt>
    <dgm:pt modelId="{07AE9928-60BA-468A-BBA8-F264BBC004A2}" type="parTrans" cxnId="{3DF3F960-2228-4B0F-B168-CBE8AED49630}">
      <dgm:prSet/>
      <dgm:spPr/>
      <dgm:t>
        <a:bodyPr/>
        <a:lstStyle/>
        <a:p>
          <a:endParaRPr lang="en-US"/>
        </a:p>
      </dgm:t>
    </dgm:pt>
    <dgm:pt modelId="{217CB2B4-5514-45E7-B379-43283A6F5F3B}" type="sibTrans" cxnId="{3DF3F960-2228-4B0F-B168-CBE8AED49630}">
      <dgm:prSet/>
      <dgm:spPr/>
      <dgm:t>
        <a:bodyPr/>
        <a:lstStyle/>
        <a:p>
          <a:pPr>
            <a:lnSpc>
              <a:spcPct val="100000"/>
            </a:lnSpc>
          </a:pPr>
          <a:endParaRPr lang="en-US"/>
        </a:p>
      </dgm:t>
    </dgm:pt>
    <dgm:pt modelId="{7BBE66D8-B04B-4C30-97A2-CCCA3966F79C}">
      <dgm:prSet/>
      <dgm:spPr/>
      <dgm:t>
        <a:bodyPr/>
        <a:lstStyle/>
        <a:p>
          <a:pPr>
            <a:lnSpc>
              <a:spcPct val="100000"/>
            </a:lnSpc>
          </a:pPr>
          <a:r>
            <a:rPr lang="en-IE"/>
            <a:t>Applicant sought preliminary order that SCR rules applies pursuant to (a) s.50B PDA 2000 or (b) s.7 Environment (Miscellaneous Provisions) Act 2011, as amended or </a:t>
          </a:r>
          <a:endParaRPr lang="en-US"/>
        </a:p>
      </dgm:t>
    </dgm:pt>
    <dgm:pt modelId="{8D98212D-8823-405F-8397-8153777C5488}" type="parTrans" cxnId="{6451C86E-0D64-479F-881D-B92C23CE653E}">
      <dgm:prSet/>
      <dgm:spPr/>
      <dgm:t>
        <a:bodyPr/>
        <a:lstStyle/>
        <a:p>
          <a:endParaRPr lang="en-US"/>
        </a:p>
      </dgm:t>
    </dgm:pt>
    <dgm:pt modelId="{4E3A8538-FA71-4BE4-8206-3897DD084898}" type="sibTrans" cxnId="{6451C86E-0D64-479F-881D-B92C23CE653E}">
      <dgm:prSet/>
      <dgm:spPr/>
      <dgm:t>
        <a:bodyPr/>
        <a:lstStyle/>
        <a:p>
          <a:pPr>
            <a:lnSpc>
              <a:spcPct val="100000"/>
            </a:lnSpc>
          </a:pPr>
          <a:endParaRPr lang="en-US"/>
        </a:p>
      </dgm:t>
    </dgm:pt>
    <dgm:pt modelId="{95847A71-64A2-4033-A969-5BA14767BCB8}">
      <dgm:prSet/>
      <dgm:spPr/>
      <dgm:t>
        <a:bodyPr/>
        <a:lstStyle/>
        <a:p>
          <a:pPr>
            <a:lnSpc>
              <a:spcPct val="100000"/>
            </a:lnSpc>
          </a:pPr>
          <a:r>
            <a:rPr lang="en-IE"/>
            <a:t>Pursuant to Order 99 of RSC and /or pursuant to the inherent jurisdiction of the Court, limiting the sum to which the Applicants and/or each of them, shall be liable in the event that the Applicants and/or each of them, or unsuccessful in obtaining relief in the within proceedings.</a:t>
          </a:r>
          <a:endParaRPr lang="en-US"/>
        </a:p>
      </dgm:t>
    </dgm:pt>
    <dgm:pt modelId="{E31D4F67-92C9-4104-9641-1F977D9E395B}" type="parTrans" cxnId="{48034041-E73A-4B47-815A-F5023E97E46E}">
      <dgm:prSet/>
      <dgm:spPr/>
      <dgm:t>
        <a:bodyPr/>
        <a:lstStyle/>
        <a:p>
          <a:endParaRPr lang="en-US"/>
        </a:p>
      </dgm:t>
    </dgm:pt>
    <dgm:pt modelId="{865CCC05-9FD6-48B2-BDAB-599F368C3D34}" type="sibTrans" cxnId="{48034041-E73A-4B47-815A-F5023E97E46E}">
      <dgm:prSet/>
      <dgm:spPr/>
      <dgm:t>
        <a:bodyPr/>
        <a:lstStyle/>
        <a:p>
          <a:endParaRPr lang="en-US"/>
        </a:p>
      </dgm:t>
    </dgm:pt>
    <dgm:pt modelId="{42C249F6-DDFF-47F7-BBCE-6B7BFEBA04E3}" type="pres">
      <dgm:prSet presAssocID="{E0302B5F-A2ED-43E7-8380-B310650EE494}" presName="root" presStyleCnt="0">
        <dgm:presLayoutVars>
          <dgm:dir/>
          <dgm:resizeHandles val="exact"/>
        </dgm:presLayoutVars>
      </dgm:prSet>
      <dgm:spPr/>
    </dgm:pt>
    <dgm:pt modelId="{2F0A9927-83DF-4447-8F27-E9F47E2D6AB0}" type="pres">
      <dgm:prSet presAssocID="{E0302B5F-A2ED-43E7-8380-B310650EE494}" presName="container" presStyleCnt="0">
        <dgm:presLayoutVars>
          <dgm:dir/>
          <dgm:resizeHandles val="exact"/>
        </dgm:presLayoutVars>
      </dgm:prSet>
      <dgm:spPr/>
    </dgm:pt>
    <dgm:pt modelId="{036F1342-8CF3-4892-854E-1279B3DFEF2B}" type="pres">
      <dgm:prSet presAssocID="{FC7EFF43-5A84-4EB0-AE93-9C5F02EDAD77}" presName="compNode" presStyleCnt="0"/>
      <dgm:spPr/>
    </dgm:pt>
    <dgm:pt modelId="{0D5DD5DF-173D-45D9-A952-6361BEB9460B}" type="pres">
      <dgm:prSet presAssocID="{FC7EFF43-5A84-4EB0-AE93-9C5F02EDAD77}" presName="iconBgRect" presStyleLbl="bgShp" presStyleIdx="0" presStyleCnt="4"/>
      <dgm:spPr/>
    </dgm:pt>
    <dgm:pt modelId="{48EECEC4-71AC-43AD-AEA8-721548D54965}" type="pres">
      <dgm:prSet presAssocID="{FC7EFF43-5A84-4EB0-AE93-9C5F02EDAD7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F148735A-476C-4377-8F61-6C697BFE160D}" type="pres">
      <dgm:prSet presAssocID="{FC7EFF43-5A84-4EB0-AE93-9C5F02EDAD77}" presName="spaceRect" presStyleCnt="0"/>
      <dgm:spPr/>
    </dgm:pt>
    <dgm:pt modelId="{304DB000-9D0C-4D5B-A31F-5924BE1898F7}" type="pres">
      <dgm:prSet presAssocID="{FC7EFF43-5A84-4EB0-AE93-9C5F02EDAD77}" presName="textRect" presStyleLbl="revTx" presStyleIdx="0" presStyleCnt="4">
        <dgm:presLayoutVars>
          <dgm:chMax val="1"/>
          <dgm:chPref val="1"/>
        </dgm:presLayoutVars>
      </dgm:prSet>
      <dgm:spPr/>
    </dgm:pt>
    <dgm:pt modelId="{44BD94CD-F6B3-4A4C-9E2D-EFDB7D6CFB72}" type="pres">
      <dgm:prSet presAssocID="{AC597458-EBE1-40D6-92D2-6BDE3C17CF8F}" presName="sibTrans" presStyleLbl="sibTrans2D1" presStyleIdx="0" presStyleCnt="0"/>
      <dgm:spPr/>
    </dgm:pt>
    <dgm:pt modelId="{D3A11BFC-2B61-4BFC-9835-D389D30A001B}" type="pres">
      <dgm:prSet presAssocID="{E4C6182A-99BB-4AC6-89C1-647A801BC558}" presName="compNode" presStyleCnt="0"/>
      <dgm:spPr/>
    </dgm:pt>
    <dgm:pt modelId="{79513BDA-E4B5-493A-912B-08276E376440}" type="pres">
      <dgm:prSet presAssocID="{E4C6182A-99BB-4AC6-89C1-647A801BC558}" presName="iconBgRect" presStyleLbl="bgShp" presStyleIdx="1" presStyleCnt="4"/>
      <dgm:spPr/>
    </dgm:pt>
    <dgm:pt modelId="{E2B6BAF6-C21C-45AA-B0DC-E55CEB0A55E0}" type="pres">
      <dgm:prSet presAssocID="{E4C6182A-99BB-4AC6-89C1-647A801BC55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me"/>
        </a:ext>
      </dgm:extLst>
    </dgm:pt>
    <dgm:pt modelId="{DE38778C-6382-414E-8EC7-8EAD74D1DD29}" type="pres">
      <dgm:prSet presAssocID="{E4C6182A-99BB-4AC6-89C1-647A801BC558}" presName="spaceRect" presStyleCnt="0"/>
      <dgm:spPr/>
    </dgm:pt>
    <dgm:pt modelId="{EAA2561B-BBFD-4C7A-940D-D2B0F6B8D0FA}" type="pres">
      <dgm:prSet presAssocID="{E4C6182A-99BB-4AC6-89C1-647A801BC558}" presName="textRect" presStyleLbl="revTx" presStyleIdx="1" presStyleCnt="4">
        <dgm:presLayoutVars>
          <dgm:chMax val="1"/>
          <dgm:chPref val="1"/>
        </dgm:presLayoutVars>
      </dgm:prSet>
      <dgm:spPr/>
    </dgm:pt>
    <dgm:pt modelId="{641EF9A6-564E-46ED-B507-E8D02F46ECB7}" type="pres">
      <dgm:prSet presAssocID="{217CB2B4-5514-45E7-B379-43283A6F5F3B}" presName="sibTrans" presStyleLbl="sibTrans2D1" presStyleIdx="0" presStyleCnt="0"/>
      <dgm:spPr/>
    </dgm:pt>
    <dgm:pt modelId="{68BBB625-15F5-453E-BAAF-887547549968}" type="pres">
      <dgm:prSet presAssocID="{7BBE66D8-B04B-4C30-97A2-CCCA3966F79C}" presName="compNode" presStyleCnt="0"/>
      <dgm:spPr/>
    </dgm:pt>
    <dgm:pt modelId="{ED6537F6-4104-43E5-9708-31315CDF0CFA}" type="pres">
      <dgm:prSet presAssocID="{7BBE66D8-B04B-4C30-97A2-CCCA3966F79C}" presName="iconBgRect" presStyleLbl="bgShp" presStyleIdx="2" presStyleCnt="4"/>
      <dgm:spPr/>
    </dgm:pt>
    <dgm:pt modelId="{CDC7A030-BE3D-4F7E-9297-9FA47E6F7EF3}" type="pres">
      <dgm:prSet presAssocID="{7BBE66D8-B04B-4C30-97A2-CCCA3966F79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9E58F1AA-EE8E-4D1A-9BEE-47F59952A260}" type="pres">
      <dgm:prSet presAssocID="{7BBE66D8-B04B-4C30-97A2-CCCA3966F79C}" presName="spaceRect" presStyleCnt="0"/>
      <dgm:spPr/>
    </dgm:pt>
    <dgm:pt modelId="{5E8D80A7-5B1E-42EA-8BAD-0824B74A50AF}" type="pres">
      <dgm:prSet presAssocID="{7BBE66D8-B04B-4C30-97A2-CCCA3966F79C}" presName="textRect" presStyleLbl="revTx" presStyleIdx="2" presStyleCnt="4">
        <dgm:presLayoutVars>
          <dgm:chMax val="1"/>
          <dgm:chPref val="1"/>
        </dgm:presLayoutVars>
      </dgm:prSet>
      <dgm:spPr/>
    </dgm:pt>
    <dgm:pt modelId="{4190B8AC-5B9B-4933-8977-EA3B00A239CF}" type="pres">
      <dgm:prSet presAssocID="{4E3A8538-FA71-4BE4-8206-3897DD084898}" presName="sibTrans" presStyleLbl="sibTrans2D1" presStyleIdx="0" presStyleCnt="0"/>
      <dgm:spPr/>
    </dgm:pt>
    <dgm:pt modelId="{9390DF11-9777-493F-A6C9-373C8D076065}" type="pres">
      <dgm:prSet presAssocID="{95847A71-64A2-4033-A969-5BA14767BCB8}" presName="compNode" presStyleCnt="0"/>
      <dgm:spPr/>
    </dgm:pt>
    <dgm:pt modelId="{F7D8CAC9-DD02-4754-AE41-1D0A602ACDE9}" type="pres">
      <dgm:prSet presAssocID="{95847A71-64A2-4033-A969-5BA14767BCB8}" presName="iconBgRect" presStyleLbl="bgShp" presStyleIdx="3" presStyleCnt="4"/>
      <dgm:spPr/>
    </dgm:pt>
    <dgm:pt modelId="{CA270BAB-E3BD-45E3-87F1-E9696844FBB9}" type="pres">
      <dgm:prSet presAssocID="{95847A71-64A2-4033-A969-5BA14767BCB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B09FD779-DD8A-48C7-8FBC-0E5705329A29}" type="pres">
      <dgm:prSet presAssocID="{95847A71-64A2-4033-A969-5BA14767BCB8}" presName="spaceRect" presStyleCnt="0"/>
      <dgm:spPr/>
    </dgm:pt>
    <dgm:pt modelId="{5ED71A6F-3A80-45F1-A773-40962F205C22}" type="pres">
      <dgm:prSet presAssocID="{95847A71-64A2-4033-A969-5BA14767BCB8}" presName="textRect" presStyleLbl="revTx" presStyleIdx="3" presStyleCnt="4">
        <dgm:presLayoutVars>
          <dgm:chMax val="1"/>
          <dgm:chPref val="1"/>
        </dgm:presLayoutVars>
      </dgm:prSet>
      <dgm:spPr/>
    </dgm:pt>
  </dgm:ptLst>
  <dgm:cxnLst>
    <dgm:cxn modelId="{06FC5532-5713-465E-8530-08A4B642ADF6}" type="presOf" srcId="{95847A71-64A2-4033-A969-5BA14767BCB8}" destId="{5ED71A6F-3A80-45F1-A773-40962F205C22}" srcOrd="0" destOrd="0" presId="urn:microsoft.com/office/officeart/2018/2/layout/IconCircleList"/>
    <dgm:cxn modelId="{3DF3F960-2228-4B0F-B168-CBE8AED49630}" srcId="{E0302B5F-A2ED-43E7-8380-B310650EE494}" destId="{E4C6182A-99BB-4AC6-89C1-647A801BC558}" srcOrd="1" destOrd="0" parTransId="{07AE9928-60BA-468A-BBA8-F264BBC004A2}" sibTransId="{217CB2B4-5514-45E7-B379-43283A6F5F3B}"/>
    <dgm:cxn modelId="{48034041-E73A-4B47-815A-F5023E97E46E}" srcId="{E0302B5F-A2ED-43E7-8380-B310650EE494}" destId="{95847A71-64A2-4033-A969-5BA14767BCB8}" srcOrd="3" destOrd="0" parTransId="{E31D4F67-92C9-4104-9641-1F977D9E395B}" sibTransId="{865CCC05-9FD6-48B2-BDAB-599F368C3D34}"/>
    <dgm:cxn modelId="{663D6741-F0D6-444C-AA90-7256E5AC48A6}" type="presOf" srcId="{7BBE66D8-B04B-4C30-97A2-CCCA3966F79C}" destId="{5E8D80A7-5B1E-42EA-8BAD-0824B74A50AF}" srcOrd="0" destOrd="0" presId="urn:microsoft.com/office/officeart/2018/2/layout/IconCircleList"/>
    <dgm:cxn modelId="{6451C86E-0D64-479F-881D-B92C23CE653E}" srcId="{E0302B5F-A2ED-43E7-8380-B310650EE494}" destId="{7BBE66D8-B04B-4C30-97A2-CCCA3966F79C}" srcOrd="2" destOrd="0" parTransId="{8D98212D-8823-405F-8397-8153777C5488}" sibTransId="{4E3A8538-FA71-4BE4-8206-3897DD084898}"/>
    <dgm:cxn modelId="{7D652A7E-3467-4AD8-AC3B-F87E6C756B8B}" type="presOf" srcId="{AC597458-EBE1-40D6-92D2-6BDE3C17CF8F}" destId="{44BD94CD-F6B3-4A4C-9E2D-EFDB7D6CFB72}" srcOrd="0" destOrd="0" presId="urn:microsoft.com/office/officeart/2018/2/layout/IconCircleList"/>
    <dgm:cxn modelId="{53FA6A9A-5928-458A-8898-6BAA341A65C8}" type="presOf" srcId="{E0302B5F-A2ED-43E7-8380-B310650EE494}" destId="{42C249F6-DDFF-47F7-BBCE-6B7BFEBA04E3}" srcOrd="0" destOrd="0" presId="urn:microsoft.com/office/officeart/2018/2/layout/IconCircleList"/>
    <dgm:cxn modelId="{D308C09D-90FC-406F-B76C-32CB28925141}" type="presOf" srcId="{FC7EFF43-5A84-4EB0-AE93-9C5F02EDAD77}" destId="{304DB000-9D0C-4D5B-A31F-5924BE1898F7}" srcOrd="0" destOrd="0" presId="urn:microsoft.com/office/officeart/2018/2/layout/IconCircleList"/>
    <dgm:cxn modelId="{C5ABBB9E-B6C4-4465-BB63-E64827C36450}" srcId="{E0302B5F-A2ED-43E7-8380-B310650EE494}" destId="{FC7EFF43-5A84-4EB0-AE93-9C5F02EDAD77}" srcOrd="0" destOrd="0" parTransId="{AABD1E3E-E75E-43CE-81A9-190F1C4DB100}" sibTransId="{AC597458-EBE1-40D6-92D2-6BDE3C17CF8F}"/>
    <dgm:cxn modelId="{907338BB-A444-4239-8491-E23C81AC6699}" type="presOf" srcId="{4E3A8538-FA71-4BE4-8206-3897DD084898}" destId="{4190B8AC-5B9B-4933-8977-EA3B00A239CF}" srcOrd="0" destOrd="0" presId="urn:microsoft.com/office/officeart/2018/2/layout/IconCircleList"/>
    <dgm:cxn modelId="{3D95D8DF-F0AB-4EF3-92E7-8D50A5976877}" type="presOf" srcId="{E4C6182A-99BB-4AC6-89C1-647A801BC558}" destId="{EAA2561B-BBFD-4C7A-940D-D2B0F6B8D0FA}" srcOrd="0" destOrd="0" presId="urn:microsoft.com/office/officeart/2018/2/layout/IconCircleList"/>
    <dgm:cxn modelId="{F4EF40E9-5259-4659-89E1-CE190B061BBD}" type="presOf" srcId="{217CB2B4-5514-45E7-B379-43283A6F5F3B}" destId="{641EF9A6-564E-46ED-B507-E8D02F46ECB7}" srcOrd="0" destOrd="0" presId="urn:microsoft.com/office/officeart/2018/2/layout/IconCircleList"/>
    <dgm:cxn modelId="{B77E7D00-9978-498D-8804-8A947E03245B}" type="presParOf" srcId="{42C249F6-DDFF-47F7-BBCE-6B7BFEBA04E3}" destId="{2F0A9927-83DF-4447-8F27-E9F47E2D6AB0}" srcOrd="0" destOrd="0" presId="urn:microsoft.com/office/officeart/2018/2/layout/IconCircleList"/>
    <dgm:cxn modelId="{13B0BFAC-F305-4036-80E9-CB3C135E53DC}" type="presParOf" srcId="{2F0A9927-83DF-4447-8F27-E9F47E2D6AB0}" destId="{036F1342-8CF3-4892-854E-1279B3DFEF2B}" srcOrd="0" destOrd="0" presId="urn:microsoft.com/office/officeart/2018/2/layout/IconCircleList"/>
    <dgm:cxn modelId="{97BD323F-A185-44BD-A4E1-3BA1A2B7D399}" type="presParOf" srcId="{036F1342-8CF3-4892-854E-1279B3DFEF2B}" destId="{0D5DD5DF-173D-45D9-A952-6361BEB9460B}" srcOrd="0" destOrd="0" presId="urn:microsoft.com/office/officeart/2018/2/layout/IconCircleList"/>
    <dgm:cxn modelId="{7295EE35-C438-4479-AF5C-EBF0114605FB}" type="presParOf" srcId="{036F1342-8CF3-4892-854E-1279B3DFEF2B}" destId="{48EECEC4-71AC-43AD-AEA8-721548D54965}" srcOrd="1" destOrd="0" presId="urn:microsoft.com/office/officeart/2018/2/layout/IconCircleList"/>
    <dgm:cxn modelId="{E5AF1000-E82C-450E-B69A-CF94F2D6745B}" type="presParOf" srcId="{036F1342-8CF3-4892-854E-1279B3DFEF2B}" destId="{F148735A-476C-4377-8F61-6C697BFE160D}" srcOrd="2" destOrd="0" presId="urn:microsoft.com/office/officeart/2018/2/layout/IconCircleList"/>
    <dgm:cxn modelId="{C832EEC5-D58F-4EBD-BCC6-C71A7A75737B}" type="presParOf" srcId="{036F1342-8CF3-4892-854E-1279B3DFEF2B}" destId="{304DB000-9D0C-4D5B-A31F-5924BE1898F7}" srcOrd="3" destOrd="0" presId="urn:microsoft.com/office/officeart/2018/2/layout/IconCircleList"/>
    <dgm:cxn modelId="{90AED03D-6AA6-46B8-BDDB-ADAF22B97CBE}" type="presParOf" srcId="{2F0A9927-83DF-4447-8F27-E9F47E2D6AB0}" destId="{44BD94CD-F6B3-4A4C-9E2D-EFDB7D6CFB72}" srcOrd="1" destOrd="0" presId="urn:microsoft.com/office/officeart/2018/2/layout/IconCircleList"/>
    <dgm:cxn modelId="{7CF036DC-447A-4781-A5C7-BEC916BB3FD6}" type="presParOf" srcId="{2F0A9927-83DF-4447-8F27-E9F47E2D6AB0}" destId="{D3A11BFC-2B61-4BFC-9835-D389D30A001B}" srcOrd="2" destOrd="0" presId="urn:microsoft.com/office/officeart/2018/2/layout/IconCircleList"/>
    <dgm:cxn modelId="{EEF1ED0B-63B2-4BF8-B390-BD48B730ABBD}" type="presParOf" srcId="{D3A11BFC-2B61-4BFC-9835-D389D30A001B}" destId="{79513BDA-E4B5-493A-912B-08276E376440}" srcOrd="0" destOrd="0" presId="urn:microsoft.com/office/officeart/2018/2/layout/IconCircleList"/>
    <dgm:cxn modelId="{2243FF13-F808-46AE-9AAB-16AB68428A39}" type="presParOf" srcId="{D3A11BFC-2B61-4BFC-9835-D389D30A001B}" destId="{E2B6BAF6-C21C-45AA-B0DC-E55CEB0A55E0}" srcOrd="1" destOrd="0" presId="urn:microsoft.com/office/officeart/2018/2/layout/IconCircleList"/>
    <dgm:cxn modelId="{701B5D91-215E-419D-B6FD-08D17BECC3B2}" type="presParOf" srcId="{D3A11BFC-2B61-4BFC-9835-D389D30A001B}" destId="{DE38778C-6382-414E-8EC7-8EAD74D1DD29}" srcOrd="2" destOrd="0" presId="urn:microsoft.com/office/officeart/2018/2/layout/IconCircleList"/>
    <dgm:cxn modelId="{89DA9233-805C-4D77-A05F-50E85D2BD2BF}" type="presParOf" srcId="{D3A11BFC-2B61-4BFC-9835-D389D30A001B}" destId="{EAA2561B-BBFD-4C7A-940D-D2B0F6B8D0FA}" srcOrd="3" destOrd="0" presId="urn:microsoft.com/office/officeart/2018/2/layout/IconCircleList"/>
    <dgm:cxn modelId="{92E78C8B-FB1B-4961-AD1E-E9220F1AC35F}" type="presParOf" srcId="{2F0A9927-83DF-4447-8F27-E9F47E2D6AB0}" destId="{641EF9A6-564E-46ED-B507-E8D02F46ECB7}" srcOrd="3" destOrd="0" presId="urn:microsoft.com/office/officeart/2018/2/layout/IconCircleList"/>
    <dgm:cxn modelId="{2EB0541C-C86E-4981-81B6-571BD57A9217}" type="presParOf" srcId="{2F0A9927-83DF-4447-8F27-E9F47E2D6AB0}" destId="{68BBB625-15F5-453E-BAAF-887547549968}" srcOrd="4" destOrd="0" presId="urn:microsoft.com/office/officeart/2018/2/layout/IconCircleList"/>
    <dgm:cxn modelId="{87C43A69-08AD-4FCA-AF8A-558F48DBCC2F}" type="presParOf" srcId="{68BBB625-15F5-453E-BAAF-887547549968}" destId="{ED6537F6-4104-43E5-9708-31315CDF0CFA}" srcOrd="0" destOrd="0" presId="urn:microsoft.com/office/officeart/2018/2/layout/IconCircleList"/>
    <dgm:cxn modelId="{28D8685A-8FA2-43C3-9D19-6ADF03BB8187}" type="presParOf" srcId="{68BBB625-15F5-453E-BAAF-887547549968}" destId="{CDC7A030-BE3D-4F7E-9297-9FA47E6F7EF3}" srcOrd="1" destOrd="0" presId="urn:microsoft.com/office/officeart/2018/2/layout/IconCircleList"/>
    <dgm:cxn modelId="{D0135D4F-6148-4630-B26E-D4C76B5E9D60}" type="presParOf" srcId="{68BBB625-15F5-453E-BAAF-887547549968}" destId="{9E58F1AA-EE8E-4D1A-9BEE-47F59952A260}" srcOrd="2" destOrd="0" presId="urn:microsoft.com/office/officeart/2018/2/layout/IconCircleList"/>
    <dgm:cxn modelId="{77AD03EB-9DB7-4093-A976-28500504E39A}" type="presParOf" srcId="{68BBB625-15F5-453E-BAAF-887547549968}" destId="{5E8D80A7-5B1E-42EA-8BAD-0824B74A50AF}" srcOrd="3" destOrd="0" presId="urn:microsoft.com/office/officeart/2018/2/layout/IconCircleList"/>
    <dgm:cxn modelId="{9D4AD1D9-047C-42AB-96B8-392521106910}" type="presParOf" srcId="{2F0A9927-83DF-4447-8F27-E9F47E2D6AB0}" destId="{4190B8AC-5B9B-4933-8977-EA3B00A239CF}" srcOrd="5" destOrd="0" presId="urn:microsoft.com/office/officeart/2018/2/layout/IconCircleList"/>
    <dgm:cxn modelId="{1D8EA7CE-55E6-458A-A01F-9D2808C6ACA8}" type="presParOf" srcId="{2F0A9927-83DF-4447-8F27-E9F47E2D6AB0}" destId="{9390DF11-9777-493F-A6C9-373C8D076065}" srcOrd="6" destOrd="0" presId="urn:microsoft.com/office/officeart/2018/2/layout/IconCircleList"/>
    <dgm:cxn modelId="{41AE6CE0-8196-4358-9945-D9AC6BC7E8F7}" type="presParOf" srcId="{9390DF11-9777-493F-A6C9-373C8D076065}" destId="{F7D8CAC9-DD02-4754-AE41-1D0A602ACDE9}" srcOrd="0" destOrd="0" presId="urn:microsoft.com/office/officeart/2018/2/layout/IconCircleList"/>
    <dgm:cxn modelId="{DB0EBD95-76D5-4752-9280-C60D10CE7CF7}" type="presParOf" srcId="{9390DF11-9777-493F-A6C9-373C8D076065}" destId="{CA270BAB-E3BD-45E3-87F1-E9696844FBB9}" srcOrd="1" destOrd="0" presId="urn:microsoft.com/office/officeart/2018/2/layout/IconCircleList"/>
    <dgm:cxn modelId="{7CB0168B-5425-4F02-B5DD-4A29520CA59B}" type="presParOf" srcId="{9390DF11-9777-493F-A6C9-373C8D076065}" destId="{B09FD779-DD8A-48C7-8FBC-0E5705329A29}" srcOrd="2" destOrd="0" presId="urn:microsoft.com/office/officeart/2018/2/layout/IconCircleList"/>
    <dgm:cxn modelId="{CFF714DF-23FE-47EB-AAC5-C2840C134474}" type="presParOf" srcId="{9390DF11-9777-493F-A6C9-373C8D076065}" destId="{5ED71A6F-3A80-45F1-A773-40962F205C22}"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FBDAED-9DC9-474A-9AA3-5D58F1F32E7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2900DE5-45E7-4DC6-937F-8880379CAD1A}">
      <dgm:prSet custT="1"/>
      <dgm:spPr/>
      <dgm:t>
        <a:bodyPr/>
        <a:lstStyle/>
        <a:p>
          <a:pPr>
            <a:lnSpc>
              <a:spcPct val="100000"/>
            </a:lnSpc>
          </a:pPr>
          <a:r>
            <a:rPr lang="en-IE" sz="2800" dirty="0"/>
            <a:t>Simons J – </a:t>
          </a:r>
          <a:r>
            <a:rPr lang="en-IE" sz="2800" b="1" dirty="0"/>
            <a:t>yes</a:t>
          </a:r>
          <a:r>
            <a:rPr lang="en-IE" sz="2800" dirty="0"/>
            <a:t> - distinguishing previous authorities which were determined prior to 2018 amendment of s.50B  </a:t>
          </a:r>
          <a:endParaRPr lang="en-US" sz="2800" dirty="0"/>
        </a:p>
      </dgm:t>
    </dgm:pt>
    <dgm:pt modelId="{39316F2F-A9E7-4758-BF06-EC6B5C3CB04F}" type="parTrans" cxnId="{7E211D65-B6C5-49BF-A0FE-C9AB966F64AD}">
      <dgm:prSet/>
      <dgm:spPr/>
      <dgm:t>
        <a:bodyPr/>
        <a:lstStyle/>
        <a:p>
          <a:endParaRPr lang="en-US"/>
        </a:p>
      </dgm:t>
    </dgm:pt>
    <dgm:pt modelId="{74F89F5A-2CE9-4DB8-9E84-1EEC32414DB5}" type="sibTrans" cxnId="{7E211D65-B6C5-49BF-A0FE-C9AB966F64AD}">
      <dgm:prSet/>
      <dgm:spPr/>
      <dgm:t>
        <a:bodyPr/>
        <a:lstStyle/>
        <a:p>
          <a:endParaRPr lang="en-US"/>
        </a:p>
      </dgm:t>
    </dgm:pt>
    <dgm:pt modelId="{561B1EDD-C833-4EEB-9BA7-4FE8EBA0A4AD}">
      <dgm:prSet custT="1"/>
      <dgm:spPr/>
      <dgm:t>
        <a:bodyPr/>
        <a:lstStyle/>
        <a:p>
          <a:pPr>
            <a:lnSpc>
              <a:spcPct val="100000"/>
            </a:lnSpc>
          </a:pPr>
          <a:r>
            <a:rPr lang="en-IE" sz="1600" dirty="0"/>
            <a:t>“</a:t>
          </a:r>
          <a:r>
            <a:rPr lang="en-IE" sz="2000" i="1" dirty="0"/>
            <a:t>The starting point for the analysis of whether the Applicants are entitled to a protective costs order must be the relevant provisions of domestic law in relation to costs. Whereas domestic law must, of course, be interpreted insofar as is possible in the light of EU law and the Aarhus Convention, it is still necessary to undertake the task of statutory interpretation.”</a:t>
          </a:r>
          <a:endParaRPr lang="en-US" sz="2000" i="1" dirty="0"/>
        </a:p>
      </dgm:t>
    </dgm:pt>
    <dgm:pt modelId="{812E5284-E754-4EF6-857A-604284A68E6E}" type="parTrans" cxnId="{9E5891BE-56D2-41D2-A231-0AF490DCDEF8}">
      <dgm:prSet/>
      <dgm:spPr/>
      <dgm:t>
        <a:bodyPr/>
        <a:lstStyle/>
        <a:p>
          <a:endParaRPr lang="en-US"/>
        </a:p>
      </dgm:t>
    </dgm:pt>
    <dgm:pt modelId="{E20A94CF-E8C2-4D10-8893-50C0F372B424}" type="sibTrans" cxnId="{9E5891BE-56D2-41D2-A231-0AF490DCDEF8}">
      <dgm:prSet/>
      <dgm:spPr/>
      <dgm:t>
        <a:bodyPr/>
        <a:lstStyle/>
        <a:p>
          <a:endParaRPr lang="en-US"/>
        </a:p>
      </dgm:t>
    </dgm:pt>
    <dgm:pt modelId="{26392EC8-E8E0-4D65-8A29-125BDC746574}" type="pres">
      <dgm:prSet presAssocID="{EAFBDAED-9DC9-474A-9AA3-5D58F1F32E79}" presName="root" presStyleCnt="0">
        <dgm:presLayoutVars>
          <dgm:dir/>
          <dgm:resizeHandles val="exact"/>
        </dgm:presLayoutVars>
      </dgm:prSet>
      <dgm:spPr/>
    </dgm:pt>
    <dgm:pt modelId="{D667676A-F931-4E0C-9611-95EA4C76487A}" type="pres">
      <dgm:prSet presAssocID="{72900DE5-45E7-4DC6-937F-8880379CAD1A}" presName="compNode" presStyleCnt="0"/>
      <dgm:spPr/>
    </dgm:pt>
    <dgm:pt modelId="{D5AAA34C-362B-45F3-9B4A-47A7FD2B917D}" type="pres">
      <dgm:prSet presAssocID="{72900DE5-45E7-4DC6-937F-8880379CAD1A}" presName="bgRect" presStyleLbl="bgShp" presStyleIdx="0" presStyleCnt="2"/>
      <dgm:spPr/>
    </dgm:pt>
    <dgm:pt modelId="{6CD3E877-5434-41B4-B44D-66CA39078928}" type="pres">
      <dgm:prSet presAssocID="{72900DE5-45E7-4DC6-937F-8880379CAD1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99789FD-8605-41F6-99DF-6A478716685A}" type="pres">
      <dgm:prSet presAssocID="{72900DE5-45E7-4DC6-937F-8880379CAD1A}" presName="spaceRect" presStyleCnt="0"/>
      <dgm:spPr/>
    </dgm:pt>
    <dgm:pt modelId="{35E9283D-3390-4A24-9E05-0784B911D859}" type="pres">
      <dgm:prSet presAssocID="{72900DE5-45E7-4DC6-937F-8880379CAD1A}" presName="parTx" presStyleLbl="revTx" presStyleIdx="0" presStyleCnt="2">
        <dgm:presLayoutVars>
          <dgm:chMax val="0"/>
          <dgm:chPref val="0"/>
        </dgm:presLayoutVars>
      </dgm:prSet>
      <dgm:spPr/>
    </dgm:pt>
    <dgm:pt modelId="{8CF37B4B-8919-4255-8B57-77997985FF85}" type="pres">
      <dgm:prSet presAssocID="{74F89F5A-2CE9-4DB8-9E84-1EEC32414DB5}" presName="sibTrans" presStyleCnt="0"/>
      <dgm:spPr/>
    </dgm:pt>
    <dgm:pt modelId="{6EBB885D-EB8D-4E47-A509-4819CAA555F2}" type="pres">
      <dgm:prSet presAssocID="{561B1EDD-C833-4EEB-9BA7-4FE8EBA0A4AD}" presName="compNode" presStyleCnt="0"/>
      <dgm:spPr/>
    </dgm:pt>
    <dgm:pt modelId="{D678432A-F228-4433-A0A2-0646DBAAF2BB}" type="pres">
      <dgm:prSet presAssocID="{561B1EDD-C833-4EEB-9BA7-4FE8EBA0A4AD}" presName="bgRect" presStyleLbl="bgShp" presStyleIdx="1" presStyleCnt="2" custLinFactNeighborY="910"/>
      <dgm:spPr/>
    </dgm:pt>
    <dgm:pt modelId="{B0BAAF88-7AA6-4509-9D2C-DB777B57AE51}" type="pres">
      <dgm:prSet presAssocID="{561B1EDD-C833-4EEB-9BA7-4FE8EBA0A4A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5E462698-97A7-4EEC-A9A8-433D1D53D1F8}" type="pres">
      <dgm:prSet presAssocID="{561B1EDD-C833-4EEB-9BA7-4FE8EBA0A4AD}" presName="spaceRect" presStyleCnt="0"/>
      <dgm:spPr/>
    </dgm:pt>
    <dgm:pt modelId="{5C9FF59F-7E3A-4F54-8189-83B95875CD09}" type="pres">
      <dgm:prSet presAssocID="{561B1EDD-C833-4EEB-9BA7-4FE8EBA0A4AD}" presName="parTx" presStyleLbl="revTx" presStyleIdx="1" presStyleCnt="2">
        <dgm:presLayoutVars>
          <dgm:chMax val="0"/>
          <dgm:chPref val="0"/>
        </dgm:presLayoutVars>
      </dgm:prSet>
      <dgm:spPr/>
    </dgm:pt>
  </dgm:ptLst>
  <dgm:cxnLst>
    <dgm:cxn modelId="{7E211D65-B6C5-49BF-A0FE-C9AB966F64AD}" srcId="{EAFBDAED-9DC9-474A-9AA3-5D58F1F32E79}" destId="{72900DE5-45E7-4DC6-937F-8880379CAD1A}" srcOrd="0" destOrd="0" parTransId="{39316F2F-A9E7-4758-BF06-EC6B5C3CB04F}" sibTransId="{74F89F5A-2CE9-4DB8-9E84-1EEC32414DB5}"/>
    <dgm:cxn modelId="{2CB9EA53-5DF9-4704-BECF-9982411A7E2E}" type="presOf" srcId="{EAFBDAED-9DC9-474A-9AA3-5D58F1F32E79}" destId="{26392EC8-E8E0-4D65-8A29-125BDC746574}" srcOrd="0" destOrd="0" presId="urn:microsoft.com/office/officeart/2018/2/layout/IconVerticalSolidList"/>
    <dgm:cxn modelId="{ACA2C559-8A7B-4624-BC2D-DDA31FCDF732}" type="presOf" srcId="{561B1EDD-C833-4EEB-9BA7-4FE8EBA0A4AD}" destId="{5C9FF59F-7E3A-4F54-8189-83B95875CD09}" srcOrd="0" destOrd="0" presId="urn:microsoft.com/office/officeart/2018/2/layout/IconVerticalSolidList"/>
    <dgm:cxn modelId="{9E5891BE-56D2-41D2-A231-0AF490DCDEF8}" srcId="{EAFBDAED-9DC9-474A-9AA3-5D58F1F32E79}" destId="{561B1EDD-C833-4EEB-9BA7-4FE8EBA0A4AD}" srcOrd="1" destOrd="0" parTransId="{812E5284-E754-4EF6-857A-604284A68E6E}" sibTransId="{E20A94CF-E8C2-4D10-8893-50C0F372B424}"/>
    <dgm:cxn modelId="{9FA47BF3-78FC-4D0C-BACD-CF8CA227F2BE}" type="presOf" srcId="{72900DE5-45E7-4DC6-937F-8880379CAD1A}" destId="{35E9283D-3390-4A24-9E05-0784B911D859}" srcOrd="0" destOrd="0" presId="urn:microsoft.com/office/officeart/2018/2/layout/IconVerticalSolidList"/>
    <dgm:cxn modelId="{C41625B4-C820-4129-837D-2F1371B48DBA}" type="presParOf" srcId="{26392EC8-E8E0-4D65-8A29-125BDC746574}" destId="{D667676A-F931-4E0C-9611-95EA4C76487A}" srcOrd="0" destOrd="0" presId="urn:microsoft.com/office/officeart/2018/2/layout/IconVerticalSolidList"/>
    <dgm:cxn modelId="{EA59C61A-00CC-410F-8771-3A3D4719868D}" type="presParOf" srcId="{D667676A-F931-4E0C-9611-95EA4C76487A}" destId="{D5AAA34C-362B-45F3-9B4A-47A7FD2B917D}" srcOrd="0" destOrd="0" presId="urn:microsoft.com/office/officeart/2018/2/layout/IconVerticalSolidList"/>
    <dgm:cxn modelId="{BD1BEEA7-409E-4812-A0ED-07C819903CE4}" type="presParOf" srcId="{D667676A-F931-4E0C-9611-95EA4C76487A}" destId="{6CD3E877-5434-41B4-B44D-66CA39078928}" srcOrd="1" destOrd="0" presId="urn:microsoft.com/office/officeart/2018/2/layout/IconVerticalSolidList"/>
    <dgm:cxn modelId="{14927755-9036-47D0-9AE0-D703489C044A}" type="presParOf" srcId="{D667676A-F931-4E0C-9611-95EA4C76487A}" destId="{599789FD-8605-41F6-99DF-6A478716685A}" srcOrd="2" destOrd="0" presId="urn:microsoft.com/office/officeart/2018/2/layout/IconVerticalSolidList"/>
    <dgm:cxn modelId="{28CA6CA4-0B7C-440A-8F08-86D4A586DB98}" type="presParOf" srcId="{D667676A-F931-4E0C-9611-95EA4C76487A}" destId="{35E9283D-3390-4A24-9E05-0784B911D859}" srcOrd="3" destOrd="0" presId="urn:microsoft.com/office/officeart/2018/2/layout/IconVerticalSolidList"/>
    <dgm:cxn modelId="{3EC3B7DA-D66E-4C90-A84C-1ABA1BD28E74}" type="presParOf" srcId="{26392EC8-E8E0-4D65-8A29-125BDC746574}" destId="{8CF37B4B-8919-4255-8B57-77997985FF85}" srcOrd="1" destOrd="0" presId="urn:microsoft.com/office/officeart/2018/2/layout/IconVerticalSolidList"/>
    <dgm:cxn modelId="{890AC7F1-6CCA-4191-BD92-29BFC60BCC40}" type="presParOf" srcId="{26392EC8-E8E0-4D65-8A29-125BDC746574}" destId="{6EBB885D-EB8D-4E47-A509-4819CAA555F2}" srcOrd="2" destOrd="0" presId="urn:microsoft.com/office/officeart/2018/2/layout/IconVerticalSolidList"/>
    <dgm:cxn modelId="{A2F0CE23-D29F-4A83-A4B8-9CD771B0968A}" type="presParOf" srcId="{6EBB885D-EB8D-4E47-A509-4819CAA555F2}" destId="{D678432A-F228-4433-A0A2-0646DBAAF2BB}" srcOrd="0" destOrd="0" presId="urn:microsoft.com/office/officeart/2018/2/layout/IconVerticalSolidList"/>
    <dgm:cxn modelId="{78DF10D8-2C1E-4632-B262-E54F34D3B964}" type="presParOf" srcId="{6EBB885D-EB8D-4E47-A509-4819CAA555F2}" destId="{B0BAAF88-7AA6-4509-9D2C-DB777B57AE51}" srcOrd="1" destOrd="0" presId="urn:microsoft.com/office/officeart/2018/2/layout/IconVerticalSolidList"/>
    <dgm:cxn modelId="{5CFB1DBD-2E7F-41A3-B4BC-AEC9C228BDFD}" type="presParOf" srcId="{6EBB885D-EB8D-4E47-A509-4819CAA555F2}" destId="{5E462698-97A7-4EEC-A9A8-433D1D53D1F8}" srcOrd="2" destOrd="0" presId="urn:microsoft.com/office/officeart/2018/2/layout/IconVerticalSolidList"/>
    <dgm:cxn modelId="{D2AA77CA-CBBC-4A3F-879C-94C0DF188E1C}" type="presParOf" srcId="{6EBB885D-EB8D-4E47-A509-4819CAA555F2}" destId="{5C9FF59F-7E3A-4F54-8189-83B95875CD0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7FEE6D-759A-4876-86ED-FEFA4B91E14E}"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2E158748-0D63-473F-BAE2-445D99AC89F7}">
      <dgm:prSet/>
      <dgm:spPr/>
      <dgm:t>
        <a:bodyPr/>
        <a:lstStyle/>
        <a:p>
          <a:r>
            <a:rPr lang="en-IE"/>
            <a:t>Law is fluid and evolving at both domestic and EU level </a:t>
          </a:r>
          <a:endParaRPr lang="en-US"/>
        </a:p>
      </dgm:t>
    </dgm:pt>
    <dgm:pt modelId="{F4A0BC5C-FC15-44C8-9A63-7207010054A7}" type="parTrans" cxnId="{6F34B289-E363-4109-844C-DB350A073BE3}">
      <dgm:prSet/>
      <dgm:spPr/>
      <dgm:t>
        <a:bodyPr/>
        <a:lstStyle/>
        <a:p>
          <a:endParaRPr lang="en-US"/>
        </a:p>
      </dgm:t>
    </dgm:pt>
    <dgm:pt modelId="{BCE557DB-8C23-40C3-8250-1D8533E04FBF}" type="sibTrans" cxnId="{6F34B289-E363-4109-844C-DB350A073BE3}">
      <dgm:prSet/>
      <dgm:spPr/>
      <dgm:t>
        <a:bodyPr/>
        <a:lstStyle/>
        <a:p>
          <a:endParaRPr lang="en-US"/>
        </a:p>
      </dgm:t>
    </dgm:pt>
    <dgm:pt modelId="{DA8B47F0-9513-41CE-812F-2BEFC89A7F9B}">
      <dgm:prSet/>
      <dgm:spPr/>
      <dgm:t>
        <a:bodyPr/>
        <a:lstStyle/>
        <a:p>
          <a:r>
            <a:rPr lang="en-IE"/>
            <a:t>Direction of travel appears to be  clear - towards a expansionary interpretation/application of SCR and PCO regime</a:t>
          </a:r>
          <a:endParaRPr lang="en-US"/>
        </a:p>
      </dgm:t>
    </dgm:pt>
    <dgm:pt modelId="{611B382D-99BE-4E83-9AAE-C12E5D240CD4}" type="parTrans" cxnId="{897E2C97-A7E7-4412-8328-D84054BE7021}">
      <dgm:prSet/>
      <dgm:spPr/>
      <dgm:t>
        <a:bodyPr/>
        <a:lstStyle/>
        <a:p>
          <a:endParaRPr lang="en-US"/>
        </a:p>
      </dgm:t>
    </dgm:pt>
    <dgm:pt modelId="{E295470D-18D9-4E38-AC57-6E078597FBC8}" type="sibTrans" cxnId="{897E2C97-A7E7-4412-8328-D84054BE7021}">
      <dgm:prSet/>
      <dgm:spPr/>
      <dgm:t>
        <a:bodyPr/>
        <a:lstStyle/>
        <a:p>
          <a:endParaRPr lang="en-US"/>
        </a:p>
      </dgm:t>
    </dgm:pt>
    <dgm:pt modelId="{B26CF835-CF69-4EE5-B140-673262DE06FF}">
      <dgm:prSet/>
      <dgm:spPr/>
      <dgm:t>
        <a:bodyPr/>
        <a:lstStyle/>
        <a:p>
          <a:r>
            <a:rPr lang="en-IE"/>
            <a:t>Driven by requirement to give effect to EU law and AC </a:t>
          </a:r>
          <a:endParaRPr lang="en-US"/>
        </a:p>
      </dgm:t>
    </dgm:pt>
    <dgm:pt modelId="{EDF979B6-7B7C-4452-B6DD-AE80DF99EEB4}" type="parTrans" cxnId="{91305602-FA66-49E0-A248-DC6559BE955D}">
      <dgm:prSet/>
      <dgm:spPr/>
      <dgm:t>
        <a:bodyPr/>
        <a:lstStyle/>
        <a:p>
          <a:endParaRPr lang="en-US"/>
        </a:p>
      </dgm:t>
    </dgm:pt>
    <dgm:pt modelId="{BD5036EB-1AD8-4C96-A404-B1B1DDEFAA8D}" type="sibTrans" cxnId="{91305602-FA66-49E0-A248-DC6559BE955D}">
      <dgm:prSet/>
      <dgm:spPr/>
      <dgm:t>
        <a:bodyPr/>
        <a:lstStyle/>
        <a:p>
          <a:endParaRPr lang="en-US"/>
        </a:p>
      </dgm:t>
    </dgm:pt>
    <dgm:pt modelId="{CD43D3A3-2F79-48B2-84F7-9A4EDA66A4D7}">
      <dgm:prSet/>
      <dgm:spPr/>
      <dgm:t>
        <a:bodyPr/>
        <a:lstStyle/>
        <a:p>
          <a:r>
            <a:rPr lang="en-IE" dirty="0"/>
            <a:t>Statutory provisions are unduly complex and would benefit from consolidation and streamlining – Aarhus Bill 2016 !</a:t>
          </a:r>
          <a:endParaRPr lang="en-US" dirty="0"/>
        </a:p>
      </dgm:t>
    </dgm:pt>
    <dgm:pt modelId="{C27A7A9F-8C18-4DC3-832A-3969FCBCC26D}" type="parTrans" cxnId="{B494A9AF-6007-4843-80F0-E35BA2ACFC53}">
      <dgm:prSet/>
      <dgm:spPr/>
      <dgm:t>
        <a:bodyPr/>
        <a:lstStyle/>
        <a:p>
          <a:endParaRPr lang="en-US"/>
        </a:p>
      </dgm:t>
    </dgm:pt>
    <dgm:pt modelId="{6FA81065-1830-4397-BC13-7BE23A166C89}" type="sibTrans" cxnId="{B494A9AF-6007-4843-80F0-E35BA2ACFC53}">
      <dgm:prSet/>
      <dgm:spPr/>
      <dgm:t>
        <a:bodyPr/>
        <a:lstStyle/>
        <a:p>
          <a:endParaRPr lang="en-US"/>
        </a:p>
      </dgm:t>
    </dgm:pt>
    <dgm:pt modelId="{7701CCB2-B5DC-436D-B7B8-FC8EC2124C8B}">
      <dgm:prSet/>
      <dgm:spPr/>
      <dgm:t>
        <a:bodyPr/>
        <a:lstStyle/>
        <a:p>
          <a:r>
            <a:rPr lang="en-IE"/>
            <a:t>Rules of Court governing the SCR/PCO regime would be welcome !</a:t>
          </a:r>
          <a:endParaRPr lang="en-US"/>
        </a:p>
      </dgm:t>
    </dgm:pt>
    <dgm:pt modelId="{195302EA-1297-467C-860C-826766CC9D0C}" type="parTrans" cxnId="{01B21065-9371-4239-85A6-7BF62C3D7C0F}">
      <dgm:prSet/>
      <dgm:spPr/>
      <dgm:t>
        <a:bodyPr/>
        <a:lstStyle/>
        <a:p>
          <a:endParaRPr lang="en-US"/>
        </a:p>
      </dgm:t>
    </dgm:pt>
    <dgm:pt modelId="{33183DA7-A594-4010-A075-A4800429D5F7}" type="sibTrans" cxnId="{01B21065-9371-4239-85A6-7BF62C3D7C0F}">
      <dgm:prSet/>
      <dgm:spPr/>
      <dgm:t>
        <a:bodyPr/>
        <a:lstStyle/>
        <a:p>
          <a:endParaRPr lang="en-US"/>
        </a:p>
      </dgm:t>
    </dgm:pt>
    <dgm:pt modelId="{93064715-87FD-4B45-B1D7-886C540A0BCC}" type="pres">
      <dgm:prSet presAssocID="{AF7FEE6D-759A-4876-86ED-FEFA4B91E14E}" presName="linear" presStyleCnt="0">
        <dgm:presLayoutVars>
          <dgm:animLvl val="lvl"/>
          <dgm:resizeHandles val="exact"/>
        </dgm:presLayoutVars>
      </dgm:prSet>
      <dgm:spPr/>
    </dgm:pt>
    <dgm:pt modelId="{390C472C-0480-47DA-BD90-AD50CD5C3C29}" type="pres">
      <dgm:prSet presAssocID="{2E158748-0D63-473F-BAE2-445D99AC89F7}" presName="parentText" presStyleLbl="node1" presStyleIdx="0" presStyleCnt="5">
        <dgm:presLayoutVars>
          <dgm:chMax val="0"/>
          <dgm:bulletEnabled val="1"/>
        </dgm:presLayoutVars>
      </dgm:prSet>
      <dgm:spPr/>
    </dgm:pt>
    <dgm:pt modelId="{2FB826FA-7FBC-4E80-A72B-333709BCB9D3}" type="pres">
      <dgm:prSet presAssocID="{BCE557DB-8C23-40C3-8250-1D8533E04FBF}" presName="spacer" presStyleCnt="0"/>
      <dgm:spPr/>
    </dgm:pt>
    <dgm:pt modelId="{7B5B28F1-ADF3-498A-8641-798CED5CEB18}" type="pres">
      <dgm:prSet presAssocID="{DA8B47F0-9513-41CE-812F-2BEFC89A7F9B}" presName="parentText" presStyleLbl="node1" presStyleIdx="1" presStyleCnt="5">
        <dgm:presLayoutVars>
          <dgm:chMax val="0"/>
          <dgm:bulletEnabled val="1"/>
        </dgm:presLayoutVars>
      </dgm:prSet>
      <dgm:spPr/>
    </dgm:pt>
    <dgm:pt modelId="{B26F19DE-C9CC-4966-9CCD-B938B5E2EA2A}" type="pres">
      <dgm:prSet presAssocID="{E295470D-18D9-4E38-AC57-6E078597FBC8}" presName="spacer" presStyleCnt="0"/>
      <dgm:spPr/>
    </dgm:pt>
    <dgm:pt modelId="{E07BABA3-4510-4F93-8E0F-EA874D0C59BF}" type="pres">
      <dgm:prSet presAssocID="{B26CF835-CF69-4EE5-B140-673262DE06FF}" presName="parentText" presStyleLbl="node1" presStyleIdx="2" presStyleCnt="5">
        <dgm:presLayoutVars>
          <dgm:chMax val="0"/>
          <dgm:bulletEnabled val="1"/>
        </dgm:presLayoutVars>
      </dgm:prSet>
      <dgm:spPr/>
    </dgm:pt>
    <dgm:pt modelId="{D3E8E8EB-E3DF-4DEF-9480-A70F4A6911DC}" type="pres">
      <dgm:prSet presAssocID="{BD5036EB-1AD8-4C96-A404-B1B1DDEFAA8D}" presName="spacer" presStyleCnt="0"/>
      <dgm:spPr/>
    </dgm:pt>
    <dgm:pt modelId="{332EA9D5-407F-42D2-9B02-F468080F5463}" type="pres">
      <dgm:prSet presAssocID="{CD43D3A3-2F79-48B2-84F7-9A4EDA66A4D7}" presName="parentText" presStyleLbl="node1" presStyleIdx="3" presStyleCnt="5">
        <dgm:presLayoutVars>
          <dgm:chMax val="0"/>
          <dgm:bulletEnabled val="1"/>
        </dgm:presLayoutVars>
      </dgm:prSet>
      <dgm:spPr/>
    </dgm:pt>
    <dgm:pt modelId="{E1E163F4-3199-440C-AA05-373BE34D3305}" type="pres">
      <dgm:prSet presAssocID="{6FA81065-1830-4397-BC13-7BE23A166C89}" presName="spacer" presStyleCnt="0"/>
      <dgm:spPr/>
    </dgm:pt>
    <dgm:pt modelId="{C919D52E-F800-4246-B3F3-E5DA8CF922BD}" type="pres">
      <dgm:prSet presAssocID="{7701CCB2-B5DC-436D-B7B8-FC8EC2124C8B}" presName="parentText" presStyleLbl="node1" presStyleIdx="4" presStyleCnt="5">
        <dgm:presLayoutVars>
          <dgm:chMax val="0"/>
          <dgm:bulletEnabled val="1"/>
        </dgm:presLayoutVars>
      </dgm:prSet>
      <dgm:spPr/>
    </dgm:pt>
  </dgm:ptLst>
  <dgm:cxnLst>
    <dgm:cxn modelId="{91305602-FA66-49E0-A248-DC6559BE955D}" srcId="{AF7FEE6D-759A-4876-86ED-FEFA4B91E14E}" destId="{B26CF835-CF69-4EE5-B140-673262DE06FF}" srcOrd="2" destOrd="0" parTransId="{EDF979B6-7B7C-4452-B6DD-AE80DF99EEB4}" sibTransId="{BD5036EB-1AD8-4C96-A404-B1B1DDEFAA8D}"/>
    <dgm:cxn modelId="{0F346B13-700F-4CAE-9471-CA1189D5204E}" type="presOf" srcId="{2E158748-0D63-473F-BAE2-445D99AC89F7}" destId="{390C472C-0480-47DA-BD90-AD50CD5C3C29}" srcOrd="0" destOrd="0" presId="urn:microsoft.com/office/officeart/2005/8/layout/vList2"/>
    <dgm:cxn modelId="{60C5A72D-1569-40AA-B495-D88F8DB6A2F5}" type="presOf" srcId="{AF7FEE6D-759A-4876-86ED-FEFA4B91E14E}" destId="{93064715-87FD-4B45-B1D7-886C540A0BCC}" srcOrd="0" destOrd="0" presId="urn:microsoft.com/office/officeart/2005/8/layout/vList2"/>
    <dgm:cxn modelId="{18CF8E39-5DC8-4FB3-A31A-FAA9A81B2089}" type="presOf" srcId="{CD43D3A3-2F79-48B2-84F7-9A4EDA66A4D7}" destId="{332EA9D5-407F-42D2-9B02-F468080F5463}" srcOrd="0" destOrd="0" presId="urn:microsoft.com/office/officeart/2005/8/layout/vList2"/>
    <dgm:cxn modelId="{01B21065-9371-4239-85A6-7BF62C3D7C0F}" srcId="{AF7FEE6D-759A-4876-86ED-FEFA4B91E14E}" destId="{7701CCB2-B5DC-436D-B7B8-FC8EC2124C8B}" srcOrd="4" destOrd="0" parTransId="{195302EA-1297-467C-860C-826766CC9D0C}" sibTransId="{33183DA7-A594-4010-A075-A4800429D5F7}"/>
    <dgm:cxn modelId="{6F34B289-E363-4109-844C-DB350A073BE3}" srcId="{AF7FEE6D-759A-4876-86ED-FEFA4B91E14E}" destId="{2E158748-0D63-473F-BAE2-445D99AC89F7}" srcOrd="0" destOrd="0" parTransId="{F4A0BC5C-FC15-44C8-9A63-7207010054A7}" sibTransId="{BCE557DB-8C23-40C3-8250-1D8533E04FBF}"/>
    <dgm:cxn modelId="{897E2C97-A7E7-4412-8328-D84054BE7021}" srcId="{AF7FEE6D-759A-4876-86ED-FEFA4B91E14E}" destId="{DA8B47F0-9513-41CE-812F-2BEFC89A7F9B}" srcOrd="1" destOrd="0" parTransId="{611B382D-99BE-4E83-9AAE-C12E5D240CD4}" sibTransId="{E295470D-18D9-4E38-AC57-6E078597FBC8}"/>
    <dgm:cxn modelId="{B494A9AF-6007-4843-80F0-E35BA2ACFC53}" srcId="{AF7FEE6D-759A-4876-86ED-FEFA4B91E14E}" destId="{CD43D3A3-2F79-48B2-84F7-9A4EDA66A4D7}" srcOrd="3" destOrd="0" parTransId="{C27A7A9F-8C18-4DC3-832A-3969FCBCC26D}" sibTransId="{6FA81065-1830-4397-BC13-7BE23A166C89}"/>
    <dgm:cxn modelId="{12EE56D8-DDBD-4998-815A-82EE0D4F4F12}" type="presOf" srcId="{B26CF835-CF69-4EE5-B140-673262DE06FF}" destId="{E07BABA3-4510-4F93-8E0F-EA874D0C59BF}" srcOrd="0" destOrd="0" presId="urn:microsoft.com/office/officeart/2005/8/layout/vList2"/>
    <dgm:cxn modelId="{263468E1-D818-4F85-AE22-B19D39DB6FF9}" type="presOf" srcId="{DA8B47F0-9513-41CE-812F-2BEFC89A7F9B}" destId="{7B5B28F1-ADF3-498A-8641-798CED5CEB18}" srcOrd="0" destOrd="0" presId="urn:microsoft.com/office/officeart/2005/8/layout/vList2"/>
    <dgm:cxn modelId="{48B339FF-D9D6-427A-912C-E2D2FCC300CB}" type="presOf" srcId="{7701CCB2-B5DC-436D-B7B8-FC8EC2124C8B}" destId="{C919D52E-F800-4246-B3F3-E5DA8CF922BD}" srcOrd="0" destOrd="0" presId="urn:microsoft.com/office/officeart/2005/8/layout/vList2"/>
    <dgm:cxn modelId="{95B5D397-F7B8-4352-9AF5-E726559039A0}" type="presParOf" srcId="{93064715-87FD-4B45-B1D7-886C540A0BCC}" destId="{390C472C-0480-47DA-BD90-AD50CD5C3C29}" srcOrd="0" destOrd="0" presId="urn:microsoft.com/office/officeart/2005/8/layout/vList2"/>
    <dgm:cxn modelId="{30824A6E-964C-451D-9071-4D1CA0A30794}" type="presParOf" srcId="{93064715-87FD-4B45-B1D7-886C540A0BCC}" destId="{2FB826FA-7FBC-4E80-A72B-333709BCB9D3}" srcOrd="1" destOrd="0" presId="urn:microsoft.com/office/officeart/2005/8/layout/vList2"/>
    <dgm:cxn modelId="{74B83FDE-F93D-4D87-B20A-E12C4D3586C4}" type="presParOf" srcId="{93064715-87FD-4B45-B1D7-886C540A0BCC}" destId="{7B5B28F1-ADF3-498A-8641-798CED5CEB18}" srcOrd="2" destOrd="0" presId="urn:microsoft.com/office/officeart/2005/8/layout/vList2"/>
    <dgm:cxn modelId="{793E58E9-3985-4E2F-B729-C70EE9F542CD}" type="presParOf" srcId="{93064715-87FD-4B45-B1D7-886C540A0BCC}" destId="{B26F19DE-C9CC-4966-9CCD-B938B5E2EA2A}" srcOrd="3" destOrd="0" presId="urn:microsoft.com/office/officeart/2005/8/layout/vList2"/>
    <dgm:cxn modelId="{F7EF7F82-445F-4754-8939-40AD2ED24F23}" type="presParOf" srcId="{93064715-87FD-4B45-B1D7-886C540A0BCC}" destId="{E07BABA3-4510-4F93-8E0F-EA874D0C59BF}" srcOrd="4" destOrd="0" presId="urn:microsoft.com/office/officeart/2005/8/layout/vList2"/>
    <dgm:cxn modelId="{E40E1DE8-84EC-4DBA-9AAA-86A3219E677F}" type="presParOf" srcId="{93064715-87FD-4B45-B1D7-886C540A0BCC}" destId="{D3E8E8EB-E3DF-4DEF-9480-A70F4A6911DC}" srcOrd="5" destOrd="0" presId="urn:microsoft.com/office/officeart/2005/8/layout/vList2"/>
    <dgm:cxn modelId="{56524901-1BEF-47B5-A448-6D822D205D15}" type="presParOf" srcId="{93064715-87FD-4B45-B1D7-886C540A0BCC}" destId="{332EA9D5-407F-42D2-9B02-F468080F5463}" srcOrd="6" destOrd="0" presId="urn:microsoft.com/office/officeart/2005/8/layout/vList2"/>
    <dgm:cxn modelId="{A9E7B95B-D77D-4CAA-A905-D073398F8761}" type="presParOf" srcId="{93064715-87FD-4B45-B1D7-886C540A0BCC}" destId="{E1E163F4-3199-440C-AA05-373BE34D3305}" srcOrd="7" destOrd="0" presId="urn:microsoft.com/office/officeart/2005/8/layout/vList2"/>
    <dgm:cxn modelId="{C4413C19-332E-40F5-B2D2-DBE7601A640D}" type="presParOf" srcId="{93064715-87FD-4B45-B1D7-886C540A0BCC}" destId="{C919D52E-F800-4246-B3F3-E5DA8CF922B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CCEC51-DEF8-4608-AF20-80322529AD19}"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1408343B-6E79-4B9E-8A8A-2C01D9889F72}">
      <dgm:prSet/>
      <dgm:spPr/>
      <dgm:t>
        <a:bodyPr/>
        <a:lstStyle/>
        <a:p>
          <a:r>
            <a:rPr lang="en-IE" dirty="0"/>
            <a:t>Questions and comments are welcome ! </a:t>
          </a:r>
          <a:endParaRPr lang="en-US" dirty="0"/>
        </a:p>
      </dgm:t>
    </dgm:pt>
    <dgm:pt modelId="{B8A24870-3D99-4284-969E-C7A111A6AF68}" type="parTrans" cxnId="{E170394C-D832-4438-B7BF-250D64EA2195}">
      <dgm:prSet/>
      <dgm:spPr/>
      <dgm:t>
        <a:bodyPr/>
        <a:lstStyle/>
        <a:p>
          <a:endParaRPr lang="en-US"/>
        </a:p>
      </dgm:t>
    </dgm:pt>
    <dgm:pt modelId="{9B4933A1-52C7-4024-B51E-18905676DA4F}" type="sibTrans" cxnId="{E170394C-D832-4438-B7BF-250D64EA2195}">
      <dgm:prSet/>
      <dgm:spPr/>
      <dgm:t>
        <a:bodyPr/>
        <a:lstStyle/>
        <a:p>
          <a:endParaRPr lang="en-US"/>
        </a:p>
      </dgm:t>
    </dgm:pt>
    <dgm:pt modelId="{35727B22-6BA9-435E-B04C-C36E53D15519}">
      <dgm:prSet/>
      <dgm:spPr/>
      <dgm:t>
        <a:bodyPr/>
        <a:lstStyle/>
        <a:p>
          <a:r>
            <a:rPr lang="en-IE" dirty="0"/>
            <a:t>Caselaw @www.courts.ie</a:t>
          </a:r>
          <a:endParaRPr lang="en-US" dirty="0"/>
        </a:p>
      </dgm:t>
    </dgm:pt>
    <dgm:pt modelId="{5F7673BF-D578-4CBE-98A4-28D4FC268BA2}" type="parTrans" cxnId="{1E4BE9F6-6CE8-47D1-866E-2188FDB340AC}">
      <dgm:prSet/>
      <dgm:spPr/>
      <dgm:t>
        <a:bodyPr/>
        <a:lstStyle/>
        <a:p>
          <a:endParaRPr lang="en-US"/>
        </a:p>
      </dgm:t>
    </dgm:pt>
    <dgm:pt modelId="{DCEB9ED6-F541-4CA4-B73E-72085E9946BB}" type="sibTrans" cxnId="{1E4BE9F6-6CE8-47D1-866E-2188FDB340AC}">
      <dgm:prSet/>
      <dgm:spPr/>
      <dgm:t>
        <a:bodyPr/>
        <a:lstStyle/>
        <a:p>
          <a:endParaRPr lang="en-US"/>
        </a:p>
      </dgm:t>
    </dgm:pt>
    <dgm:pt modelId="{AFEA2800-D0B3-402D-B9BB-DEF8644118D4}">
      <dgm:prSet/>
      <dgm:spPr/>
      <dgm:t>
        <a:bodyPr/>
        <a:lstStyle/>
        <a:p>
          <a:r>
            <a:rPr lang="en-IE"/>
            <a:t>Statutory provisions @lawreform.ie</a:t>
          </a:r>
          <a:endParaRPr lang="en-US"/>
        </a:p>
      </dgm:t>
    </dgm:pt>
    <dgm:pt modelId="{AF2618A0-73D7-4CD3-AF7B-C3BE55F1D0F5}" type="parTrans" cxnId="{F1159FE1-8D41-480B-AE5C-8E1519C868FE}">
      <dgm:prSet/>
      <dgm:spPr/>
      <dgm:t>
        <a:bodyPr/>
        <a:lstStyle/>
        <a:p>
          <a:endParaRPr lang="en-US"/>
        </a:p>
      </dgm:t>
    </dgm:pt>
    <dgm:pt modelId="{8F159C29-696A-438F-81ED-D919A695863D}" type="sibTrans" cxnId="{F1159FE1-8D41-480B-AE5C-8E1519C868FE}">
      <dgm:prSet/>
      <dgm:spPr/>
      <dgm:t>
        <a:bodyPr/>
        <a:lstStyle/>
        <a:p>
          <a:endParaRPr lang="en-US"/>
        </a:p>
      </dgm:t>
    </dgm:pt>
    <dgm:pt modelId="{02B2DD35-2FDF-4E7D-B066-AF2B221F0C12}" type="pres">
      <dgm:prSet presAssocID="{BCCCEC51-DEF8-4608-AF20-80322529AD19}" presName="hierChild1" presStyleCnt="0">
        <dgm:presLayoutVars>
          <dgm:chPref val="1"/>
          <dgm:dir/>
          <dgm:animOne val="branch"/>
          <dgm:animLvl val="lvl"/>
          <dgm:resizeHandles/>
        </dgm:presLayoutVars>
      </dgm:prSet>
      <dgm:spPr/>
    </dgm:pt>
    <dgm:pt modelId="{27EFE262-6CA4-4A30-AF26-C44847B402CC}" type="pres">
      <dgm:prSet presAssocID="{1408343B-6E79-4B9E-8A8A-2C01D9889F72}" presName="hierRoot1" presStyleCnt="0"/>
      <dgm:spPr/>
    </dgm:pt>
    <dgm:pt modelId="{0EC14E47-D137-4340-B640-25A87CF5C015}" type="pres">
      <dgm:prSet presAssocID="{1408343B-6E79-4B9E-8A8A-2C01D9889F72}" presName="composite" presStyleCnt="0"/>
      <dgm:spPr/>
    </dgm:pt>
    <dgm:pt modelId="{2C7901C3-469C-4EAB-92F3-8E40716237CA}" type="pres">
      <dgm:prSet presAssocID="{1408343B-6E79-4B9E-8A8A-2C01D9889F72}" presName="background" presStyleLbl="node0" presStyleIdx="0" presStyleCnt="3"/>
      <dgm:spPr/>
    </dgm:pt>
    <dgm:pt modelId="{4FDFFEF7-D498-47FD-BFE5-51AF7D2D4863}" type="pres">
      <dgm:prSet presAssocID="{1408343B-6E79-4B9E-8A8A-2C01D9889F72}" presName="text" presStyleLbl="fgAcc0" presStyleIdx="0" presStyleCnt="3">
        <dgm:presLayoutVars>
          <dgm:chPref val="3"/>
        </dgm:presLayoutVars>
      </dgm:prSet>
      <dgm:spPr/>
    </dgm:pt>
    <dgm:pt modelId="{12B3067F-0EF5-429D-9120-CF14AC11818D}" type="pres">
      <dgm:prSet presAssocID="{1408343B-6E79-4B9E-8A8A-2C01D9889F72}" presName="hierChild2" presStyleCnt="0"/>
      <dgm:spPr/>
    </dgm:pt>
    <dgm:pt modelId="{0E067EA4-0959-42B6-8F9E-ABDD5BF4C8E1}" type="pres">
      <dgm:prSet presAssocID="{35727B22-6BA9-435E-B04C-C36E53D15519}" presName="hierRoot1" presStyleCnt="0"/>
      <dgm:spPr/>
    </dgm:pt>
    <dgm:pt modelId="{ECBC93F9-9432-4223-BF14-B3F4F3C7C79A}" type="pres">
      <dgm:prSet presAssocID="{35727B22-6BA9-435E-B04C-C36E53D15519}" presName="composite" presStyleCnt="0"/>
      <dgm:spPr/>
    </dgm:pt>
    <dgm:pt modelId="{33D95EA0-EEFE-45AB-B0EB-06F0C0DCDD8F}" type="pres">
      <dgm:prSet presAssocID="{35727B22-6BA9-435E-B04C-C36E53D15519}" presName="background" presStyleLbl="node0" presStyleIdx="1" presStyleCnt="3"/>
      <dgm:spPr/>
    </dgm:pt>
    <dgm:pt modelId="{D52B5E25-0944-435B-B1A8-C9396795A06A}" type="pres">
      <dgm:prSet presAssocID="{35727B22-6BA9-435E-B04C-C36E53D15519}" presName="text" presStyleLbl="fgAcc0" presStyleIdx="1" presStyleCnt="3">
        <dgm:presLayoutVars>
          <dgm:chPref val="3"/>
        </dgm:presLayoutVars>
      </dgm:prSet>
      <dgm:spPr/>
    </dgm:pt>
    <dgm:pt modelId="{9E1771E9-8987-4308-A000-9CC960EFB816}" type="pres">
      <dgm:prSet presAssocID="{35727B22-6BA9-435E-B04C-C36E53D15519}" presName="hierChild2" presStyleCnt="0"/>
      <dgm:spPr/>
    </dgm:pt>
    <dgm:pt modelId="{66BB80A8-DF04-4F67-851A-3529496F9109}" type="pres">
      <dgm:prSet presAssocID="{AFEA2800-D0B3-402D-B9BB-DEF8644118D4}" presName="hierRoot1" presStyleCnt="0"/>
      <dgm:spPr/>
    </dgm:pt>
    <dgm:pt modelId="{9B2B1AF0-7B25-49EE-BD73-3CC27F948ED3}" type="pres">
      <dgm:prSet presAssocID="{AFEA2800-D0B3-402D-B9BB-DEF8644118D4}" presName="composite" presStyleCnt="0"/>
      <dgm:spPr/>
    </dgm:pt>
    <dgm:pt modelId="{86401F27-0CC7-4B1A-969F-8C4B0F3AC82B}" type="pres">
      <dgm:prSet presAssocID="{AFEA2800-D0B3-402D-B9BB-DEF8644118D4}" presName="background" presStyleLbl="node0" presStyleIdx="2" presStyleCnt="3"/>
      <dgm:spPr/>
    </dgm:pt>
    <dgm:pt modelId="{423A3D3A-814D-4A79-88D7-95F2266BF90A}" type="pres">
      <dgm:prSet presAssocID="{AFEA2800-D0B3-402D-B9BB-DEF8644118D4}" presName="text" presStyleLbl="fgAcc0" presStyleIdx="2" presStyleCnt="3">
        <dgm:presLayoutVars>
          <dgm:chPref val="3"/>
        </dgm:presLayoutVars>
      </dgm:prSet>
      <dgm:spPr/>
    </dgm:pt>
    <dgm:pt modelId="{4497406B-9E24-4B4D-AE39-DBAA045D59CE}" type="pres">
      <dgm:prSet presAssocID="{AFEA2800-D0B3-402D-B9BB-DEF8644118D4}" presName="hierChild2" presStyleCnt="0"/>
      <dgm:spPr/>
    </dgm:pt>
  </dgm:ptLst>
  <dgm:cxnLst>
    <dgm:cxn modelId="{E170394C-D832-4438-B7BF-250D64EA2195}" srcId="{BCCCEC51-DEF8-4608-AF20-80322529AD19}" destId="{1408343B-6E79-4B9E-8A8A-2C01D9889F72}" srcOrd="0" destOrd="0" parTransId="{B8A24870-3D99-4284-969E-C7A111A6AF68}" sibTransId="{9B4933A1-52C7-4024-B51E-18905676DA4F}"/>
    <dgm:cxn modelId="{24AA139B-B728-4A4A-A3FB-D140509EC196}" type="presOf" srcId="{BCCCEC51-DEF8-4608-AF20-80322529AD19}" destId="{02B2DD35-2FDF-4E7D-B066-AF2B221F0C12}" srcOrd="0" destOrd="0" presId="urn:microsoft.com/office/officeart/2005/8/layout/hierarchy1"/>
    <dgm:cxn modelId="{70F369A5-6D30-4B64-BEEB-000121C7FBAF}" type="presOf" srcId="{1408343B-6E79-4B9E-8A8A-2C01D9889F72}" destId="{4FDFFEF7-D498-47FD-BFE5-51AF7D2D4863}" srcOrd="0" destOrd="0" presId="urn:microsoft.com/office/officeart/2005/8/layout/hierarchy1"/>
    <dgm:cxn modelId="{51FAF8C3-CAA4-44D7-9CFE-F5ECD6056CEB}" type="presOf" srcId="{35727B22-6BA9-435E-B04C-C36E53D15519}" destId="{D52B5E25-0944-435B-B1A8-C9396795A06A}" srcOrd="0" destOrd="0" presId="urn:microsoft.com/office/officeart/2005/8/layout/hierarchy1"/>
    <dgm:cxn modelId="{F1159FE1-8D41-480B-AE5C-8E1519C868FE}" srcId="{BCCCEC51-DEF8-4608-AF20-80322529AD19}" destId="{AFEA2800-D0B3-402D-B9BB-DEF8644118D4}" srcOrd="2" destOrd="0" parTransId="{AF2618A0-73D7-4CD3-AF7B-C3BE55F1D0F5}" sibTransId="{8F159C29-696A-438F-81ED-D919A695863D}"/>
    <dgm:cxn modelId="{1E4BE9F6-6CE8-47D1-866E-2188FDB340AC}" srcId="{BCCCEC51-DEF8-4608-AF20-80322529AD19}" destId="{35727B22-6BA9-435E-B04C-C36E53D15519}" srcOrd="1" destOrd="0" parTransId="{5F7673BF-D578-4CBE-98A4-28D4FC268BA2}" sibTransId="{DCEB9ED6-F541-4CA4-B73E-72085E9946BB}"/>
    <dgm:cxn modelId="{301DB3FD-1926-4DA7-84D3-BEFE9C38617C}" type="presOf" srcId="{AFEA2800-D0B3-402D-B9BB-DEF8644118D4}" destId="{423A3D3A-814D-4A79-88D7-95F2266BF90A}" srcOrd="0" destOrd="0" presId="urn:microsoft.com/office/officeart/2005/8/layout/hierarchy1"/>
    <dgm:cxn modelId="{FA8D77DB-5FEC-42B0-AC22-6DC1E84B6109}" type="presParOf" srcId="{02B2DD35-2FDF-4E7D-B066-AF2B221F0C12}" destId="{27EFE262-6CA4-4A30-AF26-C44847B402CC}" srcOrd="0" destOrd="0" presId="urn:microsoft.com/office/officeart/2005/8/layout/hierarchy1"/>
    <dgm:cxn modelId="{11D2C1EA-04F6-4775-8AA1-E7D18EC06FF9}" type="presParOf" srcId="{27EFE262-6CA4-4A30-AF26-C44847B402CC}" destId="{0EC14E47-D137-4340-B640-25A87CF5C015}" srcOrd="0" destOrd="0" presId="urn:microsoft.com/office/officeart/2005/8/layout/hierarchy1"/>
    <dgm:cxn modelId="{22630851-9810-4333-AB1D-EAF2640946AB}" type="presParOf" srcId="{0EC14E47-D137-4340-B640-25A87CF5C015}" destId="{2C7901C3-469C-4EAB-92F3-8E40716237CA}" srcOrd="0" destOrd="0" presId="urn:microsoft.com/office/officeart/2005/8/layout/hierarchy1"/>
    <dgm:cxn modelId="{803D61A3-CED8-48C2-AAD8-6C6F2947D4E5}" type="presParOf" srcId="{0EC14E47-D137-4340-B640-25A87CF5C015}" destId="{4FDFFEF7-D498-47FD-BFE5-51AF7D2D4863}" srcOrd="1" destOrd="0" presId="urn:microsoft.com/office/officeart/2005/8/layout/hierarchy1"/>
    <dgm:cxn modelId="{545DFB93-8AA2-4BBA-BDAE-1473F8F01E9F}" type="presParOf" srcId="{27EFE262-6CA4-4A30-AF26-C44847B402CC}" destId="{12B3067F-0EF5-429D-9120-CF14AC11818D}" srcOrd="1" destOrd="0" presId="urn:microsoft.com/office/officeart/2005/8/layout/hierarchy1"/>
    <dgm:cxn modelId="{602FDFE6-22D0-4964-B8E7-C337FD40D59D}" type="presParOf" srcId="{02B2DD35-2FDF-4E7D-B066-AF2B221F0C12}" destId="{0E067EA4-0959-42B6-8F9E-ABDD5BF4C8E1}" srcOrd="1" destOrd="0" presId="urn:microsoft.com/office/officeart/2005/8/layout/hierarchy1"/>
    <dgm:cxn modelId="{74944697-3DED-4E02-A139-C4B82644540B}" type="presParOf" srcId="{0E067EA4-0959-42B6-8F9E-ABDD5BF4C8E1}" destId="{ECBC93F9-9432-4223-BF14-B3F4F3C7C79A}" srcOrd="0" destOrd="0" presId="urn:microsoft.com/office/officeart/2005/8/layout/hierarchy1"/>
    <dgm:cxn modelId="{57FBC0C2-7BBD-4119-9B24-12511A70AF47}" type="presParOf" srcId="{ECBC93F9-9432-4223-BF14-B3F4F3C7C79A}" destId="{33D95EA0-EEFE-45AB-B0EB-06F0C0DCDD8F}" srcOrd="0" destOrd="0" presId="urn:microsoft.com/office/officeart/2005/8/layout/hierarchy1"/>
    <dgm:cxn modelId="{081BCCB0-DDC9-4CA0-8967-69CB436071D5}" type="presParOf" srcId="{ECBC93F9-9432-4223-BF14-B3F4F3C7C79A}" destId="{D52B5E25-0944-435B-B1A8-C9396795A06A}" srcOrd="1" destOrd="0" presId="urn:microsoft.com/office/officeart/2005/8/layout/hierarchy1"/>
    <dgm:cxn modelId="{BF90A90C-16C9-484D-8A8F-D9F244CC32C1}" type="presParOf" srcId="{0E067EA4-0959-42B6-8F9E-ABDD5BF4C8E1}" destId="{9E1771E9-8987-4308-A000-9CC960EFB816}" srcOrd="1" destOrd="0" presId="urn:microsoft.com/office/officeart/2005/8/layout/hierarchy1"/>
    <dgm:cxn modelId="{065482A5-C70C-4B29-AC9F-408097C07F24}" type="presParOf" srcId="{02B2DD35-2FDF-4E7D-B066-AF2B221F0C12}" destId="{66BB80A8-DF04-4F67-851A-3529496F9109}" srcOrd="2" destOrd="0" presId="urn:microsoft.com/office/officeart/2005/8/layout/hierarchy1"/>
    <dgm:cxn modelId="{D0334710-F655-4B08-9075-62E515C153F4}" type="presParOf" srcId="{66BB80A8-DF04-4F67-851A-3529496F9109}" destId="{9B2B1AF0-7B25-49EE-BD73-3CC27F948ED3}" srcOrd="0" destOrd="0" presId="urn:microsoft.com/office/officeart/2005/8/layout/hierarchy1"/>
    <dgm:cxn modelId="{8D211EF6-164E-41D6-91D7-89F9706977C7}" type="presParOf" srcId="{9B2B1AF0-7B25-49EE-BD73-3CC27F948ED3}" destId="{86401F27-0CC7-4B1A-969F-8C4B0F3AC82B}" srcOrd="0" destOrd="0" presId="urn:microsoft.com/office/officeart/2005/8/layout/hierarchy1"/>
    <dgm:cxn modelId="{5532E87A-C996-4821-A571-A665ECCE98D0}" type="presParOf" srcId="{9B2B1AF0-7B25-49EE-BD73-3CC27F948ED3}" destId="{423A3D3A-814D-4A79-88D7-95F2266BF90A}" srcOrd="1" destOrd="0" presId="urn:microsoft.com/office/officeart/2005/8/layout/hierarchy1"/>
    <dgm:cxn modelId="{6FA2A6F9-0B4F-4CD3-BCDF-9D1347760244}" type="presParOf" srcId="{66BB80A8-DF04-4F67-851A-3529496F9109}" destId="{4497406B-9E24-4B4D-AE39-DBAA045D59C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78C45-63E4-48BA-BE31-6EF4F1819DD2}">
      <dsp:nvSpPr>
        <dsp:cNvPr id="0" name=""/>
        <dsp:cNvSpPr/>
      </dsp:nvSpPr>
      <dsp:spPr>
        <a:xfrm>
          <a:off x="0" y="0"/>
          <a:ext cx="5316108" cy="8692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a:t>An analysis of the ongoing influence of EU Law on access to environmental law in Ireland</a:t>
          </a:r>
          <a:endParaRPr lang="en-US" sz="1600" kern="1200"/>
        </a:p>
      </dsp:txBody>
      <dsp:txXfrm>
        <a:off x="25459" y="25459"/>
        <a:ext cx="4276416" cy="818333"/>
      </dsp:txXfrm>
    </dsp:sp>
    <dsp:sp modelId="{83A2D190-CBF9-40B7-88E2-D79C9206E89E}">
      <dsp:nvSpPr>
        <dsp:cNvPr id="0" name=""/>
        <dsp:cNvSpPr/>
      </dsp:nvSpPr>
      <dsp:spPr>
        <a:xfrm>
          <a:off x="396982" y="989980"/>
          <a:ext cx="5316108" cy="86925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dirty="0"/>
            <a:t>A </a:t>
          </a:r>
          <a:r>
            <a:rPr lang="en-IE" sz="1600" b="1" kern="1200" dirty="0"/>
            <a:t>selective</a:t>
          </a:r>
          <a:r>
            <a:rPr lang="en-IE" sz="1600" kern="1200" dirty="0"/>
            <a:t> analysis having regard to time constraints </a:t>
          </a:r>
          <a:endParaRPr lang="en-US" sz="1600" kern="1200" dirty="0"/>
        </a:p>
      </dsp:txBody>
      <dsp:txXfrm>
        <a:off x="422441" y="1015439"/>
        <a:ext cx="4303194" cy="818333"/>
      </dsp:txXfrm>
    </dsp:sp>
    <dsp:sp modelId="{CAB33495-0DC3-4FA5-8A10-8E4E08F464BE}">
      <dsp:nvSpPr>
        <dsp:cNvPr id="0" name=""/>
        <dsp:cNvSpPr/>
      </dsp:nvSpPr>
      <dsp:spPr>
        <a:xfrm>
          <a:off x="793964" y="1979961"/>
          <a:ext cx="5316108" cy="86925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a:t>Focus is on ‘legal costs as this is the most significant aspect of access to justice in practice  </a:t>
          </a:r>
          <a:endParaRPr lang="en-US" sz="1600" kern="1200"/>
        </a:p>
      </dsp:txBody>
      <dsp:txXfrm>
        <a:off x="819423" y="2005420"/>
        <a:ext cx="4303194" cy="818333"/>
      </dsp:txXfrm>
    </dsp:sp>
    <dsp:sp modelId="{BC8A0EE6-AA0F-4738-904E-DF07B9649713}">
      <dsp:nvSpPr>
        <dsp:cNvPr id="0" name=""/>
        <dsp:cNvSpPr/>
      </dsp:nvSpPr>
      <dsp:spPr>
        <a:xfrm>
          <a:off x="1190946" y="2969942"/>
          <a:ext cx="5316108" cy="86925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a:t>EU Law imposes a requirement for a procedure to review environmental decisions that ‘not prohibitively expensive’.</a:t>
          </a:r>
          <a:endParaRPr lang="en-US" sz="1600" kern="1200"/>
        </a:p>
      </dsp:txBody>
      <dsp:txXfrm>
        <a:off x="1216405" y="2995401"/>
        <a:ext cx="4303194" cy="818333"/>
      </dsp:txXfrm>
    </dsp:sp>
    <dsp:sp modelId="{0F3496EC-3877-4570-B8B7-AA29608EE908}">
      <dsp:nvSpPr>
        <dsp:cNvPr id="0" name=""/>
        <dsp:cNvSpPr/>
      </dsp:nvSpPr>
      <dsp:spPr>
        <a:xfrm>
          <a:off x="1587928" y="3959923"/>
          <a:ext cx="5316108" cy="869251"/>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a:t>NPE obligation arises under PP Directive implementing Article 9 of the Aarhus Convention (‘AC’)</a:t>
          </a:r>
          <a:endParaRPr lang="en-US" sz="1600" kern="1200"/>
        </a:p>
      </dsp:txBody>
      <dsp:txXfrm>
        <a:off x="1613387" y="3985382"/>
        <a:ext cx="4303194" cy="818333"/>
      </dsp:txXfrm>
    </dsp:sp>
    <dsp:sp modelId="{E90A1745-0D70-4BFB-8B0E-99971479CA04}">
      <dsp:nvSpPr>
        <dsp:cNvPr id="0" name=""/>
        <dsp:cNvSpPr/>
      </dsp:nvSpPr>
      <dsp:spPr>
        <a:xfrm>
          <a:off x="4751095" y="635036"/>
          <a:ext cx="565013" cy="565013"/>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4878223" y="635036"/>
        <a:ext cx="310757" cy="425172"/>
      </dsp:txXfrm>
    </dsp:sp>
    <dsp:sp modelId="{C83EE09C-4174-422F-B9DD-B4F8926D1CBF}">
      <dsp:nvSpPr>
        <dsp:cNvPr id="0" name=""/>
        <dsp:cNvSpPr/>
      </dsp:nvSpPr>
      <dsp:spPr>
        <a:xfrm>
          <a:off x="5148077" y="1625017"/>
          <a:ext cx="565013" cy="565013"/>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275205" y="1625017"/>
        <a:ext cx="310757" cy="425172"/>
      </dsp:txXfrm>
    </dsp:sp>
    <dsp:sp modelId="{0C40B490-9CE9-4F85-8C3C-27CB9E67BD03}">
      <dsp:nvSpPr>
        <dsp:cNvPr id="0" name=""/>
        <dsp:cNvSpPr/>
      </dsp:nvSpPr>
      <dsp:spPr>
        <a:xfrm>
          <a:off x="5545059" y="2600510"/>
          <a:ext cx="565013" cy="565013"/>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72187" y="2600510"/>
        <a:ext cx="310757" cy="425172"/>
      </dsp:txXfrm>
    </dsp:sp>
    <dsp:sp modelId="{6E2F0D43-CFF2-466B-A1E9-A88AC2DABFBD}">
      <dsp:nvSpPr>
        <dsp:cNvPr id="0" name=""/>
        <dsp:cNvSpPr/>
      </dsp:nvSpPr>
      <dsp:spPr>
        <a:xfrm>
          <a:off x="5942041" y="3600149"/>
          <a:ext cx="565013" cy="565013"/>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069169" y="3600149"/>
        <a:ext cx="310757" cy="4251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05AFB-C669-4492-8D97-D1A80B233AA2}">
      <dsp:nvSpPr>
        <dsp:cNvPr id="0" name=""/>
        <dsp:cNvSpPr/>
      </dsp:nvSpPr>
      <dsp:spPr>
        <a:xfrm>
          <a:off x="0" y="1747"/>
          <a:ext cx="10515600" cy="66851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IE" sz="2000" kern="1200" dirty="0"/>
            <a:t>Contained in </a:t>
          </a:r>
          <a:r>
            <a:rPr lang="en-IE" sz="2000" b="1" kern="1200" dirty="0"/>
            <a:t>two separate </a:t>
          </a:r>
          <a:r>
            <a:rPr lang="en-IE" sz="2000" kern="1200" dirty="0"/>
            <a:t>statutory provisions</a:t>
          </a:r>
          <a:endParaRPr lang="en-US" sz="2000" kern="1200" dirty="0"/>
        </a:p>
      </dsp:txBody>
      <dsp:txXfrm>
        <a:off x="32634" y="34381"/>
        <a:ext cx="10450332" cy="603249"/>
      </dsp:txXfrm>
    </dsp:sp>
    <dsp:sp modelId="{26ADCA2C-CAC8-4939-8E8A-7BAEABC3D87B}">
      <dsp:nvSpPr>
        <dsp:cNvPr id="0" name=""/>
        <dsp:cNvSpPr/>
      </dsp:nvSpPr>
      <dsp:spPr>
        <a:xfrm>
          <a:off x="0" y="683539"/>
          <a:ext cx="10515600" cy="66851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IE" sz="2000" kern="1200" dirty="0"/>
            <a:t>Section.50B of the Planning and Development Act 2000 (as amended) </a:t>
          </a:r>
          <a:endParaRPr lang="en-US" sz="2000" kern="1200" dirty="0"/>
        </a:p>
      </dsp:txBody>
      <dsp:txXfrm>
        <a:off x="32634" y="716173"/>
        <a:ext cx="10450332" cy="603249"/>
      </dsp:txXfrm>
    </dsp:sp>
    <dsp:sp modelId="{020DDC50-F9E6-4A6F-B31C-92B0EACAB9F2}">
      <dsp:nvSpPr>
        <dsp:cNvPr id="0" name=""/>
        <dsp:cNvSpPr/>
      </dsp:nvSpPr>
      <dsp:spPr>
        <a:xfrm>
          <a:off x="0" y="1365332"/>
          <a:ext cx="10515600" cy="66851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dirty="0"/>
            <a:t>Section 3 -7 of the Environmental (Miscellaneous Provisions)  Act, 2011 (‘EMPA’) </a:t>
          </a:r>
          <a:endParaRPr lang="en-US" sz="1600" kern="1200" dirty="0"/>
        </a:p>
      </dsp:txBody>
      <dsp:txXfrm>
        <a:off x="32634" y="1397966"/>
        <a:ext cx="10450332" cy="603249"/>
      </dsp:txXfrm>
    </dsp:sp>
    <dsp:sp modelId="{32B76B75-AB1B-45D7-A6A6-BC76A8DEBC8D}">
      <dsp:nvSpPr>
        <dsp:cNvPr id="0" name=""/>
        <dsp:cNvSpPr/>
      </dsp:nvSpPr>
      <dsp:spPr>
        <a:xfrm>
          <a:off x="0" y="2047124"/>
          <a:ext cx="10515600" cy="66851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E" sz="1600" kern="1200" dirty="0"/>
            <a:t>Introduce a ‘special costs rule’ (SCR) which is different to the ordinary rule that costs follow the event subject to exceptional circumstances and  trial judge discretion  - Order 99 of the RSC</a:t>
          </a:r>
          <a:endParaRPr lang="en-US" sz="1600" kern="1200" dirty="0"/>
        </a:p>
      </dsp:txBody>
      <dsp:txXfrm>
        <a:off x="32634" y="2079758"/>
        <a:ext cx="10450332" cy="603249"/>
      </dsp:txXfrm>
    </dsp:sp>
    <dsp:sp modelId="{4381E025-84AD-4255-B1C2-C4CCF9D70F85}">
      <dsp:nvSpPr>
        <dsp:cNvPr id="0" name=""/>
        <dsp:cNvSpPr/>
      </dsp:nvSpPr>
      <dsp:spPr>
        <a:xfrm>
          <a:off x="0" y="2728916"/>
          <a:ext cx="10515600" cy="66851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dirty="0"/>
            <a:t>Applicant can seek an order (Protective Costs Order) that SCR apply to proceedings </a:t>
          </a:r>
          <a:endParaRPr lang="en-US" sz="1800" kern="1200" dirty="0"/>
        </a:p>
      </dsp:txBody>
      <dsp:txXfrm>
        <a:off x="32634" y="2761550"/>
        <a:ext cx="10450332" cy="603249"/>
      </dsp:txXfrm>
    </dsp:sp>
    <dsp:sp modelId="{90FD9A76-E2AF-45F7-AA46-CB155EE027C6}">
      <dsp:nvSpPr>
        <dsp:cNvPr id="0" name=""/>
        <dsp:cNvSpPr/>
      </dsp:nvSpPr>
      <dsp:spPr>
        <a:xfrm>
          <a:off x="0" y="3410709"/>
          <a:ext cx="10515600" cy="66851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dirty="0"/>
            <a:t>Statutory provisions convoluted and the subject of significant litigation as to their scope of application and effect  </a:t>
          </a:r>
          <a:endParaRPr lang="en-US" sz="1800" kern="1200" dirty="0"/>
        </a:p>
      </dsp:txBody>
      <dsp:txXfrm>
        <a:off x="32634" y="3443343"/>
        <a:ext cx="10450332" cy="6032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E5214-275C-4437-A0F7-6CA7CBE23B76}">
      <dsp:nvSpPr>
        <dsp:cNvPr id="0" name=""/>
        <dsp:cNvSpPr/>
      </dsp:nvSpPr>
      <dsp:spPr>
        <a:xfrm>
          <a:off x="0" y="41544"/>
          <a:ext cx="10515600" cy="13747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Need to establish that the failure to ensure compliance with, or enforcement of, a statutory requirement has caused, is causing, or is likely to cause, damage to the environment.</a:t>
          </a:r>
          <a:endParaRPr lang="en-US" sz="2500" kern="1200" dirty="0"/>
        </a:p>
      </dsp:txBody>
      <dsp:txXfrm>
        <a:off x="67110" y="108654"/>
        <a:ext cx="10381380" cy="1240530"/>
      </dsp:txXfrm>
    </dsp:sp>
    <dsp:sp modelId="{9FF645C7-05D6-4F47-A679-B60C9F60BAA2}">
      <dsp:nvSpPr>
        <dsp:cNvPr id="0" name=""/>
        <dsp:cNvSpPr/>
      </dsp:nvSpPr>
      <dsp:spPr>
        <a:xfrm>
          <a:off x="0" y="1488294"/>
          <a:ext cx="10515600" cy="137475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a:t>CJEU in Case C 470/16 </a:t>
          </a:r>
          <a:r>
            <a:rPr lang="en-IE" sz="2500" i="1" kern="1200"/>
            <a:t>North East Pylon</a:t>
          </a:r>
          <a:r>
            <a:rPr lang="en-IE" sz="2500" kern="1200"/>
            <a:t> has held that a Member State is not entitled to impose such a restriction </a:t>
          </a:r>
          <a:endParaRPr lang="en-US" sz="2500" kern="1200"/>
        </a:p>
      </dsp:txBody>
      <dsp:txXfrm>
        <a:off x="67110" y="1555404"/>
        <a:ext cx="10381380" cy="1240530"/>
      </dsp:txXfrm>
    </dsp:sp>
    <dsp:sp modelId="{E38ED8FA-EF9E-45A7-B4F6-2FCF085F25D2}">
      <dsp:nvSpPr>
        <dsp:cNvPr id="0" name=""/>
        <dsp:cNvSpPr/>
      </dsp:nvSpPr>
      <dsp:spPr>
        <a:xfrm>
          <a:off x="0" y="2935044"/>
          <a:ext cx="10515600" cy="137475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Accordingly whilst this requirement remain in force it appears it is contrary to EU law and cannot lawfully be applied  </a:t>
          </a:r>
          <a:endParaRPr lang="en-US" sz="2500" kern="1200" dirty="0"/>
        </a:p>
      </dsp:txBody>
      <dsp:txXfrm>
        <a:off x="67110" y="3002154"/>
        <a:ext cx="10381380" cy="12405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DD5DF-173D-45D9-A952-6361BEB9460B}">
      <dsp:nvSpPr>
        <dsp:cNvPr id="0" name=""/>
        <dsp:cNvSpPr/>
      </dsp:nvSpPr>
      <dsp:spPr>
        <a:xfrm>
          <a:off x="408192" y="67916"/>
          <a:ext cx="1231599" cy="123159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EECEC4-71AC-43AD-AEA8-721548D54965}">
      <dsp:nvSpPr>
        <dsp:cNvPr id="0" name=""/>
        <dsp:cNvSpPr/>
      </dsp:nvSpPr>
      <dsp:spPr>
        <a:xfrm>
          <a:off x="666828" y="326552"/>
          <a:ext cx="714327" cy="7143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4DB000-9D0C-4D5B-A31F-5924BE1898F7}">
      <dsp:nvSpPr>
        <dsp:cNvPr id="0" name=""/>
        <dsp:cNvSpPr/>
      </dsp:nvSpPr>
      <dsp:spPr>
        <a:xfrm>
          <a:off x="1903706" y="67916"/>
          <a:ext cx="2903056" cy="1231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IE" sz="1100" kern="1200"/>
            <a:t>Simons J. – 1</a:t>
          </a:r>
          <a:r>
            <a:rPr lang="en-IE" sz="1100" kern="1200" baseline="30000"/>
            <a:t>st</a:t>
          </a:r>
          <a:r>
            <a:rPr lang="en-IE" sz="1100" kern="1200"/>
            <a:t> judgement on current iteration of s.50B</a:t>
          </a:r>
          <a:endParaRPr lang="en-US" sz="1100" kern="1200"/>
        </a:p>
      </dsp:txBody>
      <dsp:txXfrm>
        <a:off x="1903706" y="67916"/>
        <a:ext cx="2903056" cy="1231599"/>
      </dsp:txXfrm>
    </dsp:sp>
    <dsp:sp modelId="{79513BDA-E4B5-493A-912B-08276E376440}">
      <dsp:nvSpPr>
        <dsp:cNvPr id="0" name=""/>
        <dsp:cNvSpPr/>
      </dsp:nvSpPr>
      <dsp:spPr>
        <a:xfrm>
          <a:off x="5312597" y="67916"/>
          <a:ext cx="1231599" cy="123159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6BAF6-C21C-45AA-B0DC-E55CEB0A55E0}">
      <dsp:nvSpPr>
        <dsp:cNvPr id="0" name=""/>
        <dsp:cNvSpPr/>
      </dsp:nvSpPr>
      <dsp:spPr>
        <a:xfrm>
          <a:off x="5571233" y="326552"/>
          <a:ext cx="714327" cy="7143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A2561B-BBFD-4C7A-940D-D2B0F6B8D0FA}">
      <dsp:nvSpPr>
        <dsp:cNvPr id="0" name=""/>
        <dsp:cNvSpPr/>
      </dsp:nvSpPr>
      <dsp:spPr>
        <a:xfrm>
          <a:off x="6808111" y="67916"/>
          <a:ext cx="2903056" cy="1231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IE" sz="1100" kern="1200"/>
            <a:t>JR of decision of ABP to grant PP for Strategic Housing Development pursuant to s.9 of PDA 2016  </a:t>
          </a:r>
          <a:endParaRPr lang="en-US" sz="1100" kern="1200"/>
        </a:p>
      </dsp:txBody>
      <dsp:txXfrm>
        <a:off x="6808111" y="67916"/>
        <a:ext cx="2903056" cy="1231599"/>
      </dsp:txXfrm>
    </dsp:sp>
    <dsp:sp modelId="{ED6537F6-4104-43E5-9708-31315CDF0CFA}">
      <dsp:nvSpPr>
        <dsp:cNvPr id="0" name=""/>
        <dsp:cNvSpPr/>
      </dsp:nvSpPr>
      <dsp:spPr>
        <a:xfrm>
          <a:off x="408192" y="1831847"/>
          <a:ext cx="1231599" cy="1231599"/>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C7A030-BE3D-4F7E-9297-9FA47E6F7EF3}">
      <dsp:nvSpPr>
        <dsp:cNvPr id="0" name=""/>
        <dsp:cNvSpPr/>
      </dsp:nvSpPr>
      <dsp:spPr>
        <a:xfrm>
          <a:off x="666828" y="2090483"/>
          <a:ext cx="714327" cy="7143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8D80A7-5B1E-42EA-8BAD-0824B74A50AF}">
      <dsp:nvSpPr>
        <dsp:cNvPr id="0" name=""/>
        <dsp:cNvSpPr/>
      </dsp:nvSpPr>
      <dsp:spPr>
        <a:xfrm>
          <a:off x="1903706" y="1831847"/>
          <a:ext cx="2903056" cy="1231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IE" sz="1100" kern="1200"/>
            <a:t>Applicant sought preliminary order that SCR rules applies pursuant to (a) s.50B PDA 2000 or (b) s.7 Environment (Miscellaneous Provisions) Act 2011, as amended or </a:t>
          </a:r>
          <a:endParaRPr lang="en-US" sz="1100" kern="1200"/>
        </a:p>
      </dsp:txBody>
      <dsp:txXfrm>
        <a:off x="1903706" y="1831847"/>
        <a:ext cx="2903056" cy="1231599"/>
      </dsp:txXfrm>
    </dsp:sp>
    <dsp:sp modelId="{F7D8CAC9-DD02-4754-AE41-1D0A602ACDE9}">
      <dsp:nvSpPr>
        <dsp:cNvPr id="0" name=""/>
        <dsp:cNvSpPr/>
      </dsp:nvSpPr>
      <dsp:spPr>
        <a:xfrm>
          <a:off x="5312597" y="1831847"/>
          <a:ext cx="1231599" cy="1231599"/>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270BAB-E3BD-45E3-87F1-E9696844FBB9}">
      <dsp:nvSpPr>
        <dsp:cNvPr id="0" name=""/>
        <dsp:cNvSpPr/>
      </dsp:nvSpPr>
      <dsp:spPr>
        <a:xfrm>
          <a:off x="5571233" y="2090483"/>
          <a:ext cx="714327" cy="7143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D71A6F-3A80-45F1-A773-40962F205C22}">
      <dsp:nvSpPr>
        <dsp:cNvPr id="0" name=""/>
        <dsp:cNvSpPr/>
      </dsp:nvSpPr>
      <dsp:spPr>
        <a:xfrm>
          <a:off x="6808111" y="1831847"/>
          <a:ext cx="2903056" cy="1231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IE" sz="1100" kern="1200"/>
            <a:t>Pursuant to Order 99 of RSC and /or pursuant to the inherent jurisdiction of the Court, limiting the sum to which the Applicants and/or each of them, shall be liable in the event that the Applicants and/or each of them, or unsuccessful in obtaining relief in the within proceedings.</a:t>
          </a:r>
          <a:endParaRPr lang="en-US" sz="1100" kern="1200"/>
        </a:p>
      </dsp:txBody>
      <dsp:txXfrm>
        <a:off x="6808111" y="1831847"/>
        <a:ext cx="2903056" cy="12315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AA34C-362B-45F3-9B4A-47A7FD2B917D}">
      <dsp:nvSpPr>
        <dsp:cNvPr id="0" name=""/>
        <dsp:cNvSpPr/>
      </dsp:nvSpPr>
      <dsp:spPr>
        <a:xfrm>
          <a:off x="0" y="44193"/>
          <a:ext cx="10515600" cy="19683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D3E877-5434-41B4-B44D-66CA39078928}">
      <dsp:nvSpPr>
        <dsp:cNvPr id="0" name=""/>
        <dsp:cNvSpPr/>
      </dsp:nvSpPr>
      <dsp:spPr>
        <a:xfrm>
          <a:off x="595410" y="487060"/>
          <a:ext cx="1082565" cy="10825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E9283D-3390-4A24-9E05-0784B911D859}">
      <dsp:nvSpPr>
        <dsp:cNvPr id="0" name=""/>
        <dsp:cNvSpPr/>
      </dsp:nvSpPr>
      <dsp:spPr>
        <a:xfrm>
          <a:off x="2273387" y="44193"/>
          <a:ext cx="8206875" cy="196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8312" tIns="208312" rIns="208312" bIns="208312" numCol="1" spcCol="1270" anchor="ctr" anchorCtr="0">
          <a:noAutofit/>
        </a:bodyPr>
        <a:lstStyle/>
        <a:p>
          <a:pPr marL="0" lvl="0" indent="0" algn="l" defTabSz="1244600">
            <a:lnSpc>
              <a:spcPct val="100000"/>
            </a:lnSpc>
            <a:spcBef>
              <a:spcPct val="0"/>
            </a:spcBef>
            <a:spcAft>
              <a:spcPct val="35000"/>
            </a:spcAft>
            <a:buNone/>
          </a:pPr>
          <a:r>
            <a:rPr lang="en-IE" sz="2800" kern="1200" dirty="0"/>
            <a:t>Simons J – </a:t>
          </a:r>
          <a:r>
            <a:rPr lang="en-IE" sz="2800" b="1" kern="1200" dirty="0"/>
            <a:t>yes</a:t>
          </a:r>
          <a:r>
            <a:rPr lang="en-IE" sz="2800" kern="1200" dirty="0"/>
            <a:t> - distinguishing previous authorities which were determined prior to 2018 amendment of s.50B  </a:t>
          </a:r>
          <a:endParaRPr lang="en-US" sz="2800" kern="1200" dirty="0"/>
        </a:p>
      </dsp:txBody>
      <dsp:txXfrm>
        <a:off x="2273387" y="44193"/>
        <a:ext cx="8206875" cy="1968300"/>
      </dsp:txXfrm>
    </dsp:sp>
    <dsp:sp modelId="{D678432A-F228-4433-A0A2-0646DBAAF2BB}">
      <dsp:nvSpPr>
        <dsp:cNvPr id="0" name=""/>
        <dsp:cNvSpPr/>
      </dsp:nvSpPr>
      <dsp:spPr>
        <a:xfrm>
          <a:off x="0" y="2356755"/>
          <a:ext cx="10515600" cy="19683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BAAF88-7AA6-4509-9D2C-DB777B57AE51}">
      <dsp:nvSpPr>
        <dsp:cNvPr id="0" name=""/>
        <dsp:cNvSpPr/>
      </dsp:nvSpPr>
      <dsp:spPr>
        <a:xfrm>
          <a:off x="595410" y="2781711"/>
          <a:ext cx="1082565" cy="10825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9FF59F-7E3A-4F54-8189-83B95875CD09}">
      <dsp:nvSpPr>
        <dsp:cNvPr id="0" name=""/>
        <dsp:cNvSpPr/>
      </dsp:nvSpPr>
      <dsp:spPr>
        <a:xfrm>
          <a:off x="2273387" y="2338844"/>
          <a:ext cx="8206875" cy="196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8312" tIns="208312" rIns="208312" bIns="208312" numCol="1" spcCol="1270" anchor="ctr" anchorCtr="0">
          <a:noAutofit/>
        </a:bodyPr>
        <a:lstStyle/>
        <a:p>
          <a:pPr marL="0" lvl="0" indent="0" algn="l" defTabSz="711200">
            <a:lnSpc>
              <a:spcPct val="100000"/>
            </a:lnSpc>
            <a:spcBef>
              <a:spcPct val="0"/>
            </a:spcBef>
            <a:spcAft>
              <a:spcPct val="35000"/>
            </a:spcAft>
            <a:buNone/>
          </a:pPr>
          <a:r>
            <a:rPr lang="en-IE" sz="1600" kern="1200" dirty="0"/>
            <a:t>“</a:t>
          </a:r>
          <a:r>
            <a:rPr lang="en-IE" sz="2000" i="1" kern="1200" dirty="0"/>
            <a:t>The starting point for the analysis of whether the Applicants are entitled to a protective costs order must be the relevant provisions of domestic law in relation to costs. Whereas domestic law must, of course, be interpreted insofar as is possible in the light of EU law and the Aarhus Convention, it is still necessary to undertake the task of statutory interpretation.”</a:t>
          </a:r>
          <a:endParaRPr lang="en-US" sz="2000" i="1" kern="1200" dirty="0"/>
        </a:p>
      </dsp:txBody>
      <dsp:txXfrm>
        <a:off x="2273387" y="2338844"/>
        <a:ext cx="8206875" cy="19683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C472C-0480-47DA-BD90-AD50CD5C3C29}">
      <dsp:nvSpPr>
        <dsp:cNvPr id="0" name=""/>
        <dsp:cNvSpPr/>
      </dsp:nvSpPr>
      <dsp:spPr>
        <a:xfrm>
          <a:off x="0" y="42020"/>
          <a:ext cx="6269038" cy="1053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E" sz="1900" kern="1200"/>
            <a:t>Law is fluid and evolving at both domestic and EU level </a:t>
          </a:r>
          <a:endParaRPr lang="en-US" sz="1900" kern="1200"/>
        </a:p>
      </dsp:txBody>
      <dsp:txXfrm>
        <a:off x="51444" y="93464"/>
        <a:ext cx="6166150" cy="950952"/>
      </dsp:txXfrm>
    </dsp:sp>
    <dsp:sp modelId="{7B5B28F1-ADF3-498A-8641-798CED5CEB18}">
      <dsp:nvSpPr>
        <dsp:cNvPr id="0" name=""/>
        <dsp:cNvSpPr/>
      </dsp:nvSpPr>
      <dsp:spPr>
        <a:xfrm>
          <a:off x="0" y="1150581"/>
          <a:ext cx="6269038" cy="10538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E" sz="1900" kern="1200"/>
            <a:t>Direction of travel appears to be  clear - towards a expansionary interpretation/application of SCR and PCO regime</a:t>
          </a:r>
          <a:endParaRPr lang="en-US" sz="1900" kern="1200"/>
        </a:p>
      </dsp:txBody>
      <dsp:txXfrm>
        <a:off x="51444" y="1202025"/>
        <a:ext cx="6166150" cy="950952"/>
      </dsp:txXfrm>
    </dsp:sp>
    <dsp:sp modelId="{E07BABA3-4510-4F93-8E0F-EA874D0C59BF}">
      <dsp:nvSpPr>
        <dsp:cNvPr id="0" name=""/>
        <dsp:cNvSpPr/>
      </dsp:nvSpPr>
      <dsp:spPr>
        <a:xfrm>
          <a:off x="0" y="2259142"/>
          <a:ext cx="6269038" cy="10538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E" sz="1900" kern="1200"/>
            <a:t>Driven by requirement to give effect to EU law and AC </a:t>
          </a:r>
          <a:endParaRPr lang="en-US" sz="1900" kern="1200"/>
        </a:p>
      </dsp:txBody>
      <dsp:txXfrm>
        <a:off x="51444" y="2310586"/>
        <a:ext cx="6166150" cy="950952"/>
      </dsp:txXfrm>
    </dsp:sp>
    <dsp:sp modelId="{332EA9D5-407F-42D2-9B02-F468080F5463}">
      <dsp:nvSpPr>
        <dsp:cNvPr id="0" name=""/>
        <dsp:cNvSpPr/>
      </dsp:nvSpPr>
      <dsp:spPr>
        <a:xfrm>
          <a:off x="0" y="3367702"/>
          <a:ext cx="6269038" cy="1053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E" sz="1900" kern="1200" dirty="0"/>
            <a:t>Statutory provisions are unduly complex and would benefit from consolidation and streamlining – Aarhus Bill 2016 !</a:t>
          </a:r>
          <a:endParaRPr lang="en-US" sz="1900" kern="1200" dirty="0"/>
        </a:p>
      </dsp:txBody>
      <dsp:txXfrm>
        <a:off x="51444" y="3419146"/>
        <a:ext cx="6166150" cy="950952"/>
      </dsp:txXfrm>
    </dsp:sp>
    <dsp:sp modelId="{C919D52E-F800-4246-B3F3-E5DA8CF922BD}">
      <dsp:nvSpPr>
        <dsp:cNvPr id="0" name=""/>
        <dsp:cNvSpPr/>
      </dsp:nvSpPr>
      <dsp:spPr>
        <a:xfrm>
          <a:off x="0" y="4476263"/>
          <a:ext cx="6269038" cy="10538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E" sz="1900" kern="1200"/>
            <a:t>Rules of Court governing the SCR/PCO regime would be welcome !</a:t>
          </a:r>
          <a:endParaRPr lang="en-US" sz="1900" kern="1200"/>
        </a:p>
      </dsp:txBody>
      <dsp:txXfrm>
        <a:off x="51444" y="4527707"/>
        <a:ext cx="6166150" cy="9509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901C3-469C-4EAB-92F3-8E40716237CA}">
      <dsp:nvSpPr>
        <dsp:cNvPr id="0" name=""/>
        <dsp:cNvSpPr/>
      </dsp:nvSpPr>
      <dsp:spPr>
        <a:xfrm>
          <a:off x="0" y="1080567"/>
          <a:ext cx="2957512" cy="187802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DFFEF7-D498-47FD-BFE5-51AF7D2D4863}">
      <dsp:nvSpPr>
        <dsp:cNvPr id="0" name=""/>
        <dsp:cNvSpPr/>
      </dsp:nvSpPr>
      <dsp:spPr>
        <a:xfrm>
          <a:off x="328612" y="1392749"/>
          <a:ext cx="2957512" cy="187802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E" sz="3000" kern="1200" dirty="0"/>
            <a:t>Questions and comments are welcome ! </a:t>
          </a:r>
          <a:endParaRPr lang="en-US" sz="3000" kern="1200" dirty="0"/>
        </a:p>
      </dsp:txBody>
      <dsp:txXfrm>
        <a:off x="383617" y="1447754"/>
        <a:ext cx="2847502" cy="1768010"/>
      </dsp:txXfrm>
    </dsp:sp>
    <dsp:sp modelId="{33D95EA0-EEFE-45AB-B0EB-06F0C0DCDD8F}">
      <dsp:nvSpPr>
        <dsp:cNvPr id="0" name=""/>
        <dsp:cNvSpPr/>
      </dsp:nvSpPr>
      <dsp:spPr>
        <a:xfrm>
          <a:off x="3614737" y="1080567"/>
          <a:ext cx="2957512" cy="187802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2B5E25-0944-435B-B1A8-C9396795A06A}">
      <dsp:nvSpPr>
        <dsp:cNvPr id="0" name=""/>
        <dsp:cNvSpPr/>
      </dsp:nvSpPr>
      <dsp:spPr>
        <a:xfrm>
          <a:off x="3943350" y="1392749"/>
          <a:ext cx="2957512" cy="187802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E" sz="3000" kern="1200" dirty="0"/>
            <a:t>Caselaw @www.courts.ie</a:t>
          </a:r>
          <a:endParaRPr lang="en-US" sz="3000" kern="1200" dirty="0"/>
        </a:p>
      </dsp:txBody>
      <dsp:txXfrm>
        <a:off x="3998355" y="1447754"/>
        <a:ext cx="2847502" cy="1768010"/>
      </dsp:txXfrm>
    </dsp:sp>
    <dsp:sp modelId="{86401F27-0CC7-4B1A-969F-8C4B0F3AC82B}">
      <dsp:nvSpPr>
        <dsp:cNvPr id="0" name=""/>
        <dsp:cNvSpPr/>
      </dsp:nvSpPr>
      <dsp:spPr>
        <a:xfrm>
          <a:off x="7229475" y="1080567"/>
          <a:ext cx="2957512" cy="187802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3A3D3A-814D-4A79-88D7-95F2266BF90A}">
      <dsp:nvSpPr>
        <dsp:cNvPr id="0" name=""/>
        <dsp:cNvSpPr/>
      </dsp:nvSpPr>
      <dsp:spPr>
        <a:xfrm>
          <a:off x="7558087" y="1392749"/>
          <a:ext cx="2957512" cy="187802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IE" sz="3000" kern="1200"/>
            <a:t>Statutory provisions @lawreform.ie</a:t>
          </a:r>
          <a:endParaRPr lang="en-US" sz="3000" kern="1200"/>
        </a:p>
      </dsp:txBody>
      <dsp:txXfrm>
        <a:off x="7613092" y="1447754"/>
        <a:ext cx="2847502" cy="176801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5558" cy="502835"/>
          </a:xfrm>
          <a:prstGeom prst="rect">
            <a:avLst/>
          </a:prstGeom>
        </p:spPr>
        <p:txBody>
          <a:bodyPr vert="horz" lIns="96634" tIns="48317" rIns="96634" bIns="48317" rtlCol="0"/>
          <a:lstStyle>
            <a:lvl1pPr algn="l">
              <a:defRPr sz="1300"/>
            </a:lvl1pPr>
          </a:lstStyle>
          <a:p>
            <a:endParaRPr lang="en-IE" dirty="0"/>
          </a:p>
        </p:txBody>
      </p:sp>
      <p:sp>
        <p:nvSpPr>
          <p:cNvPr id="3" name="Date Placeholder 2"/>
          <p:cNvSpPr>
            <a:spLocks noGrp="1"/>
          </p:cNvSpPr>
          <p:nvPr>
            <p:ph type="dt" idx="1"/>
          </p:nvPr>
        </p:nvSpPr>
        <p:spPr>
          <a:xfrm>
            <a:off x="3902597" y="1"/>
            <a:ext cx="2985558" cy="502835"/>
          </a:xfrm>
          <a:prstGeom prst="rect">
            <a:avLst/>
          </a:prstGeom>
        </p:spPr>
        <p:txBody>
          <a:bodyPr vert="horz" lIns="96634" tIns="48317" rIns="96634" bIns="48317" rtlCol="0"/>
          <a:lstStyle>
            <a:lvl1pPr algn="r">
              <a:defRPr sz="1300"/>
            </a:lvl1pPr>
          </a:lstStyle>
          <a:p>
            <a:fld id="{F90F1CD6-BB60-4C97-AF09-C9CE61D4AB8C}" type="datetimeFigureOut">
              <a:rPr lang="en-IE" smtClean="0"/>
              <a:t>28/06/2019</a:t>
            </a:fld>
            <a:endParaRPr lang="en-IE" dirty="0"/>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IE" dirty="0"/>
          </a:p>
        </p:txBody>
      </p:sp>
      <p:sp>
        <p:nvSpPr>
          <p:cNvPr id="5" name="Notes Placeholder 4"/>
          <p:cNvSpPr>
            <a:spLocks noGrp="1"/>
          </p:cNvSpPr>
          <p:nvPr>
            <p:ph type="body" sz="quarter" idx="3"/>
          </p:nvPr>
        </p:nvSpPr>
        <p:spPr>
          <a:xfrm>
            <a:off x="688975" y="4823033"/>
            <a:ext cx="5511800" cy="3946119"/>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IE" dirty="0"/>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F8F3A5D3-57FD-45D5-9ED5-DAD5C38A7820}" type="slidenum">
              <a:rPr lang="en-IE" smtClean="0"/>
              <a:t>‹#›</a:t>
            </a:fld>
            <a:endParaRPr lang="en-IE" dirty="0"/>
          </a:p>
        </p:txBody>
      </p:sp>
    </p:spTree>
    <p:extLst>
      <p:ext uri="{BB962C8B-B14F-4D97-AF65-F5344CB8AC3E}">
        <p14:creationId xmlns:p14="http://schemas.microsoft.com/office/powerpoint/2010/main" val="31513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C5D24C-BA45-49C2-93FD-8FB673925E4E}" type="datetime1">
              <a:rPr lang="en-IE" smtClean="0"/>
              <a:t>28/06/2019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4098742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9E112-F835-4762-AD07-C009C5A05AB7}" type="datetime1">
              <a:rPr lang="en-IE" smtClean="0"/>
              <a:t>28/06/2019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2341221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512F7-89AD-41D1-A8E4-66E3FC789B28}" type="datetime1">
              <a:rPr lang="en-IE" smtClean="0"/>
              <a:t>28/06/2019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234396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4A9BDC-232B-4D83-9675-92D5DFCD9554}" type="datetime1">
              <a:rPr lang="en-IE" smtClean="0"/>
              <a:t>28/06/2019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407677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C41DA-AE1C-4841-A3EE-BC07A5FCD20A}" type="datetime1">
              <a:rPr lang="en-IE" smtClean="0"/>
              <a:t>28/06/2019</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16316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7C9F73-926E-4AD4-9303-DEB2B081041E}" type="datetime1">
              <a:rPr lang="en-IE" smtClean="0"/>
              <a:t>28/06/2019</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108395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F0EDF-C605-416C-8834-3CA332172884}" type="datetime1">
              <a:rPr lang="en-IE" smtClean="0"/>
              <a:t>28/06/2019</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264799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B34E91-394D-4835-913D-D01AA0B52413}" type="datetime1">
              <a:rPr lang="en-IE" smtClean="0"/>
              <a:t>28/06/2019</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2253605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A9F38-EEAF-40AB-97FD-342B66ED477A}" type="datetime1">
              <a:rPr lang="en-IE" smtClean="0"/>
              <a:t>28/06/2019</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2866487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F8791A-F5B1-43CB-803B-CB4C94C62781}" type="datetime1">
              <a:rPr lang="en-IE" smtClean="0"/>
              <a:t>28/06/2019</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15808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CA2034-7A07-45A5-A110-63DB99D5D34B}" type="datetime1">
              <a:rPr lang="en-IE" smtClean="0"/>
              <a:t>28/06/2019</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5FA7C710-2752-4748-8371-536C905EC584}" type="slidenum">
              <a:rPr lang="en-IE" smtClean="0"/>
              <a:t>‹#›</a:t>
            </a:fld>
            <a:endParaRPr lang="en-IE" dirty="0"/>
          </a:p>
        </p:txBody>
      </p:sp>
    </p:spTree>
    <p:extLst>
      <p:ext uri="{BB962C8B-B14F-4D97-AF65-F5344CB8AC3E}">
        <p14:creationId xmlns:p14="http://schemas.microsoft.com/office/powerpoint/2010/main" val="4255709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A3F0D-A15C-44FC-AAAF-676D21F2380E}" type="datetime1">
              <a:rPr lang="en-IE" smtClean="0"/>
              <a:t>28/06/2019</a:t>
            </a:fld>
            <a:endParaRPr lang="en-I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7C710-2752-4748-8371-536C905EC584}" type="slidenum">
              <a:rPr lang="en-IE" smtClean="0"/>
              <a:t>‹#›</a:t>
            </a:fld>
            <a:endParaRPr lang="en-IE" dirty="0"/>
          </a:p>
        </p:txBody>
      </p:sp>
    </p:spTree>
    <p:extLst>
      <p:ext uri="{BB962C8B-B14F-4D97-AF65-F5344CB8AC3E}">
        <p14:creationId xmlns:p14="http://schemas.microsoft.com/office/powerpoint/2010/main" val="37690258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119" name="Group 118">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20"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21" name="Oval 120">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22"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Subtitle 2">
            <a:extLst>
              <a:ext uri="{FF2B5EF4-FFF2-40B4-BE49-F238E27FC236}">
                <a16:creationId xmlns:a16="http://schemas.microsoft.com/office/drawing/2014/main" id="{3D81DB21-68DE-4126-85FD-D3B34D15DEDF}"/>
              </a:ext>
            </a:extLst>
          </p:cNvPr>
          <p:cNvSpPr>
            <a:spLocks noGrp="1"/>
          </p:cNvSpPr>
          <p:nvPr>
            <p:ph type="subTitle" idx="1"/>
          </p:nvPr>
        </p:nvSpPr>
        <p:spPr>
          <a:xfrm>
            <a:off x="1524000" y="4495800"/>
            <a:ext cx="9144000" cy="762000"/>
          </a:xfrm>
        </p:spPr>
        <p:txBody>
          <a:bodyPr>
            <a:noAutofit/>
          </a:bodyPr>
          <a:lstStyle/>
          <a:p>
            <a:r>
              <a:rPr lang="en-IE" sz="3200" b="1" dirty="0"/>
              <a:t>Tom Flynn </a:t>
            </a:r>
          </a:p>
          <a:p>
            <a:r>
              <a:rPr lang="en-IE" i="1" dirty="0"/>
              <a:t>Barrister-at-Law</a:t>
            </a:r>
          </a:p>
          <a:p>
            <a:r>
              <a:rPr lang="en-IE" i="1" dirty="0"/>
              <a:t>Law Library, Dublin </a:t>
            </a:r>
          </a:p>
        </p:txBody>
      </p:sp>
      <p:sp>
        <p:nvSpPr>
          <p:cNvPr id="124" name="Rectangle 123">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AB22EBB-AAB4-43DD-BF8B-D621D3E79176}"/>
              </a:ext>
            </a:extLst>
          </p:cNvPr>
          <p:cNvSpPr>
            <a:spLocks noGrp="1"/>
          </p:cNvSpPr>
          <p:nvPr>
            <p:ph type="ctrTitle"/>
          </p:nvPr>
        </p:nvSpPr>
        <p:spPr>
          <a:xfrm>
            <a:off x="1524000" y="2776538"/>
            <a:ext cx="9144000" cy="1381188"/>
          </a:xfrm>
        </p:spPr>
        <p:txBody>
          <a:bodyPr anchor="ctr">
            <a:normAutofit/>
          </a:bodyPr>
          <a:lstStyle/>
          <a:p>
            <a:r>
              <a:rPr lang="en-IE" sz="4000" b="1" dirty="0">
                <a:solidFill>
                  <a:schemeClr val="bg2"/>
                </a:solidFill>
              </a:rPr>
              <a:t>Access to Environmental Justice: the ongoing Influence of EU Law</a:t>
            </a:r>
          </a:p>
        </p:txBody>
      </p:sp>
    </p:spTree>
    <p:extLst>
      <p:ext uri="{BB962C8B-B14F-4D97-AF65-F5344CB8AC3E}">
        <p14:creationId xmlns:p14="http://schemas.microsoft.com/office/powerpoint/2010/main" val="168986278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 name="Rectangle 15">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62B8818-39B0-4C06-8461-F99B66F0AC50}"/>
              </a:ext>
            </a:extLst>
          </p:cNvPr>
          <p:cNvSpPr>
            <a:spLocks noGrp="1"/>
          </p:cNvSpPr>
          <p:nvPr>
            <p:ph type="title"/>
          </p:nvPr>
        </p:nvSpPr>
        <p:spPr>
          <a:xfrm>
            <a:off x="1179226" y="826680"/>
            <a:ext cx="9833548" cy="1325563"/>
          </a:xfrm>
        </p:spPr>
        <p:txBody>
          <a:bodyPr>
            <a:normAutofit/>
          </a:bodyPr>
          <a:lstStyle/>
          <a:p>
            <a:pPr algn="ctr"/>
            <a:r>
              <a:rPr lang="en-IE" sz="4000" b="1" i="1">
                <a:solidFill>
                  <a:srgbClr val="FFFFFF"/>
                </a:solidFill>
              </a:rPr>
              <a:t>Heather Hill Management Company Clg &amp; anor -v- An Bord Pleanála &amp; anor </a:t>
            </a:r>
            <a:r>
              <a:rPr lang="en-IE" sz="4000">
                <a:solidFill>
                  <a:srgbClr val="FFFFFF"/>
                </a:solidFill>
              </a:rPr>
              <a:t>[2019] IEHC 186</a:t>
            </a:r>
          </a:p>
        </p:txBody>
      </p:sp>
      <p:sp>
        <p:nvSpPr>
          <p:cNvPr id="4" name="Slide Number Placeholder 3">
            <a:extLst>
              <a:ext uri="{FF2B5EF4-FFF2-40B4-BE49-F238E27FC236}">
                <a16:creationId xmlns:a16="http://schemas.microsoft.com/office/drawing/2014/main" id="{A3EB49A5-5D2E-479C-9EB6-C1A39FD06A2D}"/>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10</a:t>
            </a:fld>
            <a:endParaRPr lang="en-IE" sz="1000">
              <a:solidFill>
                <a:srgbClr val="898989"/>
              </a:solidFill>
            </a:endParaRPr>
          </a:p>
        </p:txBody>
      </p:sp>
      <p:graphicFrame>
        <p:nvGraphicFramePr>
          <p:cNvPr id="6" name="Content Placeholder 2">
            <a:extLst>
              <a:ext uri="{FF2B5EF4-FFF2-40B4-BE49-F238E27FC236}">
                <a16:creationId xmlns:a16="http://schemas.microsoft.com/office/drawing/2014/main" id="{AA2F1276-17BC-4D64-B082-DB854AEDF6ED}"/>
              </a:ext>
            </a:extLst>
          </p:cNvPr>
          <p:cNvGraphicFramePr>
            <a:graphicFrameLocks noGrp="1"/>
          </p:cNvGraphicFramePr>
          <p:nvPr>
            <p:ph idx="1"/>
            <p:extLst>
              <p:ext uri="{D42A27DB-BD31-4B8C-83A1-F6EECF244321}">
                <p14:modId xmlns:p14="http://schemas.microsoft.com/office/powerpoint/2010/main" val="2535564708"/>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8259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DCCE-4601-46FE-A23F-C4D1D640291D}"/>
              </a:ext>
            </a:extLst>
          </p:cNvPr>
          <p:cNvSpPr>
            <a:spLocks noGrp="1"/>
          </p:cNvSpPr>
          <p:nvPr>
            <p:ph type="title"/>
          </p:nvPr>
        </p:nvSpPr>
        <p:spPr>
          <a:xfrm>
            <a:off x="838200" y="365125"/>
            <a:ext cx="10515600" cy="1325563"/>
          </a:xfrm>
        </p:spPr>
        <p:txBody>
          <a:bodyPr>
            <a:normAutofit/>
          </a:bodyPr>
          <a:lstStyle/>
          <a:p>
            <a:r>
              <a:rPr lang="en-IE" b="1" dirty="0"/>
              <a:t>Heather Hill – SCR apply ?</a:t>
            </a:r>
          </a:p>
        </p:txBody>
      </p:sp>
      <p:sp>
        <p:nvSpPr>
          <p:cNvPr id="4" name="Slide Number Placeholder 3">
            <a:extLst>
              <a:ext uri="{FF2B5EF4-FFF2-40B4-BE49-F238E27FC236}">
                <a16:creationId xmlns:a16="http://schemas.microsoft.com/office/drawing/2014/main" id="{37A0C4F8-540F-4EC0-AF85-88BA98AF27A4}"/>
              </a:ext>
            </a:extLst>
          </p:cNvPr>
          <p:cNvSpPr>
            <a:spLocks noGrp="1"/>
          </p:cNvSpPr>
          <p:nvPr>
            <p:ph type="sldNum" sz="quarter" idx="12"/>
          </p:nvPr>
        </p:nvSpPr>
        <p:spPr>
          <a:xfrm>
            <a:off x="8610600" y="6356350"/>
            <a:ext cx="2743200" cy="365125"/>
          </a:xfrm>
        </p:spPr>
        <p:txBody>
          <a:bodyPr>
            <a:normAutofit/>
          </a:bodyPr>
          <a:lstStyle/>
          <a:p>
            <a:pPr>
              <a:spcAft>
                <a:spcPts val="600"/>
              </a:spcAft>
            </a:pPr>
            <a:fld id="{5FA7C710-2752-4748-8371-536C905EC584}" type="slidenum">
              <a:rPr lang="en-IE"/>
              <a:pPr>
                <a:spcAft>
                  <a:spcPts val="600"/>
                </a:spcAft>
              </a:pPr>
              <a:t>11</a:t>
            </a:fld>
            <a:endParaRPr lang="en-IE"/>
          </a:p>
        </p:txBody>
      </p:sp>
      <p:graphicFrame>
        <p:nvGraphicFramePr>
          <p:cNvPr id="6" name="Content Placeholder 2">
            <a:extLst>
              <a:ext uri="{FF2B5EF4-FFF2-40B4-BE49-F238E27FC236}">
                <a16:creationId xmlns:a16="http://schemas.microsoft.com/office/drawing/2014/main" id="{CEFF5559-2E74-4A16-B927-87DA0F99D3F5}"/>
              </a:ext>
            </a:extLst>
          </p:cNvPr>
          <p:cNvGraphicFramePr>
            <a:graphicFrameLocks noGrp="1"/>
          </p:cNvGraphicFramePr>
          <p:nvPr>
            <p:ph idx="1"/>
            <p:extLst>
              <p:ext uri="{D42A27DB-BD31-4B8C-83A1-F6EECF244321}">
                <p14:modId xmlns:p14="http://schemas.microsoft.com/office/powerpoint/2010/main" val="42236697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389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5" name="Group 24">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6"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2"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2"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43"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8" name="Group 47">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9" name="Rectangle 48">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50">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D7D41077-4139-4838-8D23-1E6AB87B7643}"/>
              </a:ext>
            </a:extLst>
          </p:cNvPr>
          <p:cNvSpPr>
            <a:spLocks noGrp="1"/>
          </p:cNvSpPr>
          <p:nvPr>
            <p:ph type="title"/>
          </p:nvPr>
        </p:nvSpPr>
        <p:spPr>
          <a:xfrm>
            <a:off x="904877" y="2415322"/>
            <a:ext cx="3451730" cy="2399869"/>
          </a:xfrm>
        </p:spPr>
        <p:txBody>
          <a:bodyPr>
            <a:normAutofit/>
          </a:bodyPr>
          <a:lstStyle/>
          <a:p>
            <a:pPr algn="ctr"/>
            <a:r>
              <a:rPr lang="en-IE" sz="4000" dirty="0">
                <a:solidFill>
                  <a:srgbClr val="FFFFFF"/>
                </a:solidFill>
              </a:rPr>
              <a:t>Heather Hill – s.50B applies</a:t>
            </a:r>
          </a:p>
        </p:txBody>
      </p:sp>
      <p:sp>
        <p:nvSpPr>
          <p:cNvPr id="4" name="Slide Number Placeholder 3">
            <a:extLst>
              <a:ext uri="{FF2B5EF4-FFF2-40B4-BE49-F238E27FC236}">
                <a16:creationId xmlns:a16="http://schemas.microsoft.com/office/drawing/2014/main" id="{F08D210E-4A22-451A-848B-F847A27CB1C6}"/>
              </a:ext>
            </a:extLst>
          </p:cNvPr>
          <p:cNvSpPr>
            <a:spLocks noGrp="1"/>
          </p:cNvSpPr>
          <p:nvPr>
            <p:ph type="sldNum" sz="quarter" idx="12"/>
          </p:nvPr>
        </p:nvSpPr>
        <p:spPr>
          <a:xfrm>
            <a:off x="10469880" y="320040"/>
            <a:ext cx="914400" cy="320040"/>
          </a:xfrm>
        </p:spPr>
        <p:txBody>
          <a:bodyPr>
            <a:normAutofit/>
          </a:bodyPr>
          <a:lstStyle/>
          <a:p>
            <a:pPr>
              <a:spcAft>
                <a:spcPts val="600"/>
              </a:spcAft>
            </a:pPr>
            <a:fld id="{5FA7C710-2752-4748-8371-536C905EC584}" type="slidenum">
              <a:rPr lang="en-IE">
                <a:solidFill>
                  <a:schemeClr val="tx1">
                    <a:lumMod val="50000"/>
                    <a:lumOff val="50000"/>
                  </a:schemeClr>
                </a:solidFill>
              </a:rPr>
              <a:pPr>
                <a:spcAft>
                  <a:spcPts val="600"/>
                </a:spcAft>
              </a:pPr>
              <a:t>12</a:t>
            </a:fld>
            <a:endParaRPr lang="en-IE">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3313707A-3E07-42AC-948B-5547D6141CB8}"/>
              </a:ext>
            </a:extLst>
          </p:cNvPr>
          <p:cNvSpPr>
            <a:spLocks noGrp="1"/>
          </p:cNvSpPr>
          <p:nvPr>
            <p:ph idx="1"/>
          </p:nvPr>
        </p:nvSpPr>
        <p:spPr>
          <a:xfrm>
            <a:off x="5120640" y="804672"/>
            <a:ext cx="6281928" cy="5248656"/>
          </a:xfrm>
        </p:spPr>
        <p:txBody>
          <a:bodyPr anchor="ctr">
            <a:normAutofit/>
          </a:bodyPr>
          <a:lstStyle/>
          <a:p>
            <a:r>
              <a:rPr lang="en-IE" sz="2400" dirty="0"/>
              <a:t>Simons J.</a:t>
            </a:r>
          </a:p>
          <a:p>
            <a:r>
              <a:rPr lang="en-IE" sz="2400" dirty="0"/>
              <a:t>“</a:t>
            </a:r>
            <a:r>
              <a:rPr lang="en-IE" sz="2400" i="1" dirty="0"/>
              <a:t>On its natural and ordinary meaning, section 50B applies to the facts of the present case. Specifically, the proceedings seek judicial review of a decision made pursuant to a statutory provision which gives effect to, at the very least, one of four of the Directives specified in section 50B. Accordingly, the special costs rules under section 50B of the PDA 2000 apply to the entirety of the proceedings, i.e. to all grounds of challenge</a:t>
            </a:r>
            <a:r>
              <a:rPr lang="en-IE" sz="2000" i="1" dirty="0"/>
              <a:t>.”</a:t>
            </a:r>
          </a:p>
        </p:txBody>
      </p:sp>
    </p:spTree>
    <p:extLst>
      <p:ext uri="{BB962C8B-B14F-4D97-AF65-F5344CB8AC3E}">
        <p14:creationId xmlns:p14="http://schemas.microsoft.com/office/powerpoint/2010/main" val="1462106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384944-87D4-4C63-9ADC-31CE2D1FCA50}"/>
              </a:ext>
            </a:extLst>
          </p:cNvPr>
          <p:cNvSpPr>
            <a:spLocks noGrp="1"/>
          </p:cNvSpPr>
          <p:nvPr>
            <p:ph type="title"/>
          </p:nvPr>
        </p:nvSpPr>
        <p:spPr>
          <a:xfrm>
            <a:off x="838200" y="963877"/>
            <a:ext cx="3494362" cy="4930246"/>
          </a:xfrm>
        </p:spPr>
        <p:txBody>
          <a:bodyPr>
            <a:normAutofit/>
          </a:bodyPr>
          <a:lstStyle/>
          <a:p>
            <a:pPr algn="r"/>
            <a:r>
              <a:rPr lang="en-IE" dirty="0">
                <a:solidFill>
                  <a:schemeClr val="accent1"/>
                </a:solidFill>
              </a:rPr>
              <a:t>Heather Hill – Does EMPA 2011 apply ? </a:t>
            </a:r>
          </a:p>
        </p:txBody>
      </p:sp>
      <p:cxnSp>
        <p:nvCxnSpPr>
          <p:cNvPr id="45" name="Straight Connector 44">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A76D9D6-BD4C-4690-815B-6FA157DE6326}"/>
              </a:ext>
            </a:extLst>
          </p:cNvPr>
          <p:cNvSpPr>
            <a:spLocks noGrp="1"/>
          </p:cNvSpPr>
          <p:nvPr>
            <p:ph idx="1"/>
          </p:nvPr>
        </p:nvSpPr>
        <p:spPr>
          <a:xfrm>
            <a:off x="4976031" y="963877"/>
            <a:ext cx="6377769" cy="4930246"/>
          </a:xfrm>
        </p:spPr>
        <p:txBody>
          <a:bodyPr anchor="ctr">
            <a:normAutofit fontScale="92500" lnSpcReduction="20000"/>
          </a:bodyPr>
          <a:lstStyle/>
          <a:p>
            <a:r>
              <a:rPr lang="en-IE" sz="2000" dirty="0"/>
              <a:t>Not necessary to determine the case but </a:t>
            </a:r>
            <a:r>
              <a:rPr lang="en-IE" sz="2000" i="1" dirty="0"/>
              <a:t>obiter</a:t>
            </a:r>
            <a:r>
              <a:rPr lang="en-IE" sz="2000" dirty="0"/>
              <a:t> stated:</a:t>
            </a:r>
          </a:p>
          <a:p>
            <a:pPr marL="0" indent="0" algn="just">
              <a:buNone/>
            </a:pPr>
            <a:r>
              <a:rPr lang="en-IE" sz="2400" i="1" dirty="0"/>
              <a:t>10. Notwithstanding that Part 2 of the EMPA 2011 has been amended subsequent to delivery of the judgment in Case C 470/16 so as to ensure that the costs of proceedings in respect of the Habitats Directive are now included, the requirement for “damage to the environment” remains in force. This means that the provisions of Part 2 of the EMPA 2011—if considered in isolation—would represent an incomplete implementation of the Aarhus Convention. </a:t>
            </a:r>
            <a:r>
              <a:rPr lang="en-IE" sz="2400" b="1" i="1" dirty="0"/>
              <a:t>Of course, Part 2 of the EMPA 2011 cannot be read in isolation, but must instead be read in conjunction with section 50B of the PDA 2000. </a:t>
            </a:r>
            <a:r>
              <a:rPr lang="en-IE" sz="2400" i="1" dirty="0"/>
              <a:t>The fact that section 50B is not subject to an “environmental damage” requirement may mean that proceedings which might otherwise have been thought to achieve costs protection under Part 2 of the EMPA 2011 might instead achieve costs protection under section 50B.</a:t>
            </a:r>
          </a:p>
        </p:txBody>
      </p:sp>
      <p:sp>
        <p:nvSpPr>
          <p:cNvPr id="4" name="Slide Number Placeholder 3">
            <a:extLst>
              <a:ext uri="{FF2B5EF4-FFF2-40B4-BE49-F238E27FC236}">
                <a16:creationId xmlns:a16="http://schemas.microsoft.com/office/drawing/2014/main" id="{99F7AE29-B3AA-40BC-B81C-01C7A663557A}"/>
              </a:ext>
            </a:extLst>
          </p:cNvPr>
          <p:cNvSpPr>
            <a:spLocks noGrp="1"/>
          </p:cNvSpPr>
          <p:nvPr>
            <p:ph type="sldNum" sz="quarter" idx="12"/>
          </p:nvPr>
        </p:nvSpPr>
        <p:spPr>
          <a:xfrm>
            <a:off x="10571516" y="6033479"/>
            <a:ext cx="782283" cy="365125"/>
          </a:xfrm>
        </p:spPr>
        <p:txBody>
          <a:bodyPr>
            <a:normAutofit/>
          </a:bodyPr>
          <a:lstStyle/>
          <a:p>
            <a:pPr>
              <a:spcAft>
                <a:spcPts val="600"/>
              </a:spcAft>
            </a:pPr>
            <a:fld id="{5FA7C710-2752-4748-8371-536C905EC584}" type="slidenum">
              <a:rPr lang="en-IE" sz="1050">
                <a:solidFill>
                  <a:schemeClr val="tx1">
                    <a:alpha val="80000"/>
                  </a:schemeClr>
                </a:solidFill>
              </a:rPr>
              <a:pPr>
                <a:spcAft>
                  <a:spcPts val="600"/>
                </a:spcAft>
              </a:pPr>
              <a:t>13</a:t>
            </a:fld>
            <a:endParaRPr lang="en-IE" sz="1050">
              <a:solidFill>
                <a:schemeClr val="tx1">
                  <a:alpha val="80000"/>
                </a:schemeClr>
              </a:solidFill>
            </a:endParaRPr>
          </a:p>
        </p:txBody>
      </p:sp>
    </p:spTree>
    <p:extLst>
      <p:ext uri="{BB962C8B-B14F-4D97-AF65-F5344CB8AC3E}">
        <p14:creationId xmlns:p14="http://schemas.microsoft.com/office/powerpoint/2010/main" val="176944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7" name="Picture 86">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E74902E-9A77-45DF-82E5-DE0FF11343D1}"/>
              </a:ext>
            </a:extLst>
          </p:cNvPr>
          <p:cNvSpPr>
            <a:spLocks noGrp="1"/>
          </p:cNvSpPr>
          <p:nvPr>
            <p:ph type="title"/>
          </p:nvPr>
        </p:nvSpPr>
        <p:spPr>
          <a:xfrm>
            <a:off x="1179226" y="826680"/>
            <a:ext cx="9833548" cy="1325563"/>
          </a:xfrm>
        </p:spPr>
        <p:txBody>
          <a:bodyPr>
            <a:normAutofit/>
          </a:bodyPr>
          <a:lstStyle/>
          <a:p>
            <a:pPr algn="ctr"/>
            <a:r>
              <a:rPr lang="en-IE" sz="4000">
                <a:solidFill>
                  <a:srgbClr val="FFFFFF"/>
                </a:solidFill>
              </a:rPr>
              <a:t>Approval of North East Pylon No. 5 </a:t>
            </a:r>
          </a:p>
        </p:txBody>
      </p:sp>
      <p:sp>
        <p:nvSpPr>
          <p:cNvPr id="3" name="Content Placeholder 2">
            <a:extLst>
              <a:ext uri="{FF2B5EF4-FFF2-40B4-BE49-F238E27FC236}">
                <a16:creationId xmlns:a16="http://schemas.microsoft.com/office/drawing/2014/main" id="{B56E8C86-8DFF-4E07-A7B5-9A983C9C5E5E}"/>
              </a:ext>
            </a:extLst>
          </p:cNvPr>
          <p:cNvSpPr>
            <a:spLocks noGrp="1"/>
          </p:cNvSpPr>
          <p:nvPr>
            <p:ph idx="1"/>
          </p:nvPr>
        </p:nvSpPr>
        <p:spPr>
          <a:xfrm>
            <a:off x="1179226" y="3092970"/>
            <a:ext cx="9833548" cy="2693976"/>
          </a:xfrm>
        </p:spPr>
        <p:txBody>
          <a:bodyPr>
            <a:normAutofit/>
          </a:bodyPr>
          <a:lstStyle/>
          <a:p>
            <a:r>
              <a:rPr lang="en-IE" sz="1700">
                <a:solidFill>
                  <a:srgbClr val="000000"/>
                </a:solidFill>
              </a:rPr>
              <a:t>Simons J. approved approach of (Humphreys J.) in </a:t>
            </a:r>
            <a:r>
              <a:rPr lang="en-IE" sz="1700" i="1">
                <a:solidFill>
                  <a:srgbClr val="000000"/>
                </a:solidFill>
              </a:rPr>
              <a:t>North East Pylon No. 5</a:t>
            </a:r>
            <a:r>
              <a:rPr lang="en-IE" sz="1700">
                <a:solidFill>
                  <a:srgbClr val="000000"/>
                </a:solidFill>
              </a:rPr>
              <a:t> who suggested that rather than disapply the “environmental damage” requirement under the EMPA 2011, the courts should instead rely on the legislative intent underlying the provisions when interpreting other costs rules.</a:t>
            </a:r>
          </a:p>
          <a:p>
            <a:r>
              <a:rPr lang="en-IE" sz="1700">
                <a:solidFill>
                  <a:srgbClr val="000000"/>
                </a:solidFill>
              </a:rPr>
              <a:t>“</a:t>
            </a:r>
            <a:r>
              <a:rPr lang="en-IE" sz="1700" i="1">
                <a:solidFill>
                  <a:srgbClr val="000000"/>
                </a:solidFill>
              </a:rPr>
              <a:t>The final and best option to deal with an under-inclusive statute where there is a parallel source of discretion to achieve the same result is to leave the statute in place, unlawful as it is, covering the cases that it does cover, and to </a:t>
            </a:r>
            <a:r>
              <a:rPr lang="en-IE" sz="1700" b="1" i="1">
                <a:solidFill>
                  <a:srgbClr val="000000"/>
                </a:solidFill>
              </a:rPr>
              <a:t>use the general jurisdiction of the court as to costs to apply a similar approach to any cases that are not within the wording of the statute. That jurisdiction as to costs would have to be exercised in a manner consistent with the spirit of the statutory provision, given that it is not permissible to discriminate on the basis of a link to environmental damage. Doing so here would require a no-order-as-to-costs outcome for all or virtually all of the applicant’s case.”</a:t>
            </a:r>
          </a:p>
          <a:p>
            <a:endParaRPr lang="en-IE" sz="1700">
              <a:solidFill>
                <a:srgbClr val="000000"/>
              </a:solidFill>
            </a:endParaRPr>
          </a:p>
        </p:txBody>
      </p:sp>
      <p:sp>
        <p:nvSpPr>
          <p:cNvPr id="4" name="Slide Number Placeholder 3">
            <a:extLst>
              <a:ext uri="{FF2B5EF4-FFF2-40B4-BE49-F238E27FC236}">
                <a16:creationId xmlns:a16="http://schemas.microsoft.com/office/drawing/2014/main" id="{EEDCCC3E-B697-4369-94E9-9E304838652F}"/>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14</a:t>
            </a:fld>
            <a:endParaRPr lang="en-IE" sz="1000">
              <a:solidFill>
                <a:srgbClr val="898989"/>
              </a:solidFill>
            </a:endParaRPr>
          </a:p>
        </p:txBody>
      </p:sp>
    </p:spTree>
    <p:extLst>
      <p:ext uri="{BB962C8B-B14F-4D97-AF65-F5344CB8AC3E}">
        <p14:creationId xmlns:p14="http://schemas.microsoft.com/office/powerpoint/2010/main" val="782095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73F6E-8A1B-4C76-87F8-2AE512446C58}"/>
              </a:ext>
            </a:extLst>
          </p:cNvPr>
          <p:cNvSpPr>
            <a:spLocks noGrp="1"/>
          </p:cNvSpPr>
          <p:nvPr>
            <p:ph type="title"/>
          </p:nvPr>
        </p:nvSpPr>
        <p:spPr>
          <a:xfrm>
            <a:off x="640079" y="2053641"/>
            <a:ext cx="3669161" cy="2760098"/>
          </a:xfrm>
        </p:spPr>
        <p:txBody>
          <a:bodyPr>
            <a:normAutofit/>
          </a:bodyPr>
          <a:lstStyle/>
          <a:p>
            <a:r>
              <a:rPr lang="en-IE">
                <a:solidFill>
                  <a:srgbClr val="FFFFFF"/>
                </a:solidFill>
              </a:rPr>
              <a:t>Simons J – Conclusion </a:t>
            </a:r>
          </a:p>
        </p:txBody>
      </p:sp>
      <p:sp>
        <p:nvSpPr>
          <p:cNvPr id="3" name="Content Placeholder 2">
            <a:extLst>
              <a:ext uri="{FF2B5EF4-FFF2-40B4-BE49-F238E27FC236}">
                <a16:creationId xmlns:a16="http://schemas.microsoft.com/office/drawing/2014/main" id="{0A681381-2D66-45E5-8FA0-EF42A478F548}"/>
              </a:ext>
            </a:extLst>
          </p:cNvPr>
          <p:cNvSpPr>
            <a:spLocks noGrp="1"/>
          </p:cNvSpPr>
          <p:nvPr>
            <p:ph idx="1"/>
          </p:nvPr>
        </p:nvSpPr>
        <p:spPr>
          <a:xfrm>
            <a:off x="6090574" y="801866"/>
            <a:ext cx="5306084" cy="5230634"/>
          </a:xfrm>
        </p:spPr>
        <p:txBody>
          <a:bodyPr anchor="ctr">
            <a:normAutofit/>
          </a:bodyPr>
          <a:lstStyle/>
          <a:p>
            <a:r>
              <a:rPr lang="en-IE" sz="1700">
                <a:solidFill>
                  <a:srgbClr val="000000"/>
                </a:solidFill>
              </a:rPr>
              <a:t>In all the circumstances, I think that the approach adopted by Humphreys J. in </a:t>
            </a:r>
            <a:r>
              <a:rPr lang="en-IE" sz="1700" i="1">
                <a:solidFill>
                  <a:srgbClr val="000000"/>
                </a:solidFill>
              </a:rPr>
              <a:t>North East Pylon No. 5</a:t>
            </a:r>
            <a:r>
              <a:rPr lang="en-IE" sz="1700">
                <a:solidFill>
                  <a:srgbClr val="000000"/>
                </a:solidFill>
              </a:rPr>
              <a:t> at [19] has much to recommend it. Rather than seek to strike down the “environmental damage” requirement under Part 2 of the EMPA 2011, Humphreys J. suggested that a court should instead </a:t>
            </a:r>
            <a:r>
              <a:rPr lang="en-IE" sz="1700" b="1" u="sng">
                <a:solidFill>
                  <a:srgbClr val="000000"/>
                </a:solidFill>
              </a:rPr>
              <a:t>use the general jurisdiction as to costs under Order 99 to apply a similar approach to any cases that are not within the wording of the section. </a:t>
            </a:r>
            <a:r>
              <a:rPr lang="en-IE" sz="1700">
                <a:solidFill>
                  <a:srgbClr val="000000"/>
                </a:solidFill>
              </a:rPr>
              <a:t>I propose to adopt the same approach here.”</a:t>
            </a:r>
          </a:p>
          <a:p>
            <a:r>
              <a:rPr lang="en-IE" sz="1700">
                <a:solidFill>
                  <a:srgbClr val="000000"/>
                </a:solidFill>
              </a:rPr>
              <a:t>In the event that I am incorrect in my earlier conclusion that the entire costs of the within proceedings are subject to the special costs rules under section 50B of the PDA 2000, I think that I would be obliged to produce a similar outcome </a:t>
            </a:r>
            <a:r>
              <a:rPr lang="en-IE" sz="1700" u="sng">
                <a:solidFill>
                  <a:srgbClr val="000000"/>
                </a:solidFill>
              </a:rPr>
              <a:t>through the exercise of my discretion pursuant to Order 99. In </a:t>
            </a:r>
            <a:r>
              <a:rPr lang="en-IE" sz="1700">
                <a:solidFill>
                  <a:srgbClr val="000000"/>
                </a:solidFill>
              </a:rPr>
              <a:t>this regard, I respectfully adopt the approach of High Court (Humphreys J.) in </a:t>
            </a:r>
            <a:r>
              <a:rPr lang="en-IE" sz="1700" i="1">
                <a:solidFill>
                  <a:srgbClr val="000000"/>
                </a:solidFill>
              </a:rPr>
              <a:t>North East Plyon No. 5.</a:t>
            </a:r>
            <a:r>
              <a:rPr lang="en-IE" sz="1700">
                <a:solidFill>
                  <a:srgbClr val="000000"/>
                </a:solidFill>
              </a:rPr>
              <a:t> </a:t>
            </a:r>
          </a:p>
          <a:p>
            <a:endParaRPr lang="en-IE" sz="1700">
              <a:solidFill>
                <a:srgbClr val="000000"/>
              </a:solidFill>
            </a:endParaRPr>
          </a:p>
        </p:txBody>
      </p:sp>
      <p:sp>
        <p:nvSpPr>
          <p:cNvPr id="4" name="Slide Number Placeholder 3">
            <a:extLst>
              <a:ext uri="{FF2B5EF4-FFF2-40B4-BE49-F238E27FC236}">
                <a16:creationId xmlns:a16="http://schemas.microsoft.com/office/drawing/2014/main" id="{7DDC8A7E-A7B7-4E1F-9D1B-CA53C05A3C4F}"/>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15</a:t>
            </a:fld>
            <a:endParaRPr lang="en-IE" sz="1000">
              <a:solidFill>
                <a:srgbClr val="898989"/>
              </a:solidFill>
            </a:endParaRPr>
          </a:p>
        </p:txBody>
      </p:sp>
    </p:spTree>
    <p:extLst>
      <p:ext uri="{BB962C8B-B14F-4D97-AF65-F5344CB8AC3E}">
        <p14:creationId xmlns:p14="http://schemas.microsoft.com/office/powerpoint/2010/main" val="3878493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872FED-1EFB-4575-8442-28A08DCA33F4}"/>
              </a:ext>
            </a:extLst>
          </p:cNvPr>
          <p:cNvSpPr>
            <a:spLocks noGrp="1"/>
          </p:cNvSpPr>
          <p:nvPr>
            <p:ph type="title"/>
          </p:nvPr>
        </p:nvSpPr>
        <p:spPr>
          <a:xfrm>
            <a:off x="838200" y="963877"/>
            <a:ext cx="3494362" cy="4930246"/>
          </a:xfrm>
        </p:spPr>
        <p:txBody>
          <a:bodyPr>
            <a:normAutofit/>
          </a:bodyPr>
          <a:lstStyle/>
          <a:p>
            <a:pPr algn="r"/>
            <a:r>
              <a:rPr lang="en-IE" dirty="0">
                <a:solidFill>
                  <a:schemeClr val="accent1"/>
                </a:solidFill>
              </a:rPr>
              <a:t>Simons J – Comment </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FAD9407-B4A5-4FD1-81F0-5F7439FF4940}"/>
              </a:ext>
            </a:extLst>
          </p:cNvPr>
          <p:cNvSpPr>
            <a:spLocks noGrp="1"/>
          </p:cNvSpPr>
          <p:nvPr>
            <p:ph idx="1"/>
          </p:nvPr>
        </p:nvSpPr>
        <p:spPr>
          <a:xfrm>
            <a:off x="4976031" y="963877"/>
            <a:ext cx="6377769" cy="4930246"/>
          </a:xfrm>
        </p:spPr>
        <p:txBody>
          <a:bodyPr anchor="ctr">
            <a:normAutofit/>
          </a:bodyPr>
          <a:lstStyle/>
          <a:p>
            <a:r>
              <a:rPr lang="en-IE" sz="2000"/>
              <a:t>Expressed some doubts as to whether the full rigour of the principle of precedent can be applied to the costs of environmental litigation especially having regard to the obligation to give effect to EU law</a:t>
            </a:r>
          </a:p>
          <a:p>
            <a:r>
              <a:rPr lang="en-IE" sz="2000"/>
              <a:t>“72. </a:t>
            </a:r>
            <a:r>
              <a:rPr lang="en-IE" sz="2000" i="1"/>
              <a:t>In conclusion, and against this background of </a:t>
            </a:r>
            <a:r>
              <a:rPr lang="en-IE" sz="2000" b="1" i="1"/>
              <a:t>constantly evolving case law </a:t>
            </a:r>
            <a:r>
              <a:rPr lang="en-IE" sz="2000" i="1"/>
              <a:t>and a recognised uncertainty in respect of the legal principles, </a:t>
            </a:r>
            <a:r>
              <a:rPr lang="en-IE" sz="2000" b="1" i="1"/>
              <a:t>each High Court judge must endeavour to do his or her best to apply the law governing the costs of environmental litigation in its current state. T</a:t>
            </a:r>
            <a:r>
              <a:rPr lang="en-IE" sz="2000" i="1"/>
              <a:t>oo rigid an application of the principle of precedent might produce an incorrect result. </a:t>
            </a:r>
            <a:r>
              <a:rPr lang="en-IE" sz="2000" b="1" i="1"/>
              <a:t>Each case has to be considered by reference to its own factual background and, in particular, by reference to the specific “statutory provision” pursuant to which the impugned decision was made.</a:t>
            </a:r>
          </a:p>
          <a:p>
            <a:endParaRPr lang="en-IE" sz="2000"/>
          </a:p>
        </p:txBody>
      </p:sp>
      <p:sp>
        <p:nvSpPr>
          <p:cNvPr id="4" name="Slide Number Placeholder 3">
            <a:extLst>
              <a:ext uri="{FF2B5EF4-FFF2-40B4-BE49-F238E27FC236}">
                <a16:creationId xmlns:a16="http://schemas.microsoft.com/office/drawing/2014/main" id="{98139449-A55A-48A7-8260-4B996B8811CC}"/>
              </a:ext>
            </a:extLst>
          </p:cNvPr>
          <p:cNvSpPr>
            <a:spLocks noGrp="1"/>
          </p:cNvSpPr>
          <p:nvPr>
            <p:ph type="sldNum" sz="quarter" idx="12"/>
          </p:nvPr>
        </p:nvSpPr>
        <p:spPr>
          <a:xfrm>
            <a:off x="10571516" y="6033479"/>
            <a:ext cx="782283" cy="365125"/>
          </a:xfrm>
        </p:spPr>
        <p:txBody>
          <a:bodyPr>
            <a:normAutofit/>
          </a:bodyPr>
          <a:lstStyle/>
          <a:p>
            <a:pPr>
              <a:spcAft>
                <a:spcPts val="600"/>
              </a:spcAft>
            </a:pPr>
            <a:fld id="{5FA7C710-2752-4748-8371-536C905EC584}" type="slidenum">
              <a:rPr lang="en-IE" sz="1050">
                <a:solidFill>
                  <a:schemeClr val="tx1">
                    <a:alpha val="80000"/>
                  </a:schemeClr>
                </a:solidFill>
              </a:rPr>
              <a:pPr>
                <a:spcAft>
                  <a:spcPts val="600"/>
                </a:spcAft>
              </a:pPr>
              <a:t>16</a:t>
            </a:fld>
            <a:endParaRPr lang="en-IE" sz="1050">
              <a:solidFill>
                <a:schemeClr val="tx1">
                  <a:alpha val="80000"/>
                </a:schemeClr>
              </a:solidFill>
            </a:endParaRPr>
          </a:p>
        </p:txBody>
      </p:sp>
    </p:spTree>
    <p:extLst>
      <p:ext uri="{BB962C8B-B14F-4D97-AF65-F5344CB8AC3E}">
        <p14:creationId xmlns:p14="http://schemas.microsoft.com/office/powerpoint/2010/main" val="172605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AA9ACA1-CFFC-4B48-A825-6C185BCA61B4}"/>
              </a:ext>
            </a:extLst>
          </p:cNvPr>
          <p:cNvSpPr>
            <a:spLocks noGrp="1"/>
          </p:cNvSpPr>
          <p:nvPr>
            <p:ph type="title"/>
          </p:nvPr>
        </p:nvSpPr>
        <p:spPr>
          <a:xfrm>
            <a:off x="640079" y="2053641"/>
            <a:ext cx="3669161" cy="2760098"/>
          </a:xfrm>
        </p:spPr>
        <p:txBody>
          <a:bodyPr>
            <a:normAutofit/>
          </a:bodyPr>
          <a:lstStyle/>
          <a:p>
            <a:r>
              <a:rPr lang="en-IE">
                <a:solidFill>
                  <a:srgbClr val="FFFFFF"/>
                </a:solidFill>
              </a:rPr>
              <a:t>Current Position ?</a:t>
            </a:r>
          </a:p>
        </p:txBody>
      </p:sp>
      <p:sp>
        <p:nvSpPr>
          <p:cNvPr id="3" name="Content Placeholder 2">
            <a:extLst>
              <a:ext uri="{FF2B5EF4-FFF2-40B4-BE49-F238E27FC236}">
                <a16:creationId xmlns:a16="http://schemas.microsoft.com/office/drawing/2014/main" id="{FF1DFE7F-E225-48F2-93B3-32B763DEEAE8}"/>
              </a:ext>
            </a:extLst>
          </p:cNvPr>
          <p:cNvSpPr>
            <a:spLocks noGrp="1"/>
          </p:cNvSpPr>
          <p:nvPr>
            <p:ph idx="1"/>
          </p:nvPr>
        </p:nvSpPr>
        <p:spPr>
          <a:xfrm>
            <a:off x="6090574" y="801866"/>
            <a:ext cx="5306084" cy="5230634"/>
          </a:xfrm>
        </p:spPr>
        <p:txBody>
          <a:bodyPr anchor="ctr">
            <a:normAutofit/>
          </a:bodyPr>
          <a:lstStyle/>
          <a:p>
            <a:r>
              <a:rPr lang="en-IE" sz="2400">
                <a:solidFill>
                  <a:srgbClr val="000000"/>
                </a:solidFill>
              </a:rPr>
              <a:t>SCR &amp; Jurisdiction to award PCO contained in s.50B and s.3-7 of the EMPA 2011 which provisions </a:t>
            </a:r>
            <a:r>
              <a:rPr lang="en-IE" sz="2400" b="1" u="sng">
                <a:solidFill>
                  <a:srgbClr val="000000"/>
                </a:solidFill>
              </a:rPr>
              <a:t>must be read and construed together</a:t>
            </a:r>
          </a:p>
          <a:p>
            <a:r>
              <a:rPr lang="en-IE" sz="2400">
                <a:solidFill>
                  <a:srgbClr val="000000"/>
                </a:solidFill>
              </a:rPr>
              <a:t>Provisions must be broadly interpreted and applied having regard to obligations  under EU law and AC </a:t>
            </a:r>
            <a:endParaRPr lang="en-US" sz="2400">
              <a:solidFill>
                <a:srgbClr val="000000"/>
              </a:solidFill>
            </a:endParaRPr>
          </a:p>
          <a:p>
            <a:r>
              <a:rPr lang="en-IE" sz="2400" b="1" u="sng">
                <a:solidFill>
                  <a:srgbClr val="000000"/>
                </a:solidFill>
              </a:rPr>
              <a:t> </a:t>
            </a:r>
            <a:r>
              <a:rPr lang="en-IE" sz="2400">
                <a:solidFill>
                  <a:srgbClr val="000000"/>
                </a:solidFill>
              </a:rPr>
              <a:t>Judicial discretion pursuant Order 99 Rule as to costs must in an appropriate case be exercised in a manner consistent with the SCR in s.50B and s.3-7 of the EMPA 2011</a:t>
            </a:r>
          </a:p>
          <a:p>
            <a:r>
              <a:rPr lang="en-IE" sz="2400">
                <a:solidFill>
                  <a:srgbClr val="000000"/>
                </a:solidFill>
              </a:rPr>
              <a:t>Each case considered on an individual basis ?</a:t>
            </a:r>
            <a:endParaRPr lang="en-US" sz="2400">
              <a:solidFill>
                <a:srgbClr val="000000"/>
              </a:solidFill>
            </a:endParaRPr>
          </a:p>
          <a:p>
            <a:endParaRPr lang="en-US" sz="2400">
              <a:solidFill>
                <a:srgbClr val="000000"/>
              </a:solidFill>
            </a:endParaRPr>
          </a:p>
          <a:p>
            <a:endParaRPr lang="en-US" sz="2400" b="1" u="sng">
              <a:solidFill>
                <a:srgbClr val="000000"/>
              </a:solidFill>
            </a:endParaRPr>
          </a:p>
          <a:p>
            <a:endParaRPr lang="en-IE" sz="2400">
              <a:solidFill>
                <a:srgbClr val="000000"/>
              </a:solidFill>
            </a:endParaRPr>
          </a:p>
        </p:txBody>
      </p:sp>
      <p:sp>
        <p:nvSpPr>
          <p:cNvPr id="4" name="Slide Number Placeholder 3">
            <a:extLst>
              <a:ext uri="{FF2B5EF4-FFF2-40B4-BE49-F238E27FC236}">
                <a16:creationId xmlns:a16="http://schemas.microsoft.com/office/drawing/2014/main" id="{DD6AC728-72A7-4B3C-93B4-E2ECB37EE39E}"/>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17</a:t>
            </a:fld>
            <a:endParaRPr lang="en-IE" sz="1000">
              <a:solidFill>
                <a:srgbClr val="898989"/>
              </a:solidFill>
            </a:endParaRPr>
          </a:p>
        </p:txBody>
      </p:sp>
    </p:spTree>
    <p:extLst>
      <p:ext uri="{BB962C8B-B14F-4D97-AF65-F5344CB8AC3E}">
        <p14:creationId xmlns:p14="http://schemas.microsoft.com/office/powerpoint/2010/main" val="3571881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FB130E-CE8C-41EE-BD83-F895A654940C}"/>
              </a:ext>
            </a:extLst>
          </p:cNvPr>
          <p:cNvSpPr>
            <a:spLocks noGrp="1"/>
          </p:cNvSpPr>
          <p:nvPr>
            <p:ph type="title"/>
          </p:nvPr>
        </p:nvSpPr>
        <p:spPr>
          <a:xfrm>
            <a:off x="943277" y="712269"/>
            <a:ext cx="3370998" cy="5502264"/>
          </a:xfrm>
        </p:spPr>
        <p:txBody>
          <a:bodyPr>
            <a:normAutofit/>
          </a:bodyPr>
          <a:lstStyle/>
          <a:p>
            <a:r>
              <a:rPr lang="en-IE">
                <a:solidFill>
                  <a:srgbClr val="FFFFFF"/>
                </a:solidFill>
              </a:rPr>
              <a:t>Conclusions </a:t>
            </a:r>
          </a:p>
        </p:txBody>
      </p:sp>
      <p:cxnSp>
        <p:nvCxnSpPr>
          <p:cNvPr id="13" name="Straight Connector 1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1895DC93-6822-4FB0-8812-1107BE2BBF96}"/>
              </a:ext>
            </a:extLst>
          </p:cNvPr>
          <p:cNvSpPr>
            <a:spLocks noGrp="1"/>
          </p:cNvSpPr>
          <p:nvPr>
            <p:ph type="sldNum" sz="quarter" idx="12"/>
          </p:nvPr>
        </p:nvSpPr>
        <p:spPr>
          <a:xfrm>
            <a:off x="8610600" y="6356350"/>
            <a:ext cx="2743200" cy="365125"/>
          </a:xfrm>
        </p:spPr>
        <p:txBody>
          <a:bodyPr>
            <a:normAutofit/>
          </a:bodyPr>
          <a:lstStyle/>
          <a:p>
            <a:pPr>
              <a:spcAft>
                <a:spcPts val="600"/>
              </a:spcAft>
            </a:pPr>
            <a:fld id="{5FA7C710-2752-4748-8371-536C905EC584}" type="slidenum">
              <a:rPr lang="en-IE">
                <a:solidFill>
                  <a:schemeClr val="tx1"/>
                </a:solidFill>
              </a:rPr>
              <a:pPr>
                <a:spcAft>
                  <a:spcPts val="600"/>
                </a:spcAft>
              </a:pPr>
              <a:t>18</a:t>
            </a:fld>
            <a:endParaRPr lang="en-IE">
              <a:solidFill>
                <a:schemeClr val="tx1"/>
              </a:solidFill>
            </a:endParaRPr>
          </a:p>
        </p:txBody>
      </p:sp>
      <p:graphicFrame>
        <p:nvGraphicFramePr>
          <p:cNvPr id="6" name="Content Placeholder 2">
            <a:extLst>
              <a:ext uri="{FF2B5EF4-FFF2-40B4-BE49-F238E27FC236}">
                <a16:creationId xmlns:a16="http://schemas.microsoft.com/office/drawing/2014/main" id="{ED11F662-EDF1-4BC2-BE45-2496E367C4F7}"/>
              </a:ext>
            </a:extLst>
          </p:cNvPr>
          <p:cNvGraphicFramePr>
            <a:graphicFrameLocks noGrp="1"/>
          </p:cNvGraphicFramePr>
          <p:nvPr>
            <p:ph idx="1"/>
            <p:extLst>
              <p:ext uri="{D42A27DB-BD31-4B8C-83A1-F6EECF244321}">
                <p14:modId xmlns:p14="http://schemas.microsoft.com/office/powerpoint/2010/main" val="1930169341"/>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6778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EA89-27B3-42D3-8B6D-3EC16E901E30}"/>
              </a:ext>
            </a:extLst>
          </p:cNvPr>
          <p:cNvSpPr>
            <a:spLocks noGrp="1"/>
          </p:cNvSpPr>
          <p:nvPr>
            <p:ph type="title"/>
          </p:nvPr>
        </p:nvSpPr>
        <p:spPr>
          <a:xfrm>
            <a:off x="838200" y="365125"/>
            <a:ext cx="10515600" cy="1325563"/>
          </a:xfrm>
        </p:spPr>
        <p:txBody>
          <a:bodyPr>
            <a:normAutofit/>
          </a:bodyPr>
          <a:lstStyle/>
          <a:p>
            <a:r>
              <a:rPr lang="en-IE" i="1"/>
              <a:t>Thank You !</a:t>
            </a:r>
          </a:p>
        </p:txBody>
      </p:sp>
      <p:sp>
        <p:nvSpPr>
          <p:cNvPr id="4" name="Slide Number Placeholder 3">
            <a:extLst>
              <a:ext uri="{FF2B5EF4-FFF2-40B4-BE49-F238E27FC236}">
                <a16:creationId xmlns:a16="http://schemas.microsoft.com/office/drawing/2014/main" id="{EC46E51F-6DC3-4E9C-B9D3-CB4D1FCC36FE}"/>
              </a:ext>
            </a:extLst>
          </p:cNvPr>
          <p:cNvSpPr>
            <a:spLocks noGrp="1"/>
          </p:cNvSpPr>
          <p:nvPr>
            <p:ph type="sldNum" sz="quarter" idx="12"/>
          </p:nvPr>
        </p:nvSpPr>
        <p:spPr>
          <a:xfrm>
            <a:off x="8610600" y="6356350"/>
            <a:ext cx="2743200" cy="365125"/>
          </a:xfrm>
        </p:spPr>
        <p:txBody>
          <a:bodyPr>
            <a:normAutofit/>
          </a:bodyPr>
          <a:lstStyle/>
          <a:p>
            <a:pPr>
              <a:spcAft>
                <a:spcPts val="600"/>
              </a:spcAft>
            </a:pPr>
            <a:fld id="{5FA7C710-2752-4748-8371-536C905EC584}" type="slidenum">
              <a:rPr lang="en-IE"/>
              <a:pPr>
                <a:spcAft>
                  <a:spcPts val="600"/>
                </a:spcAft>
              </a:pPr>
              <a:t>19</a:t>
            </a:fld>
            <a:endParaRPr lang="en-IE"/>
          </a:p>
        </p:txBody>
      </p:sp>
      <p:graphicFrame>
        <p:nvGraphicFramePr>
          <p:cNvPr id="6" name="Content Placeholder 2">
            <a:extLst>
              <a:ext uri="{FF2B5EF4-FFF2-40B4-BE49-F238E27FC236}">
                <a16:creationId xmlns:a16="http://schemas.microsoft.com/office/drawing/2014/main" id="{FFB51ED8-7C0D-4C47-82C6-10E26E7FE974}"/>
              </a:ext>
            </a:extLst>
          </p:cNvPr>
          <p:cNvGraphicFramePr>
            <a:graphicFrameLocks noGrp="1"/>
          </p:cNvGraphicFramePr>
          <p:nvPr>
            <p:ph idx="1"/>
            <p:extLst>
              <p:ext uri="{D42A27DB-BD31-4B8C-83A1-F6EECF244321}">
                <p14:modId xmlns:p14="http://schemas.microsoft.com/office/powerpoint/2010/main" val="211474814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098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B9933E-0F88-4C5B-A194-37F2E7194A04}"/>
              </a:ext>
            </a:extLst>
          </p:cNvPr>
          <p:cNvSpPr>
            <a:spLocks noGrp="1"/>
          </p:cNvSpPr>
          <p:nvPr>
            <p:ph type="title"/>
          </p:nvPr>
        </p:nvSpPr>
        <p:spPr>
          <a:xfrm>
            <a:off x="966952" y="1204108"/>
            <a:ext cx="2669406" cy="1781175"/>
          </a:xfrm>
        </p:spPr>
        <p:txBody>
          <a:bodyPr>
            <a:normAutofit/>
          </a:bodyPr>
          <a:lstStyle/>
          <a:p>
            <a:r>
              <a:rPr lang="en-IE" sz="3200">
                <a:solidFill>
                  <a:srgbClr val="FFFFFF"/>
                </a:solidFill>
              </a:rPr>
              <a:t>Overview </a:t>
            </a:r>
          </a:p>
        </p:txBody>
      </p:sp>
      <p:sp>
        <p:nvSpPr>
          <p:cNvPr id="4" name="Slide Number Placeholder 3">
            <a:extLst>
              <a:ext uri="{FF2B5EF4-FFF2-40B4-BE49-F238E27FC236}">
                <a16:creationId xmlns:a16="http://schemas.microsoft.com/office/drawing/2014/main" id="{B522CA8E-2DD2-43FB-95CC-98EF0BE5EE2E}"/>
              </a:ext>
            </a:extLst>
          </p:cNvPr>
          <p:cNvSpPr>
            <a:spLocks noGrp="1"/>
          </p:cNvSpPr>
          <p:nvPr>
            <p:ph type="sldNum" sz="quarter" idx="12"/>
          </p:nvPr>
        </p:nvSpPr>
        <p:spPr>
          <a:xfrm>
            <a:off x="10662024" y="6356350"/>
            <a:ext cx="691776" cy="365125"/>
          </a:xfrm>
        </p:spPr>
        <p:txBody>
          <a:bodyPr>
            <a:normAutofit/>
          </a:bodyPr>
          <a:lstStyle/>
          <a:p>
            <a:pPr>
              <a:spcAft>
                <a:spcPts val="600"/>
              </a:spcAft>
            </a:pPr>
            <a:fld id="{5FA7C710-2752-4748-8371-536C905EC584}" type="slidenum">
              <a:rPr lang="en-IE">
                <a:solidFill>
                  <a:prstClr val="black">
                    <a:tint val="75000"/>
                  </a:prstClr>
                </a:solidFill>
              </a:rPr>
              <a:pPr>
                <a:spcAft>
                  <a:spcPts val="600"/>
                </a:spcAft>
              </a:pPr>
              <a:t>2</a:t>
            </a:fld>
            <a:endParaRPr lang="en-IE">
              <a:solidFill>
                <a:prstClr val="black">
                  <a:tint val="75000"/>
                </a:prstClr>
              </a:solidFill>
            </a:endParaRPr>
          </a:p>
        </p:txBody>
      </p:sp>
      <p:graphicFrame>
        <p:nvGraphicFramePr>
          <p:cNvPr id="39" name="Content Placeholder 2">
            <a:extLst>
              <a:ext uri="{FF2B5EF4-FFF2-40B4-BE49-F238E27FC236}">
                <a16:creationId xmlns:a16="http://schemas.microsoft.com/office/drawing/2014/main" id="{189BC07E-C00E-4A6F-90E1-C0CAA5AB6CED}"/>
              </a:ext>
            </a:extLst>
          </p:cNvPr>
          <p:cNvGraphicFramePr>
            <a:graphicFrameLocks noGrp="1"/>
          </p:cNvGraphicFramePr>
          <p:nvPr>
            <p:ph idx="1"/>
            <p:extLst>
              <p:ext uri="{D42A27DB-BD31-4B8C-83A1-F6EECF244321}">
                <p14:modId xmlns:p14="http://schemas.microsoft.com/office/powerpoint/2010/main" val="3266724214"/>
              </p:ext>
            </p:extLst>
          </p:nvPr>
        </p:nvGraphicFramePr>
        <p:xfrm>
          <a:off x="4662488" y="952500"/>
          <a:ext cx="6904037"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2924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0"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1" name="Oval 10">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2"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Content Placeholder 2">
            <a:extLst>
              <a:ext uri="{FF2B5EF4-FFF2-40B4-BE49-F238E27FC236}">
                <a16:creationId xmlns:a16="http://schemas.microsoft.com/office/drawing/2014/main" id="{57CD8A15-FCEB-465B-80F1-1747941996D1}"/>
              </a:ext>
            </a:extLst>
          </p:cNvPr>
          <p:cNvSpPr>
            <a:spLocks noGrp="1"/>
          </p:cNvSpPr>
          <p:nvPr>
            <p:ph idx="1"/>
          </p:nvPr>
        </p:nvSpPr>
        <p:spPr>
          <a:xfrm>
            <a:off x="1524000" y="4495800"/>
            <a:ext cx="9144000" cy="762000"/>
          </a:xfrm>
        </p:spPr>
        <p:txBody>
          <a:bodyPr vert="horz" lIns="91440" tIns="45720" rIns="91440" bIns="45720" rtlCol="0">
            <a:noAutofit/>
          </a:bodyPr>
          <a:lstStyle/>
          <a:p>
            <a:pPr marL="0" indent="0" algn="ctr">
              <a:buNone/>
            </a:pPr>
            <a:r>
              <a:rPr lang="en-IE" sz="2000" dirty="0"/>
              <a:t>No liability whatsoever—whether in contract, negligence, negligent misstatement or otherwise at all—is accepted to any person arising out of his or her reliance on the content of this presentation. This presentation  does not purport to contain legal advice and should not be relied upon as such.</a:t>
            </a:r>
          </a:p>
          <a:p>
            <a:pPr marL="0" indent="0" algn="ctr">
              <a:buNone/>
            </a:pPr>
            <a:endParaRPr lang="en-US" sz="2000" b="1" u="sng" kern="1200" dirty="0">
              <a:solidFill>
                <a:schemeClr val="tx1"/>
              </a:solidFill>
              <a:latin typeface="+mn-lt"/>
              <a:ea typeface="+mn-ea"/>
              <a:cs typeface="+mn-cs"/>
            </a:endParaRPr>
          </a:p>
        </p:txBody>
      </p:sp>
      <p:sp>
        <p:nvSpPr>
          <p:cNvPr id="14" name="Rectangle 13">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B0675C-E46C-4552-BE47-E8E17C3A0017}"/>
              </a:ext>
            </a:extLst>
          </p:cNvPr>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b="1" kern="1200" dirty="0">
                <a:solidFill>
                  <a:schemeClr val="bg2"/>
                </a:solidFill>
                <a:latin typeface="+mj-lt"/>
                <a:ea typeface="+mj-ea"/>
                <a:cs typeface="+mj-cs"/>
              </a:rPr>
              <a:t>Disclaimer !</a:t>
            </a:r>
            <a:br>
              <a:rPr lang="en-US" sz="4000" b="1" kern="1200" dirty="0">
                <a:solidFill>
                  <a:schemeClr val="bg2"/>
                </a:solidFill>
                <a:latin typeface="+mj-lt"/>
                <a:ea typeface="+mj-ea"/>
                <a:cs typeface="+mj-cs"/>
              </a:rPr>
            </a:br>
            <a:endParaRPr lang="en-US" sz="4000" b="1" kern="1200" dirty="0">
              <a:solidFill>
                <a:schemeClr val="bg2"/>
              </a:solidFill>
              <a:latin typeface="+mj-lt"/>
              <a:ea typeface="+mj-ea"/>
              <a:cs typeface="+mj-cs"/>
            </a:endParaRPr>
          </a:p>
        </p:txBody>
      </p:sp>
      <p:sp>
        <p:nvSpPr>
          <p:cNvPr id="4" name="Slide Number Placeholder 3">
            <a:extLst>
              <a:ext uri="{FF2B5EF4-FFF2-40B4-BE49-F238E27FC236}">
                <a16:creationId xmlns:a16="http://schemas.microsoft.com/office/drawing/2014/main" id="{247EEE29-F1CD-467C-88E4-1962184D20F0}"/>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5FA7C710-2752-4748-8371-536C905EC584}" type="slidenum">
              <a:rPr lang="en-US">
                <a:solidFill>
                  <a:schemeClr val="tx1"/>
                </a:solidFill>
              </a:rPr>
              <a:pPr defTabSz="914400">
                <a:spcAft>
                  <a:spcPts val="600"/>
                </a:spcAft>
              </a:pPr>
              <a:t>20</a:t>
            </a:fld>
            <a:endParaRPr lang="en-US">
              <a:solidFill>
                <a:schemeClr val="tx1"/>
              </a:solidFill>
            </a:endParaRPr>
          </a:p>
        </p:txBody>
      </p:sp>
    </p:spTree>
    <p:extLst>
      <p:ext uri="{BB962C8B-B14F-4D97-AF65-F5344CB8AC3E}">
        <p14:creationId xmlns:p14="http://schemas.microsoft.com/office/powerpoint/2010/main" val="275111968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CD0B4CA-9959-4ED1-9EF0-4620AD431921}"/>
              </a:ext>
            </a:extLst>
          </p:cNvPr>
          <p:cNvSpPr>
            <a:spLocks noGrp="1"/>
          </p:cNvSpPr>
          <p:nvPr>
            <p:ph type="title"/>
          </p:nvPr>
        </p:nvSpPr>
        <p:spPr>
          <a:xfrm>
            <a:off x="640079" y="2053641"/>
            <a:ext cx="3669161" cy="2760098"/>
          </a:xfrm>
        </p:spPr>
        <p:txBody>
          <a:bodyPr>
            <a:normAutofit/>
          </a:bodyPr>
          <a:lstStyle/>
          <a:p>
            <a:r>
              <a:rPr lang="en-IE">
                <a:solidFill>
                  <a:srgbClr val="FFFFFF"/>
                </a:solidFill>
              </a:rPr>
              <a:t>Context </a:t>
            </a:r>
          </a:p>
        </p:txBody>
      </p:sp>
      <p:sp>
        <p:nvSpPr>
          <p:cNvPr id="3" name="Content Placeholder 2">
            <a:extLst>
              <a:ext uri="{FF2B5EF4-FFF2-40B4-BE49-F238E27FC236}">
                <a16:creationId xmlns:a16="http://schemas.microsoft.com/office/drawing/2014/main" id="{A0F84CAC-34D7-4817-9EA2-FD89B3E939CF}"/>
              </a:ext>
            </a:extLst>
          </p:cNvPr>
          <p:cNvSpPr>
            <a:spLocks noGrp="1"/>
          </p:cNvSpPr>
          <p:nvPr>
            <p:ph idx="1"/>
          </p:nvPr>
        </p:nvSpPr>
        <p:spPr>
          <a:xfrm>
            <a:off x="6090574" y="801866"/>
            <a:ext cx="5306084" cy="5230634"/>
          </a:xfrm>
        </p:spPr>
        <p:txBody>
          <a:bodyPr anchor="ctr">
            <a:normAutofit/>
          </a:bodyPr>
          <a:lstStyle/>
          <a:p>
            <a:r>
              <a:rPr lang="en-IE" sz="2000">
                <a:solidFill>
                  <a:srgbClr val="000000"/>
                </a:solidFill>
              </a:rPr>
              <a:t>AC –not ratified by Ireland until  June 2012 and entered into force Sept 2012 </a:t>
            </a:r>
          </a:p>
          <a:p>
            <a:r>
              <a:rPr lang="en-IE" sz="2000">
                <a:solidFill>
                  <a:srgbClr val="000000"/>
                </a:solidFill>
              </a:rPr>
              <a:t>AC as an international agreement and under Article. 29.6 of the Irish Constitution it is not automatically incorporated into Irish Domestic law and has no direct legal effect in domestic law until expressly incorporated into domestic law  which has not occurred to date</a:t>
            </a:r>
          </a:p>
          <a:p>
            <a:r>
              <a:rPr lang="en-IE" sz="2000">
                <a:solidFill>
                  <a:srgbClr val="000000"/>
                </a:solidFill>
              </a:rPr>
              <a:t>AC </a:t>
            </a:r>
            <a:r>
              <a:rPr lang="en-IE" sz="2000" b="1">
                <a:solidFill>
                  <a:srgbClr val="000000"/>
                </a:solidFill>
              </a:rPr>
              <a:t>does</a:t>
            </a:r>
            <a:r>
              <a:rPr lang="en-IE" sz="2000">
                <a:solidFill>
                  <a:srgbClr val="000000"/>
                </a:solidFill>
              </a:rPr>
              <a:t> have force in domestic law via AC obligations imposed in EU law which must be transposed into Irish law and such transposing provisions must be interpreted (subject to </a:t>
            </a:r>
            <a:r>
              <a:rPr lang="en-IE" sz="2000" i="1">
                <a:solidFill>
                  <a:srgbClr val="000000"/>
                </a:solidFill>
              </a:rPr>
              <a:t>contra legem</a:t>
            </a:r>
            <a:r>
              <a:rPr lang="en-IE" sz="2000">
                <a:solidFill>
                  <a:srgbClr val="000000"/>
                </a:solidFill>
              </a:rPr>
              <a:t> rule) in accordance with EU law and the AC -</a:t>
            </a:r>
            <a:r>
              <a:rPr lang="en-IE" sz="2000" i="1">
                <a:solidFill>
                  <a:srgbClr val="000000"/>
                </a:solidFill>
              </a:rPr>
              <a:t>Conway v. Ireland</a:t>
            </a:r>
            <a:r>
              <a:rPr lang="en-IE" sz="2000">
                <a:solidFill>
                  <a:srgbClr val="000000"/>
                </a:solidFill>
              </a:rPr>
              <a:t> [2017] 1 I.R. 53. </a:t>
            </a:r>
            <a:endParaRPr lang="en-US" sz="2000">
              <a:solidFill>
                <a:srgbClr val="000000"/>
              </a:solidFill>
            </a:endParaRPr>
          </a:p>
          <a:p>
            <a:r>
              <a:rPr lang="en-IE" sz="2000">
                <a:solidFill>
                  <a:srgbClr val="000000"/>
                </a:solidFill>
              </a:rPr>
              <a:t> </a:t>
            </a:r>
            <a:endParaRPr lang="en-US" sz="2000">
              <a:solidFill>
                <a:srgbClr val="000000"/>
              </a:solidFill>
            </a:endParaRPr>
          </a:p>
          <a:p>
            <a:endParaRPr lang="en-US" sz="2000">
              <a:solidFill>
                <a:srgbClr val="000000"/>
              </a:solidFill>
            </a:endParaRPr>
          </a:p>
          <a:p>
            <a:endParaRPr lang="en-IE" sz="2000">
              <a:solidFill>
                <a:srgbClr val="000000"/>
              </a:solidFill>
            </a:endParaRPr>
          </a:p>
        </p:txBody>
      </p:sp>
      <p:sp>
        <p:nvSpPr>
          <p:cNvPr id="4" name="Slide Number Placeholder 3">
            <a:extLst>
              <a:ext uri="{FF2B5EF4-FFF2-40B4-BE49-F238E27FC236}">
                <a16:creationId xmlns:a16="http://schemas.microsoft.com/office/drawing/2014/main" id="{95CE611E-F2CC-46F7-8DAD-B048D63E6711}"/>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3</a:t>
            </a:fld>
            <a:endParaRPr lang="en-IE" sz="1000">
              <a:solidFill>
                <a:srgbClr val="898989"/>
              </a:solidFill>
            </a:endParaRPr>
          </a:p>
        </p:txBody>
      </p:sp>
    </p:spTree>
    <p:extLst>
      <p:ext uri="{BB962C8B-B14F-4D97-AF65-F5344CB8AC3E}">
        <p14:creationId xmlns:p14="http://schemas.microsoft.com/office/powerpoint/2010/main" val="46575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51E8B-0FB7-4645-9118-EBC191F83AFA}"/>
              </a:ext>
            </a:extLst>
          </p:cNvPr>
          <p:cNvSpPr>
            <a:spLocks noGrp="1"/>
          </p:cNvSpPr>
          <p:nvPr>
            <p:ph type="title"/>
          </p:nvPr>
        </p:nvSpPr>
        <p:spPr>
          <a:xfrm>
            <a:off x="1136428" y="627564"/>
            <a:ext cx="7474172" cy="1325563"/>
          </a:xfrm>
        </p:spPr>
        <p:txBody>
          <a:bodyPr>
            <a:normAutofit/>
          </a:bodyPr>
          <a:lstStyle/>
          <a:p>
            <a:r>
              <a:rPr lang="en-IE" b="1"/>
              <a:t>Case-167/17 – Klohn </a:t>
            </a:r>
            <a:br>
              <a:rPr lang="en-IE" b="1"/>
            </a:br>
            <a:r>
              <a:rPr lang="en-IE" b="1"/>
              <a:t>Case 470/16 - North East Pylons </a:t>
            </a:r>
            <a:endParaRPr lang="en-IE" b="1" dirty="0"/>
          </a:p>
        </p:txBody>
      </p:sp>
      <p:sp>
        <p:nvSpPr>
          <p:cNvPr id="3" name="Content Placeholder 2">
            <a:extLst>
              <a:ext uri="{FF2B5EF4-FFF2-40B4-BE49-F238E27FC236}">
                <a16:creationId xmlns:a16="http://schemas.microsoft.com/office/drawing/2014/main" id="{B235574A-10A7-433A-8383-E6DE0F45A58E}"/>
              </a:ext>
            </a:extLst>
          </p:cNvPr>
          <p:cNvSpPr>
            <a:spLocks noGrp="1"/>
          </p:cNvSpPr>
          <p:nvPr>
            <p:ph idx="1"/>
          </p:nvPr>
        </p:nvSpPr>
        <p:spPr>
          <a:xfrm>
            <a:off x="249383" y="1953127"/>
            <a:ext cx="8666018" cy="4518925"/>
          </a:xfrm>
        </p:spPr>
        <p:txBody>
          <a:bodyPr anchor="ctr">
            <a:normAutofit/>
          </a:bodyPr>
          <a:lstStyle/>
          <a:p>
            <a:pPr algn="just"/>
            <a:r>
              <a:rPr lang="en-IE" sz="2400" b="1" i="1" dirty="0" err="1"/>
              <a:t>Klohn</a:t>
            </a:r>
            <a:r>
              <a:rPr lang="en-IE" sz="2400" i="1" dirty="0"/>
              <a:t> </a:t>
            </a:r>
            <a:r>
              <a:rPr lang="en-IE" sz="2400" dirty="0"/>
              <a:t>- Member State’s courts are under an obligation to interpret national law in conformity with PP Directive, when deciding on the allocation of costs in judicial proceedings</a:t>
            </a:r>
          </a:p>
          <a:p>
            <a:pPr algn="just"/>
            <a:r>
              <a:rPr lang="en-IE" sz="2400" b="1" i="1" dirty="0"/>
              <a:t>NEP – PARA 52</a:t>
            </a:r>
            <a:r>
              <a:rPr lang="en-IE" sz="2400" b="1" dirty="0"/>
              <a:t> </a:t>
            </a:r>
            <a:r>
              <a:rPr lang="en-IE" sz="2400" dirty="0"/>
              <a:t>- Consequently, where the application of national environmental law — particularly in the implementation of a project of common interest, within the meaning of Regulation No 347/2013 — is at issue, it is for the national court to give an interpretation of national procedural law which, to the fullest extent possible, is consistent with the objectives laid down in Article 9(3) and (4) of the Aarhus Convention, so that judicial procedures are not prohibitively expensive.</a:t>
            </a:r>
          </a:p>
        </p:txBody>
      </p:sp>
      <p:sp>
        <p:nvSpPr>
          <p:cNvPr id="47"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Scales of Justice">
            <a:extLst>
              <a:ext uri="{FF2B5EF4-FFF2-40B4-BE49-F238E27FC236}">
                <a16:creationId xmlns:a16="http://schemas.microsoft.com/office/drawing/2014/main" id="{2F6C9674-9BAB-4B1D-9085-CB9007F8BF65}"/>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9413987" y="2857501"/>
            <a:ext cx="1142998" cy="1142998"/>
          </a:xfrm>
          <a:prstGeom prst="rect">
            <a:avLst/>
          </a:prstGeom>
        </p:spPr>
      </p:pic>
      <p:sp>
        <p:nvSpPr>
          <p:cNvPr id="4" name="Slide Number Placeholder 3">
            <a:extLst>
              <a:ext uri="{FF2B5EF4-FFF2-40B4-BE49-F238E27FC236}">
                <a16:creationId xmlns:a16="http://schemas.microsoft.com/office/drawing/2014/main" id="{E51899B2-B73E-4F89-91BF-F763C9BAEC0F}"/>
              </a:ext>
            </a:extLst>
          </p:cNvPr>
          <p:cNvSpPr>
            <a:spLocks noGrp="1"/>
          </p:cNvSpPr>
          <p:nvPr>
            <p:ph type="sldNum" sz="quarter" idx="12"/>
          </p:nvPr>
        </p:nvSpPr>
        <p:spPr>
          <a:xfrm>
            <a:off x="10341428" y="6356350"/>
            <a:ext cx="1012371" cy="365125"/>
          </a:xfrm>
        </p:spPr>
        <p:txBody>
          <a:bodyPr>
            <a:normAutofit/>
          </a:bodyPr>
          <a:lstStyle/>
          <a:p>
            <a:pPr>
              <a:spcAft>
                <a:spcPts val="600"/>
              </a:spcAft>
            </a:pPr>
            <a:fld id="{5FA7C710-2752-4748-8371-536C905EC584}" type="slidenum">
              <a:rPr lang="en-IE">
                <a:solidFill>
                  <a:srgbClr val="FFFFFF"/>
                </a:solidFill>
              </a:rPr>
              <a:pPr>
                <a:spcAft>
                  <a:spcPts val="600"/>
                </a:spcAft>
              </a:pPr>
              <a:t>4</a:t>
            </a:fld>
            <a:endParaRPr lang="en-IE">
              <a:solidFill>
                <a:srgbClr val="FFFFFF"/>
              </a:solidFill>
            </a:endParaRPr>
          </a:p>
        </p:txBody>
      </p:sp>
    </p:spTree>
    <p:extLst>
      <p:ext uri="{BB962C8B-B14F-4D97-AF65-F5344CB8AC3E}">
        <p14:creationId xmlns:p14="http://schemas.microsoft.com/office/powerpoint/2010/main" val="390367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E4505C23-674B-4195-81D6-0C127FEAE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161029"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tx1">
              <a:lumMod val="50000"/>
              <a:lumOff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F27F56-0212-4CD6-BE0E-822849B885C6}"/>
              </a:ext>
            </a:extLst>
          </p:cNvPr>
          <p:cNvSpPr>
            <a:spLocks noGrp="1"/>
          </p:cNvSpPr>
          <p:nvPr>
            <p:ph type="title"/>
          </p:nvPr>
        </p:nvSpPr>
        <p:spPr>
          <a:xfrm>
            <a:off x="838200" y="5529884"/>
            <a:ext cx="7719381" cy="1096331"/>
          </a:xfrm>
        </p:spPr>
        <p:txBody>
          <a:bodyPr>
            <a:normAutofit/>
          </a:bodyPr>
          <a:lstStyle/>
          <a:p>
            <a:r>
              <a:rPr lang="en-IE" b="1"/>
              <a:t>NPE in Domestic law </a:t>
            </a:r>
          </a:p>
        </p:txBody>
      </p:sp>
      <p:sp>
        <p:nvSpPr>
          <p:cNvPr id="18" name="Freeform: Shape 17">
            <a:extLst>
              <a:ext uri="{FF2B5EF4-FFF2-40B4-BE49-F238E27FC236}">
                <a16:creationId xmlns:a16="http://schemas.microsoft.com/office/drawing/2014/main" id="{65C9B8F0-FF66-4C15-BD05-E86B87331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3037" y="5367908"/>
            <a:ext cx="342896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57A223E1-1C1A-433D-9EB5-9E87AC3358FD}"/>
              </a:ext>
            </a:extLst>
          </p:cNvPr>
          <p:cNvSpPr>
            <a:spLocks noGrp="1"/>
          </p:cNvSpPr>
          <p:nvPr>
            <p:ph type="sldNum" sz="quarter" idx="12"/>
          </p:nvPr>
        </p:nvSpPr>
        <p:spPr>
          <a:xfrm>
            <a:off x="10198279" y="6261090"/>
            <a:ext cx="1344477" cy="365125"/>
          </a:xfrm>
        </p:spPr>
        <p:txBody>
          <a:bodyPr>
            <a:normAutofit/>
          </a:bodyPr>
          <a:lstStyle/>
          <a:p>
            <a:pPr>
              <a:spcAft>
                <a:spcPts val="600"/>
              </a:spcAft>
            </a:pPr>
            <a:fld id="{5FA7C710-2752-4748-8371-536C905EC584}" type="slidenum">
              <a:rPr lang="en-IE">
                <a:solidFill>
                  <a:schemeClr val="bg1">
                    <a:alpha val="80000"/>
                  </a:schemeClr>
                </a:solidFill>
              </a:rPr>
              <a:pPr>
                <a:spcAft>
                  <a:spcPts val="600"/>
                </a:spcAft>
              </a:pPr>
              <a:t>5</a:t>
            </a:fld>
            <a:endParaRPr lang="en-IE">
              <a:solidFill>
                <a:schemeClr val="bg1">
                  <a:alpha val="80000"/>
                </a:schemeClr>
              </a:solidFill>
            </a:endParaRPr>
          </a:p>
        </p:txBody>
      </p:sp>
      <p:graphicFrame>
        <p:nvGraphicFramePr>
          <p:cNvPr id="6" name="Content Placeholder 2">
            <a:extLst>
              <a:ext uri="{FF2B5EF4-FFF2-40B4-BE49-F238E27FC236}">
                <a16:creationId xmlns:a16="http://schemas.microsoft.com/office/drawing/2014/main" id="{4D761C1B-E4ED-44B5-B896-5A202D3C594A}"/>
              </a:ext>
            </a:extLst>
          </p:cNvPr>
          <p:cNvGraphicFramePr>
            <a:graphicFrameLocks noGrp="1"/>
          </p:cNvGraphicFramePr>
          <p:nvPr>
            <p:ph idx="1"/>
            <p:extLst>
              <p:ext uri="{D42A27DB-BD31-4B8C-83A1-F6EECF244321}">
                <p14:modId xmlns:p14="http://schemas.microsoft.com/office/powerpoint/2010/main" val="3719695128"/>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700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C9D101D-53FA-4167-945C-B19DDD8B0429}"/>
              </a:ext>
            </a:extLst>
          </p:cNvPr>
          <p:cNvSpPr>
            <a:spLocks noGrp="1"/>
          </p:cNvSpPr>
          <p:nvPr>
            <p:ph type="title"/>
          </p:nvPr>
        </p:nvSpPr>
        <p:spPr>
          <a:xfrm>
            <a:off x="640079" y="2053641"/>
            <a:ext cx="3669161" cy="2760098"/>
          </a:xfrm>
        </p:spPr>
        <p:txBody>
          <a:bodyPr>
            <a:normAutofit/>
          </a:bodyPr>
          <a:lstStyle/>
          <a:p>
            <a:r>
              <a:rPr lang="en-IE">
                <a:solidFill>
                  <a:srgbClr val="FFFFFF"/>
                </a:solidFill>
              </a:rPr>
              <a:t>Section 50B PDA 2000 (as amended)</a:t>
            </a:r>
          </a:p>
        </p:txBody>
      </p:sp>
      <p:sp>
        <p:nvSpPr>
          <p:cNvPr id="3" name="Content Placeholder 2">
            <a:extLst>
              <a:ext uri="{FF2B5EF4-FFF2-40B4-BE49-F238E27FC236}">
                <a16:creationId xmlns:a16="http://schemas.microsoft.com/office/drawing/2014/main" id="{52CFE7BD-1A28-44A0-B400-F5956EB1F966}"/>
              </a:ext>
            </a:extLst>
          </p:cNvPr>
          <p:cNvSpPr>
            <a:spLocks noGrp="1"/>
          </p:cNvSpPr>
          <p:nvPr>
            <p:ph idx="1"/>
          </p:nvPr>
        </p:nvSpPr>
        <p:spPr>
          <a:xfrm>
            <a:off x="6090574" y="801866"/>
            <a:ext cx="5306084" cy="5230634"/>
          </a:xfrm>
        </p:spPr>
        <p:txBody>
          <a:bodyPr anchor="ctr">
            <a:normAutofit/>
          </a:bodyPr>
          <a:lstStyle/>
          <a:p>
            <a:r>
              <a:rPr lang="en-IE" sz="2200">
                <a:solidFill>
                  <a:srgbClr val="000000"/>
                </a:solidFill>
              </a:rPr>
              <a:t>Applies to JR Proceedings of any decision/action/failure to take action pursuant to a statutory provision that gives effect to – the EIA  Directive -SEA Directive -IPC Directive</a:t>
            </a:r>
            <a:endParaRPr lang="en-US" sz="2200">
              <a:solidFill>
                <a:srgbClr val="000000"/>
              </a:solidFill>
            </a:endParaRPr>
          </a:p>
          <a:p>
            <a:r>
              <a:rPr lang="en-IE" sz="2200">
                <a:solidFill>
                  <a:srgbClr val="000000"/>
                </a:solidFill>
              </a:rPr>
              <a:t> Article 6 (3) or (4) Habitats Directive (Screening AA/AA)</a:t>
            </a:r>
          </a:p>
          <a:p>
            <a:r>
              <a:rPr lang="en-IE" sz="2200">
                <a:solidFill>
                  <a:srgbClr val="000000"/>
                </a:solidFill>
              </a:rPr>
              <a:t>SCR provides (1) the default position is that parties bear their own costs (2) the trial judge has a discretion to award costs to a successful Applicant (3) exceptions  a discretion of trial judge for frivolous and vexatious proceedings, where a party is in contempt of court and/or in public</a:t>
            </a:r>
            <a:endParaRPr lang="en-US" sz="2200">
              <a:solidFill>
                <a:srgbClr val="000000"/>
              </a:solidFill>
            </a:endParaRPr>
          </a:p>
          <a:p>
            <a:endParaRPr lang="en-US" sz="2200">
              <a:solidFill>
                <a:srgbClr val="000000"/>
              </a:solidFill>
            </a:endParaRPr>
          </a:p>
          <a:p>
            <a:endParaRPr lang="en-US" sz="2200">
              <a:solidFill>
                <a:srgbClr val="000000"/>
              </a:solidFill>
            </a:endParaRPr>
          </a:p>
          <a:p>
            <a:endParaRPr lang="en-IE" sz="2200">
              <a:solidFill>
                <a:srgbClr val="000000"/>
              </a:solidFill>
            </a:endParaRPr>
          </a:p>
        </p:txBody>
      </p:sp>
      <p:sp>
        <p:nvSpPr>
          <p:cNvPr id="4" name="Slide Number Placeholder 3">
            <a:extLst>
              <a:ext uri="{FF2B5EF4-FFF2-40B4-BE49-F238E27FC236}">
                <a16:creationId xmlns:a16="http://schemas.microsoft.com/office/drawing/2014/main" id="{D6DF8B80-0488-4892-9D2C-11C0FE677BA3}"/>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6</a:t>
            </a:fld>
            <a:endParaRPr lang="en-IE" sz="1000">
              <a:solidFill>
                <a:srgbClr val="898989"/>
              </a:solidFill>
            </a:endParaRPr>
          </a:p>
        </p:txBody>
      </p:sp>
    </p:spTree>
    <p:extLst>
      <p:ext uri="{BB962C8B-B14F-4D97-AF65-F5344CB8AC3E}">
        <p14:creationId xmlns:p14="http://schemas.microsoft.com/office/powerpoint/2010/main" val="137555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4" name="Group 33">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Rectangle 36">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D8E8B488-5CF4-4421-B16E-3C881720500B}"/>
              </a:ext>
            </a:extLst>
          </p:cNvPr>
          <p:cNvSpPr>
            <a:spLocks noGrp="1"/>
          </p:cNvSpPr>
          <p:nvPr>
            <p:ph type="title"/>
          </p:nvPr>
        </p:nvSpPr>
        <p:spPr>
          <a:xfrm>
            <a:off x="904877" y="2415322"/>
            <a:ext cx="3451730" cy="2399869"/>
          </a:xfrm>
        </p:spPr>
        <p:txBody>
          <a:bodyPr>
            <a:normAutofit/>
          </a:bodyPr>
          <a:lstStyle/>
          <a:p>
            <a:pPr algn="ctr"/>
            <a:r>
              <a:rPr lang="en-IE" sz="4000">
                <a:solidFill>
                  <a:srgbClr val="FFFFFF"/>
                </a:solidFill>
              </a:rPr>
              <a:t>S.3-7 EMPA 2011</a:t>
            </a:r>
          </a:p>
        </p:txBody>
      </p:sp>
      <p:sp>
        <p:nvSpPr>
          <p:cNvPr id="4" name="Slide Number Placeholder 3">
            <a:extLst>
              <a:ext uri="{FF2B5EF4-FFF2-40B4-BE49-F238E27FC236}">
                <a16:creationId xmlns:a16="http://schemas.microsoft.com/office/drawing/2014/main" id="{A4EF8CBC-DCAA-4FBE-84D4-E9E5E8279B34}"/>
              </a:ext>
            </a:extLst>
          </p:cNvPr>
          <p:cNvSpPr>
            <a:spLocks noGrp="1"/>
          </p:cNvSpPr>
          <p:nvPr>
            <p:ph type="sldNum" sz="quarter" idx="12"/>
          </p:nvPr>
        </p:nvSpPr>
        <p:spPr>
          <a:xfrm>
            <a:off x="10469880" y="320040"/>
            <a:ext cx="914400" cy="320040"/>
          </a:xfrm>
        </p:spPr>
        <p:txBody>
          <a:bodyPr>
            <a:normAutofit/>
          </a:bodyPr>
          <a:lstStyle/>
          <a:p>
            <a:pPr>
              <a:spcAft>
                <a:spcPts val="600"/>
              </a:spcAft>
            </a:pPr>
            <a:fld id="{5FA7C710-2752-4748-8371-536C905EC584}" type="slidenum">
              <a:rPr lang="en-IE">
                <a:solidFill>
                  <a:schemeClr val="tx1">
                    <a:lumMod val="50000"/>
                    <a:lumOff val="50000"/>
                  </a:schemeClr>
                </a:solidFill>
              </a:rPr>
              <a:pPr>
                <a:spcAft>
                  <a:spcPts val="600"/>
                </a:spcAft>
              </a:pPr>
              <a:t>7</a:t>
            </a:fld>
            <a:endParaRPr lang="en-IE">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354BA962-3EF8-4048-906C-C0A09084D41C}"/>
              </a:ext>
            </a:extLst>
          </p:cNvPr>
          <p:cNvSpPr>
            <a:spLocks noGrp="1"/>
          </p:cNvSpPr>
          <p:nvPr>
            <p:ph idx="1"/>
          </p:nvPr>
        </p:nvSpPr>
        <p:spPr>
          <a:xfrm>
            <a:off x="5120640" y="804672"/>
            <a:ext cx="6281928" cy="5248656"/>
          </a:xfrm>
        </p:spPr>
        <p:txBody>
          <a:bodyPr anchor="ctr">
            <a:normAutofit/>
          </a:bodyPr>
          <a:lstStyle/>
          <a:p>
            <a:r>
              <a:rPr lang="en-IE" sz="2000" dirty="0"/>
              <a:t>S.3 is in effect the same SCR as s.50B </a:t>
            </a:r>
          </a:p>
          <a:p>
            <a:r>
              <a:rPr lang="en-IE" sz="2000" dirty="0"/>
              <a:t>S.4 of EMPA – applies to civil proceedings for purposes proceedings (a) for the purpose of ensuring compliance with, or the enforcement of, a statutory requirement or condition or other requirement specified in or attached to a licence, registration, permit, permission, lease, notice or consent specified, or </a:t>
            </a:r>
          </a:p>
          <a:p>
            <a:r>
              <a:rPr lang="en-IE" sz="2000" dirty="0"/>
              <a:t>(b) in respect of the contravention of, or the failure to comply with such licence, registration, permit, permission, lease, notice or consent.</a:t>
            </a:r>
          </a:p>
          <a:p>
            <a:r>
              <a:rPr lang="en-IE" sz="2000" dirty="0"/>
              <a:t>Not just enforcement proceedings  – </a:t>
            </a:r>
            <a:r>
              <a:rPr lang="en-IE" sz="2000" i="1" dirty="0"/>
              <a:t>O’Connor v Offaly County Council </a:t>
            </a:r>
            <a:r>
              <a:rPr lang="en-IE" sz="2000" dirty="0"/>
              <a:t>[2017] IEHC 606</a:t>
            </a:r>
            <a:endParaRPr lang="en-US" sz="2000" dirty="0"/>
          </a:p>
          <a:p>
            <a:endParaRPr lang="en-US" sz="2000" dirty="0"/>
          </a:p>
          <a:p>
            <a:endParaRPr lang="en-US" sz="2000" dirty="0"/>
          </a:p>
          <a:p>
            <a:endParaRPr lang="en-US" sz="2000" dirty="0"/>
          </a:p>
          <a:p>
            <a:endParaRPr lang="en-IE" sz="2000" dirty="0"/>
          </a:p>
        </p:txBody>
      </p:sp>
    </p:spTree>
    <p:extLst>
      <p:ext uri="{BB962C8B-B14F-4D97-AF65-F5344CB8AC3E}">
        <p14:creationId xmlns:p14="http://schemas.microsoft.com/office/powerpoint/2010/main" val="211434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F776-5A0D-4F1A-8459-BCAF74036EC7}"/>
              </a:ext>
            </a:extLst>
          </p:cNvPr>
          <p:cNvSpPr>
            <a:spLocks noGrp="1"/>
          </p:cNvSpPr>
          <p:nvPr>
            <p:ph type="title"/>
          </p:nvPr>
        </p:nvSpPr>
        <p:spPr>
          <a:xfrm>
            <a:off x="838200" y="365125"/>
            <a:ext cx="10515600" cy="1325563"/>
          </a:xfrm>
        </p:spPr>
        <p:txBody>
          <a:bodyPr>
            <a:normAutofit/>
          </a:bodyPr>
          <a:lstStyle/>
          <a:p>
            <a:r>
              <a:rPr lang="en-IE" b="1" dirty="0"/>
              <a:t>EMPA 2011 </a:t>
            </a:r>
            <a:r>
              <a:rPr lang="en-IE" dirty="0"/>
              <a:t>- </a:t>
            </a:r>
            <a:r>
              <a:rPr lang="en-IE" b="1" dirty="0"/>
              <a:t>Limitations </a:t>
            </a:r>
          </a:p>
        </p:txBody>
      </p:sp>
      <p:sp>
        <p:nvSpPr>
          <p:cNvPr id="4" name="Slide Number Placeholder 3">
            <a:extLst>
              <a:ext uri="{FF2B5EF4-FFF2-40B4-BE49-F238E27FC236}">
                <a16:creationId xmlns:a16="http://schemas.microsoft.com/office/drawing/2014/main" id="{6FD18B02-28FF-4559-A3D5-9F930627E48E}"/>
              </a:ext>
            </a:extLst>
          </p:cNvPr>
          <p:cNvSpPr>
            <a:spLocks noGrp="1"/>
          </p:cNvSpPr>
          <p:nvPr>
            <p:ph type="sldNum" sz="quarter" idx="12"/>
          </p:nvPr>
        </p:nvSpPr>
        <p:spPr>
          <a:xfrm>
            <a:off x="8610600" y="6356350"/>
            <a:ext cx="2743200" cy="365125"/>
          </a:xfrm>
        </p:spPr>
        <p:txBody>
          <a:bodyPr>
            <a:normAutofit/>
          </a:bodyPr>
          <a:lstStyle/>
          <a:p>
            <a:pPr>
              <a:spcAft>
                <a:spcPts val="600"/>
              </a:spcAft>
            </a:pPr>
            <a:fld id="{5FA7C710-2752-4748-8371-536C905EC584}" type="slidenum">
              <a:rPr lang="en-IE"/>
              <a:pPr>
                <a:spcAft>
                  <a:spcPts val="600"/>
                </a:spcAft>
              </a:pPr>
              <a:t>8</a:t>
            </a:fld>
            <a:endParaRPr lang="en-IE"/>
          </a:p>
        </p:txBody>
      </p:sp>
      <p:graphicFrame>
        <p:nvGraphicFramePr>
          <p:cNvPr id="12" name="Content Placeholder 2">
            <a:extLst>
              <a:ext uri="{FF2B5EF4-FFF2-40B4-BE49-F238E27FC236}">
                <a16:creationId xmlns:a16="http://schemas.microsoft.com/office/drawing/2014/main" id="{AA845BA9-0AB6-4447-953F-2C8CCDD34965}"/>
              </a:ext>
            </a:extLst>
          </p:cNvPr>
          <p:cNvGraphicFramePr>
            <a:graphicFrameLocks noGrp="1"/>
          </p:cNvGraphicFramePr>
          <p:nvPr>
            <p:ph idx="1"/>
            <p:extLst>
              <p:ext uri="{D42A27DB-BD31-4B8C-83A1-F6EECF244321}">
                <p14:modId xmlns:p14="http://schemas.microsoft.com/office/powerpoint/2010/main" val="36580519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996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F47156E-B6FF-4A92-B3E0-BFECCD463387}"/>
              </a:ext>
            </a:extLst>
          </p:cNvPr>
          <p:cNvSpPr>
            <a:spLocks noGrp="1"/>
          </p:cNvSpPr>
          <p:nvPr>
            <p:ph type="title"/>
          </p:nvPr>
        </p:nvSpPr>
        <p:spPr>
          <a:xfrm>
            <a:off x="640079" y="2053641"/>
            <a:ext cx="3669161" cy="2760098"/>
          </a:xfrm>
        </p:spPr>
        <p:txBody>
          <a:bodyPr>
            <a:normAutofit/>
          </a:bodyPr>
          <a:lstStyle/>
          <a:p>
            <a:r>
              <a:rPr lang="en-IE">
                <a:solidFill>
                  <a:srgbClr val="FFFFFF"/>
                </a:solidFill>
              </a:rPr>
              <a:t>S.50B Case Law </a:t>
            </a:r>
          </a:p>
        </p:txBody>
      </p:sp>
      <p:sp>
        <p:nvSpPr>
          <p:cNvPr id="3" name="Content Placeholder 2">
            <a:extLst>
              <a:ext uri="{FF2B5EF4-FFF2-40B4-BE49-F238E27FC236}">
                <a16:creationId xmlns:a16="http://schemas.microsoft.com/office/drawing/2014/main" id="{8498E83E-F5C3-4571-A251-670A10C345E5}"/>
              </a:ext>
            </a:extLst>
          </p:cNvPr>
          <p:cNvSpPr>
            <a:spLocks noGrp="1"/>
          </p:cNvSpPr>
          <p:nvPr>
            <p:ph idx="1"/>
          </p:nvPr>
        </p:nvSpPr>
        <p:spPr>
          <a:xfrm>
            <a:off x="6090574" y="801866"/>
            <a:ext cx="5306084" cy="5230634"/>
          </a:xfrm>
        </p:spPr>
        <p:txBody>
          <a:bodyPr anchor="ctr">
            <a:normAutofit/>
          </a:bodyPr>
          <a:lstStyle/>
          <a:p>
            <a:r>
              <a:rPr lang="en-IE" sz="2000" b="1">
                <a:solidFill>
                  <a:srgbClr val="000000"/>
                </a:solidFill>
              </a:rPr>
              <a:t>Extensive </a:t>
            </a:r>
            <a:r>
              <a:rPr lang="en-IE" sz="2000">
                <a:solidFill>
                  <a:srgbClr val="000000"/>
                </a:solidFill>
              </a:rPr>
              <a:t>– relates to scope of application of the SCR – does it apply to just a limited category of cases under the PDA 2000 or a wider category ?  Does it apply to all aspects of a case or can costs be apportioned ?</a:t>
            </a:r>
          </a:p>
          <a:p>
            <a:r>
              <a:rPr lang="en-IE" sz="2000" b="1">
                <a:solidFill>
                  <a:srgbClr val="000000"/>
                </a:solidFill>
              </a:rPr>
              <a:t>Narrow application </a:t>
            </a:r>
            <a:r>
              <a:rPr lang="en-IE" sz="2000">
                <a:solidFill>
                  <a:srgbClr val="000000"/>
                </a:solidFill>
              </a:rPr>
              <a:t>- </a:t>
            </a:r>
            <a:r>
              <a:rPr lang="en-IE" sz="2000" i="1">
                <a:solidFill>
                  <a:srgbClr val="000000"/>
                </a:solidFill>
              </a:rPr>
              <a:t>JC Savage v ABP </a:t>
            </a:r>
            <a:r>
              <a:rPr lang="en-IE" sz="2000">
                <a:solidFill>
                  <a:srgbClr val="000000"/>
                </a:solidFill>
              </a:rPr>
              <a:t>2011 IEHC 488 </a:t>
            </a:r>
            <a:r>
              <a:rPr lang="en-IE" sz="2000" i="1">
                <a:solidFill>
                  <a:srgbClr val="000000"/>
                </a:solidFill>
              </a:rPr>
              <a:t>Kimpton Vale v ABP </a:t>
            </a:r>
            <a:r>
              <a:rPr lang="en-IE" sz="2000">
                <a:solidFill>
                  <a:srgbClr val="000000"/>
                </a:solidFill>
              </a:rPr>
              <a:t>[2013] 2 I.R 767 </a:t>
            </a:r>
          </a:p>
          <a:p>
            <a:r>
              <a:rPr lang="en-IE" sz="2000" b="1">
                <a:solidFill>
                  <a:srgbClr val="000000"/>
                </a:solidFill>
              </a:rPr>
              <a:t>Apportionment of costs ? </a:t>
            </a:r>
            <a:r>
              <a:rPr lang="en-IE" sz="2000">
                <a:solidFill>
                  <a:srgbClr val="000000"/>
                </a:solidFill>
              </a:rPr>
              <a:t>is possible </a:t>
            </a:r>
            <a:r>
              <a:rPr lang="en-IE" sz="2000" i="1">
                <a:solidFill>
                  <a:srgbClr val="000000"/>
                </a:solidFill>
              </a:rPr>
              <a:t>McCallig v ABP  (No. 2)</a:t>
            </a:r>
            <a:r>
              <a:rPr lang="en-IE" sz="2000">
                <a:solidFill>
                  <a:srgbClr val="000000"/>
                </a:solidFill>
              </a:rPr>
              <a:t> [ 2014 IEHC –</a:t>
            </a:r>
            <a:r>
              <a:rPr lang="en-IE" sz="2000" i="1">
                <a:solidFill>
                  <a:srgbClr val="000000"/>
                </a:solidFill>
              </a:rPr>
              <a:t>SC SYM Fotovoltaic Energy SRL v. Mayo County Council (No. 3) </a:t>
            </a:r>
            <a:r>
              <a:rPr lang="en-IE" sz="2000">
                <a:solidFill>
                  <a:srgbClr val="000000"/>
                </a:solidFill>
              </a:rPr>
              <a:t>[2018] IEHC 245 (“</a:t>
            </a:r>
            <a:r>
              <a:rPr lang="en-IE" sz="2000" i="1">
                <a:solidFill>
                  <a:srgbClr val="000000"/>
                </a:solidFill>
              </a:rPr>
              <a:t>Fotovoltaic</a:t>
            </a:r>
            <a:r>
              <a:rPr lang="en-IE" sz="2000">
                <a:solidFill>
                  <a:srgbClr val="000000"/>
                </a:solidFill>
              </a:rPr>
              <a:t>”); </a:t>
            </a:r>
            <a:r>
              <a:rPr lang="en-IE" sz="2000" i="1">
                <a:solidFill>
                  <a:srgbClr val="000000"/>
                </a:solidFill>
              </a:rPr>
              <a:t>Merriman v. Fingal County Council</a:t>
            </a:r>
            <a:r>
              <a:rPr lang="en-IE" sz="2000">
                <a:solidFill>
                  <a:srgbClr val="000000"/>
                </a:solidFill>
              </a:rPr>
              <a:t>, unreported, High Court, 17 May 2018 (“</a:t>
            </a:r>
            <a:r>
              <a:rPr lang="en-IE" sz="2000" i="1">
                <a:solidFill>
                  <a:srgbClr val="000000"/>
                </a:solidFill>
              </a:rPr>
              <a:t>Merriman</a:t>
            </a:r>
            <a:r>
              <a:rPr lang="en-IE" sz="2000">
                <a:solidFill>
                  <a:srgbClr val="000000"/>
                </a:solidFill>
              </a:rPr>
              <a:t>”); and </a:t>
            </a:r>
            <a:r>
              <a:rPr lang="en-IE" sz="2000" i="1">
                <a:solidFill>
                  <a:srgbClr val="000000"/>
                </a:solidFill>
              </a:rPr>
              <a:t>North East Pylon Pressure Campaign Ltd. v. An Bord Pleanála (No. 5)</a:t>
            </a:r>
            <a:r>
              <a:rPr lang="en-IE" sz="2000">
                <a:solidFill>
                  <a:srgbClr val="000000"/>
                </a:solidFill>
              </a:rPr>
              <a:t> [2018] IEHC 662 (“</a:t>
            </a:r>
            <a:r>
              <a:rPr lang="en-IE" sz="2000" i="1">
                <a:solidFill>
                  <a:srgbClr val="000000"/>
                </a:solidFill>
              </a:rPr>
              <a:t>North East Pylon No. 5</a:t>
            </a:r>
            <a:r>
              <a:rPr lang="en-IE" sz="2000">
                <a:solidFill>
                  <a:srgbClr val="000000"/>
                </a:solidFill>
              </a:rPr>
              <a:t>”). </a:t>
            </a:r>
            <a:endParaRPr lang="en-US" sz="2000">
              <a:solidFill>
                <a:srgbClr val="000000"/>
              </a:solidFill>
            </a:endParaRPr>
          </a:p>
          <a:p>
            <a:endParaRPr lang="en-US" sz="2000">
              <a:solidFill>
                <a:srgbClr val="000000"/>
              </a:solidFill>
            </a:endParaRPr>
          </a:p>
          <a:p>
            <a:endParaRPr lang="en-US" sz="2000">
              <a:solidFill>
                <a:srgbClr val="000000"/>
              </a:solidFill>
            </a:endParaRPr>
          </a:p>
          <a:p>
            <a:endParaRPr lang="en-IE" sz="2000">
              <a:solidFill>
                <a:srgbClr val="000000"/>
              </a:solidFill>
            </a:endParaRPr>
          </a:p>
        </p:txBody>
      </p:sp>
      <p:sp>
        <p:nvSpPr>
          <p:cNvPr id="4" name="Slide Number Placeholder 3">
            <a:extLst>
              <a:ext uri="{FF2B5EF4-FFF2-40B4-BE49-F238E27FC236}">
                <a16:creationId xmlns:a16="http://schemas.microsoft.com/office/drawing/2014/main" id="{9AB0CABE-D809-4C87-802A-F6CFFC4F381F}"/>
              </a:ext>
            </a:extLst>
          </p:cNvPr>
          <p:cNvSpPr>
            <a:spLocks noGrp="1"/>
          </p:cNvSpPr>
          <p:nvPr>
            <p:ph type="sldNum" sz="quarter" idx="12"/>
          </p:nvPr>
        </p:nvSpPr>
        <p:spPr>
          <a:xfrm>
            <a:off x="10825930" y="6223702"/>
            <a:ext cx="570728" cy="314067"/>
          </a:xfrm>
        </p:spPr>
        <p:txBody>
          <a:bodyPr>
            <a:normAutofit/>
          </a:bodyPr>
          <a:lstStyle/>
          <a:p>
            <a:pPr>
              <a:spcAft>
                <a:spcPts val="600"/>
              </a:spcAft>
            </a:pPr>
            <a:fld id="{5FA7C710-2752-4748-8371-536C905EC584}" type="slidenum">
              <a:rPr lang="en-IE" sz="1000">
                <a:solidFill>
                  <a:srgbClr val="898989"/>
                </a:solidFill>
              </a:rPr>
              <a:pPr>
                <a:spcAft>
                  <a:spcPts val="600"/>
                </a:spcAft>
              </a:pPr>
              <a:t>9</a:t>
            </a:fld>
            <a:endParaRPr lang="en-IE" sz="1000">
              <a:solidFill>
                <a:srgbClr val="898989"/>
              </a:solidFill>
            </a:endParaRPr>
          </a:p>
        </p:txBody>
      </p:sp>
    </p:spTree>
    <p:extLst>
      <p:ext uri="{BB962C8B-B14F-4D97-AF65-F5344CB8AC3E}">
        <p14:creationId xmlns:p14="http://schemas.microsoft.com/office/powerpoint/2010/main" val="30848167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1716</Words>
  <Application>Microsoft Office PowerPoint</Application>
  <PresentationFormat>Widescreen</PresentationFormat>
  <Paragraphs>106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Access to Environmental Justice: the ongoing Influence of EU Law</vt:lpstr>
      <vt:lpstr>Overview </vt:lpstr>
      <vt:lpstr>Context </vt:lpstr>
      <vt:lpstr>Case-167/17 – Klohn  Case 470/16 - North East Pylons </vt:lpstr>
      <vt:lpstr>NPE in Domestic law </vt:lpstr>
      <vt:lpstr>Section 50B PDA 2000 (as amended)</vt:lpstr>
      <vt:lpstr>S.3-7 EMPA 2011</vt:lpstr>
      <vt:lpstr>EMPA 2011 - Limitations </vt:lpstr>
      <vt:lpstr>S.50B Case Law </vt:lpstr>
      <vt:lpstr>Heather Hill Management Company Clg &amp; anor -v- An Bord Pleanála &amp; anor [2019] IEHC 186</vt:lpstr>
      <vt:lpstr>Heather Hill – SCR apply ?</vt:lpstr>
      <vt:lpstr>Heather Hill – s.50B applies</vt:lpstr>
      <vt:lpstr>Heather Hill – Does EMPA 2011 apply ? </vt:lpstr>
      <vt:lpstr>Approval of North East Pylon No. 5 </vt:lpstr>
      <vt:lpstr>Simons J – Conclusion </vt:lpstr>
      <vt:lpstr>Simons J – Comment </vt:lpstr>
      <vt:lpstr>Current Position ?</vt:lpstr>
      <vt:lpstr>Conclusions </vt:lpstr>
      <vt:lpstr>Thank You !</vt:lpstr>
      <vt:lpstr>Disclaimer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Environmental Justice: the ongoing Influence of EU Law</dc:title>
  <dc:creator>tom flynn</dc:creator>
  <cp:lastModifiedBy>tom flynn</cp:lastModifiedBy>
  <cp:revision>1</cp:revision>
  <dcterms:created xsi:type="dcterms:W3CDTF">2019-06-28T07:47:13Z</dcterms:created>
  <dcterms:modified xsi:type="dcterms:W3CDTF">2019-06-28T07:47:32Z</dcterms:modified>
</cp:coreProperties>
</file>