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72" r:id="rId3"/>
    <p:sldId id="274" r:id="rId4"/>
    <p:sldId id="276" r:id="rId5"/>
    <p:sldId id="282" r:id="rId6"/>
    <p:sldId id="318" r:id="rId7"/>
    <p:sldId id="321" r:id="rId8"/>
    <p:sldId id="322" r:id="rId9"/>
    <p:sldId id="319" r:id="rId10"/>
    <p:sldId id="317" r:id="rId11"/>
    <p:sldId id="31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hias Huter" initials="MH" lastIdx="1" clrIdx="0">
    <p:extLst>
      <p:ext uri="{19B8F6BF-5375-455C-9EA6-DF929625EA0E}">
        <p15:presenceInfo xmlns:p15="http://schemas.microsoft.com/office/powerpoint/2012/main" userId="Mathias Hut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0B31"/>
    <a:srgbClr val="D5F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86455"/>
  </p:normalViewPr>
  <p:slideViewPr>
    <p:cSldViewPr snapToGrid="0" snapToObjects="1">
      <p:cViewPr varScale="1">
        <p:scale>
          <a:sx n="44" d="100"/>
          <a:sy n="44" d="100"/>
        </p:scale>
        <p:origin x="48" y="6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EED31-D311-F44C-811F-669565F590EA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40B01-9027-3346-942E-C32EB1D1A7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18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6D40B01-9027-3346-942E-C32EB1D1A76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9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C355F0-CF61-C74D-BC62-C509A8C59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BBBEC1-F16B-CE4E-8B66-1965A6D83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2EBC-C30D-884A-9B4B-1E247E95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C1EA3B-D15B-E046-8B1D-7BCFEFD7D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BA00FC-3BFD-D04F-903A-09D90C44B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82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191A9-58A0-A34E-B9C2-BC8376F7D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A92D208-BC9B-D040-A68E-945FCEAE1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758CD3-C51E-4B4C-9E75-4E721B604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93D868-879B-3745-91A5-2819D2AD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550B01-F3E6-7740-A0D3-A3D56DEC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88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83DD213-0121-DD43-8C5D-C5FE97AF6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B7741A-B08B-5849-94D0-60DE44C37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6B47AF-C886-9845-B57B-14A73EF56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8C83A8-9AE2-DE47-8C6F-EB23DA51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E4FCF4-AE01-2D4C-9E70-CC6BB224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30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B9864-1911-4946-9FA5-092887EBC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39871A-DE3C-D14C-B18C-677D90901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DC72AB-D511-574D-85FB-4E299C8E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62914E-AC10-2A40-92F6-AB94E842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D1B59-202B-3A4C-A193-42A97CC0D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87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B4D81-0676-3B41-BF9E-111B1902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186606-8FC3-1E41-8E95-96BF0978A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F45BD8-B8F3-334A-A2FA-B08719BD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12C8C-69C6-6F4C-8E7F-FA0BE169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A3A46E-F315-284D-9932-84973F72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1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C3D587-8379-094F-9C3C-13DE9FF06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2BCD6E-44F5-1742-B89A-FB8612E69F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328D12-71BC-6F4C-AB0D-993BD55AA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AA96C8-521A-AD4B-8742-86CE0919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E85649-6605-CC44-9161-4C9DB8EC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06929D-AD3C-6E48-A73B-4D7489949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83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B69B2-4706-AF49-AC9D-3513F0A6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739B99-10CB-374E-98D1-804E8ADC4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CAB6C7-D2F6-8C44-BED1-3AEA9317B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852A3CD-2C9C-EE41-A980-935183572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8278DA-D8CF-DD4E-BD67-C949E86F7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B19E8A-B650-6542-9D29-E86E8668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704BF2-1DC4-0C43-B61E-65B90575D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C8FF5EA-EF02-F54F-99A3-75978AB91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32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CF500-943E-9647-A868-054F8C09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67FA57-286F-3941-A15A-DBDBA9E3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902542-88E3-6442-B230-B433C67AF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9E384F1-DC3A-C745-9F50-E72A7DE8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87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8146EF-A342-3144-B99A-27A35B43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B6FF27-0485-714C-9529-F60B9810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45E344-6531-EF45-A81F-FF22AC0A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89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92E67-F4FC-D24E-9194-318A3FE6E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7DC243-7390-1C49-AEB1-8FACEC87D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B6303E-7AA9-B940-A68D-5249E7F6C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CCDD80-7F6C-F24C-82B8-260A0E58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EF716A-F563-7644-A11C-61205830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25AF51-539C-3741-86D7-6521C363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57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1A83DA-DE1E-7245-A697-1553785BA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A403A5-4A59-CD42-BBD5-884CD60461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7DDE11B-89A0-DF49-8E6D-37F8480D4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93B78E-21C4-FF4F-93C4-C3395620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67382B-B71B-5043-99E7-84AB503DD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21E7D3F-B869-A748-B6E9-F45F4EFC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32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83B5A2-2EE3-9642-A6FD-E7C5AA6AD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6AABD7-B2D9-E14E-BCA8-DF645D5E3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5B3DB9-741F-524B-A946-03B3570D1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5B638-2DF2-9544-BDDA-67783CA10075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EFA12A-D9A9-F545-8276-1E7A1818D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F65B42-3014-694C-9AF2-36CABE7BD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9D0CD-7EBB-5D4C-BE51-96B915C111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527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unodc.org/unodc/en/corruption/country-profile/countryprofile.html#?CountryProfileDetails=%2Funodc%2Fcorruption%2Fcountry-profile%2Fprofiles%2Fvnm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FDE49-1A4D-0142-A2E7-31272B87D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 fontScale="90000"/>
          </a:bodyPr>
          <a:lstStyle/>
          <a:p>
            <a:pPr algn="l" rtl="0"/>
            <a:r>
              <a:rPr lang="en-GB" b="1" dirty="0">
                <a:solidFill>
                  <a:srgbClr val="9C0C30"/>
                </a:solidFill>
              </a:rPr>
              <a:t>Tính minh bạch và trách nhiệm giải trình trong việc thu hồi tài sản</a:t>
            </a:r>
            <a:endParaRPr lang="en-GB" b="1" noProof="0" dirty="0">
              <a:solidFill>
                <a:srgbClr val="9C0C30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A25408-C568-CA46-851A-0D9EB474A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GB" noProof="0" dirty="0"/>
              <a:t>25 tháng 11 năm 2020</a:t>
            </a:r>
          </a:p>
          <a:p>
            <a:pPr algn="l" rtl="0"/>
            <a:endParaRPr lang="en-GB" noProof="0" dirty="0"/>
          </a:p>
          <a:p>
            <a:pPr algn="l" rtl="0"/>
            <a:r>
              <a:rPr lang="en-GB" noProof="0" dirty="0"/>
              <a:t>Mathias </a:t>
            </a:r>
            <a:r>
              <a:rPr lang="en-GB" noProof="0" dirty="0" err="1"/>
              <a:t>Huter</a:t>
            </a:r>
            <a:endParaRPr lang="en-GB" noProof="0" dirty="0"/>
          </a:p>
          <a:p>
            <a:pPr algn="l" rtl="0"/>
            <a:r>
              <a:rPr lang="en-GB" noProof="0" dirty="0"/>
              <a:t>Giám đốc điều hành</a:t>
            </a:r>
          </a:p>
          <a:p>
            <a:pPr algn="l" rtl="0"/>
            <a:r>
              <a:rPr lang="en-GB" noProof="0" dirty="0" err="1"/>
              <a:t>mathias.huter@uncaccoalition.org</a:t>
            </a:r>
            <a:endParaRPr lang="en-GB" noProof="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F7BD539-CF6D-E34C-8865-B5564814E2D0}"/>
              </a:ext>
            </a:extLst>
          </p:cNvPr>
          <p:cNvSpPr txBox="1"/>
          <p:nvPr/>
        </p:nvSpPr>
        <p:spPr>
          <a:xfrm>
            <a:off x="2152650" y="6278655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>
                <a:solidFill>
                  <a:srgbClr val="9C0C30"/>
                </a:solidFill>
              </a:rPr>
              <a:t>Uncaccoalition.org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E0B2FFB-3A0D-724F-B5F4-156861CA44D5}"/>
              </a:ext>
            </a:extLst>
          </p:cNvPr>
          <p:cNvSpPr txBox="1"/>
          <p:nvPr/>
        </p:nvSpPr>
        <p:spPr>
          <a:xfrm>
            <a:off x="7529051" y="6278655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>
                <a:solidFill>
                  <a:srgbClr val="9C0C30"/>
                </a:solidFill>
              </a:rPr>
              <a:t>info@uncaccoalition.org</a:t>
            </a:r>
          </a:p>
        </p:txBody>
      </p:sp>
      <p:pic>
        <p:nvPicPr>
          <p:cNvPr id="7" name="Grafik 2">
            <a:extLst>
              <a:ext uri="{FF2B5EF4-FFF2-40B4-BE49-F238E27FC236}">
                <a16:creationId xmlns:a16="http://schemas.microsoft.com/office/drawing/2014/main" id="{268B4A54-B4A9-1B4A-8BBC-2F8CE8C4A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087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Đánh giá việc thực hiện UNCAC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GB" noProof="0"/>
              <a:t>Chu kỳ đánh giá lần thứ 2 đang được tiến hành: </a:t>
            </a:r>
            <a:endParaRPr lang="en-GB" noProof="0" dirty="0"/>
          </a:p>
          <a:p>
            <a:pPr lvl="1" algn="l" rtl="0"/>
            <a:r>
              <a:rPr lang="en-GB" noProof="0" dirty="0"/>
              <a:t>Việc thực hiện các Chương II (phòng chống tham nhũng) và Chương V (thu hồi tài sản) </a:t>
            </a:r>
            <a:r>
              <a:rPr lang="en-GB" noProof="0"/>
              <a:t>được thẩm định</a:t>
            </a:r>
            <a:endParaRPr lang="en-GB" noProof="0" dirty="0"/>
          </a:p>
          <a:p>
            <a:pPr lvl="1" algn="l" rtl="0"/>
            <a:r>
              <a:rPr lang="en-GB" dirty="0"/>
              <a:t>Đánh giá của Việt Nam: dự </a:t>
            </a:r>
            <a:r>
              <a:rPr lang="en-GB"/>
              <a:t>kiến ​​vào năm 2017 nhưng chưa hoàn tất</a:t>
            </a:r>
            <a:endParaRPr lang="en-GB" dirty="0"/>
          </a:p>
          <a:p>
            <a:pPr lvl="1" algn="l" rtl="0"/>
            <a:r>
              <a:rPr lang="en-GB" dirty="0"/>
              <a:t>Cơ hội thảo luận các ý tưởng cải cách với các chuyên gia và xã hội dân </a:t>
            </a:r>
            <a:r>
              <a:rPr lang="en-GB"/>
              <a:t>sự cũng như </a:t>
            </a:r>
            <a:r>
              <a:rPr lang="en-GB" dirty="0"/>
              <a:t>yêu cầu </a:t>
            </a:r>
            <a:r>
              <a:rPr lang="en-GB"/>
              <a:t>hỗ trợ về mặt </a:t>
            </a:r>
            <a:r>
              <a:rPr lang="en-GB" dirty="0"/>
              <a:t>kỹ thuật (từ UNODC và các quốc gia khác)</a:t>
            </a:r>
          </a:p>
          <a:p>
            <a:pPr lvl="1" algn="l" rtl="0"/>
            <a:endParaRPr lang="en-GB" dirty="0"/>
          </a:p>
          <a:p>
            <a:pPr lvl="1" algn="l" rtl="0"/>
            <a:endParaRPr lang="en-GB" dirty="0"/>
          </a:p>
          <a:p>
            <a:pPr lvl="1" algn="l" rtl="0"/>
            <a:r>
              <a:rPr lang="en-GB" dirty="0"/>
              <a:t>Để biết thêm chi tiết, hãy xem: </a:t>
            </a:r>
            <a:r>
              <a:rPr lang="de-AT" u="sng" dirty="0">
                <a:hlinkClick r:id="rId2"/>
              </a:rPr>
              <a:t>https://www.unodc.org/unodc/en/corrupt/country-profile/countryprofile.html#?CountryProfileDetails=%2Funodc%2Fcorrupt%2Fcountry-profile%2Fprofiles%2Fvnm.html</a:t>
            </a:r>
            <a:endParaRPr lang="en-GB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58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55907-31B7-7546-BD27-559D73EBB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289"/>
            <a:ext cx="10515600" cy="4351338"/>
          </a:xfrm>
        </p:spPr>
        <p:txBody>
          <a:bodyPr/>
          <a:lstStyle/>
          <a:p>
            <a:pPr marL="0" indent="0" algn="l" rtl="0">
              <a:buNone/>
            </a:pPr>
            <a:endParaRPr lang="en-GB" b="1" dirty="0">
              <a:solidFill>
                <a:srgbClr val="9C0B31"/>
              </a:solidFill>
            </a:endParaRPr>
          </a:p>
          <a:p>
            <a:pPr marL="0" indent="0" algn="ctr" rtl="0">
              <a:buNone/>
            </a:pPr>
            <a:r>
              <a:rPr lang="en-GB" sz="3600" b="1" dirty="0">
                <a:solidFill>
                  <a:srgbClr val="9C0B31"/>
                </a:solidFill>
              </a:rPr>
              <a:t>Cám </a:t>
            </a:r>
            <a:r>
              <a:rPr lang="en-GB" sz="3600" b="1">
                <a:solidFill>
                  <a:srgbClr val="9C0B31"/>
                </a:solidFill>
              </a:rPr>
              <a:t>ơn bạn vì đã lắng nghe!</a:t>
            </a:r>
            <a:endParaRPr lang="en-GB" sz="3600" b="1" dirty="0">
              <a:solidFill>
                <a:srgbClr val="9C0B31"/>
              </a:solidFill>
            </a:endParaRPr>
          </a:p>
          <a:p>
            <a:pPr marL="0" indent="0" algn="l" rtl="0">
              <a:buNone/>
            </a:pPr>
            <a:endParaRPr lang="en-GB" b="1" dirty="0">
              <a:solidFill>
                <a:srgbClr val="9C0B31"/>
              </a:solidFill>
            </a:endParaRPr>
          </a:p>
          <a:p>
            <a:pPr marL="0" indent="0" algn="ctr" rtl="0">
              <a:buNone/>
            </a:pPr>
            <a:r>
              <a:rPr lang="en-GB" b="1">
                <a:solidFill>
                  <a:srgbClr val="9C0B31"/>
                </a:solidFill>
              </a:rPr>
              <a:t>Nếu </a:t>
            </a:r>
            <a:r>
              <a:rPr lang="en-GB" b="1" dirty="0">
                <a:solidFill>
                  <a:srgbClr val="9C0B31"/>
                </a:solidFill>
              </a:rPr>
              <a:t>bạn có bất kỳ câu hỏi nào, vui lòng liên hệ với tôi:</a:t>
            </a:r>
          </a:p>
          <a:p>
            <a:pPr marL="0" indent="0" algn="ctr" rtl="0">
              <a:buNone/>
            </a:pPr>
            <a:endParaRPr lang="en-GB" dirty="0"/>
          </a:p>
          <a:p>
            <a:pPr marL="0" indent="0" algn="ctr" rtl="0">
              <a:buNone/>
            </a:pPr>
            <a:r>
              <a:rPr lang="en-GB" dirty="0"/>
              <a:t>Mathias </a:t>
            </a:r>
            <a:r>
              <a:rPr lang="en-GB" dirty="0" err="1"/>
              <a:t>Huter</a:t>
            </a:r>
            <a:r>
              <a:rPr lang="en-GB" dirty="0"/>
              <a:t>, Giám đốc điều hành</a:t>
            </a:r>
          </a:p>
          <a:p>
            <a:pPr marL="0" indent="0" algn="ctr" rtl="0">
              <a:buNone/>
            </a:pPr>
            <a:r>
              <a:rPr lang="en-GB" dirty="0"/>
              <a:t>UNCAC Coalition</a:t>
            </a:r>
          </a:p>
          <a:p>
            <a:pPr marL="0" indent="0" algn="ctr" rtl="0">
              <a:buNone/>
            </a:pPr>
            <a:r>
              <a:rPr lang="en-GB" dirty="0" err="1"/>
              <a:t>mathias.huter@uncaccoalition.org</a:t>
            </a:r>
            <a:endParaRPr lang="en-GB" dirty="0"/>
          </a:p>
          <a:p>
            <a:pPr marL="0" indent="0" algn="l" rtl="0">
              <a:buNone/>
            </a:pPr>
            <a:endParaRPr lang="en-AT" dirty="0"/>
          </a:p>
        </p:txBody>
      </p:sp>
    </p:spTree>
    <p:extLst>
      <p:ext uri="{BB962C8B-B14F-4D97-AF65-F5344CB8AC3E}">
        <p14:creationId xmlns:p14="http://schemas.microsoft.com/office/powerpoint/2010/main" val="2570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Giới thiệu về Liên minh UNCAC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altLang="en-US" noProof="0">
                <a:latin typeface="Calibri" panose="020F0502020204030204" pitchFamily="34" charset="0"/>
              </a:rPr>
              <a:t>Mạng </a:t>
            </a:r>
            <a:r>
              <a:rPr lang="en-GB" altLang="en-US" noProof="0" dirty="0">
                <a:latin typeface="Calibri" panose="020F0502020204030204" pitchFamily="34" charset="0"/>
              </a:rPr>
              <a:t>lưới toàn cầu của hơn </a:t>
            </a:r>
            <a:r>
              <a:rPr lang="en-GB" altLang="en-US" noProof="0" dirty="0">
                <a:solidFill>
                  <a:srgbClr val="9C0C30"/>
                </a:solidFill>
                <a:latin typeface="Calibri" panose="020F0502020204030204" pitchFamily="34" charset="0"/>
              </a:rPr>
              <a:t>350 CSO và thành viên cá nhân </a:t>
            </a:r>
            <a:r>
              <a:rPr lang="en-GB" altLang="en-US" noProof="0" dirty="0">
                <a:latin typeface="Calibri" panose="020F0502020204030204" pitchFamily="34" charset="0"/>
              </a:rPr>
              <a:t>ở hơn 100 quốc gia </a:t>
            </a:r>
          </a:p>
          <a:p>
            <a:pPr algn="l" rtl="0"/>
            <a:r>
              <a:rPr lang="en-GB" altLang="en-US" noProof="0" dirty="0">
                <a:latin typeface="Calibri" panose="020F0502020204030204" pitchFamily="34" charset="0"/>
              </a:rPr>
              <a:t>Cam kết thúc đẩy việc phê chuẩn, thực hiện và giám sát </a:t>
            </a:r>
            <a:r>
              <a:rPr lang="en-GB" altLang="en-US" noProof="0" dirty="0">
                <a:solidFill>
                  <a:srgbClr val="9C0C30"/>
                </a:solidFill>
                <a:latin typeface="Calibri" panose="020F0502020204030204" pitchFamily="34" charset="0"/>
              </a:rPr>
              <a:t>Công ước Liên hợp quốc về chống tham nhũng (</a:t>
            </a:r>
            <a:r>
              <a:rPr lang="en-GB" altLang="en-US" noProof="0">
                <a:solidFill>
                  <a:srgbClr val="9C0C30"/>
                </a:solidFill>
                <a:latin typeface="Calibri" panose="020F0502020204030204" pitchFamily="34" charset="0"/>
              </a:rPr>
              <a:t>UNCAC</a:t>
            </a:r>
            <a:r>
              <a:rPr lang="en-GB" altLang="en-US" noProof="0">
                <a:solidFill>
                  <a:srgbClr val="9C0B31"/>
                </a:solidFill>
                <a:latin typeface="Calibri" panose="020F0502020204030204" pitchFamily="34" charset="0"/>
              </a:rPr>
              <a:t>)</a:t>
            </a:r>
            <a:r>
              <a:rPr lang="en-GB" altLang="en-US" noProof="0">
                <a:latin typeface="Calibri" panose="020F0502020204030204" pitchFamily="34" charset="0"/>
              </a:rPr>
              <a:t> trong công cuộc</a:t>
            </a:r>
            <a:r>
              <a:rPr lang="en-GB" altLang="en-US" b="1" noProof="0">
                <a:latin typeface="Calibri" panose="020F0502020204030204" pitchFamily="34" charset="0"/>
              </a:rPr>
              <a:t> </a:t>
            </a:r>
            <a:r>
              <a:rPr lang="en-GB" altLang="en-US" noProof="0" dirty="0">
                <a:latin typeface="Calibri" panose="020F0502020204030204" pitchFamily="34" charset="0"/>
              </a:rPr>
              <a:t>chống tham nhũng</a:t>
            </a:r>
          </a:p>
          <a:p>
            <a:pPr algn="l" rtl="0"/>
            <a:r>
              <a:rPr lang="en-GB" altLang="en-US" noProof="0" dirty="0">
                <a:latin typeface="Calibri" panose="020F0502020204030204" pitchFamily="34" charset="0"/>
              </a:rPr>
              <a:t>Được thành lập vào năm 2006 như một mạng không chính thức</a:t>
            </a:r>
          </a:p>
          <a:p>
            <a:pPr algn="l" rtl="0"/>
            <a:r>
              <a:rPr lang="en-GB" altLang="en-US" noProof="0" dirty="0">
                <a:latin typeface="Calibri" panose="020F0502020204030204" pitchFamily="34" charset="0"/>
              </a:rPr>
              <a:t>Liên minh mở văn phòng thường trú tại Vienna vào năm 2019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025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UNCAC - Giới thiệu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70176" cy="4351338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GB" noProof="0" dirty="0"/>
              <a:t>Được UN GA thông qua vào tháng 10 năm </a:t>
            </a:r>
            <a:r>
              <a:rPr lang="en-GB" noProof="0"/>
              <a:t>2003, bắt đầu có </a:t>
            </a:r>
            <a:r>
              <a:rPr lang="en-GB" noProof="0" dirty="0"/>
              <a:t>hiệu lực vào tháng 12 năm 2005</a:t>
            </a:r>
          </a:p>
          <a:p>
            <a:pPr lvl="1" algn="l" rtl="0"/>
            <a:r>
              <a:rPr lang="en-GB" noProof="0" dirty="0"/>
              <a:t>15 </a:t>
            </a:r>
            <a:r>
              <a:rPr lang="en-GB" noProof="0"/>
              <a:t>năm - nhưng </a:t>
            </a:r>
            <a:r>
              <a:rPr lang="en-GB" noProof="0" dirty="0"/>
              <a:t>vẫn còn rất </a:t>
            </a:r>
            <a:r>
              <a:rPr lang="en-GB" noProof="0"/>
              <a:t>nhiều bước tiến cần </a:t>
            </a:r>
            <a:r>
              <a:rPr lang="en-GB" noProof="0" dirty="0"/>
              <a:t>thiết để thực hiện </a:t>
            </a:r>
            <a:r>
              <a:rPr lang="en-GB" noProof="0"/>
              <a:t>Công ước</a:t>
            </a:r>
            <a:endParaRPr lang="en-GB" noProof="0" dirty="0"/>
          </a:p>
          <a:p>
            <a:pPr algn="l" rtl="0"/>
            <a:r>
              <a:rPr lang="en-GB" noProof="0"/>
              <a:t>Văn phòng Tổng thư ký: </a:t>
            </a:r>
            <a:r>
              <a:rPr lang="en-GB" noProof="0" dirty="0"/>
              <a:t>UNODC tại Vienna </a:t>
            </a:r>
          </a:p>
          <a:p>
            <a:pPr algn="l" rtl="0"/>
            <a:r>
              <a:rPr lang="en-GB"/>
              <a:t>Chỉ ràng buộc về công cụ chống tham nhũng toàn cầu</a:t>
            </a:r>
            <a:endParaRPr lang="en-GB" dirty="0"/>
          </a:p>
          <a:p>
            <a:pPr lvl="1" algn="l" rtl="0"/>
            <a:r>
              <a:rPr lang="en-GB" noProof="0" dirty="0"/>
              <a:t>187 quốc gia thành viên</a:t>
            </a:r>
          </a:p>
          <a:p>
            <a:pPr marL="0" indent="0" algn="l" rtl="0">
              <a:buNone/>
            </a:pPr>
            <a:r>
              <a:rPr lang="en-GB" noProof="0" dirty="0"/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C310DA2-8D78-BF48-B83B-A32EA04B7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017" y="3307680"/>
            <a:ext cx="5771058" cy="33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7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Tại sao UNCAC lại quan trọng?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noProof="0" dirty="0"/>
              <a:t>Khuôn khổ hợp tác quốc tế (Chương IV)</a:t>
            </a:r>
          </a:p>
          <a:p>
            <a:pPr lvl="1" algn="l" rtl="0"/>
            <a:r>
              <a:rPr lang="en-GB" noProof="0" dirty="0"/>
              <a:t>các vấn đề hình sự, điều tra, tố </a:t>
            </a:r>
            <a:r>
              <a:rPr lang="en-GB" noProof="0"/>
              <a:t>tụng theo con đường dân </a:t>
            </a:r>
            <a:r>
              <a:rPr lang="en-GB" noProof="0" dirty="0"/>
              <a:t>sự và hành </a:t>
            </a:r>
            <a:r>
              <a:rPr lang="en-GB" noProof="0"/>
              <a:t>chính – hướng đến giải </a:t>
            </a:r>
            <a:r>
              <a:rPr lang="en-GB" noProof="0" dirty="0"/>
              <a:t>quyết bản </a:t>
            </a:r>
            <a:r>
              <a:rPr lang="en-GB" noProof="0"/>
              <a:t>chất </a:t>
            </a:r>
            <a:r>
              <a:rPr lang="en-GB"/>
              <a:t>đa quốc gia </a:t>
            </a:r>
            <a:r>
              <a:rPr lang="en-GB" noProof="0"/>
              <a:t>của </a:t>
            </a:r>
            <a:r>
              <a:rPr lang="en-GB" noProof="0" dirty="0"/>
              <a:t>tham nhũng</a:t>
            </a:r>
          </a:p>
          <a:p>
            <a:pPr algn="l" rtl="0"/>
            <a:r>
              <a:rPr lang="en-GB" noProof="0" dirty="0"/>
              <a:t>Khung </a:t>
            </a:r>
            <a:r>
              <a:rPr lang="en-GB" noProof="0"/>
              <a:t>hoàn trả tài sản tham nhũng (</a:t>
            </a:r>
            <a:r>
              <a:rPr lang="en-GB" noProof="0" dirty="0"/>
              <a:t>Chương V)</a:t>
            </a:r>
          </a:p>
          <a:p>
            <a:pPr algn="l" rtl="0"/>
            <a:r>
              <a:rPr lang="en-GB" noProof="0" dirty="0"/>
              <a:t>Công ước không </a:t>
            </a:r>
            <a:r>
              <a:rPr lang="en-GB" noProof="0"/>
              <a:t>định nghĩa khái niệm </a:t>
            </a:r>
            <a:r>
              <a:rPr lang="en-GB" noProof="0" dirty="0"/>
              <a:t>tham nhũng</a:t>
            </a:r>
            <a:r>
              <a:rPr lang="en-GB" noProof="0"/>
              <a:t>, nhưng đưa ra </a:t>
            </a:r>
            <a:r>
              <a:rPr lang="en-GB" noProof="0" dirty="0"/>
              <a:t>một loạt các hành vi phạm tội cần được hình sự hóa</a:t>
            </a:r>
          </a:p>
          <a:p>
            <a:pPr marL="0" indent="0" algn="l" rtl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520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Chương V - Thu hồi tài sản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GB" noProof="0"/>
              <a:t>Hoàn trả tài sản tham nhũng về bản quốc như </a:t>
            </a:r>
            <a:r>
              <a:rPr lang="en-GB" noProof="0" dirty="0"/>
              <a:t>một “nguyên tắc cơ bản” (Điều 51)</a:t>
            </a:r>
          </a:p>
          <a:p>
            <a:pPr lvl="1" algn="l" rtl="0"/>
            <a:r>
              <a:rPr lang="en-GB" noProof="0" dirty="0"/>
              <a:t>Các quốc gia thành viên được yêu </a:t>
            </a:r>
            <a:r>
              <a:rPr lang="en-GB" noProof="0"/>
              <a:t>cầu “hợp tác và hỗ trợ nhau tối đa về vấn đề này”</a:t>
            </a:r>
            <a:endParaRPr lang="en-GB" noProof="0" dirty="0"/>
          </a:p>
          <a:p>
            <a:pPr algn="l" rtl="0"/>
            <a:r>
              <a:rPr lang="en-GB" noProof="0" dirty="0"/>
              <a:t>Trong thực tế: câu hỏi về </a:t>
            </a:r>
            <a:r>
              <a:rPr lang="en-GB" dirty="0"/>
              <a:t>điều kiện </a:t>
            </a:r>
            <a:r>
              <a:rPr lang="en-GB" noProof="0"/>
              <a:t>để hoàn trả tài </a:t>
            </a:r>
            <a:r>
              <a:rPr lang="en-GB" noProof="0" dirty="0"/>
              <a:t>sản là một vấn đề </a:t>
            </a:r>
            <a:r>
              <a:rPr lang="en-GB" noProof="0"/>
              <a:t>rất nhạy cảm</a:t>
            </a:r>
            <a:endParaRPr lang="en-GB" dirty="0"/>
          </a:p>
          <a:p>
            <a:pPr lvl="1" algn="l" rtl="0"/>
            <a:r>
              <a:rPr lang="en-GB" noProof="0" dirty="0"/>
              <a:t>Công ước ngụ ý rằng không có điều kiện nào được áp </a:t>
            </a:r>
            <a:r>
              <a:rPr lang="en-GB" noProof="0"/>
              <a:t>dụng </a:t>
            </a:r>
            <a:r>
              <a:rPr lang="en-GB"/>
              <a:t>để hoàn trả </a:t>
            </a:r>
            <a:r>
              <a:rPr lang="en-GB" noProof="0"/>
              <a:t>tài </a:t>
            </a:r>
            <a:r>
              <a:rPr lang="en-GB" noProof="0" dirty="0"/>
              <a:t>sản</a:t>
            </a:r>
          </a:p>
          <a:p>
            <a:pPr lvl="1" algn="l" rtl="0"/>
            <a:r>
              <a:rPr lang="en-GB" dirty="0"/>
              <a:t>Các quốc </a:t>
            </a:r>
            <a:r>
              <a:rPr lang="en-GB"/>
              <a:t>gia hoàn trả tài </a:t>
            </a:r>
            <a:r>
              <a:rPr lang="en-GB" dirty="0"/>
              <a:t>sản tìm cách đảm bảo rằng tài </a:t>
            </a:r>
            <a:r>
              <a:rPr lang="en-GB"/>
              <a:t>sản hoàn trả không </a:t>
            </a:r>
            <a:r>
              <a:rPr lang="en-GB" dirty="0"/>
              <a:t>bị chiếm đoạt hoặc bị đánh cắp một lần nữa</a:t>
            </a:r>
          </a:p>
          <a:p>
            <a:pPr algn="l" rtl="0"/>
            <a:r>
              <a:rPr lang="en-GB" dirty="0"/>
              <a:t>Mục tiêu: đảm bảo quy trình minh bạch </a:t>
            </a:r>
            <a:r>
              <a:rPr lang="en-GB"/>
              <a:t>và có trách nhiệm giải trình, </a:t>
            </a:r>
            <a:r>
              <a:rPr lang="en-GB" dirty="0"/>
              <a:t>bao </a:t>
            </a:r>
            <a:r>
              <a:rPr lang="en-GB"/>
              <a:t>gồm việc chung tay của xã hội dân sự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70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sz="3900" b="1" noProof="0" dirty="0">
                <a:solidFill>
                  <a:srgbClr val="9C0B31"/>
                </a:solidFill>
              </a:rPr>
              <a:t>Tính minh bạch và trách nhiệm giải trình</a:t>
            </a:r>
            <a:br>
              <a:rPr lang="en-GB" sz="3900" b="1" noProof="0">
                <a:solidFill>
                  <a:srgbClr val="9C0B31"/>
                </a:solidFill>
              </a:rPr>
            </a:br>
            <a:r>
              <a:rPr lang="en-GB" sz="3900" b="1" noProof="0">
                <a:solidFill>
                  <a:srgbClr val="9C0B31"/>
                </a:solidFill>
              </a:rPr>
              <a:t>Thực tiễn thu hồi tài sản</a:t>
            </a:r>
            <a:endParaRPr lang="en-GB" sz="3900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GB" b="1" noProof="0" dirty="0">
                <a:solidFill>
                  <a:srgbClr val="9C0B31"/>
                </a:solidFill>
              </a:rPr>
              <a:t>Các quốc gia liên quan đến </a:t>
            </a:r>
            <a:r>
              <a:rPr lang="en-GB" b="1" noProof="0">
                <a:solidFill>
                  <a:srgbClr val="9C0B31"/>
                </a:solidFill>
              </a:rPr>
              <a:t>các trường hợp </a:t>
            </a:r>
            <a:r>
              <a:rPr lang="en-GB" b="1" noProof="0" dirty="0">
                <a:solidFill>
                  <a:srgbClr val="9C0B31"/>
                </a:solidFill>
              </a:rPr>
              <a:t>thu hồi tài </a:t>
            </a:r>
            <a:r>
              <a:rPr lang="en-GB" b="1" noProof="0">
                <a:solidFill>
                  <a:srgbClr val="9C0B31"/>
                </a:solidFill>
              </a:rPr>
              <a:t>sản ký kết </a:t>
            </a:r>
            <a:r>
              <a:rPr lang="en-GB" b="1" noProof="0" dirty="0">
                <a:solidFill>
                  <a:srgbClr val="9C0B31"/>
                </a:solidFill>
              </a:rPr>
              <a:t>hiệp định song phương</a:t>
            </a:r>
          </a:p>
          <a:p>
            <a:pPr algn="l" rtl="0"/>
            <a:r>
              <a:rPr lang="en-GB" dirty="0"/>
              <a:t>Các thỏa thuận phải được công khai</a:t>
            </a:r>
          </a:p>
          <a:p>
            <a:pPr algn="l" rtl="0"/>
            <a:r>
              <a:rPr lang="en-GB" dirty="0"/>
              <a:t>Cả </a:t>
            </a:r>
            <a:r>
              <a:rPr lang="en-GB"/>
              <a:t>hai quốc gia đều phải </a:t>
            </a:r>
            <a:r>
              <a:rPr lang="en-GB" dirty="0"/>
              <a:t>công bố dữ liệu, thông tin, quyết định của tòa án, thỏa thuận, dữ liệu giao dịch, v.v. liên quan </a:t>
            </a:r>
            <a:r>
              <a:rPr lang="en-GB"/>
              <a:t>đến trường hợp thu </a:t>
            </a:r>
            <a:r>
              <a:rPr lang="en-GB" dirty="0"/>
              <a:t>hồi tài sản</a:t>
            </a:r>
          </a:p>
          <a:p>
            <a:pPr algn="l" rtl="0"/>
            <a:r>
              <a:rPr lang="en-GB"/>
              <a:t>Cần áp dụng các </a:t>
            </a:r>
            <a:r>
              <a:rPr lang="en-GB" dirty="0"/>
              <a:t>thủ tục giám </a:t>
            </a:r>
            <a:r>
              <a:rPr lang="en-GB"/>
              <a:t>sát rõ </a:t>
            </a:r>
            <a:r>
              <a:rPr lang="en-GB" dirty="0"/>
              <a:t>ràng và độc lập</a:t>
            </a:r>
          </a:p>
          <a:p>
            <a:pPr algn="l" rtl="0"/>
            <a:r>
              <a:rPr lang="en-GB" dirty="0"/>
              <a:t>Các thủ tục phải đảm bảo </a:t>
            </a:r>
            <a:r>
              <a:rPr lang="en-GB"/>
              <a:t>rằng tài sản được </a:t>
            </a:r>
            <a:r>
              <a:rPr lang="en-GB" dirty="0"/>
              <a:t>sử dụng </a:t>
            </a:r>
            <a:r>
              <a:rPr lang="en-GB"/>
              <a:t>để vì </a:t>
            </a:r>
            <a:r>
              <a:rPr lang="en-GB" dirty="0"/>
              <a:t>lợi ích cho người dân và không bị biển thủ </a:t>
            </a:r>
          </a:p>
          <a:p>
            <a:pPr algn="l" rtl="0"/>
            <a:r>
              <a:rPr lang="en-GB"/>
              <a:t>Xã hội dân sự đóng vai </a:t>
            </a:r>
            <a:r>
              <a:rPr lang="en-GB" dirty="0"/>
              <a:t>trò quan trọng (bao gồm giám sát việc hoàn trả và giải ngân, chia sẻ thông tin với công chúng, đại diện cho các nạn nhân của tham nhũng)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559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6377"/>
            <a:ext cx="10515600" cy="1325563"/>
          </a:xfrm>
        </p:spPr>
        <p:txBody>
          <a:bodyPr>
            <a:normAutofit/>
          </a:bodyPr>
          <a:lstStyle/>
          <a:p>
            <a:pPr algn="l" rtl="0"/>
            <a:r>
              <a:rPr lang="en-GB" sz="3600" b="1" noProof="0" dirty="0">
                <a:solidFill>
                  <a:srgbClr val="9C0B31"/>
                </a:solidFill>
              </a:rPr>
              <a:t>Hoàn trả tài sản</a:t>
            </a:r>
            <a:r>
              <a:rPr lang="en-GB" sz="3600" b="1" noProof="0">
                <a:solidFill>
                  <a:srgbClr val="9C0B31"/>
                </a:solidFill>
              </a:rPr>
              <a:t>: MoU Thụy </a:t>
            </a:r>
            <a:r>
              <a:rPr lang="en-GB" sz="3600" b="1" noProof="0" dirty="0">
                <a:solidFill>
                  <a:srgbClr val="9C0B31"/>
                </a:solidFill>
              </a:rPr>
              <a:t>Sĩ-Uzbekistan</a:t>
            </a:r>
            <a:endParaRPr lang="en-GB" sz="3600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GB"/>
              <a:t>Thụy Sĩ hoàn trả hơn </a:t>
            </a:r>
            <a:r>
              <a:rPr lang="en-GB" noProof="0"/>
              <a:t>131 </a:t>
            </a:r>
            <a:r>
              <a:rPr lang="en-GB" noProof="0" dirty="0"/>
              <a:t>triệu </a:t>
            </a:r>
            <a:r>
              <a:rPr lang="en-GB" noProof="0"/>
              <a:t>USD cho Uzbekistan </a:t>
            </a:r>
            <a:r>
              <a:rPr lang="en-GB" noProof="0" dirty="0"/>
              <a:t>(tháng 9 năm 2020)</a:t>
            </a:r>
          </a:p>
          <a:p>
            <a:pPr lvl="1" algn="l" rtl="0"/>
            <a:r>
              <a:rPr lang="en-GB" noProof="0"/>
              <a:t>MoU công bố trực tuyến</a:t>
            </a:r>
            <a:endParaRPr lang="en-GB" noProof="0" dirty="0"/>
          </a:p>
          <a:p>
            <a:pPr lvl="1" algn="l" rtl="0"/>
            <a:r>
              <a:rPr lang="en-GB" dirty="0"/>
              <a:t>Mục </a:t>
            </a:r>
            <a:r>
              <a:rPr lang="en-GB"/>
              <a:t>tiêu được </a:t>
            </a:r>
            <a:r>
              <a:rPr lang="en-GB" dirty="0"/>
              <a:t>nêu</a:t>
            </a:r>
            <a:r>
              <a:rPr lang="en-GB"/>
              <a:t>: khoản tiền vì lợi ích của công dân số </a:t>
            </a:r>
            <a:r>
              <a:rPr lang="en-GB" dirty="0"/>
              <a:t>và cải thiện điều kiện sống</a:t>
            </a:r>
            <a:r>
              <a:rPr lang="en-GB"/>
              <a:t>, củng cố nền </a:t>
            </a:r>
            <a:r>
              <a:rPr lang="en-GB" dirty="0"/>
              <a:t>pháp quyền </a:t>
            </a:r>
            <a:r>
              <a:rPr lang="en-GB"/>
              <a:t>hoặc chống lại việc miễn hình phạt</a:t>
            </a:r>
          </a:p>
          <a:p>
            <a:pPr lvl="1" algn="l" rtl="0"/>
            <a:r>
              <a:rPr lang="en-GB"/>
              <a:t>Khoản tiền sẽ không mang lợi ích có những người phạm tội</a:t>
            </a:r>
            <a:endParaRPr lang="en-GB" dirty="0"/>
          </a:p>
          <a:p>
            <a:pPr lvl="1" algn="l" rtl="0"/>
            <a:r>
              <a:rPr lang="en-GB" dirty="0"/>
              <a:t>Tính minh bạch và trách nhiệm giải trình cần được đảm bảo</a:t>
            </a:r>
          </a:p>
          <a:p>
            <a:pPr lvl="1" algn="l" rtl="0"/>
            <a:r>
              <a:rPr lang="en-GB" dirty="0"/>
              <a:t>Thông tin về việc hoàn trả, quản lý và sử </a:t>
            </a:r>
            <a:r>
              <a:rPr lang="en-GB"/>
              <a:t>dụng tiền </a:t>
            </a:r>
            <a:r>
              <a:rPr lang="en-GB" dirty="0"/>
              <a:t>được công khai </a:t>
            </a:r>
            <a:r>
              <a:rPr lang="en-GB"/>
              <a:t>và hướng đến người </a:t>
            </a:r>
            <a:r>
              <a:rPr lang="en-GB" dirty="0"/>
              <a:t>dân ở cả hai quốc gia</a:t>
            </a:r>
          </a:p>
          <a:p>
            <a:pPr lvl="1" algn="l" rtl="0"/>
            <a:r>
              <a:rPr lang="en-GB" dirty="0"/>
              <a:t>Cơ chế giám sát</a:t>
            </a:r>
          </a:p>
          <a:p>
            <a:pPr lvl="1" algn="l" rtl="0"/>
            <a:r>
              <a:rPr lang="en-GB" dirty="0"/>
              <a:t>Xem xét vai trò của công chúng (xã hội dân sự) </a:t>
            </a:r>
            <a:r>
              <a:rPr lang="en-GB"/>
              <a:t>để tuân thủ các </a:t>
            </a:r>
            <a:r>
              <a:rPr lang="en-GB" dirty="0"/>
              <a:t>nguyên tắc này</a:t>
            </a:r>
            <a:br>
              <a:rPr lang="en-GB" dirty="0"/>
            </a:br>
            <a:endParaRPr lang="en-GB" dirty="0"/>
          </a:p>
          <a:p>
            <a:pPr marL="457200" lvl="1" indent="0" algn="l" rtl="0">
              <a:buNone/>
            </a:pPr>
            <a:r>
              <a:rPr lang="en-GB" sz="2200" b="1" dirty="0">
                <a:solidFill>
                  <a:srgbClr val="9C0B31"/>
                </a:solidFill>
              </a:rPr>
              <a:t>https: //</a:t>
            </a:r>
            <a:r>
              <a:rPr lang="en-GB" sz="2200" b="1" dirty="0" err="1">
                <a:solidFill>
                  <a:srgbClr val="9C0B31"/>
                </a:solidFill>
              </a:rPr>
              <a:t>www.newsd.admin.ch</a:t>
            </a:r>
            <a:r>
              <a:rPr lang="en-GB" sz="2200" b="1" dirty="0">
                <a:solidFill>
                  <a:srgbClr val="9C0B31"/>
                </a:solidFill>
              </a:rPr>
              <a:t>/</a:t>
            </a:r>
            <a:r>
              <a:rPr lang="en-GB" sz="2200" b="1" dirty="0" err="1">
                <a:solidFill>
                  <a:srgbClr val="9C0B31"/>
                </a:solidFill>
              </a:rPr>
              <a:t>newsd</a:t>
            </a:r>
            <a:r>
              <a:rPr lang="en-GB" sz="2200" b="1" dirty="0">
                <a:solidFill>
                  <a:srgbClr val="9C0B31"/>
                </a:solidFill>
              </a:rPr>
              <a:t>/message/attachments/62897.pdf</a:t>
            </a:r>
          </a:p>
          <a:p>
            <a:pPr lvl="1" algn="l" rtl="0"/>
            <a:endParaRPr lang="en-GB" dirty="0"/>
          </a:p>
          <a:p>
            <a:pPr lvl="1" algn="l" rtl="0"/>
            <a:endParaRPr lang="en-GB" noProof="0" dirty="0"/>
          </a:p>
          <a:p>
            <a:pPr marL="0" indent="0" algn="l" rtl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29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Hoàn trả tài sản: Ailen-Nigeria MoU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/>
              <a:t>Ireland hoàn trả € </a:t>
            </a:r>
            <a:r>
              <a:rPr lang="en-GB" dirty="0"/>
              <a:t>5,5</a:t>
            </a:r>
            <a:r>
              <a:rPr lang="en-GB" noProof="0" dirty="0"/>
              <a:t> </a:t>
            </a:r>
            <a:r>
              <a:rPr lang="en-GB" noProof="0"/>
              <a:t>triệu cho </a:t>
            </a:r>
            <a:r>
              <a:rPr lang="en-GB"/>
              <a:t>Nigeria </a:t>
            </a:r>
            <a:r>
              <a:rPr lang="en-GB" noProof="0" dirty="0"/>
              <a:t>(Tháng 8 năm 2020)</a:t>
            </a:r>
          </a:p>
          <a:p>
            <a:pPr lvl="1" algn="l" rtl="0"/>
            <a:r>
              <a:rPr lang="en-GB" noProof="0"/>
              <a:t>MoU chỉ được công bố dựa trên </a:t>
            </a:r>
            <a:r>
              <a:rPr lang="en-GB" noProof="0" dirty="0"/>
              <a:t>yêu cầu của Liên minh</a:t>
            </a:r>
          </a:p>
          <a:p>
            <a:pPr lvl="1" algn="l" rtl="0"/>
            <a:r>
              <a:rPr lang="en-GB"/>
              <a:t>Chỉ giới hạn về </a:t>
            </a:r>
            <a:r>
              <a:rPr lang="en-GB" dirty="0"/>
              <a:t>tính minh bạch và cơ chế giải trình</a:t>
            </a:r>
          </a:p>
          <a:p>
            <a:pPr lvl="1" algn="l" rtl="0"/>
            <a:r>
              <a:rPr lang="en-GB" dirty="0"/>
              <a:t>Không đề cập đến vai trò của xã hội dân sự trong việc giám sát việc sử dụng các </a:t>
            </a:r>
            <a:r>
              <a:rPr lang="en-GB"/>
              <a:t>khoản tiền được hoàn trả</a:t>
            </a:r>
            <a:endParaRPr lang="en-GB" dirty="0"/>
          </a:p>
          <a:p>
            <a:pPr lvl="1" algn="l" rtl="0"/>
            <a:r>
              <a:rPr lang="en-GB"/>
              <a:t>Phân bổ khoản tiền cho </a:t>
            </a:r>
            <a:r>
              <a:rPr lang="en-GB" dirty="0"/>
              <a:t>3 dự án xây </a:t>
            </a:r>
            <a:r>
              <a:rPr lang="en-GB"/>
              <a:t>dựng đường bộ</a:t>
            </a:r>
            <a:endParaRPr lang="en-GB" dirty="0"/>
          </a:p>
          <a:p>
            <a:pPr lvl="1" algn="l" rtl="0"/>
            <a:r>
              <a:rPr lang="en-GB" dirty="0"/>
              <a:t>Vai trò quan trọng của xã hội dân sự </a:t>
            </a:r>
            <a:r>
              <a:rPr lang="en-GB"/>
              <a:t>ở Nigeria đối với quá trình giám </a:t>
            </a:r>
            <a:r>
              <a:rPr lang="en-GB" dirty="0"/>
              <a:t>sát việc sử dụng và giải ngân tài </a:t>
            </a:r>
            <a:r>
              <a:rPr lang="en-GB"/>
              <a:t>sản được hoàn trả</a:t>
            </a:r>
            <a:br>
              <a:rPr lang="en-GB" dirty="0"/>
            </a:br>
            <a:endParaRPr lang="en-GB" dirty="0"/>
          </a:p>
          <a:p>
            <a:pPr marL="457200" lvl="1" indent="0" algn="l" rtl="0">
              <a:buNone/>
            </a:pPr>
            <a:r>
              <a:rPr lang="en-GB" sz="2200" b="1" dirty="0">
                <a:solidFill>
                  <a:srgbClr val="9C0B31"/>
                </a:solidFill>
              </a:rPr>
              <a:t>https: //</a:t>
            </a:r>
            <a:r>
              <a:rPr lang="en-GB" sz="2200" b="1" dirty="0" err="1">
                <a:solidFill>
                  <a:srgbClr val="9C0B31"/>
                </a:solidFill>
              </a:rPr>
              <a:t>Uncaccoalition.org</a:t>
            </a:r>
            <a:r>
              <a:rPr lang="en-GB" sz="2200" b="1" dirty="0">
                <a:solidFill>
                  <a:srgbClr val="9C0B31"/>
                </a:solidFill>
              </a:rPr>
              <a:t>/ ireland-Rele-Agreement-with-nigeria-on-return-of-e55 triệu /</a:t>
            </a:r>
            <a:endParaRPr lang="en-GB" dirty="0"/>
          </a:p>
          <a:p>
            <a:pPr lvl="1" algn="l" rtl="0"/>
            <a:endParaRPr lang="en-GB" noProof="0" dirty="0"/>
          </a:p>
          <a:p>
            <a:pPr marL="0" indent="0" algn="l" rtl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68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GB" b="1" noProof="0" dirty="0">
                <a:solidFill>
                  <a:srgbClr val="9C0B31"/>
                </a:solidFill>
              </a:rPr>
              <a:t>Nguyên tắc GFAR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 rtl="0">
              <a:buNone/>
            </a:pPr>
            <a:r>
              <a:rPr lang="en-GB" b="1" dirty="0">
                <a:solidFill>
                  <a:srgbClr val="9C0B31"/>
                </a:solidFill>
              </a:rPr>
              <a:t>10 Nguyên </a:t>
            </a:r>
            <a:r>
              <a:rPr lang="en-GB" b="1">
                <a:solidFill>
                  <a:srgbClr val="9C0B31"/>
                </a:solidFill>
              </a:rPr>
              <a:t>tắc - được Nigeria, Ukraine, Tunisia, Sri Lanka, UK, US </a:t>
            </a:r>
            <a:r>
              <a:rPr lang="en-GB" b="1" dirty="0">
                <a:solidFill>
                  <a:srgbClr val="9C0B31"/>
                </a:solidFill>
              </a:rPr>
              <a:t>thông qua vào </a:t>
            </a:r>
            <a:r>
              <a:rPr lang="en-GB" b="1">
                <a:solidFill>
                  <a:srgbClr val="9C0B31"/>
                </a:solidFill>
              </a:rPr>
              <a:t>năm 2017</a:t>
            </a:r>
            <a:endParaRPr lang="en-GB" b="1" dirty="0">
              <a:solidFill>
                <a:srgbClr val="9C0B31"/>
              </a:solidFill>
            </a:endParaRPr>
          </a:p>
          <a:p>
            <a:pPr marL="0" indent="0" algn="l" rtl="0">
              <a:buNone/>
            </a:pPr>
            <a:r>
              <a:rPr lang="en-GB" dirty="0"/>
              <a:t>1: Quan hệ đối tác</a:t>
            </a:r>
          </a:p>
          <a:p>
            <a:pPr marL="0" indent="0" algn="l" rtl="0">
              <a:buNone/>
            </a:pPr>
            <a:r>
              <a:rPr lang="en-GB" dirty="0"/>
              <a:t>2</a:t>
            </a:r>
            <a:r>
              <a:rPr lang="en-GB"/>
              <a:t>: Chia sẻ lợi ích</a:t>
            </a:r>
            <a:endParaRPr lang="en-GB" dirty="0"/>
          </a:p>
          <a:p>
            <a:pPr marL="0" indent="0" algn="l" rtl="0">
              <a:buNone/>
            </a:pPr>
            <a:r>
              <a:rPr lang="en-GB" dirty="0"/>
              <a:t>3: Đối </a:t>
            </a:r>
            <a:r>
              <a:rPr lang="en-GB"/>
              <a:t>thoại kịp thời</a:t>
            </a:r>
            <a:endParaRPr lang="en-GB" dirty="0"/>
          </a:p>
          <a:p>
            <a:pPr marL="0" indent="0" algn="l" rtl="0">
              <a:buNone/>
            </a:pPr>
            <a:r>
              <a:rPr lang="en-GB" dirty="0"/>
              <a:t>4: Tính minh bạch và trách nhiệm giải trình</a:t>
            </a:r>
          </a:p>
          <a:p>
            <a:pPr marL="0" indent="0" algn="l" rtl="0">
              <a:buNone/>
            </a:pPr>
            <a:r>
              <a:rPr lang="en-GB" dirty="0"/>
              <a:t>5: </a:t>
            </a:r>
            <a:r>
              <a:rPr lang="en-GB"/>
              <a:t>Người thụ hưởng</a:t>
            </a:r>
            <a:endParaRPr lang="en-GB" dirty="0"/>
          </a:p>
          <a:p>
            <a:pPr marL="0" indent="0" algn="l" rtl="0">
              <a:buNone/>
            </a:pPr>
            <a:r>
              <a:rPr lang="en-GB" dirty="0"/>
              <a:t>6: Tăng cường Chống Tham nhũng và Phát triển</a:t>
            </a:r>
          </a:p>
          <a:p>
            <a:pPr marL="0" indent="0" algn="l" rtl="0">
              <a:buNone/>
            </a:pPr>
            <a:r>
              <a:rPr lang="en-GB" dirty="0"/>
              <a:t>7</a:t>
            </a:r>
            <a:r>
              <a:rPr lang="en-GB"/>
              <a:t>: Xử lý </a:t>
            </a:r>
            <a:r>
              <a:rPr lang="en-GB" dirty="0"/>
              <a:t>theo từng trường hợp cụ thể</a:t>
            </a:r>
          </a:p>
          <a:p>
            <a:pPr marL="0" indent="0" algn="l" rtl="0">
              <a:buNone/>
            </a:pPr>
            <a:r>
              <a:rPr lang="en-GB" dirty="0"/>
              <a:t>8: </a:t>
            </a:r>
            <a:r>
              <a:rPr lang="en-GB"/>
              <a:t>Xem xét áp dụng thỏa </a:t>
            </a:r>
            <a:r>
              <a:rPr lang="en-GB" dirty="0"/>
              <a:t>thuận theo Điều 57 (5) của UNCAC</a:t>
            </a:r>
          </a:p>
          <a:p>
            <a:pPr marL="0" indent="0" algn="l" rtl="0">
              <a:buNone/>
            </a:pPr>
            <a:r>
              <a:rPr lang="en-GB" dirty="0"/>
              <a:t>9: </a:t>
            </a:r>
            <a:r>
              <a:rPr lang="en-GB"/>
              <a:t>Loại bỏ </a:t>
            </a:r>
            <a:r>
              <a:rPr lang="en-GB" dirty="0"/>
              <a:t>lợi </a:t>
            </a:r>
            <a:r>
              <a:rPr lang="en-GB"/>
              <a:t>ích của </a:t>
            </a:r>
            <a:r>
              <a:rPr lang="en-GB" dirty="0"/>
              <a:t>người phạm tội</a:t>
            </a:r>
          </a:p>
          <a:p>
            <a:pPr marL="0" indent="0" algn="l" rtl="0">
              <a:buNone/>
            </a:pPr>
            <a:r>
              <a:rPr lang="en-GB" dirty="0"/>
              <a:t>10</a:t>
            </a:r>
            <a:r>
              <a:rPr lang="en-GB"/>
              <a:t>: Sự tham gia của các bên phi chính phủ</a:t>
            </a:r>
            <a:endParaRPr lang="en-GB" noProof="0" dirty="0"/>
          </a:p>
          <a:p>
            <a:pPr marL="0" indent="0" algn="l" rtl="0">
              <a:buNone/>
            </a:pPr>
            <a:r>
              <a:rPr lang="en-GB" b="1" dirty="0">
                <a:solidFill>
                  <a:srgbClr val="9C0B31"/>
                </a:solidFill>
              </a:rPr>
              <a:t>https: //</a:t>
            </a:r>
            <a:r>
              <a:rPr lang="en-GB" b="1" dirty="0" err="1">
                <a:solidFill>
                  <a:srgbClr val="9C0B31"/>
                </a:solidFill>
              </a:rPr>
              <a:t>star.worldbank.org</a:t>
            </a:r>
            <a:r>
              <a:rPr lang="en-GB" b="1" dirty="0">
                <a:solidFill>
                  <a:srgbClr val="9C0B31"/>
                </a:solidFill>
              </a:rPr>
              <a:t>/Nội dung/</a:t>
            </a:r>
            <a:r>
              <a:rPr lang="en-GB" b="1" dirty="0" err="1">
                <a:solidFill>
                  <a:srgbClr val="9C0B31"/>
                </a:solidFill>
              </a:rPr>
              <a:t>gfar</a:t>
            </a:r>
            <a:r>
              <a:rPr lang="en-GB" b="1" dirty="0">
                <a:solidFill>
                  <a:srgbClr val="9C0B31"/>
                </a:solidFill>
              </a:rPr>
              <a:t>-Nguyên tắc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97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1228</Words>
  <Application>Microsoft Office PowerPoint</Application>
  <PresentationFormat>Widescreen</PresentationFormat>
  <Paragraphs>106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Tính minh bạch và trách nhiệm giải trình trong việc thu hồi tài sản</vt:lpstr>
      <vt:lpstr>Giới thiệu về Liên minh UNCAC</vt:lpstr>
      <vt:lpstr>UNCAC - Giới thiệu</vt:lpstr>
      <vt:lpstr>Tại sao UNCAC lại quan trọng?</vt:lpstr>
      <vt:lpstr>Chương V - Thu hồi tài sản</vt:lpstr>
      <vt:lpstr>Tính minh bạch và trách nhiệm giải trình Thực tiễn thu hồi tài sản</vt:lpstr>
      <vt:lpstr>Hoàn trả tài sản: MoU Thụy Sĩ-Uzbekistan</vt:lpstr>
      <vt:lpstr>Hoàn trả tài sản: Ailen-Nigeria MoU</vt:lpstr>
      <vt:lpstr>Nguyên tắc GFAR</vt:lpstr>
      <vt:lpstr>Đánh giá việc thực hiện UNCAC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UNCAC &amp; the UNGASS on Corruption</dc:title>
  <dc:creator>Mathias Huter</dc:creator>
  <cp:lastModifiedBy>Thành Cự Vũ</cp:lastModifiedBy>
  <cp:revision>79</cp:revision>
  <cp:lastPrinted>2020-09-18T06:19:32Z</cp:lastPrinted>
  <dcterms:created xsi:type="dcterms:W3CDTF">2020-09-17T09:36:40Z</dcterms:created>
  <dcterms:modified xsi:type="dcterms:W3CDTF">2020-11-24T04:08:36Z</dcterms:modified>
</cp:coreProperties>
</file>