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58" r:id="rId4"/>
    <p:sldId id="266" r:id="rId5"/>
    <p:sldId id="260" r:id="rId6"/>
    <p:sldId id="267" r:id="rId7"/>
    <p:sldId id="259" r:id="rId8"/>
    <p:sldId id="261" r:id="rId9"/>
    <p:sldId id="262" r:id="rId10"/>
    <p:sldId id="263" r:id="rId11"/>
    <p:sldId id="265" r:id="rId12"/>
    <p:sldId id="264" r:id="rId13"/>
    <p:sldId id="268" r:id="rId14"/>
    <p:sldId id="269" r:id="rId15"/>
    <p:sldId id="270"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8" d="100"/>
          <a:sy n="108" d="100"/>
        </p:scale>
        <p:origin x="67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837D985-4721-4B86-B4E9-918EFF7B06FF}"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BD94D476-5884-41F8-8D44-7DCAC9560480}">
      <dgm:prSet/>
      <dgm:spPr/>
      <dgm:t>
        <a:bodyPr/>
        <a:lstStyle/>
        <a:p>
          <a:r>
            <a:rPr lang="en-IE"/>
            <a:t>A </a:t>
          </a:r>
          <a:r>
            <a:rPr lang="en-IE" b="1" i="1"/>
            <a:t>select</a:t>
          </a:r>
          <a:r>
            <a:rPr lang="en-IE"/>
            <a:t> overview of some key recent developments </a:t>
          </a:r>
          <a:endParaRPr lang="en-US"/>
        </a:p>
      </dgm:t>
    </dgm:pt>
    <dgm:pt modelId="{7AA94121-FA5A-44C0-8BEF-F1DF392C4240}" type="parTrans" cxnId="{D901E358-4E42-4EAC-AF77-6072DB596669}">
      <dgm:prSet/>
      <dgm:spPr/>
      <dgm:t>
        <a:bodyPr/>
        <a:lstStyle/>
        <a:p>
          <a:endParaRPr lang="en-US"/>
        </a:p>
      </dgm:t>
    </dgm:pt>
    <dgm:pt modelId="{7F3C0595-614E-4752-87D0-C6842CB050A6}" type="sibTrans" cxnId="{D901E358-4E42-4EAC-AF77-6072DB596669}">
      <dgm:prSet/>
      <dgm:spPr/>
      <dgm:t>
        <a:bodyPr/>
        <a:lstStyle/>
        <a:p>
          <a:endParaRPr lang="en-US"/>
        </a:p>
      </dgm:t>
    </dgm:pt>
    <dgm:pt modelId="{4F3DFEFA-50CB-46AD-8E13-EDBC7900680F}">
      <dgm:prSet/>
      <dgm:spPr/>
      <dgm:t>
        <a:bodyPr/>
        <a:lstStyle/>
        <a:p>
          <a:r>
            <a:rPr lang="en-IE"/>
            <a:t>Not a comprehensive overview - impossible given time constraints and quantity of caselaw and legislative development </a:t>
          </a:r>
          <a:endParaRPr lang="en-US"/>
        </a:p>
      </dgm:t>
    </dgm:pt>
    <dgm:pt modelId="{E243B756-73E0-40EF-BEF7-C3B3C0AFFAE7}" type="parTrans" cxnId="{4E98CC8E-67C6-4548-8CDE-AC42D0E43516}">
      <dgm:prSet/>
      <dgm:spPr/>
      <dgm:t>
        <a:bodyPr/>
        <a:lstStyle/>
        <a:p>
          <a:endParaRPr lang="en-US"/>
        </a:p>
      </dgm:t>
    </dgm:pt>
    <dgm:pt modelId="{54280A20-A664-425D-8E04-89C6A35AEB94}" type="sibTrans" cxnId="{4E98CC8E-67C6-4548-8CDE-AC42D0E43516}">
      <dgm:prSet/>
      <dgm:spPr/>
      <dgm:t>
        <a:bodyPr/>
        <a:lstStyle/>
        <a:p>
          <a:endParaRPr lang="en-US"/>
        </a:p>
      </dgm:t>
    </dgm:pt>
    <dgm:pt modelId="{8516F465-F651-4F12-933C-62712014CC06}">
      <dgm:prSet/>
      <dgm:spPr/>
      <dgm:t>
        <a:bodyPr/>
        <a:lstStyle/>
        <a:p>
          <a:r>
            <a:rPr lang="en-IE" dirty="0"/>
            <a:t>Public participation issues increasingly featuring in environmental litigation as a basis to impugn decisions e.g. grant of planning permissions </a:t>
          </a:r>
          <a:endParaRPr lang="en-US" dirty="0"/>
        </a:p>
      </dgm:t>
    </dgm:pt>
    <dgm:pt modelId="{377E1CE3-53F5-466F-BB1D-51A76024AA6D}" type="parTrans" cxnId="{1FD7DC2A-BEAC-4C03-BF2A-C0CE0BBA512B}">
      <dgm:prSet/>
      <dgm:spPr/>
      <dgm:t>
        <a:bodyPr/>
        <a:lstStyle/>
        <a:p>
          <a:endParaRPr lang="en-US"/>
        </a:p>
      </dgm:t>
    </dgm:pt>
    <dgm:pt modelId="{3586D474-895D-4AAA-9912-02A16F8F2DE7}" type="sibTrans" cxnId="{1FD7DC2A-BEAC-4C03-BF2A-C0CE0BBA512B}">
      <dgm:prSet/>
      <dgm:spPr/>
      <dgm:t>
        <a:bodyPr/>
        <a:lstStyle/>
        <a:p>
          <a:endParaRPr lang="en-US"/>
        </a:p>
      </dgm:t>
    </dgm:pt>
    <dgm:pt modelId="{73F730F1-8B74-4590-A38F-C0053E1F4619}">
      <dgm:prSet/>
      <dgm:spPr/>
      <dgm:t>
        <a:bodyPr/>
        <a:lstStyle/>
        <a:p>
          <a:r>
            <a:rPr lang="en-IE"/>
            <a:t>Key issues are the </a:t>
          </a:r>
          <a:r>
            <a:rPr lang="en-IE" b="1"/>
            <a:t>nature</a:t>
          </a:r>
          <a:r>
            <a:rPr lang="en-IE"/>
            <a:t> and </a:t>
          </a:r>
          <a:r>
            <a:rPr lang="en-IE" b="1"/>
            <a:t>extent  </a:t>
          </a:r>
          <a:r>
            <a:rPr lang="en-IE"/>
            <a:t>of the </a:t>
          </a:r>
          <a:r>
            <a:rPr lang="en-IE" b="1"/>
            <a:t>rights/obligation to provide for public participation </a:t>
          </a:r>
          <a:endParaRPr lang="en-US"/>
        </a:p>
      </dgm:t>
    </dgm:pt>
    <dgm:pt modelId="{2CE63F9B-7C25-4B3D-8378-EE9312207368}" type="parTrans" cxnId="{4AEDED16-6798-4521-96B5-F949E75CC0A6}">
      <dgm:prSet/>
      <dgm:spPr/>
      <dgm:t>
        <a:bodyPr/>
        <a:lstStyle/>
        <a:p>
          <a:endParaRPr lang="en-US"/>
        </a:p>
      </dgm:t>
    </dgm:pt>
    <dgm:pt modelId="{B2AF2E6D-ED66-4595-8673-EF92AFF5280E}" type="sibTrans" cxnId="{4AEDED16-6798-4521-96B5-F949E75CC0A6}">
      <dgm:prSet/>
      <dgm:spPr/>
      <dgm:t>
        <a:bodyPr/>
        <a:lstStyle/>
        <a:p>
          <a:endParaRPr lang="en-US"/>
        </a:p>
      </dgm:t>
    </dgm:pt>
    <dgm:pt modelId="{33EA69F6-67E5-42E2-ABF8-045A4F157072}" type="pres">
      <dgm:prSet presAssocID="{2837D985-4721-4B86-B4E9-918EFF7B06FF}" presName="outerComposite" presStyleCnt="0">
        <dgm:presLayoutVars>
          <dgm:chMax val="5"/>
          <dgm:dir/>
          <dgm:resizeHandles val="exact"/>
        </dgm:presLayoutVars>
      </dgm:prSet>
      <dgm:spPr/>
    </dgm:pt>
    <dgm:pt modelId="{343A1106-061F-4939-8647-278C642C5C20}" type="pres">
      <dgm:prSet presAssocID="{2837D985-4721-4B86-B4E9-918EFF7B06FF}" presName="dummyMaxCanvas" presStyleCnt="0">
        <dgm:presLayoutVars/>
      </dgm:prSet>
      <dgm:spPr/>
    </dgm:pt>
    <dgm:pt modelId="{89312F41-3658-48BD-945A-E0AC7EFF7AFD}" type="pres">
      <dgm:prSet presAssocID="{2837D985-4721-4B86-B4E9-918EFF7B06FF}" presName="FourNodes_1" presStyleLbl="node1" presStyleIdx="0" presStyleCnt="4">
        <dgm:presLayoutVars>
          <dgm:bulletEnabled val="1"/>
        </dgm:presLayoutVars>
      </dgm:prSet>
      <dgm:spPr/>
    </dgm:pt>
    <dgm:pt modelId="{6C2CE80C-B124-4D19-BF82-8FDE30CB545D}" type="pres">
      <dgm:prSet presAssocID="{2837D985-4721-4B86-B4E9-918EFF7B06FF}" presName="FourNodes_2" presStyleLbl="node1" presStyleIdx="1" presStyleCnt="4">
        <dgm:presLayoutVars>
          <dgm:bulletEnabled val="1"/>
        </dgm:presLayoutVars>
      </dgm:prSet>
      <dgm:spPr/>
    </dgm:pt>
    <dgm:pt modelId="{FDC9EA74-5743-4532-8396-D3657766A75A}" type="pres">
      <dgm:prSet presAssocID="{2837D985-4721-4B86-B4E9-918EFF7B06FF}" presName="FourNodes_3" presStyleLbl="node1" presStyleIdx="2" presStyleCnt="4">
        <dgm:presLayoutVars>
          <dgm:bulletEnabled val="1"/>
        </dgm:presLayoutVars>
      </dgm:prSet>
      <dgm:spPr/>
    </dgm:pt>
    <dgm:pt modelId="{6CECDE96-4E2F-4E4F-A24A-0E353B076D10}" type="pres">
      <dgm:prSet presAssocID="{2837D985-4721-4B86-B4E9-918EFF7B06FF}" presName="FourNodes_4" presStyleLbl="node1" presStyleIdx="3" presStyleCnt="4">
        <dgm:presLayoutVars>
          <dgm:bulletEnabled val="1"/>
        </dgm:presLayoutVars>
      </dgm:prSet>
      <dgm:spPr/>
    </dgm:pt>
    <dgm:pt modelId="{FB02BACB-FC22-4E7D-9981-1F059C974BD6}" type="pres">
      <dgm:prSet presAssocID="{2837D985-4721-4B86-B4E9-918EFF7B06FF}" presName="FourConn_1-2" presStyleLbl="fgAccFollowNode1" presStyleIdx="0" presStyleCnt="3">
        <dgm:presLayoutVars>
          <dgm:bulletEnabled val="1"/>
        </dgm:presLayoutVars>
      </dgm:prSet>
      <dgm:spPr/>
    </dgm:pt>
    <dgm:pt modelId="{A35AC244-7095-44D9-B4FA-D43866827959}" type="pres">
      <dgm:prSet presAssocID="{2837D985-4721-4B86-B4E9-918EFF7B06FF}" presName="FourConn_2-3" presStyleLbl="fgAccFollowNode1" presStyleIdx="1" presStyleCnt="3">
        <dgm:presLayoutVars>
          <dgm:bulletEnabled val="1"/>
        </dgm:presLayoutVars>
      </dgm:prSet>
      <dgm:spPr/>
    </dgm:pt>
    <dgm:pt modelId="{3CD03EC2-02FA-4AD3-991F-FDADEDDA9AF7}" type="pres">
      <dgm:prSet presAssocID="{2837D985-4721-4B86-B4E9-918EFF7B06FF}" presName="FourConn_3-4" presStyleLbl="fgAccFollowNode1" presStyleIdx="2" presStyleCnt="3">
        <dgm:presLayoutVars>
          <dgm:bulletEnabled val="1"/>
        </dgm:presLayoutVars>
      </dgm:prSet>
      <dgm:spPr/>
    </dgm:pt>
    <dgm:pt modelId="{18D17676-2B81-4836-A33E-5CB1560DD99C}" type="pres">
      <dgm:prSet presAssocID="{2837D985-4721-4B86-B4E9-918EFF7B06FF}" presName="FourNodes_1_text" presStyleLbl="node1" presStyleIdx="3" presStyleCnt="4">
        <dgm:presLayoutVars>
          <dgm:bulletEnabled val="1"/>
        </dgm:presLayoutVars>
      </dgm:prSet>
      <dgm:spPr/>
    </dgm:pt>
    <dgm:pt modelId="{E5229DB9-51E2-4FE9-BCCD-C0B64019D5F2}" type="pres">
      <dgm:prSet presAssocID="{2837D985-4721-4B86-B4E9-918EFF7B06FF}" presName="FourNodes_2_text" presStyleLbl="node1" presStyleIdx="3" presStyleCnt="4">
        <dgm:presLayoutVars>
          <dgm:bulletEnabled val="1"/>
        </dgm:presLayoutVars>
      </dgm:prSet>
      <dgm:spPr/>
    </dgm:pt>
    <dgm:pt modelId="{F3630231-BAE8-4434-A68D-2D880BA692A1}" type="pres">
      <dgm:prSet presAssocID="{2837D985-4721-4B86-B4E9-918EFF7B06FF}" presName="FourNodes_3_text" presStyleLbl="node1" presStyleIdx="3" presStyleCnt="4">
        <dgm:presLayoutVars>
          <dgm:bulletEnabled val="1"/>
        </dgm:presLayoutVars>
      </dgm:prSet>
      <dgm:spPr/>
    </dgm:pt>
    <dgm:pt modelId="{5681D64E-A32E-42F0-B6D3-0B5845277002}" type="pres">
      <dgm:prSet presAssocID="{2837D985-4721-4B86-B4E9-918EFF7B06FF}" presName="FourNodes_4_text" presStyleLbl="node1" presStyleIdx="3" presStyleCnt="4">
        <dgm:presLayoutVars>
          <dgm:bulletEnabled val="1"/>
        </dgm:presLayoutVars>
      </dgm:prSet>
      <dgm:spPr/>
    </dgm:pt>
  </dgm:ptLst>
  <dgm:cxnLst>
    <dgm:cxn modelId="{E5081502-E1B3-425F-B23D-D765B2D324C8}" type="presOf" srcId="{8516F465-F651-4F12-933C-62712014CC06}" destId="{FDC9EA74-5743-4532-8396-D3657766A75A}" srcOrd="0" destOrd="0" presId="urn:microsoft.com/office/officeart/2005/8/layout/vProcess5"/>
    <dgm:cxn modelId="{20A43E12-921C-43DA-84DE-9482D240CE2E}" type="presOf" srcId="{73F730F1-8B74-4590-A38F-C0053E1F4619}" destId="{6CECDE96-4E2F-4E4F-A24A-0E353B076D10}" srcOrd="0" destOrd="0" presId="urn:microsoft.com/office/officeart/2005/8/layout/vProcess5"/>
    <dgm:cxn modelId="{4AEDED16-6798-4521-96B5-F949E75CC0A6}" srcId="{2837D985-4721-4B86-B4E9-918EFF7B06FF}" destId="{73F730F1-8B74-4590-A38F-C0053E1F4619}" srcOrd="3" destOrd="0" parTransId="{2CE63F9B-7C25-4B3D-8378-EE9312207368}" sibTransId="{B2AF2E6D-ED66-4595-8673-EF92AFF5280E}"/>
    <dgm:cxn modelId="{E7C7B427-647C-4163-BBF2-DFC6047B7394}" type="presOf" srcId="{73F730F1-8B74-4590-A38F-C0053E1F4619}" destId="{5681D64E-A32E-42F0-B6D3-0B5845277002}" srcOrd="1" destOrd="0" presId="urn:microsoft.com/office/officeart/2005/8/layout/vProcess5"/>
    <dgm:cxn modelId="{1FD7DC2A-BEAC-4C03-BF2A-C0CE0BBA512B}" srcId="{2837D985-4721-4B86-B4E9-918EFF7B06FF}" destId="{8516F465-F651-4F12-933C-62712014CC06}" srcOrd="2" destOrd="0" parTransId="{377E1CE3-53F5-466F-BB1D-51A76024AA6D}" sibTransId="{3586D474-895D-4AAA-9912-02A16F8F2DE7}"/>
    <dgm:cxn modelId="{D9D42861-DAD3-4270-8C18-831EAA2975F5}" type="presOf" srcId="{4F3DFEFA-50CB-46AD-8E13-EDBC7900680F}" destId="{E5229DB9-51E2-4FE9-BCCD-C0B64019D5F2}" srcOrd="1" destOrd="0" presId="urn:microsoft.com/office/officeart/2005/8/layout/vProcess5"/>
    <dgm:cxn modelId="{D901E358-4E42-4EAC-AF77-6072DB596669}" srcId="{2837D985-4721-4B86-B4E9-918EFF7B06FF}" destId="{BD94D476-5884-41F8-8D44-7DCAC9560480}" srcOrd="0" destOrd="0" parTransId="{7AA94121-FA5A-44C0-8BEF-F1DF392C4240}" sibTransId="{7F3C0595-614E-4752-87D0-C6842CB050A6}"/>
    <dgm:cxn modelId="{F7A4DF7C-AC3C-4BC3-BBA2-F72418B11F24}" type="presOf" srcId="{4F3DFEFA-50CB-46AD-8E13-EDBC7900680F}" destId="{6C2CE80C-B124-4D19-BF82-8FDE30CB545D}" srcOrd="0" destOrd="0" presId="urn:microsoft.com/office/officeart/2005/8/layout/vProcess5"/>
    <dgm:cxn modelId="{4E98CC8E-67C6-4548-8CDE-AC42D0E43516}" srcId="{2837D985-4721-4B86-B4E9-918EFF7B06FF}" destId="{4F3DFEFA-50CB-46AD-8E13-EDBC7900680F}" srcOrd="1" destOrd="0" parTransId="{E243B756-73E0-40EF-BEF7-C3B3C0AFFAE7}" sibTransId="{54280A20-A664-425D-8E04-89C6A35AEB94}"/>
    <dgm:cxn modelId="{BC341E8F-B035-404F-8233-5C145E87B3BB}" type="presOf" srcId="{BD94D476-5884-41F8-8D44-7DCAC9560480}" destId="{18D17676-2B81-4836-A33E-5CB1560DD99C}" srcOrd="1" destOrd="0" presId="urn:microsoft.com/office/officeart/2005/8/layout/vProcess5"/>
    <dgm:cxn modelId="{1922ADA1-F71A-4215-B56B-5B9E8C8335FF}" type="presOf" srcId="{2837D985-4721-4B86-B4E9-918EFF7B06FF}" destId="{33EA69F6-67E5-42E2-ABF8-045A4F157072}" srcOrd="0" destOrd="0" presId="urn:microsoft.com/office/officeart/2005/8/layout/vProcess5"/>
    <dgm:cxn modelId="{BA5850AE-19A0-4729-8AE0-93B3A7044967}" type="presOf" srcId="{7F3C0595-614E-4752-87D0-C6842CB050A6}" destId="{FB02BACB-FC22-4E7D-9981-1F059C974BD6}" srcOrd="0" destOrd="0" presId="urn:microsoft.com/office/officeart/2005/8/layout/vProcess5"/>
    <dgm:cxn modelId="{37370EB5-D358-426E-B4FA-E5F21D6EF520}" type="presOf" srcId="{BD94D476-5884-41F8-8D44-7DCAC9560480}" destId="{89312F41-3658-48BD-945A-E0AC7EFF7AFD}" srcOrd="0" destOrd="0" presId="urn:microsoft.com/office/officeart/2005/8/layout/vProcess5"/>
    <dgm:cxn modelId="{CFDA6ED9-5B5F-4FBA-9B2A-28EBE06E2FE1}" type="presOf" srcId="{54280A20-A664-425D-8E04-89C6A35AEB94}" destId="{A35AC244-7095-44D9-B4FA-D43866827959}" srcOrd="0" destOrd="0" presId="urn:microsoft.com/office/officeart/2005/8/layout/vProcess5"/>
    <dgm:cxn modelId="{0BC877F3-2A6E-4990-BBC1-DBEEE7467F22}" type="presOf" srcId="{8516F465-F651-4F12-933C-62712014CC06}" destId="{F3630231-BAE8-4434-A68D-2D880BA692A1}" srcOrd="1" destOrd="0" presId="urn:microsoft.com/office/officeart/2005/8/layout/vProcess5"/>
    <dgm:cxn modelId="{1B260AF8-A529-41D0-8C09-4A21F10E0CA7}" type="presOf" srcId="{3586D474-895D-4AAA-9912-02A16F8F2DE7}" destId="{3CD03EC2-02FA-4AD3-991F-FDADEDDA9AF7}" srcOrd="0" destOrd="0" presId="urn:microsoft.com/office/officeart/2005/8/layout/vProcess5"/>
    <dgm:cxn modelId="{31711767-999D-446B-92B2-1E3D34E34661}" type="presParOf" srcId="{33EA69F6-67E5-42E2-ABF8-045A4F157072}" destId="{343A1106-061F-4939-8647-278C642C5C20}" srcOrd="0" destOrd="0" presId="urn:microsoft.com/office/officeart/2005/8/layout/vProcess5"/>
    <dgm:cxn modelId="{66DCD254-5B47-47B1-8763-4A649AB0BA85}" type="presParOf" srcId="{33EA69F6-67E5-42E2-ABF8-045A4F157072}" destId="{89312F41-3658-48BD-945A-E0AC7EFF7AFD}" srcOrd="1" destOrd="0" presId="urn:microsoft.com/office/officeart/2005/8/layout/vProcess5"/>
    <dgm:cxn modelId="{F18712BE-9441-45C4-8A95-1AE272713029}" type="presParOf" srcId="{33EA69F6-67E5-42E2-ABF8-045A4F157072}" destId="{6C2CE80C-B124-4D19-BF82-8FDE30CB545D}" srcOrd="2" destOrd="0" presId="urn:microsoft.com/office/officeart/2005/8/layout/vProcess5"/>
    <dgm:cxn modelId="{5B1D5AC8-9994-4F7D-AB72-EDEB3BFBEA90}" type="presParOf" srcId="{33EA69F6-67E5-42E2-ABF8-045A4F157072}" destId="{FDC9EA74-5743-4532-8396-D3657766A75A}" srcOrd="3" destOrd="0" presId="urn:microsoft.com/office/officeart/2005/8/layout/vProcess5"/>
    <dgm:cxn modelId="{3B6AE710-3CD7-4C69-9130-D267FBB8C8B8}" type="presParOf" srcId="{33EA69F6-67E5-42E2-ABF8-045A4F157072}" destId="{6CECDE96-4E2F-4E4F-A24A-0E353B076D10}" srcOrd="4" destOrd="0" presId="urn:microsoft.com/office/officeart/2005/8/layout/vProcess5"/>
    <dgm:cxn modelId="{84955669-84FC-4B70-88F0-0583634DC1F2}" type="presParOf" srcId="{33EA69F6-67E5-42E2-ABF8-045A4F157072}" destId="{FB02BACB-FC22-4E7D-9981-1F059C974BD6}" srcOrd="5" destOrd="0" presId="urn:microsoft.com/office/officeart/2005/8/layout/vProcess5"/>
    <dgm:cxn modelId="{CB412DC9-1A25-49A2-9A07-A3FBCCB67A8D}" type="presParOf" srcId="{33EA69F6-67E5-42E2-ABF8-045A4F157072}" destId="{A35AC244-7095-44D9-B4FA-D43866827959}" srcOrd="6" destOrd="0" presId="urn:microsoft.com/office/officeart/2005/8/layout/vProcess5"/>
    <dgm:cxn modelId="{1EC03D82-F27E-4BA8-AFAF-B430DA182476}" type="presParOf" srcId="{33EA69F6-67E5-42E2-ABF8-045A4F157072}" destId="{3CD03EC2-02FA-4AD3-991F-FDADEDDA9AF7}" srcOrd="7" destOrd="0" presId="urn:microsoft.com/office/officeart/2005/8/layout/vProcess5"/>
    <dgm:cxn modelId="{D8854613-5584-4432-AEA7-1311D35AF463}" type="presParOf" srcId="{33EA69F6-67E5-42E2-ABF8-045A4F157072}" destId="{18D17676-2B81-4836-A33E-5CB1560DD99C}" srcOrd="8" destOrd="0" presId="urn:microsoft.com/office/officeart/2005/8/layout/vProcess5"/>
    <dgm:cxn modelId="{B4247929-E27E-4BA4-8BA3-67AD08F55E4D}" type="presParOf" srcId="{33EA69F6-67E5-42E2-ABF8-045A4F157072}" destId="{E5229DB9-51E2-4FE9-BCCD-C0B64019D5F2}" srcOrd="9" destOrd="0" presId="urn:microsoft.com/office/officeart/2005/8/layout/vProcess5"/>
    <dgm:cxn modelId="{0CB874E6-6544-420E-8514-EA03045AA5FC}" type="presParOf" srcId="{33EA69F6-67E5-42E2-ABF8-045A4F157072}" destId="{F3630231-BAE8-4434-A68D-2D880BA692A1}" srcOrd="10" destOrd="0" presId="urn:microsoft.com/office/officeart/2005/8/layout/vProcess5"/>
    <dgm:cxn modelId="{91B37C34-C6CC-495D-B5F3-E1091655F72E}" type="presParOf" srcId="{33EA69F6-67E5-42E2-ABF8-045A4F157072}" destId="{5681D64E-A32E-42F0-B6D3-0B5845277002}"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78BE01-178B-4635-AF97-03635E97C1B7}"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6CECC02-75A1-470F-B153-0936091E1A99}">
      <dgm:prSet/>
      <dgm:spPr/>
      <dgm:t>
        <a:bodyPr/>
        <a:lstStyle/>
        <a:p>
          <a:r>
            <a:rPr lang="en-IE" dirty="0"/>
            <a:t>Issues arise in the context of the obligations imposed by the Aarhus Convention ( AC) and under EU Law as transposed into Irish law. </a:t>
          </a:r>
          <a:endParaRPr lang="en-US" dirty="0"/>
        </a:p>
      </dgm:t>
    </dgm:pt>
    <dgm:pt modelId="{9E6418C9-9126-4E4E-8BE6-7EA982302788}" type="parTrans" cxnId="{D8F5E954-810E-4CDF-936A-BC47F834F170}">
      <dgm:prSet/>
      <dgm:spPr/>
      <dgm:t>
        <a:bodyPr/>
        <a:lstStyle/>
        <a:p>
          <a:endParaRPr lang="en-US"/>
        </a:p>
      </dgm:t>
    </dgm:pt>
    <dgm:pt modelId="{713F57BB-C32C-458E-9E83-73E3DAB33380}" type="sibTrans" cxnId="{D8F5E954-810E-4CDF-936A-BC47F834F170}">
      <dgm:prSet/>
      <dgm:spPr/>
      <dgm:t>
        <a:bodyPr/>
        <a:lstStyle/>
        <a:p>
          <a:endParaRPr lang="en-US"/>
        </a:p>
      </dgm:t>
    </dgm:pt>
    <dgm:pt modelId="{09C3ED6E-1AAD-4FB0-A82C-B4EF5902ED85}">
      <dgm:prSet/>
      <dgm:spPr/>
      <dgm:t>
        <a:bodyPr/>
        <a:lstStyle/>
        <a:p>
          <a:r>
            <a:rPr lang="en-IE" b="0" i="0" dirty="0"/>
            <a:t>AC ratified by Ireland &amp; EU but by virtue of Article. 29.6 of the Irish Constitution AC is not automatically incorporated into Irish Domestic law. </a:t>
          </a:r>
          <a:endParaRPr lang="en-US" dirty="0"/>
        </a:p>
      </dgm:t>
    </dgm:pt>
    <dgm:pt modelId="{82277770-5DD0-4DA8-9063-081CCE92DC02}" type="parTrans" cxnId="{F97C3F1E-1149-4435-A8EC-3E100CD28202}">
      <dgm:prSet/>
      <dgm:spPr/>
      <dgm:t>
        <a:bodyPr/>
        <a:lstStyle/>
        <a:p>
          <a:endParaRPr lang="en-US"/>
        </a:p>
      </dgm:t>
    </dgm:pt>
    <dgm:pt modelId="{289D0E27-68FD-4398-ABD1-D886126D3AE0}" type="sibTrans" cxnId="{F97C3F1E-1149-4435-A8EC-3E100CD28202}">
      <dgm:prSet/>
      <dgm:spPr/>
      <dgm:t>
        <a:bodyPr/>
        <a:lstStyle/>
        <a:p>
          <a:endParaRPr lang="en-US"/>
        </a:p>
      </dgm:t>
    </dgm:pt>
    <dgm:pt modelId="{64184CA8-077A-474F-86F8-7D393BB981B9}">
      <dgm:prSet/>
      <dgm:spPr/>
      <dgm:t>
        <a:bodyPr/>
        <a:lstStyle/>
        <a:p>
          <a:r>
            <a:rPr lang="en-IE" b="0" i="0"/>
            <a:t>AC has no direct legal effect in domestic law until expressly incorporated into domestic law  which has not occurred to date </a:t>
          </a:r>
          <a:endParaRPr lang="en-US"/>
        </a:p>
      </dgm:t>
    </dgm:pt>
    <dgm:pt modelId="{7105AFBE-DB85-4EC7-B022-3B17CAE82CD8}" type="parTrans" cxnId="{8446AF5D-956D-47FC-95EF-3FBAE4E91D66}">
      <dgm:prSet/>
      <dgm:spPr/>
      <dgm:t>
        <a:bodyPr/>
        <a:lstStyle/>
        <a:p>
          <a:endParaRPr lang="en-US"/>
        </a:p>
      </dgm:t>
    </dgm:pt>
    <dgm:pt modelId="{51131010-06DF-4713-9B87-E3B532176191}" type="sibTrans" cxnId="{8446AF5D-956D-47FC-95EF-3FBAE4E91D66}">
      <dgm:prSet/>
      <dgm:spPr/>
      <dgm:t>
        <a:bodyPr/>
        <a:lstStyle/>
        <a:p>
          <a:endParaRPr lang="en-US"/>
        </a:p>
      </dgm:t>
    </dgm:pt>
    <dgm:pt modelId="{E985C901-01F0-4EBC-B9CA-F41F5CC64F3F}">
      <dgm:prSet/>
      <dgm:spPr/>
      <dgm:t>
        <a:bodyPr/>
        <a:lstStyle/>
        <a:p>
          <a:r>
            <a:rPr lang="en-IE" b="0" i="0"/>
            <a:t>AC </a:t>
          </a:r>
          <a:r>
            <a:rPr lang="en-IE" b="1" i="0"/>
            <a:t>does</a:t>
          </a:r>
          <a:r>
            <a:rPr lang="en-IE" b="0" i="0"/>
            <a:t> have force in domestic law via AC obligations imposed in EU law which must be transposed into Irish law and such transposing provisions must be interpreted (subject to </a:t>
          </a:r>
          <a:r>
            <a:rPr lang="en-IE" b="0" i="1"/>
            <a:t>contra legem</a:t>
          </a:r>
          <a:r>
            <a:rPr lang="en-IE" b="0" i="0"/>
            <a:t> rule) in accordance with EU law and the AC (</a:t>
          </a:r>
          <a:r>
            <a:rPr lang="en-IE" b="0" i="1"/>
            <a:t>Conway v. Ireland</a:t>
          </a:r>
          <a:r>
            <a:rPr lang="en-IE" b="0" i="0"/>
            <a:t> [2017] 1 I.R. 53. </a:t>
          </a:r>
          <a:endParaRPr lang="en-US"/>
        </a:p>
      </dgm:t>
    </dgm:pt>
    <dgm:pt modelId="{005A9176-D5D2-41FF-BD0D-C9EA112C7C70}" type="parTrans" cxnId="{FB9782D3-0D3C-4DEE-B0CD-38CBE1D64745}">
      <dgm:prSet/>
      <dgm:spPr/>
      <dgm:t>
        <a:bodyPr/>
        <a:lstStyle/>
        <a:p>
          <a:endParaRPr lang="en-US"/>
        </a:p>
      </dgm:t>
    </dgm:pt>
    <dgm:pt modelId="{9FA924CB-82D2-4AEC-BC10-F9070B8F50B7}" type="sibTrans" cxnId="{FB9782D3-0D3C-4DEE-B0CD-38CBE1D64745}">
      <dgm:prSet/>
      <dgm:spPr/>
      <dgm:t>
        <a:bodyPr/>
        <a:lstStyle/>
        <a:p>
          <a:endParaRPr lang="en-US"/>
        </a:p>
      </dgm:t>
    </dgm:pt>
    <dgm:pt modelId="{1E82B00C-0B54-46E6-A84F-51694BED6AEF}" type="pres">
      <dgm:prSet presAssocID="{DF78BE01-178B-4635-AF97-03635E97C1B7}" presName="linear" presStyleCnt="0">
        <dgm:presLayoutVars>
          <dgm:animLvl val="lvl"/>
          <dgm:resizeHandles val="exact"/>
        </dgm:presLayoutVars>
      </dgm:prSet>
      <dgm:spPr/>
    </dgm:pt>
    <dgm:pt modelId="{C2D40E93-A36D-4082-A9EF-BA105EA4333F}" type="pres">
      <dgm:prSet presAssocID="{66CECC02-75A1-470F-B153-0936091E1A99}" presName="parentText" presStyleLbl="node1" presStyleIdx="0" presStyleCnt="4">
        <dgm:presLayoutVars>
          <dgm:chMax val="0"/>
          <dgm:bulletEnabled val="1"/>
        </dgm:presLayoutVars>
      </dgm:prSet>
      <dgm:spPr/>
    </dgm:pt>
    <dgm:pt modelId="{BB08FD3F-69C7-4D8D-BCE7-1BD9237F8675}" type="pres">
      <dgm:prSet presAssocID="{713F57BB-C32C-458E-9E83-73E3DAB33380}" presName="spacer" presStyleCnt="0"/>
      <dgm:spPr/>
    </dgm:pt>
    <dgm:pt modelId="{DD29002B-938A-411C-8376-D0C7C305A1E1}" type="pres">
      <dgm:prSet presAssocID="{09C3ED6E-1AAD-4FB0-A82C-B4EF5902ED85}" presName="parentText" presStyleLbl="node1" presStyleIdx="1" presStyleCnt="4">
        <dgm:presLayoutVars>
          <dgm:chMax val="0"/>
          <dgm:bulletEnabled val="1"/>
        </dgm:presLayoutVars>
      </dgm:prSet>
      <dgm:spPr/>
    </dgm:pt>
    <dgm:pt modelId="{0AF7C0B1-C0C6-4E4D-84B6-672988CCE13D}" type="pres">
      <dgm:prSet presAssocID="{289D0E27-68FD-4398-ABD1-D886126D3AE0}" presName="spacer" presStyleCnt="0"/>
      <dgm:spPr/>
    </dgm:pt>
    <dgm:pt modelId="{9D220EE1-3FAC-4CE2-8F67-358B7C7473BF}" type="pres">
      <dgm:prSet presAssocID="{64184CA8-077A-474F-86F8-7D393BB981B9}" presName="parentText" presStyleLbl="node1" presStyleIdx="2" presStyleCnt="4">
        <dgm:presLayoutVars>
          <dgm:chMax val="0"/>
          <dgm:bulletEnabled val="1"/>
        </dgm:presLayoutVars>
      </dgm:prSet>
      <dgm:spPr/>
    </dgm:pt>
    <dgm:pt modelId="{58A453AC-8DAD-4D92-815B-210A0845C207}" type="pres">
      <dgm:prSet presAssocID="{51131010-06DF-4713-9B87-E3B532176191}" presName="spacer" presStyleCnt="0"/>
      <dgm:spPr/>
    </dgm:pt>
    <dgm:pt modelId="{1EF3C3BE-2077-442A-A254-8E8D257A4E2D}" type="pres">
      <dgm:prSet presAssocID="{E985C901-01F0-4EBC-B9CA-F41F5CC64F3F}" presName="parentText" presStyleLbl="node1" presStyleIdx="3" presStyleCnt="4">
        <dgm:presLayoutVars>
          <dgm:chMax val="0"/>
          <dgm:bulletEnabled val="1"/>
        </dgm:presLayoutVars>
      </dgm:prSet>
      <dgm:spPr/>
    </dgm:pt>
  </dgm:ptLst>
  <dgm:cxnLst>
    <dgm:cxn modelId="{F97C3F1E-1149-4435-A8EC-3E100CD28202}" srcId="{DF78BE01-178B-4635-AF97-03635E97C1B7}" destId="{09C3ED6E-1AAD-4FB0-A82C-B4EF5902ED85}" srcOrd="1" destOrd="0" parTransId="{82277770-5DD0-4DA8-9063-081CCE92DC02}" sibTransId="{289D0E27-68FD-4398-ABD1-D886126D3AE0}"/>
    <dgm:cxn modelId="{747F1037-5052-4D89-AFD4-1109F8AD2405}" type="presOf" srcId="{DF78BE01-178B-4635-AF97-03635E97C1B7}" destId="{1E82B00C-0B54-46E6-A84F-51694BED6AEF}" srcOrd="0" destOrd="0" presId="urn:microsoft.com/office/officeart/2005/8/layout/vList2"/>
    <dgm:cxn modelId="{EE7A083D-F477-4AFD-AB12-570029D8697A}" type="presOf" srcId="{09C3ED6E-1AAD-4FB0-A82C-B4EF5902ED85}" destId="{DD29002B-938A-411C-8376-D0C7C305A1E1}" srcOrd="0" destOrd="0" presId="urn:microsoft.com/office/officeart/2005/8/layout/vList2"/>
    <dgm:cxn modelId="{8446AF5D-956D-47FC-95EF-3FBAE4E91D66}" srcId="{DF78BE01-178B-4635-AF97-03635E97C1B7}" destId="{64184CA8-077A-474F-86F8-7D393BB981B9}" srcOrd="2" destOrd="0" parTransId="{7105AFBE-DB85-4EC7-B022-3B17CAE82CD8}" sibTransId="{51131010-06DF-4713-9B87-E3B532176191}"/>
    <dgm:cxn modelId="{C7858F6C-23F5-44B5-AB00-87C585806688}" type="presOf" srcId="{E985C901-01F0-4EBC-B9CA-F41F5CC64F3F}" destId="{1EF3C3BE-2077-442A-A254-8E8D257A4E2D}" srcOrd="0" destOrd="0" presId="urn:microsoft.com/office/officeart/2005/8/layout/vList2"/>
    <dgm:cxn modelId="{D8F5E954-810E-4CDF-936A-BC47F834F170}" srcId="{DF78BE01-178B-4635-AF97-03635E97C1B7}" destId="{66CECC02-75A1-470F-B153-0936091E1A99}" srcOrd="0" destOrd="0" parTransId="{9E6418C9-9126-4E4E-8BE6-7EA982302788}" sibTransId="{713F57BB-C32C-458E-9E83-73E3DAB33380}"/>
    <dgm:cxn modelId="{9EBAB576-C185-4E7C-8749-DAF84E5F980B}" type="presOf" srcId="{66CECC02-75A1-470F-B153-0936091E1A99}" destId="{C2D40E93-A36D-4082-A9EF-BA105EA4333F}" srcOrd="0" destOrd="0" presId="urn:microsoft.com/office/officeart/2005/8/layout/vList2"/>
    <dgm:cxn modelId="{3E42B485-A3B4-433D-BD2F-8F7527155EEA}" type="presOf" srcId="{64184CA8-077A-474F-86F8-7D393BB981B9}" destId="{9D220EE1-3FAC-4CE2-8F67-358B7C7473BF}" srcOrd="0" destOrd="0" presId="urn:microsoft.com/office/officeart/2005/8/layout/vList2"/>
    <dgm:cxn modelId="{FB9782D3-0D3C-4DEE-B0CD-38CBE1D64745}" srcId="{DF78BE01-178B-4635-AF97-03635E97C1B7}" destId="{E985C901-01F0-4EBC-B9CA-F41F5CC64F3F}" srcOrd="3" destOrd="0" parTransId="{005A9176-D5D2-41FF-BD0D-C9EA112C7C70}" sibTransId="{9FA924CB-82D2-4AEC-BC10-F9070B8F50B7}"/>
    <dgm:cxn modelId="{819D0C8C-E7EA-43AE-8807-22FABDCB4B03}" type="presParOf" srcId="{1E82B00C-0B54-46E6-A84F-51694BED6AEF}" destId="{C2D40E93-A36D-4082-A9EF-BA105EA4333F}" srcOrd="0" destOrd="0" presId="urn:microsoft.com/office/officeart/2005/8/layout/vList2"/>
    <dgm:cxn modelId="{12F445BE-6405-49F6-ADF7-6FA0C3C17492}" type="presParOf" srcId="{1E82B00C-0B54-46E6-A84F-51694BED6AEF}" destId="{BB08FD3F-69C7-4D8D-BCE7-1BD9237F8675}" srcOrd="1" destOrd="0" presId="urn:microsoft.com/office/officeart/2005/8/layout/vList2"/>
    <dgm:cxn modelId="{C885C89F-0C87-4F96-AF89-3E41460AE517}" type="presParOf" srcId="{1E82B00C-0B54-46E6-A84F-51694BED6AEF}" destId="{DD29002B-938A-411C-8376-D0C7C305A1E1}" srcOrd="2" destOrd="0" presId="urn:microsoft.com/office/officeart/2005/8/layout/vList2"/>
    <dgm:cxn modelId="{09FDA6F3-8595-4BD4-BF0E-89DFBE14713C}" type="presParOf" srcId="{1E82B00C-0B54-46E6-A84F-51694BED6AEF}" destId="{0AF7C0B1-C0C6-4E4D-84B6-672988CCE13D}" srcOrd="3" destOrd="0" presId="urn:microsoft.com/office/officeart/2005/8/layout/vList2"/>
    <dgm:cxn modelId="{DD19E011-4F62-4A57-9F73-528566C3AE4E}" type="presParOf" srcId="{1E82B00C-0B54-46E6-A84F-51694BED6AEF}" destId="{9D220EE1-3FAC-4CE2-8F67-358B7C7473BF}" srcOrd="4" destOrd="0" presId="urn:microsoft.com/office/officeart/2005/8/layout/vList2"/>
    <dgm:cxn modelId="{4F4B3EE3-0333-44D8-8273-4547C7B8FCDA}" type="presParOf" srcId="{1E82B00C-0B54-46E6-A84F-51694BED6AEF}" destId="{58A453AC-8DAD-4D92-815B-210A0845C207}" srcOrd="5" destOrd="0" presId="urn:microsoft.com/office/officeart/2005/8/layout/vList2"/>
    <dgm:cxn modelId="{88173680-88CA-4618-9CAC-4A44E6AB325A}" type="presParOf" srcId="{1E82B00C-0B54-46E6-A84F-51694BED6AEF}" destId="{1EF3C3BE-2077-442A-A254-8E8D257A4E2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A2D386E-F062-410F-9212-4B8741FBF98D}"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6AD352D2-9B76-447A-9198-30BF79158FFA}">
      <dgm:prSet/>
      <dgm:spPr/>
      <dgm:t>
        <a:bodyPr/>
        <a:lstStyle/>
        <a:p>
          <a:r>
            <a:rPr lang="en-IE"/>
            <a:t>Challenge to decision of ABP  to grant PP for Dublin Mountains Visitor Centre in foothills of the Dublin Mountains adjacent to ‘The Hellfire Club’ an 18th century building. </a:t>
          </a:r>
          <a:endParaRPr lang="en-US"/>
        </a:p>
      </dgm:t>
    </dgm:pt>
    <dgm:pt modelId="{C3A007CE-BAC1-4D11-9AA7-3207F1E75748}" type="parTrans" cxnId="{9A953FA1-3326-46F3-BC83-FB52B75203E2}">
      <dgm:prSet/>
      <dgm:spPr/>
      <dgm:t>
        <a:bodyPr/>
        <a:lstStyle/>
        <a:p>
          <a:endParaRPr lang="en-US"/>
        </a:p>
      </dgm:t>
    </dgm:pt>
    <dgm:pt modelId="{5449F80E-E735-46BD-BBAD-46F3C43EE25B}" type="sibTrans" cxnId="{9A953FA1-3326-46F3-BC83-FB52B75203E2}">
      <dgm:prSet/>
      <dgm:spPr/>
      <dgm:t>
        <a:bodyPr/>
        <a:lstStyle/>
        <a:p>
          <a:endParaRPr lang="en-US"/>
        </a:p>
      </dgm:t>
    </dgm:pt>
    <dgm:pt modelId="{17284316-644E-4CA9-B655-8139CFBE32B4}">
      <dgm:prSet/>
      <dgm:spPr/>
      <dgm:t>
        <a:bodyPr/>
        <a:lstStyle/>
        <a:p>
          <a:r>
            <a:rPr lang="en-IE"/>
            <a:t>The Application/Decision accepted that the proposed development </a:t>
          </a:r>
          <a:r>
            <a:rPr lang="en-IE" i="1"/>
            <a:t>may possibly </a:t>
          </a:r>
          <a:r>
            <a:rPr lang="en-IE"/>
            <a:t>impact on bats and that an application for a ‘derogation licence’ under Article 54 of  the Habitats Regulations 2011 </a:t>
          </a:r>
          <a:r>
            <a:rPr lang="en-IE" i="1"/>
            <a:t>may </a:t>
          </a:r>
          <a:r>
            <a:rPr lang="en-IE"/>
            <a:t>be required      </a:t>
          </a:r>
          <a:endParaRPr lang="en-US"/>
        </a:p>
      </dgm:t>
    </dgm:pt>
    <dgm:pt modelId="{5BCB6928-D8D1-498D-A25F-6A654EAD7B88}" type="parTrans" cxnId="{DA25BA9A-639E-4CBB-8AF4-BDC43A5FE26A}">
      <dgm:prSet/>
      <dgm:spPr/>
      <dgm:t>
        <a:bodyPr/>
        <a:lstStyle/>
        <a:p>
          <a:endParaRPr lang="en-US"/>
        </a:p>
      </dgm:t>
    </dgm:pt>
    <dgm:pt modelId="{B10528B5-FA16-401C-8275-B83929E8C026}" type="sibTrans" cxnId="{DA25BA9A-639E-4CBB-8AF4-BDC43A5FE26A}">
      <dgm:prSet/>
      <dgm:spPr/>
      <dgm:t>
        <a:bodyPr/>
        <a:lstStyle/>
        <a:p>
          <a:endParaRPr lang="en-US"/>
        </a:p>
      </dgm:t>
    </dgm:pt>
    <dgm:pt modelId="{39A17B7A-233F-46AD-B458-8AA30733D113}">
      <dgm:prSet/>
      <dgm:spPr/>
      <dgm:t>
        <a:bodyPr/>
        <a:lstStyle/>
        <a:p>
          <a:r>
            <a:rPr lang="en-IE" dirty="0"/>
            <a:t>Challenge based on a number of grounds - including that the Habitats Regulations do not respect Article 6 of the Aarhus Convention or Article 4(3) of the Treaty on European Union because they do not provide for a system of public consultation in relation to the grant of a derogation licence under Article 54 of the Habitats Regulations.</a:t>
          </a:r>
          <a:endParaRPr lang="en-US" dirty="0"/>
        </a:p>
      </dgm:t>
    </dgm:pt>
    <dgm:pt modelId="{C3B4F301-B880-4B93-A7B2-F896217F00E9}" type="parTrans" cxnId="{C1596CC1-EE05-4665-A754-EC13E5E1261D}">
      <dgm:prSet/>
      <dgm:spPr/>
      <dgm:t>
        <a:bodyPr/>
        <a:lstStyle/>
        <a:p>
          <a:endParaRPr lang="en-US"/>
        </a:p>
      </dgm:t>
    </dgm:pt>
    <dgm:pt modelId="{0A729BC7-E680-4CD7-BE11-CD05C5BC9BE8}" type="sibTrans" cxnId="{C1596CC1-EE05-4665-A754-EC13E5E1261D}">
      <dgm:prSet/>
      <dgm:spPr/>
      <dgm:t>
        <a:bodyPr/>
        <a:lstStyle/>
        <a:p>
          <a:endParaRPr lang="en-US"/>
        </a:p>
      </dgm:t>
    </dgm:pt>
    <dgm:pt modelId="{F10412E5-A921-44A8-A3B6-005F2A94EAB5}">
      <dgm:prSet/>
      <dgm:spPr/>
      <dgm:t>
        <a:bodyPr/>
        <a:lstStyle/>
        <a:p>
          <a:r>
            <a:rPr lang="en-IE" dirty="0"/>
            <a:t>State argued that the question was hypothetical and that Article 17 of the Habitats Directive which makes provision for derogations contains no obligations in respect  public participation </a:t>
          </a:r>
          <a:endParaRPr lang="en-US" dirty="0"/>
        </a:p>
      </dgm:t>
    </dgm:pt>
    <dgm:pt modelId="{0B0D8814-C2BA-424B-AD88-745DFE1EA08E}" type="parTrans" cxnId="{D57A11FA-F8AF-4634-986B-3FBFBE8D07EF}">
      <dgm:prSet/>
      <dgm:spPr/>
      <dgm:t>
        <a:bodyPr/>
        <a:lstStyle/>
        <a:p>
          <a:endParaRPr lang="en-US"/>
        </a:p>
      </dgm:t>
    </dgm:pt>
    <dgm:pt modelId="{1DF07681-AAD7-4B91-8BAE-FFE5B7F6CB70}" type="sibTrans" cxnId="{D57A11FA-F8AF-4634-986B-3FBFBE8D07EF}">
      <dgm:prSet/>
      <dgm:spPr/>
      <dgm:t>
        <a:bodyPr/>
        <a:lstStyle/>
        <a:p>
          <a:endParaRPr lang="en-US"/>
        </a:p>
      </dgm:t>
    </dgm:pt>
    <dgm:pt modelId="{319B026D-E196-49FE-9465-5A968CF03EF0}">
      <dgm:prSet/>
      <dgm:spPr/>
      <dgm:t>
        <a:bodyPr/>
        <a:lstStyle/>
        <a:p>
          <a:r>
            <a:rPr lang="en-IE"/>
            <a:t>Humphreys J. referred four questions to the CJEU by way of preliminary reference      </a:t>
          </a:r>
          <a:endParaRPr lang="en-US"/>
        </a:p>
      </dgm:t>
    </dgm:pt>
    <dgm:pt modelId="{0D2BF185-FD2B-44CF-A5B5-82CD81AD77DB}" type="parTrans" cxnId="{9C37FD1A-DDD6-4EB8-8399-B1287FB7E153}">
      <dgm:prSet/>
      <dgm:spPr/>
      <dgm:t>
        <a:bodyPr/>
        <a:lstStyle/>
        <a:p>
          <a:endParaRPr lang="en-US"/>
        </a:p>
      </dgm:t>
    </dgm:pt>
    <dgm:pt modelId="{58387D3A-2D7F-4ECB-AD8D-D4212EC6A61E}" type="sibTrans" cxnId="{9C37FD1A-DDD6-4EB8-8399-B1287FB7E153}">
      <dgm:prSet/>
      <dgm:spPr/>
      <dgm:t>
        <a:bodyPr/>
        <a:lstStyle/>
        <a:p>
          <a:endParaRPr lang="en-US"/>
        </a:p>
      </dgm:t>
    </dgm:pt>
    <dgm:pt modelId="{D56A8A87-8972-4A9F-990D-F4F5E62AE8DC}" type="pres">
      <dgm:prSet presAssocID="{AA2D386E-F062-410F-9212-4B8741FBF98D}" presName="linear" presStyleCnt="0">
        <dgm:presLayoutVars>
          <dgm:animLvl val="lvl"/>
          <dgm:resizeHandles val="exact"/>
        </dgm:presLayoutVars>
      </dgm:prSet>
      <dgm:spPr/>
    </dgm:pt>
    <dgm:pt modelId="{FB9B7CBD-3F0F-4CD7-976D-B22064E45AE5}" type="pres">
      <dgm:prSet presAssocID="{6AD352D2-9B76-447A-9198-30BF79158FFA}" presName="parentText" presStyleLbl="node1" presStyleIdx="0" presStyleCnt="5">
        <dgm:presLayoutVars>
          <dgm:chMax val="0"/>
          <dgm:bulletEnabled val="1"/>
        </dgm:presLayoutVars>
      </dgm:prSet>
      <dgm:spPr/>
    </dgm:pt>
    <dgm:pt modelId="{E32B66CC-7D5F-4912-93A5-57F58C81EC60}" type="pres">
      <dgm:prSet presAssocID="{5449F80E-E735-46BD-BBAD-46F3C43EE25B}" presName="spacer" presStyleCnt="0"/>
      <dgm:spPr/>
    </dgm:pt>
    <dgm:pt modelId="{1170B89C-F975-44D3-918C-25F16BF99D3F}" type="pres">
      <dgm:prSet presAssocID="{17284316-644E-4CA9-B655-8139CFBE32B4}" presName="parentText" presStyleLbl="node1" presStyleIdx="1" presStyleCnt="5">
        <dgm:presLayoutVars>
          <dgm:chMax val="0"/>
          <dgm:bulletEnabled val="1"/>
        </dgm:presLayoutVars>
      </dgm:prSet>
      <dgm:spPr/>
    </dgm:pt>
    <dgm:pt modelId="{812F6334-E324-469A-93D0-2587F57ADD08}" type="pres">
      <dgm:prSet presAssocID="{B10528B5-FA16-401C-8275-B83929E8C026}" presName="spacer" presStyleCnt="0"/>
      <dgm:spPr/>
    </dgm:pt>
    <dgm:pt modelId="{4FF05B62-BBE2-4329-884A-7A5ED54CB61F}" type="pres">
      <dgm:prSet presAssocID="{39A17B7A-233F-46AD-B458-8AA30733D113}" presName="parentText" presStyleLbl="node1" presStyleIdx="2" presStyleCnt="5">
        <dgm:presLayoutVars>
          <dgm:chMax val="0"/>
          <dgm:bulletEnabled val="1"/>
        </dgm:presLayoutVars>
      </dgm:prSet>
      <dgm:spPr/>
    </dgm:pt>
    <dgm:pt modelId="{164B650E-770C-4756-80A2-8F0E98F8C4E3}" type="pres">
      <dgm:prSet presAssocID="{0A729BC7-E680-4CD7-BE11-CD05C5BC9BE8}" presName="spacer" presStyleCnt="0"/>
      <dgm:spPr/>
    </dgm:pt>
    <dgm:pt modelId="{C9A48397-D2A8-4843-8D27-86F889B55A81}" type="pres">
      <dgm:prSet presAssocID="{F10412E5-A921-44A8-A3B6-005F2A94EAB5}" presName="parentText" presStyleLbl="node1" presStyleIdx="3" presStyleCnt="5">
        <dgm:presLayoutVars>
          <dgm:chMax val="0"/>
          <dgm:bulletEnabled val="1"/>
        </dgm:presLayoutVars>
      </dgm:prSet>
      <dgm:spPr/>
    </dgm:pt>
    <dgm:pt modelId="{78641E76-2ED4-4128-8C48-CD520D8A1BE5}" type="pres">
      <dgm:prSet presAssocID="{1DF07681-AAD7-4B91-8BAE-FFE5B7F6CB70}" presName="spacer" presStyleCnt="0"/>
      <dgm:spPr/>
    </dgm:pt>
    <dgm:pt modelId="{38E71636-10E8-4A35-8D85-BE0C735358A8}" type="pres">
      <dgm:prSet presAssocID="{319B026D-E196-49FE-9465-5A968CF03EF0}" presName="parentText" presStyleLbl="node1" presStyleIdx="4" presStyleCnt="5">
        <dgm:presLayoutVars>
          <dgm:chMax val="0"/>
          <dgm:bulletEnabled val="1"/>
        </dgm:presLayoutVars>
      </dgm:prSet>
      <dgm:spPr/>
    </dgm:pt>
  </dgm:ptLst>
  <dgm:cxnLst>
    <dgm:cxn modelId="{9C37FD1A-DDD6-4EB8-8399-B1287FB7E153}" srcId="{AA2D386E-F062-410F-9212-4B8741FBF98D}" destId="{319B026D-E196-49FE-9465-5A968CF03EF0}" srcOrd="4" destOrd="0" parTransId="{0D2BF185-FD2B-44CF-A5B5-82CD81AD77DB}" sibTransId="{58387D3A-2D7F-4ECB-AD8D-D4212EC6A61E}"/>
    <dgm:cxn modelId="{339E732E-4EF5-4BD7-B5DA-2F744FEAE718}" type="presOf" srcId="{F10412E5-A921-44A8-A3B6-005F2A94EAB5}" destId="{C9A48397-D2A8-4843-8D27-86F889B55A81}" srcOrd="0" destOrd="0" presId="urn:microsoft.com/office/officeart/2005/8/layout/vList2"/>
    <dgm:cxn modelId="{0B1A2C34-43FB-4896-8AB8-8A4AB58579A7}" type="presOf" srcId="{17284316-644E-4CA9-B655-8139CFBE32B4}" destId="{1170B89C-F975-44D3-918C-25F16BF99D3F}" srcOrd="0" destOrd="0" presId="urn:microsoft.com/office/officeart/2005/8/layout/vList2"/>
    <dgm:cxn modelId="{C1D7525D-1C18-457B-9D02-CCE079C310C7}" type="presOf" srcId="{319B026D-E196-49FE-9465-5A968CF03EF0}" destId="{38E71636-10E8-4A35-8D85-BE0C735358A8}" srcOrd="0" destOrd="0" presId="urn:microsoft.com/office/officeart/2005/8/layout/vList2"/>
    <dgm:cxn modelId="{D4197654-BC6A-4C58-B502-340992705589}" type="presOf" srcId="{39A17B7A-233F-46AD-B458-8AA30733D113}" destId="{4FF05B62-BBE2-4329-884A-7A5ED54CB61F}" srcOrd="0" destOrd="0" presId="urn:microsoft.com/office/officeart/2005/8/layout/vList2"/>
    <dgm:cxn modelId="{7823FE84-83F8-48BE-B29C-0B4D72ECB942}" type="presOf" srcId="{AA2D386E-F062-410F-9212-4B8741FBF98D}" destId="{D56A8A87-8972-4A9F-990D-F4F5E62AE8DC}" srcOrd="0" destOrd="0" presId="urn:microsoft.com/office/officeart/2005/8/layout/vList2"/>
    <dgm:cxn modelId="{DA25BA9A-639E-4CBB-8AF4-BDC43A5FE26A}" srcId="{AA2D386E-F062-410F-9212-4B8741FBF98D}" destId="{17284316-644E-4CA9-B655-8139CFBE32B4}" srcOrd="1" destOrd="0" parTransId="{5BCB6928-D8D1-498D-A25F-6A654EAD7B88}" sibTransId="{B10528B5-FA16-401C-8275-B83929E8C026}"/>
    <dgm:cxn modelId="{9A953FA1-3326-46F3-BC83-FB52B75203E2}" srcId="{AA2D386E-F062-410F-9212-4B8741FBF98D}" destId="{6AD352D2-9B76-447A-9198-30BF79158FFA}" srcOrd="0" destOrd="0" parTransId="{C3A007CE-BAC1-4D11-9AA7-3207F1E75748}" sibTransId="{5449F80E-E735-46BD-BBAD-46F3C43EE25B}"/>
    <dgm:cxn modelId="{A766B3B3-FBEB-46FB-8019-7712827CE7BD}" type="presOf" srcId="{6AD352D2-9B76-447A-9198-30BF79158FFA}" destId="{FB9B7CBD-3F0F-4CD7-976D-B22064E45AE5}" srcOrd="0" destOrd="0" presId="urn:microsoft.com/office/officeart/2005/8/layout/vList2"/>
    <dgm:cxn modelId="{C1596CC1-EE05-4665-A754-EC13E5E1261D}" srcId="{AA2D386E-F062-410F-9212-4B8741FBF98D}" destId="{39A17B7A-233F-46AD-B458-8AA30733D113}" srcOrd="2" destOrd="0" parTransId="{C3B4F301-B880-4B93-A7B2-F896217F00E9}" sibTransId="{0A729BC7-E680-4CD7-BE11-CD05C5BC9BE8}"/>
    <dgm:cxn modelId="{D57A11FA-F8AF-4634-986B-3FBFBE8D07EF}" srcId="{AA2D386E-F062-410F-9212-4B8741FBF98D}" destId="{F10412E5-A921-44A8-A3B6-005F2A94EAB5}" srcOrd="3" destOrd="0" parTransId="{0B0D8814-C2BA-424B-AD88-745DFE1EA08E}" sibTransId="{1DF07681-AAD7-4B91-8BAE-FFE5B7F6CB70}"/>
    <dgm:cxn modelId="{2539A626-3900-49ED-9748-9B884F25210E}" type="presParOf" srcId="{D56A8A87-8972-4A9F-990D-F4F5E62AE8DC}" destId="{FB9B7CBD-3F0F-4CD7-976D-B22064E45AE5}" srcOrd="0" destOrd="0" presId="urn:microsoft.com/office/officeart/2005/8/layout/vList2"/>
    <dgm:cxn modelId="{315C4A9E-894D-4B63-B278-374A18C320F3}" type="presParOf" srcId="{D56A8A87-8972-4A9F-990D-F4F5E62AE8DC}" destId="{E32B66CC-7D5F-4912-93A5-57F58C81EC60}" srcOrd="1" destOrd="0" presId="urn:microsoft.com/office/officeart/2005/8/layout/vList2"/>
    <dgm:cxn modelId="{C465D04D-9B5B-477D-AB31-10619BDDB750}" type="presParOf" srcId="{D56A8A87-8972-4A9F-990D-F4F5E62AE8DC}" destId="{1170B89C-F975-44D3-918C-25F16BF99D3F}" srcOrd="2" destOrd="0" presId="urn:microsoft.com/office/officeart/2005/8/layout/vList2"/>
    <dgm:cxn modelId="{DA87BE7F-6E42-4459-B2F2-66986C154A94}" type="presParOf" srcId="{D56A8A87-8972-4A9F-990D-F4F5E62AE8DC}" destId="{812F6334-E324-469A-93D0-2587F57ADD08}" srcOrd="3" destOrd="0" presId="urn:microsoft.com/office/officeart/2005/8/layout/vList2"/>
    <dgm:cxn modelId="{0D473077-B6DA-4722-A044-7FAEBEDBC93C}" type="presParOf" srcId="{D56A8A87-8972-4A9F-990D-F4F5E62AE8DC}" destId="{4FF05B62-BBE2-4329-884A-7A5ED54CB61F}" srcOrd="4" destOrd="0" presId="urn:microsoft.com/office/officeart/2005/8/layout/vList2"/>
    <dgm:cxn modelId="{CCD67175-150C-48C9-84E5-BD954E789D39}" type="presParOf" srcId="{D56A8A87-8972-4A9F-990D-F4F5E62AE8DC}" destId="{164B650E-770C-4756-80A2-8F0E98F8C4E3}" srcOrd="5" destOrd="0" presId="urn:microsoft.com/office/officeart/2005/8/layout/vList2"/>
    <dgm:cxn modelId="{3D106867-465C-4ED2-94D8-FE5393D6A816}" type="presParOf" srcId="{D56A8A87-8972-4A9F-990D-F4F5E62AE8DC}" destId="{C9A48397-D2A8-4843-8D27-86F889B55A81}" srcOrd="6" destOrd="0" presId="urn:microsoft.com/office/officeart/2005/8/layout/vList2"/>
    <dgm:cxn modelId="{D48611CB-7849-48BC-BED8-4DC43F7C0CFC}" type="presParOf" srcId="{D56A8A87-8972-4A9F-990D-F4F5E62AE8DC}" destId="{78641E76-2ED4-4128-8C48-CD520D8A1BE5}" srcOrd="7" destOrd="0" presId="urn:microsoft.com/office/officeart/2005/8/layout/vList2"/>
    <dgm:cxn modelId="{D4E5B20F-700E-4B00-81F3-DAE4ED2A0FCD}" type="presParOf" srcId="{D56A8A87-8972-4A9F-990D-F4F5E62AE8DC}" destId="{38E71636-10E8-4A35-8D85-BE0C735358A8}" srcOrd="8"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DAB5CDE-E83A-4394-8204-D3A121E98236}"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74AEBD09-774B-4DE7-B023-9A9BD1BAEA07}">
      <dgm:prSet/>
      <dgm:spPr/>
      <dgm:t>
        <a:bodyPr/>
        <a:lstStyle/>
        <a:p>
          <a:r>
            <a:rPr lang="en-IE"/>
            <a:t>Appeals arose from extensive &amp; prolonged litigation arising from the construction of student residents by TCD in Dartry Co. Dublin</a:t>
          </a:r>
          <a:endParaRPr lang="en-US"/>
        </a:p>
      </dgm:t>
    </dgm:pt>
    <dgm:pt modelId="{278DFBEC-CC87-445A-81B6-FC360440BAB2}" type="parTrans" cxnId="{1076823D-3F55-491C-AEB1-F3EC07B6EA39}">
      <dgm:prSet/>
      <dgm:spPr/>
      <dgm:t>
        <a:bodyPr/>
        <a:lstStyle/>
        <a:p>
          <a:endParaRPr lang="en-US"/>
        </a:p>
      </dgm:t>
    </dgm:pt>
    <dgm:pt modelId="{11A08156-3BE3-4C47-A9CC-18F60CE92DB5}" type="sibTrans" cxnId="{1076823D-3F55-491C-AEB1-F3EC07B6EA39}">
      <dgm:prSet/>
      <dgm:spPr/>
      <dgm:t>
        <a:bodyPr/>
        <a:lstStyle/>
        <a:p>
          <a:endParaRPr lang="en-US"/>
        </a:p>
      </dgm:t>
    </dgm:pt>
    <dgm:pt modelId="{656B7957-05D7-4EDF-8C4E-76A616E05DA4}">
      <dgm:prSet/>
      <dgm:spPr/>
      <dgm:t>
        <a:bodyPr/>
        <a:lstStyle/>
        <a:p>
          <a:r>
            <a:rPr lang="en-IE"/>
            <a:t>Key issue was whether Mr. Kenny was entitled to avail of the NPE rule in respect of costs – despite the fact it had not been transposed into domestic law at the time of the litigation </a:t>
          </a:r>
          <a:endParaRPr lang="en-US"/>
        </a:p>
      </dgm:t>
    </dgm:pt>
    <dgm:pt modelId="{0C79BFF1-C37D-442E-A478-AEF11C0F8672}" type="parTrans" cxnId="{FC36FBF0-E766-4622-8800-9FD9B67C1997}">
      <dgm:prSet/>
      <dgm:spPr/>
      <dgm:t>
        <a:bodyPr/>
        <a:lstStyle/>
        <a:p>
          <a:endParaRPr lang="en-US"/>
        </a:p>
      </dgm:t>
    </dgm:pt>
    <dgm:pt modelId="{45A673CF-3784-409B-A96B-E0083C186E1A}" type="sibTrans" cxnId="{FC36FBF0-E766-4622-8800-9FD9B67C1997}">
      <dgm:prSet/>
      <dgm:spPr/>
      <dgm:t>
        <a:bodyPr/>
        <a:lstStyle/>
        <a:p>
          <a:endParaRPr lang="en-US"/>
        </a:p>
      </dgm:t>
    </dgm:pt>
    <dgm:pt modelId="{14CFC846-11D9-49B5-ACBA-1FFCEEAB5CE8}">
      <dgm:prSet/>
      <dgm:spPr/>
      <dgm:t>
        <a:bodyPr/>
        <a:lstStyle/>
        <a:p>
          <a:r>
            <a:rPr lang="en-IE"/>
            <a:t>NPE rule drives from Article 9(4) of the AC and Article 10a/11 of the EIA Directive – ultimate transposed by article 50B PDA/s.3 EMPA 2011 </a:t>
          </a:r>
          <a:endParaRPr lang="en-US"/>
        </a:p>
      </dgm:t>
    </dgm:pt>
    <dgm:pt modelId="{D34D4A50-6A1A-4329-83AD-328C3357FEE7}" type="parTrans" cxnId="{354CC13A-9316-4956-94C7-9D7C06A75E19}">
      <dgm:prSet/>
      <dgm:spPr/>
      <dgm:t>
        <a:bodyPr/>
        <a:lstStyle/>
        <a:p>
          <a:endParaRPr lang="en-US"/>
        </a:p>
      </dgm:t>
    </dgm:pt>
    <dgm:pt modelId="{112E061B-D961-4297-83CB-0C253749C4F1}" type="sibTrans" cxnId="{354CC13A-9316-4956-94C7-9D7C06A75E19}">
      <dgm:prSet/>
      <dgm:spPr/>
      <dgm:t>
        <a:bodyPr/>
        <a:lstStyle/>
        <a:p>
          <a:endParaRPr lang="en-US"/>
        </a:p>
      </dgm:t>
    </dgm:pt>
    <dgm:pt modelId="{C839CC0D-EAB3-4E99-A50B-C9310B753F44}">
      <dgm:prSet/>
      <dgm:spPr/>
      <dgm:t>
        <a:bodyPr/>
        <a:lstStyle/>
        <a:p>
          <a:r>
            <a:rPr lang="en-IE"/>
            <a:t>Mr. Kenny argued he was entitled to benefit of NPE rule despite the fact it had not been transposed into domestic law by 25</a:t>
          </a:r>
          <a:r>
            <a:rPr lang="en-IE" baseline="30000"/>
            <a:t>th</a:t>
          </a:r>
          <a:r>
            <a:rPr lang="en-IE"/>
            <a:t> of June 2005 at the time of the litigation     </a:t>
          </a:r>
          <a:endParaRPr lang="en-US"/>
        </a:p>
      </dgm:t>
    </dgm:pt>
    <dgm:pt modelId="{98E513D6-748E-4D6A-B602-929B6D85ADD1}" type="parTrans" cxnId="{2CE48AD3-24DF-437C-91F4-5F265B9E1AAD}">
      <dgm:prSet/>
      <dgm:spPr/>
      <dgm:t>
        <a:bodyPr/>
        <a:lstStyle/>
        <a:p>
          <a:endParaRPr lang="en-US"/>
        </a:p>
      </dgm:t>
    </dgm:pt>
    <dgm:pt modelId="{B1018117-34EC-48A7-87C2-6307E21BBF5F}" type="sibTrans" cxnId="{2CE48AD3-24DF-437C-91F4-5F265B9E1AAD}">
      <dgm:prSet/>
      <dgm:spPr/>
      <dgm:t>
        <a:bodyPr/>
        <a:lstStyle/>
        <a:p>
          <a:endParaRPr lang="en-US"/>
        </a:p>
      </dgm:t>
    </dgm:pt>
    <dgm:pt modelId="{615EA217-8E94-4121-AFF1-74E7FC5A5CC0}" type="pres">
      <dgm:prSet presAssocID="{7DAB5CDE-E83A-4394-8204-D3A121E98236}" presName="linear" presStyleCnt="0">
        <dgm:presLayoutVars>
          <dgm:animLvl val="lvl"/>
          <dgm:resizeHandles val="exact"/>
        </dgm:presLayoutVars>
      </dgm:prSet>
      <dgm:spPr/>
    </dgm:pt>
    <dgm:pt modelId="{77F31C70-4BCB-4F46-BC97-9B9A459EDCED}" type="pres">
      <dgm:prSet presAssocID="{74AEBD09-774B-4DE7-B023-9A9BD1BAEA07}" presName="parentText" presStyleLbl="node1" presStyleIdx="0" presStyleCnt="4">
        <dgm:presLayoutVars>
          <dgm:chMax val="0"/>
          <dgm:bulletEnabled val="1"/>
        </dgm:presLayoutVars>
      </dgm:prSet>
      <dgm:spPr/>
    </dgm:pt>
    <dgm:pt modelId="{8D1AC674-2662-4E6C-81E3-58ADE817243E}" type="pres">
      <dgm:prSet presAssocID="{11A08156-3BE3-4C47-A9CC-18F60CE92DB5}" presName="spacer" presStyleCnt="0"/>
      <dgm:spPr/>
    </dgm:pt>
    <dgm:pt modelId="{4A5ED9AA-4090-4038-8CD0-4CD3638359E4}" type="pres">
      <dgm:prSet presAssocID="{656B7957-05D7-4EDF-8C4E-76A616E05DA4}" presName="parentText" presStyleLbl="node1" presStyleIdx="1" presStyleCnt="4">
        <dgm:presLayoutVars>
          <dgm:chMax val="0"/>
          <dgm:bulletEnabled val="1"/>
        </dgm:presLayoutVars>
      </dgm:prSet>
      <dgm:spPr/>
    </dgm:pt>
    <dgm:pt modelId="{DEE77D73-A3A9-4B71-A2FF-88219B772197}" type="pres">
      <dgm:prSet presAssocID="{45A673CF-3784-409B-A96B-E0083C186E1A}" presName="spacer" presStyleCnt="0"/>
      <dgm:spPr/>
    </dgm:pt>
    <dgm:pt modelId="{24D4036E-8F0B-4B5D-880D-E2A9AB782226}" type="pres">
      <dgm:prSet presAssocID="{14CFC846-11D9-49B5-ACBA-1FFCEEAB5CE8}" presName="parentText" presStyleLbl="node1" presStyleIdx="2" presStyleCnt="4">
        <dgm:presLayoutVars>
          <dgm:chMax val="0"/>
          <dgm:bulletEnabled val="1"/>
        </dgm:presLayoutVars>
      </dgm:prSet>
      <dgm:spPr/>
    </dgm:pt>
    <dgm:pt modelId="{E1B6289A-5015-4E1F-9BFE-98237DD046BE}" type="pres">
      <dgm:prSet presAssocID="{112E061B-D961-4297-83CB-0C253749C4F1}" presName="spacer" presStyleCnt="0"/>
      <dgm:spPr/>
    </dgm:pt>
    <dgm:pt modelId="{86619E98-9E51-4C15-BAF7-ADE9C047C592}" type="pres">
      <dgm:prSet presAssocID="{C839CC0D-EAB3-4E99-A50B-C9310B753F44}" presName="parentText" presStyleLbl="node1" presStyleIdx="3" presStyleCnt="4">
        <dgm:presLayoutVars>
          <dgm:chMax val="0"/>
          <dgm:bulletEnabled val="1"/>
        </dgm:presLayoutVars>
      </dgm:prSet>
      <dgm:spPr/>
    </dgm:pt>
  </dgm:ptLst>
  <dgm:cxnLst>
    <dgm:cxn modelId="{51563009-DA4D-470F-B60C-85E4469875A5}" type="presOf" srcId="{C839CC0D-EAB3-4E99-A50B-C9310B753F44}" destId="{86619E98-9E51-4C15-BAF7-ADE9C047C592}" srcOrd="0" destOrd="0" presId="urn:microsoft.com/office/officeart/2005/8/layout/vList2"/>
    <dgm:cxn modelId="{B21F7E30-9168-4E6E-951C-58C7A5BB2FD7}" type="presOf" srcId="{14CFC846-11D9-49B5-ACBA-1FFCEEAB5CE8}" destId="{24D4036E-8F0B-4B5D-880D-E2A9AB782226}" srcOrd="0" destOrd="0" presId="urn:microsoft.com/office/officeart/2005/8/layout/vList2"/>
    <dgm:cxn modelId="{354CC13A-9316-4956-94C7-9D7C06A75E19}" srcId="{7DAB5CDE-E83A-4394-8204-D3A121E98236}" destId="{14CFC846-11D9-49B5-ACBA-1FFCEEAB5CE8}" srcOrd="2" destOrd="0" parTransId="{D34D4A50-6A1A-4329-83AD-328C3357FEE7}" sibTransId="{112E061B-D961-4297-83CB-0C253749C4F1}"/>
    <dgm:cxn modelId="{1076823D-3F55-491C-AEB1-F3EC07B6EA39}" srcId="{7DAB5CDE-E83A-4394-8204-D3A121E98236}" destId="{74AEBD09-774B-4DE7-B023-9A9BD1BAEA07}" srcOrd="0" destOrd="0" parTransId="{278DFBEC-CC87-445A-81B6-FC360440BAB2}" sibTransId="{11A08156-3BE3-4C47-A9CC-18F60CE92DB5}"/>
    <dgm:cxn modelId="{C6A79179-4AD3-407C-8120-FA5AA80EA240}" type="presOf" srcId="{656B7957-05D7-4EDF-8C4E-76A616E05DA4}" destId="{4A5ED9AA-4090-4038-8CD0-4CD3638359E4}" srcOrd="0" destOrd="0" presId="urn:microsoft.com/office/officeart/2005/8/layout/vList2"/>
    <dgm:cxn modelId="{2CE48AD3-24DF-437C-91F4-5F265B9E1AAD}" srcId="{7DAB5CDE-E83A-4394-8204-D3A121E98236}" destId="{C839CC0D-EAB3-4E99-A50B-C9310B753F44}" srcOrd="3" destOrd="0" parTransId="{98E513D6-748E-4D6A-B602-929B6D85ADD1}" sibTransId="{B1018117-34EC-48A7-87C2-6307E21BBF5F}"/>
    <dgm:cxn modelId="{02D871E8-0B00-4620-B2F8-52C7B40A6442}" type="presOf" srcId="{7DAB5CDE-E83A-4394-8204-D3A121E98236}" destId="{615EA217-8E94-4121-AFF1-74E7FC5A5CC0}" srcOrd="0" destOrd="0" presId="urn:microsoft.com/office/officeart/2005/8/layout/vList2"/>
    <dgm:cxn modelId="{2F37C0EA-192E-4084-8096-C6E8E72CB8CC}" type="presOf" srcId="{74AEBD09-774B-4DE7-B023-9A9BD1BAEA07}" destId="{77F31C70-4BCB-4F46-BC97-9B9A459EDCED}" srcOrd="0" destOrd="0" presId="urn:microsoft.com/office/officeart/2005/8/layout/vList2"/>
    <dgm:cxn modelId="{FC36FBF0-E766-4622-8800-9FD9B67C1997}" srcId="{7DAB5CDE-E83A-4394-8204-D3A121E98236}" destId="{656B7957-05D7-4EDF-8C4E-76A616E05DA4}" srcOrd="1" destOrd="0" parTransId="{0C79BFF1-C37D-442E-A478-AEF11C0F8672}" sibTransId="{45A673CF-3784-409B-A96B-E0083C186E1A}"/>
    <dgm:cxn modelId="{C88FDA3E-657D-4A2F-98D2-D537A38E0305}" type="presParOf" srcId="{615EA217-8E94-4121-AFF1-74E7FC5A5CC0}" destId="{77F31C70-4BCB-4F46-BC97-9B9A459EDCED}" srcOrd="0" destOrd="0" presId="urn:microsoft.com/office/officeart/2005/8/layout/vList2"/>
    <dgm:cxn modelId="{0C5AA467-03BB-4A30-B5CD-802D47776745}" type="presParOf" srcId="{615EA217-8E94-4121-AFF1-74E7FC5A5CC0}" destId="{8D1AC674-2662-4E6C-81E3-58ADE817243E}" srcOrd="1" destOrd="0" presId="urn:microsoft.com/office/officeart/2005/8/layout/vList2"/>
    <dgm:cxn modelId="{73F7A0C8-389B-4C62-AAEF-F023752A476F}" type="presParOf" srcId="{615EA217-8E94-4121-AFF1-74E7FC5A5CC0}" destId="{4A5ED9AA-4090-4038-8CD0-4CD3638359E4}" srcOrd="2" destOrd="0" presId="urn:microsoft.com/office/officeart/2005/8/layout/vList2"/>
    <dgm:cxn modelId="{4808B868-5B14-4609-A673-CA8A84F7F51B}" type="presParOf" srcId="{615EA217-8E94-4121-AFF1-74E7FC5A5CC0}" destId="{DEE77D73-A3A9-4B71-A2FF-88219B772197}" srcOrd="3" destOrd="0" presId="urn:microsoft.com/office/officeart/2005/8/layout/vList2"/>
    <dgm:cxn modelId="{CEB673C4-24D6-46F1-94AD-3C4A964E2DB7}" type="presParOf" srcId="{615EA217-8E94-4121-AFF1-74E7FC5A5CC0}" destId="{24D4036E-8F0B-4B5D-880D-E2A9AB782226}" srcOrd="4" destOrd="0" presId="urn:microsoft.com/office/officeart/2005/8/layout/vList2"/>
    <dgm:cxn modelId="{1F74C6B3-E418-4870-8B8D-4165294834F3}" type="presParOf" srcId="{615EA217-8E94-4121-AFF1-74E7FC5A5CC0}" destId="{E1B6289A-5015-4E1F-9BFE-98237DD046BE}" srcOrd="5" destOrd="0" presId="urn:microsoft.com/office/officeart/2005/8/layout/vList2"/>
    <dgm:cxn modelId="{6CE08370-EDF5-442E-BE5C-C492D67D85EE}" type="presParOf" srcId="{615EA217-8E94-4121-AFF1-74E7FC5A5CC0}" destId="{86619E98-9E51-4C15-BAF7-ADE9C047C592}"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01A5CDEA-73A1-4CCC-9A59-2D59C75CE65E}" type="doc">
      <dgm:prSet loTypeId="urn:microsoft.com/office/officeart/2005/8/layout/vList2" loCatId="list" qsTypeId="urn:microsoft.com/office/officeart/2005/8/quickstyle/simple1" qsCatId="simple" csTypeId="urn:microsoft.com/office/officeart/2005/8/colors/colorful5" csCatId="colorful"/>
      <dgm:spPr/>
      <dgm:t>
        <a:bodyPr/>
        <a:lstStyle/>
        <a:p>
          <a:endParaRPr lang="en-US"/>
        </a:p>
      </dgm:t>
    </dgm:pt>
    <dgm:pt modelId="{3AD116E0-44DD-4986-9A4D-F4C93DA87B1F}">
      <dgm:prSet/>
      <dgm:spPr/>
      <dgm:t>
        <a:bodyPr/>
        <a:lstStyle/>
        <a:p>
          <a:r>
            <a:rPr lang="en-IE"/>
            <a:t>Public participation in planning/environmental decision making  is increasingly controversial </a:t>
          </a:r>
          <a:endParaRPr lang="en-US"/>
        </a:p>
      </dgm:t>
    </dgm:pt>
    <dgm:pt modelId="{2EF8F24D-4043-439D-BACC-D7617BF3D1AA}" type="parTrans" cxnId="{EB1AE0D2-58F9-4E22-AEC8-F850DDD901C8}">
      <dgm:prSet/>
      <dgm:spPr/>
      <dgm:t>
        <a:bodyPr/>
        <a:lstStyle/>
        <a:p>
          <a:endParaRPr lang="en-US"/>
        </a:p>
      </dgm:t>
    </dgm:pt>
    <dgm:pt modelId="{44651058-955E-4768-A873-C21B347CC4B8}" type="sibTrans" cxnId="{EB1AE0D2-58F9-4E22-AEC8-F850DDD901C8}">
      <dgm:prSet/>
      <dgm:spPr/>
      <dgm:t>
        <a:bodyPr/>
        <a:lstStyle/>
        <a:p>
          <a:endParaRPr lang="en-US"/>
        </a:p>
      </dgm:t>
    </dgm:pt>
    <dgm:pt modelId="{1E6A3527-3A31-4E65-82CB-57B8C28AF378}">
      <dgm:prSet/>
      <dgm:spPr/>
      <dgm:t>
        <a:bodyPr/>
        <a:lstStyle/>
        <a:p>
          <a:r>
            <a:rPr lang="en-IE"/>
            <a:t>‘Push-back’ against rights of public participation/access to justice which are seen by some as delaying or obstructing much needed infrastructure and in particular strategic housing development </a:t>
          </a:r>
          <a:endParaRPr lang="en-US"/>
        </a:p>
      </dgm:t>
    </dgm:pt>
    <dgm:pt modelId="{C6CF3279-82CA-4FC9-BFCD-E1A2A89A453D}" type="parTrans" cxnId="{625583D8-B931-49E9-B948-06BC8F297A02}">
      <dgm:prSet/>
      <dgm:spPr/>
      <dgm:t>
        <a:bodyPr/>
        <a:lstStyle/>
        <a:p>
          <a:endParaRPr lang="en-US"/>
        </a:p>
      </dgm:t>
    </dgm:pt>
    <dgm:pt modelId="{1226C79D-C5D1-432F-8BC2-F6C4291CED8C}" type="sibTrans" cxnId="{625583D8-B931-49E9-B948-06BC8F297A02}">
      <dgm:prSet/>
      <dgm:spPr/>
      <dgm:t>
        <a:bodyPr/>
        <a:lstStyle/>
        <a:p>
          <a:endParaRPr lang="en-US"/>
        </a:p>
      </dgm:t>
    </dgm:pt>
    <dgm:pt modelId="{40FB6A9D-ADAA-46E2-89E0-98C7054BFC77}">
      <dgm:prSet/>
      <dgm:spPr/>
      <dgm:t>
        <a:bodyPr/>
        <a:lstStyle/>
        <a:p>
          <a:r>
            <a:rPr lang="en-IE"/>
            <a:t>Calls for restrictions on rights of public participation to those directly impacted by a proposed development and other restrictions on challenges for planning/environmental decision making proposed</a:t>
          </a:r>
          <a:endParaRPr lang="en-US"/>
        </a:p>
      </dgm:t>
    </dgm:pt>
    <dgm:pt modelId="{85CE0B0D-544C-48F0-B04E-C1BDA3D365E8}" type="parTrans" cxnId="{59BD00AC-0095-4ACA-96F1-B43889F4EE22}">
      <dgm:prSet/>
      <dgm:spPr/>
      <dgm:t>
        <a:bodyPr/>
        <a:lstStyle/>
        <a:p>
          <a:endParaRPr lang="en-US"/>
        </a:p>
      </dgm:t>
    </dgm:pt>
    <dgm:pt modelId="{42A2C841-C003-4492-97FE-D8D42C476BF1}" type="sibTrans" cxnId="{59BD00AC-0095-4ACA-96F1-B43889F4EE22}">
      <dgm:prSet/>
      <dgm:spPr/>
      <dgm:t>
        <a:bodyPr/>
        <a:lstStyle/>
        <a:p>
          <a:endParaRPr lang="en-US"/>
        </a:p>
      </dgm:t>
    </dgm:pt>
    <dgm:pt modelId="{DCD5F83C-9353-4454-BCA5-A34B1B9085A5}">
      <dgm:prSet/>
      <dgm:spPr/>
      <dgm:t>
        <a:bodyPr/>
        <a:lstStyle/>
        <a:p>
          <a:r>
            <a:rPr lang="en-IE"/>
            <a:t>Ongoing AG led review of PDA 2000/Judicial Review procedures   </a:t>
          </a:r>
          <a:endParaRPr lang="en-US"/>
        </a:p>
      </dgm:t>
    </dgm:pt>
    <dgm:pt modelId="{48FFF446-499A-404D-BB28-24DDEC764B1F}" type="parTrans" cxnId="{72458E03-D87B-49A0-9E98-F5BA253AEE7A}">
      <dgm:prSet/>
      <dgm:spPr/>
      <dgm:t>
        <a:bodyPr/>
        <a:lstStyle/>
        <a:p>
          <a:endParaRPr lang="en-US"/>
        </a:p>
      </dgm:t>
    </dgm:pt>
    <dgm:pt modelId="{26EEE9EC-408D-47C8-AC6D-8FC343C8A28E}" type="sibTrans" cxnId="{72458E03-D87B-49A0-9E98-F5BA253AEE7A}">
      <dgm:prSet/>
      <dgm:spPr/>
      <dgm:t>
        <a:bodyPr/>
        <a:lstStyle/>
        <a:p>
          <a:endParaRPr lang="en-US"/>
        </a:p>
      </dgm:t>
    </dgm:pt>
    <dgm:pt modelId="{4859ED16-0D1E-4C79-AF68-57E123AE368D}" type="pres">
      <dgm:prSet presAssocID="{01A5CDEA-73A1-4CCC-9A59-2D59C75CE65E}" presName="linear" presStyleCnt="0">
        <dgm:presLayoutVars>
          <dgm:animLvl val="lvl"/>
          <dgm:resizeHandles val="exact"/>
        </dgm:presLayoutVars>
      </dgm:prSet>
      <dgm:spPr/>
    </dgm:pt>
    <dgm:pt modelId="{BC997BD0-CECB-4B9A-9101-3FBBE8A8239B}" type="pres">
      <dgm:prSet presAssocID="{3AD116E0-44DD-4986-9A4D-F4C93DA87B1F}" presName="parentText" presStyleLbl="node1" presStyleIdx="0" presStyleCnt="4">
        <dgm:presLayoutVars>
          <dgm:chMax val="0"/>
          <dgm:bulletEnabled val="1"/>
        </dgm:presLayoutVars>
      </dgm:prSet>
      <dgm:spPr/>
    </dgm:pt>
    <dgm:pt modelId="{88B15E4D-0C94-424C-9FFD-F0F7B3DE40E2}" type="pres">
      <dgm:prSet presAssocID="{44651058-955E-4768-A873-C21B347CC4B8}" presName="spacer" presStyleCnt="0"/>
      <dgm:spPr/>
    </dgm:pt>
    <dgm:pt modelId="{3B6372C3-4AAD-4906-A290-CFA3F72A27CD}" type="pres">
      <dgm:prSet presAssocID="{1E6A3527-3A31-4E65-82CB-57B8C28AF378}" presName="parentText" presStyleLbl="node1" presStyleIdx="1" presStyleCnt="4">
        <dgm:presLayoutVars>
          <dgm:chMax val="0"/>
          <dgm:bulletEnabled val="1"/>
        </dgm:presLayoutVars>
      </dgm:prSet>
      <dgm:spPr/>
    </dgm:pt>
    <dgm:pt modelId="{104ADB86-343B-4D47-B513-0D7A3236B42D}" type="pres">
      <dgm:prSet presAssocID="{1226C79D-C5D1-432F-8BC2-F6C4291CED8C}" presName="spacer" presStyleCnt="0"/>
      <dgm:spPr/>
    </dgm:pt>
    <dgm:pt modelId="{AB5CFBC6-4B7E-466E-94DD-C7ECFEE2B469}" type="pres">
      <dgm:prSet presAssocID="{40FB6A9D-ADAA-46E2-89E0-98C7054BFC77}" presName="parentText" presStyleLbl="node1" presStyleIdx="2" presStyleCnt="4">
        <dgm:presLayoutVars>
          <dgm:chMax val="0"/>
          <dgm:bulletEnabled val="1"/>
        </dgm:presLayoutVars>
      </dgm:prSet>
      <dgm:spPr/>
    </dgm:pt>
    <dgm:pt modelId="{45C08B5B-D55F-4002-AECA-82AD355F4225}" type="pres">
      <dgm:prSet presAssocID="{42A2C841-C003-4492-97FE-D8D42C476BF1}" presName="spacer" presStyleCnt="0"/>
      <dgm:spPr/>
    </dgm:pt>
    <dgm:pt modelId="{00504910-20DC-4762-966B-EE24144E718D}" type="pres">
      <dgm:prSet presAssocID="{DCD5F83C-9353-4454-BCA5-A34B1B9085A5}" presName="parentText" presStyleLbl="node1" presStyleIdx="3" presStyleCnt="4">
        <dgm:presLayoutVars>
          <dgm:chMax val="0"/>
          <dgm:bulletEnabled val="1"/>
        </dgm:presLayoutVars>
      </dgm:prSet>
      <dgm:spPr/>
    </dgm:pt>
  </dgm:ptLst>
  <dgm:cxnLst>
    <dgm:cxn modelId="{72458E03-D87B-49A0-9E98-F5BA253AEE7A}" srcId="{01A5CDEA-73A1-4CCC-9A59-2D59C75CE65E}" destId="{DCD5F83C-9353-4454-BCA5-A34B1B9085A5}" srcOrd="3" destOrd="0" parTransId="{48FFF446-499A-404D-BB28-24DDEC764B1F}" sibTransId="{26EEE9EC-408D-47C8-AC6D-8FC343C8A28E}"/>
    <dgm:cxn modelId="{16E51B23-AC0E-4F08-B24B-D32712ECA38C}" type="presOf" srcId="{DCD5F83C-9353-4454-BCA5-A34B1B9085A5}" destId="{00504910-20DC-4762-966B-EE24144E718D}" srcOrd="0" destOrd="0" presId="urn:microsoft.com/office/officeart/2005/8/layout/vList2"/>
    <dgm:cxn modelId="{DFE70D44-03E4-4726-97DB-870DD0B5A201}" type="presOf" srcId="{01A5CDEA-73A1-4CCC-9A59-2D59C75CE65E}" destId="{4859ED16-0D1E-4C79-AF68-57E123AE368D}" srcOrd="0" destOrd="0" presId="urn:microsoft.com/office/officeart/2005/8/layout/vList2"/>
    <dgm:cxn modelId="{E2FE8A7A-155C-4F55-B213-1C914503D228}" type="presOf" srcId="{1E6A3527-3A31-4E65-82CB-57B8C28AF378}" destId="{3B6372C3-4AAD-4906-A290-CFA3F72A27CD}" srcOrd="0" destOrd="0" presId="urn:microsoft.com/office/officeart/2005/8/layout/vList2"/>
    <dgm:cxn modelId="{59BD00AC-0095-4ACA-96F1-B43889F4EE22}" srcId="{01A5CDEA-73A1-4CCC-9A59-2D59C75CE65E}" destId="{40FB6A9D-ADAA-46E2-89E0-98C7054BFC77}" srcOrd="2" destOrd="0" parTransId="{85CE0B0D-544C-48F0-B04E-C1BDA3D365E8}" sibTransId="{42A2C841-C003-4492-97FE-D8D42C476BF1}"/>
    <dgm:cxn modelId="{621C08B1-2634-434D-954D-F653F6B9FF9F}" type="presOf" srcId="{40FB6A9D-ADAA-46E2-89E0-98C7054BFC77}" destId="{AB5CFBC6-4B7E-466E-94DD-C7ECFEE2B469}" srcOrd="0" destOrd="0" presId="urn:microsoft.com/office/officeart/2005/8/layout/vList2"/>
    <dgm:cxn modelId="{EB1AE0D2-58F9-4E22-AEC8-F850DDD901C8}" srcId="{01A5CDEA-73A1-4CCC-9A59-2D59C75CE65E}" destId="{3AD116E0-44DD-4986-9A4D-F4C93DA87B1F}" srcOrd="0" destOrd="0" parTransId="{2EF8F24D-4043-439D-BACC-D7617BF3D1AA}" sibTransId="{44651058-955E-4768-A873-C21B347CC4B8}"/>
    <dgm:cxn modelId="{625583D8-B931-49E9-B948-06BC8F297A02}" srcId="{01A5CDEA-73A1-4CCC-9A59-2D59C75CE65E}" destId="{1E6A3527-3A31-4E65-82CB-57B8C28AF378}" srcOrd="1" destOrd="0" parTransId="{C6CF3279-82CA-4FC9-BFCD-E1A2A89A453D}" sibTransId="{1226C79D-C5D1-432F-8BC2-F6C4291CED8C}"/>
    <dgm:cxn modelId="{3C42E6DC-E09D-4EB0-BE3D-74B58BD2A14D}" type="presOf" srcId="{3AD116E0-44DD-4986-9A4D-F4C93DA87B1F}" destId="{BC997BD0-CECB-4B9A-9101-3FBBE8A8239B}" srcOrd="0" destOrd="0" presId="urn:microsoft.com/office/officeart/2005/8/layout/vList2"/>
    <dgm:cxn modelId="{0D720DEC-C71C-48BF-84C2-E1519B55B524}" type="presParOf" srcId="{4859ED16-0D1E-4C79-AF68-57E123AE368D}" destId="{BC997BD0-CECB-4B9A-9101-3FBBE8A8239B}" srcOrd="0" destOrd="0" presId="urn:microsoft.com/office/officeart/2005/8/layout/vList2"/>
    <dgm:cxn modelId="{D31F3543-C616-4F7B-85E0-09706C804F05}" type="presParOf" srcId="{4859ED16-0D1E-4C79-AF68-57E123AE368D}" destId="{88B15E4D-0C94-424C-9FFD-F0F7B3DE40E2}" srcOrd="1" destOrd="0" presId="urn:microsoft.com/office/officeart/2005/8/layout/vList2"/>
    <dgm:cxn modelId="{365A7BC5-CF28-484D-9946-563768E26990}" type="presParOf" srcId="{4859ED16-0D1E-4C79-AF68-57E123AE368D}" destId="{3B6372C3-4AAD-4906-A290-CFA3F72A27CD}" srcOrd="2" destOrd="0" presId="urn:microsoft.com/office/officeart/2005/8/layout/vList2"/>
    <dgm:cxn modelId="{61C62C05-6150-4D2D-A26B-DBB8846BC93C}" type="presParOf" srcId="{4859ED16-0D1E-4C79-AF68-57E123AE368D}" destId="{104ADB86-343B-4D47-B513-0D7A3236B42D}" srcOrd="3" destOrd="0" presId="urn:microsoft.com/office/officeart/2005/8/layout/vList2"/>
    <dgm:cxn modelId="{BEE6C996-D66D-482C-B590-D73F2DF0B859}" type="presParOf" srcId="{4859ED16-0D1E-4C79-AF68-57E123AE368D}" destId="{AB5CFBC6-4B7E-466E-94DD-C7ECFEE2B469}" srcOrd="4" destOrd="0" presId="urn:microsoft.com/office/officeart/2005/8/layout/vList2"/>
    <dgm:cxn modelId="{D044E6EA-0C46-4A61-A03C-A7384BA9144A}" type="presParOf" srcId="{4859ED16-0D1E-4C79-AF68-57E123AE368D}" destId="{45C08B5B-D55F-4002-AECA-82AD355F4225}" srcOrd="5" destOrd="0" presId="urn:microsoft.com/office/officeart/2005/8/layout/vList2"/>
    <dgm:cxn modelId="{7AAC4301-9B6A-4C57-BDBC-81BDEC485D92}" type="presParOf" srcId="{4859ED16-0D1E-4C79-AF68-57E123AE368D}" destId="{00504910-20DC-4762-966B-EE24144E718D}"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D4C95E86-BFD4-44A8-9D0E-952DD2F1D6EE}"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2047846A-9C8B-4528-9645-D79B711E1317}">
      <dgm:prSet/>
      <dgm:spPr/>
      <dgm:t>
        <a:bodyPr/>
        <a:lstStyle/>
        <a:p>
          <a:r>
            <a:rPr lang="en-IE"/>
            <a:t>We have committed in EU and International law to obligations in respect of public participation in environmental decision making  </a:t>
          </a:r>
          <a:endParaRPr lang="en-US"/>
        </a:p>
      </dgm:t>
    </dgm:pt>
    <dgm:pt modelId="{3312B3D5-6A5B-4C09-89FD-05A1681BDFB4}" type="parTrans" cxnId="{97E70B21-7B0D-4D51-A442-14C2301BEC5E}">
      <dgm:prSet/>
      <dgm:spPr/>
      <dgm:t>
        <a:bodyPr/>
        <a:lstStyle/>
        <a:p>
          <a:endParaRPr lang="en-US"/>
        </a:p>
      </dgm:t>
    </dgm:pt>
    <dgm:pt modelId="{4A989D84-5378-44CF-8216-7CE88670805B}" type="sibTrans" cxnId="{97E70B21-7B0D-4D51-A442-14C2301BEC5E}">
      <dgm:prSet/>
      <dgm:spPr/>
      <dgm:t>
        <a:bodyPr/>
        <a:lstStyle/>
        <a:p>
          <a:endParaRPr lang="en-US"/>
        </a:p>
      </dgm:t>
    </dgm:pt>
    <dgm:pt modelId="{6D29C10C-C0EA-4E41-986F-AAFC2F26AAAC}">
      <dgm:prSet/>
      <dgm:spPr/>
      <dgm:t>
        <a:bodyPr/>
        <a:lstStyle/>
        <a:p>
          <a:r>
            <a:rPr lang="en-IE"/>
            <a:t>The Supreme Court has affirmed in a number of cases the </a:t>
          </a:r>
          <a:r>
            <a:rPr lang="en-IE" b="1"/>
            <a:t>value</a:t>
          </a:r>
          <a:r>
            <a:rPr lang="en-IE"/>
            <a:t> of public participation in informing decision making </a:t>
          </a:r>
          <a:endParaRPr lang="en-US"/>
        </a:p>
      </dgm:t>
    </dgm:pt>
    <dgm:pt modelId="{50B1F2B9-C441-4895-A41F-06AB73BBF765}" type="parTrans" cxnId="{4F030C12-72A2-42D2-9D79-61D464D18363}">
      <dgm:prSet/>
      <dgm:spPr/>
      <dgm:t>
        <a:bodyPr/>
        <a:lstStyle/>
        <a:p>
          <a:endParaRPr lang="en-US"/>
        </a:p>
      </dgm:t>
    </dgm:pt>
    <dgm:pt modelId="{241227EC-2191-4801-8C2A-576A0D8CE6F6}" type="sibTrans" cxnId="{4F030C12-72A2-42D2-9D79-61D464D18363}">
      <dgm:prSet/>
      <dgm:spPr/>
      <dgm:t>
        <a:bodyPr/>
        <a:lstStyle/>
        <a:p>
          <a:endParaRPr lang="en-US"/>
        </a:p>
      </dgm:t>
    </dgm:pt>
    <dgm:pt modelId="{56332CA5-5CB7-496E-9287-44BA036DB26D}">
      <dgm:prSet/>
      <dgm:spPr/>
      <dgm:t>
        <a:bodyPr/>
        <a:lstStyle/>
        <a:p>
          <a:r>
            <a:rPr lang="en-IE"/>
            <a:t>Humphreys J. </a:t>
          </a:r>
          <a:r>
            <a:rPr lang="en-IE" i="1"/>
            <a:t>An Taisce v ABP &amp; Others </a:t>
          </a:r>
          <a:r>
            <a:rPr lang="en-IE"/>
            <a:t>[2021] IEHC 422:-   at para 34: </a:t>
          </a:r>
          <a:endParaRPr lang="en-US"/>
        </a:p>
      </dgm:t>
    </dgm:pt>
    <dgm:pt modelId="{153F8264-9FFA-43EA-9DD3-B44E641D8B2D}" type="parTrans" cxnId="{391932BD-D5CE-4E1B-8D1A-4853BD706A4A}">
      <dgm:prSet/>
      <dgm:spPr/>
      <dgm:t>
        <a:bodyPr/>
        <a:lstStyle/>
        <a:p>
          <a:endParaRPr lang="en-US"/>
        </a:p>
      </dgm:t>
    </dgm:pt>
    <dgm:pt modelId="{04196A13-B013-4842-9F76-BB4B460646D5}" type="sibTrans" cxnId="{391932BD-D5CE-4E1B-8D1A-4853BD706A4A}">
      <dgm:prSet/>
      <dgm:spPr/>
      <dgm:t>
        <a:bodyPr/>
        <a:lstStyle/>
        <a:p>
          <a:endParaRPr lang="en-US"/>
        </a:p>
      </dgm:t>
    </dgm:pt>
    <dgm:pt modelId="{CFD69C12-E620-4D85-BFE2-3BC880360874}">
      <dgm:prSet/>
      <dgm:spPr/>
      <dgm:t>
        <a:bodyPr/>
        <a:lstStyle/>
        <a:p>
          <a:pPr algn="just"/>
          <a:r>
            <a:rPr lang="en-US" i="1" dirty="0"/>
            <a:t>“one should not unduly blame individual litigants for problems that are more properly down to the system overall. That applies with particular force where an applicant is exercising Aarhus rights, as here. It may be helpful to point out that art. 3(8) of the Aarhus convention renders unlawful, in international and EU law terms, the </a:t>
          </a:r>
          <a:r>
            <a:rPr lang="en-US" i="1" dirty="0" err="1"/>
            <a:t>victimisation</a:t>
          </a:r>
          <a:r>
            <a:rPr lang="en-US" i="1" dirty="0"/>
            <a:t> of an applicant for availing of rights of environmental participation and challenge. It logically follows that it would be equally unlawful, in such a sense, to counsel, procure or incite such </a:t>
          </a:r>
          <a:r>
            <a:rPr lang="en-US" i="1" dirty="0" err="1"/>
            <a:t>victimisation</a:t>
          </a:r>
          <a:r>
            <a:rPr lang="en-US" i="1" dirty="0"/>
            <a:t>, or to attempt to do so”</a:t>
          </a:r>
          <a:endParaRPr lang="en-US" dirty="0"/>
        </a:p>
      </dgm:t>
    </dgm:pt>
    <dgm:pt modelId="{19284C8A-EAAC-46CD-A3E4-B1F3B233BE12}" type="parTrans" cxnId="{11BFA773-D5D1-4942-9009-0FB584DEF454}">
      <dgm:prSet/>
      <dgm:spPr/>
      <dgm:t>
        <a:bodyPr/>
        <a:lstStyle/>
        <a:p>
          <a:endParaRPr lang="en-US"/>
        </a:p>
      </dgm:t>
    </dgm:pt>
    <dgm:pt modelId="{D22A9C02-B16F-4C7B-85A2-38AF2BE2B44E}" type="sibTrans" cxnId="{11BFA773-D5D1-4942-9009-0FB584DEF454}">
      <dgm:prSet/>
      <dgm:spPr/>
      <dgm:t>
        <a:bodyPr/>
        <a:lstStyle/>
        <a:p>
          <a:endParaRPr lang="en-US"/>
        </a:p>
      </dgm:t>
    </dgm:pt>
    <dgm:pt modelId="{C140628F-2CA9-4142-B9DB-A1CE276567ED}" type="pres">
      <dgm:prSet presAssocID="{D4C95E86-BFD4-44A8-9D0E-952DD2F1D6EE}" presName="linear" presStyleCnt="0">
        <dgm:presLayoutVars>
          <dgm:animLvl val="lvl"/>
          <dgm:resizeHandles val="exact"/>
        </dgm:presLayoutVars>
      </dgm:prSet>
      <dgm:spPr/>
    </dgm:pt>
    <dgm:pt modelId="{F408250D-4A75-4CE9-A15A-DF089E5D29B2}" type="pres">
      <dgm:prSet presAssocID="{2047846A-9C8B-4528-9645-D79B711E1317}" presName="parentText" presStyleLbl="node1" presStyleIdx="0" presStyleCnt="3">
        <dgm:presLayoutVars>
          <dgm:chMax val="0"/>
          <dgm:bulletEnabled val="1"/>
        </dgm:presLayoutVars>
      </dgm:prSet>
      <dgm:spPr/>
    </dgm:pt>
    <dgm:pt modelId="{4DBD5AE5-CC7D-4477-943D-E69BCC931947}" type="pres">
      <dgm:prSet presAssocID="{4A989D84-5378-44CF-8216-7CE88670805B}" presName="spacer" presStyleCnt="0"/>
      <dgm:spPr/>
    </dgm:pt>
    <dgm:pt modelId="{B4C9900E-ED1C-4B1C-9940-A04D52E5FFCF}" type="pres">
      <dgm:prSet presAssocID="{6D29C10C-C0EA-4E41-986F-AAFC2F26AAAC}" presName="parentText" presStyleLbl="node1" presStyleIdx="1" presStyleCnt="3">
        <dgm:presLayoutVars>
          <dgm:chMax val="0"/>
          <dgm:bulletEnabled val="1"/>
        </dgm:presLayoutVars>
      </dgm:prSet>
      <dgm:spPr/>
    </dgm:pt>
    <dgm:pt modelId="{BE2C1BEB-DC7E-43BE-9121-DAD49B32862E}" type="pres">
      <dgm:prSet presAssocID="{241227EC-2191-4801-8C2A-576A0D8CE6F6}" presName="spacer" presStyleCnt="0"/>
      <dgm:spPr/>
    </dgm:pt>
    <dgm:pt modelId="{EC94A1EF-FA64-42D8-BAD3-5FC46D35A6AE}" type="pres">
      <dgm:prSet presAssocID="{56332CA5-5CB7-496E-9287-44BA036DB26D}" presName="parentText" presStyleLbl="node1" presStyleIdx="2" presStyleCnt="3">
        <dgm:presLayoutVars>
          <dgm:chMax val="0"/>
          <dgm:bulletEnabled val="1"/>
        </dgm:presLayoutVars>
      </dgm:prSet>
      <dgm:spPr/>
    </dgm:pt>
    <dgm:pt modelId="{BE9C5D50-620B-4A83-BB59-6FF7433672FB}" type="pres">
      <dgm:prSet presAssocID="{56332CA5-5CB7-496E-9287-44BA036DB26D}" presName="childText" presStyleLbl="revTx" presStyleIdx="0" presStyleCnt="1">
        <dgm:presLayoutVars>
          <dgm:bulletEnabled val="1"/>
        </dgm:presLayoutVars>
      </dgm:prSet>
      <dgm:spPr/>
    </dgm:pt>
  </dgm:ptLst>
  <dgm:cxnLst>
    <dgm:cxn modelId="{4F030C12-72A2-42D2-9D79-61D464D18363}" srcId="{D4C95E86-BFD4-44A8-9D0E-952DD2F1D6EE}" destId="{6D29C10C-C0EA-4E41-986F-AAFC2F26AAAC}" srcOrd="1" destOrd="0" parTransId="{50B1F2B9-C441-4895-A41F-06AB73BBF765}" sibTransId="{241227EC-2191-4801-8C2A-576A0D8CE6F6}"/>
    <dgm:cxn modelId="{97E70B21-7B0D-4D51-A442-14C2301BEC5E}" srcId="{D4C95E86-BFD4-44A8-9D0E-952DD2F1D6EE}" destId="{2047846A-9C8B-4528-9645-D79B711E1317}" srcOrd="0" destOrd="0" parTransId="{3312B3D5-6A5B-4C09-89FD-05A1681BDFB4}" sibTransId="{4A989D84-5378-44CF-8216-7CE88670805B}"/>
    <dgm:cxn modelId="{81CE0624-57AC-4B2B-871C-738D29A23C82}" type="presOf" srcId="{6D29C10C-C0EA-4E41-986F-AAFC2F26AAAC}" destId="{B4C9900E-ED1C-4B1C-9940-A04D52E5FFCF}" srcOrd="0" destOrd="0" presId="urn:microsoft.com/office/officeart/2005/8/layout/vList2"/>
    <dgm:cxn modelId="{11BFA773-D5D1-4942-9009-0FB584DEF454}" srcId="{56332CA5-5CB7-496E-9287-44BA036DB26D}" destId="{CFD69C12-E620-4D85-BFE2-3BC880360874}" srcOrd="0" destOrd="0" parTransId="{19284C8A-EAAC-46CD-A3E4-B1F3B233BE12}" sibTransId="{D22A9C02-B16F-4C7B-85A2-38AF2BE2B44E}"/>
    <dgm:cxn modelId="{35A7ED8F-FE33-4629-A8C0-0586827B687F}" type="presOf" srcId="{2047846A-9C8B-4528-9645-D79B711E1317}" destId="{F408250D-4A75-4CE9-A15A-DF089E5D29B2}" srcOrd="0" destOrd="0" presId="urn:microsoft.com/office/officeart/2005/8/layout/vList2"/>
    <dgm:cxn modelId="{654E0EB7-57CF-484E-B498-42F2C8B2218F}" type="presOf" srcId="{D4C95E86-BFD4-44A8-9D0E-952DD2F1D6EE}" destId="{C140628F-2CA9-4142-B9DB-A1CE276567ED}" srcOrd="0" destOrd="0" presId="urn:microsoft.com/office/officeart/2005/8/layout/vList2"/>
    <dgm:cxn modelId="{391932BD-D5CE-4E1B-8D1A-4853BD706A4A}" srcId="{D4C95E86-BFD4-44A8-9D0E-952DD2F1D6EE}" destId="{56332CA5-5CB7-496E-9287-44BA036DB26D}" srcOrd="2" destOrd="0" parTransId="{153F8264-9FFA-43EA-9DD3-B44E641D8B2D}" sibTransId="{04196A13-B013-4842-9F76-BB4B460646D5}"/>
    <dgm:cxn modelId="{E98526E9-BAAA-4509-BD04-C2EE69225373}" type="presOf" srcId="{CFD69C12-E620-4D85-BFE2-3BC880360874}" destId="{BE9C5D50-620B-4A83-BB59-6FF7433672FB}" srcOrd="0" destOrd="0" presId="urn:microsoft.com/office/officeart/2005/8/layout/vList2"/>
    <dgm:cxn modelId="{0C0B2FFF-F339-4817-9D3C-6959E201E787}" type="presOf" srcId="{56332CA5-5CB7-496E-9287-44BA036DB26D}" destId="{EC94A1EF-FA64-42D8-BAD3-5FC46D35A6AE}" srcOrd="0" destOrd="0" presId="urn:microsoft.com/office/officeart/2005/8/layout/vList2"/>
    <dgm:cxn modelId="{09C45DF9-1AAB-462A-ACA4-6BD642EE8572}" type="presParOf" srcId="{C140628F-2CA9-4142-B9DB-A1CE276567ED}" destId="{F408250D-4A75-4CE9-A15A-DF089E5D29B2}" srcOrd="0" destOrd="0" presId="urn:microsoft.com/office/officeart/2005/8/layout/vList2"/>
    <dgm:cxn modelId="{7E368681-087B-4358-8CB5-EF5FDA03BBBB}" type="presParOf" srcId="{C140628F-2CA9-4142-B9DB-A1CE276567ED}" destId="{4DBD5AE5-CC7D-4477-943D-E69BCC931947}" srcOrd="1" destOrd="0" presId="urn:microsoft.com/office/officeart/2005/8/layout/vList2"/>
    <dgm:cxn modelId="{3D7C5150-FF47-46D1-9D68-12BBD6C04087}" type="presParOf" srcId="{C140628F-2CA9-4142-B9DB-A1CE276567ED}" destId="{B4C9900E-ED1C-4B1C-9940-A04D52E5FFCF}" srcOrd="2" destOrd="0" presId="urn:microsoft.com/office/officeart/2005/8/layout/vList2"/>
    <dgm:cxn modelId="{510CC885-DFEE-4D14-8EE8-1A597AD7D841}" type="presParOf" srcId="{C140628F-2CA9-4142-B9DB-A1CE276567ED}" destId="{BE2C1BEB-DC7E-43BE-9121-DAD49B32862E}" srcOrd="3" destOrd="0" presId="urn:microsoft.com/office/officeart/2005/8/layout/vList2"/>
    <dgm:cxn modelId="{FD5E0E3D-A78C-482F-B432-0A79A6A3603B}" type="presParOf" srcId="{C140628F-2CA9-4142-B9DB-A1CE276567ED}" destId="{EC94A1EF-FA64-42D8-BAD3-5FC46D35A6AE}" srcOrd="4" destOrd="0" presId="urn:microsoft.com/office/officeart/2005/8/layout/vList2"/>
    <dgm:cxn modelId="{29A59BA9-20D4-4B6B-8FC2-938566BAF6C0}" type="presParOf" srcId="{C140628F-2CA9-4142-B9DB-A1CE276567ED}" destId="{BE9C5D50-620B-4A83-BB59-6FF7433672FB}"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9312F41-3658-48BD-945A-E0AC7EFF7AFD}">
      <dsp:nvSpPr>
        <dsp:cNvPr id="0" name=""/>
        <dsp:cNvSpPr/>
      </dsp:nvSpPr>
      <dsp:spPr>
        <a:xfrm>
          <a:off x="0" y="0"/>
          <a:ext cx="8742263" cy="922417"/>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A </a:t>
          </a:r>
          <a:r>
            <a:rPr lang="en-IE" sz="1900" b="1" i="1" kern="1200"/>
            <a:t>select</a:t>
          </a:r>
          <a:r>
            <a:rPr lang="en-IE" sz="1900" kern="1200"/>
            <a:t> overview of some key recent developments </a:t>
          </a:r>
          <a:endParaRPr lang="en-US" sz="1900" kern="1200"/>
        </a:p>
      </dsp:txBody>
      <dsp:txXfrm>
        <a:off x="27017" y="27017"/>
        <a:ext cx="7668958" cy="868383"/>
      </dsp:txXfrm>
    </dsp:sp>
    <dsp:sp modelId="{6C2CE80C-B124-4D19-BF82-8FDE30CB545D}">
      <dsp:nvSpPr>
        <dsp:cNvPr id="0" name=""/>
        <dsp:cNvSpPr/>
      </dsp:nvSpPr>
      <dsp:spPr>
        <a:xfrm>
          <a:off x="732164" y="1090129"/>
          <a:ext cx="8742263" cy="922417"/>
        </a:xfrm>
        <a:prstGeom prst="roundRect">
          <a:avLst>
            <a:gd name="adj" fmla="val 10000"/>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Not a comprehensive overview - impossible given time constraints and quantity of caselaw and legislative development </a:t>
          </a:r>
          <a:endParaRPr lang="en-US" sz="1900" kern="1200"/>
        </a:p>
      </dsp:txBody>
      <dsp:txXfrm>
        <a:off x="759181" y="1117146"/>
        <a:ext cx="7356493" cy="868383"/>
      </dsp:txXfrm>
    </dsp:sp>
    <dsp:sp modelId="{FDC9EA74-5743-4532-8396-D3657766A75A}">
      <dsp:nvSpPr>
        <dsp:cNvPr id="0" name=""/>
        <dsp:cNvSpPr/>
      </dsp:nvSpPr>
      <dsp:spPr>
        <a:xfrm>
          <a:off x="1453401" y="2180258"/>
          <a:ext cx="8742263" cy="922417"/>
        </a:xfrm>
        <a:prstGeom prst="roundRect">
          <a:avLst>
            <a:gd name="adj" fmla="val 10000"/>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dirty="0"/>
            <a:t>Public participation issues increasingly featuring in environmental litigation as a basis to impugn decisions e.g. grant of planning permissions </a:t>
          </a:r>
          <a:endParaRPr lang="en-US" sz="1900" kern="1200" dirty="0"/>
        </a:p>
      </dsp:txBody>
      <dsp:txXfrm>
        <a:off x="1480418" y="2207275"/>
        <a:ext cx="7367421" cy="868383"/>
      </dsp:txXfrm>
    </dsp:sp>
    <dsp:sp modelId="{6CECDE96-4E2F-4E4F-A24A-0E353B076D10}">
      <dsp:nvSpPr>
        <dsp:cNvPr id="0" name=""/>
        <dsp:cNvSpPr/>
      </dsp:nvSpPr>
      <dsp:spPr>
        <a:xfrm>
          <a:off x="2185565" y="3270387"/>
          <a:ext cx="8742263" cy="922417"/>
        </a:xfrm>
        <a:prstGeom prst="roundRect">
          <a:avLst>
            <a:gd name="adj" fmla="val 10000"/>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Key issues are the </a:t>
          </a:r>
          <a:r>
            <a:rPr lang="en-IE" sz="1900" b="1" kern="1200"/>
            <a:t>nature</a:t>
          </a:r>
          <a:r>
            <a:rPr lang="en-IE" sz="1900" kern="1200"/>
            <a:t> and </a:t>
          </a:r>
          <a:r>
            <a:rPr lang="en-IE" sz="1900" b="1" kern="1200"/>
            <a:t>extent  </a:t>
          </a:r>
          <a:r>
            <a:rPr lang="en-IE" sz="1900" kern="1200"/>
            <a:t>of the </a:t>
          </a:r>
          <a:r>
            <a:rPr lang="en-IE" sz="1900" b="1" kern="1200"/>
            <a:t>rights/obligation to provide for public participation </a:t>
          </a:r>
          <a:endParaRPr lang="en-US" sz="1900" kern="1200"/>
        </a:p>
      </dsp:txBody>
      <dsp:txXfrm>
        <a:off x="2212582" y="3297404"/>
        <a:ext cx="7356493" cy="868383"/>
      </dsp:txXfrm>
    </dsp:sp>
    <dsp:sp modelId="{FB02BACB-FC22-4E7D-9981-1F059C974BD6}">
      <dsp:nvSpPr>
        <dsp:cNvPr id="0" name=""/>
        <dsp:cNvSpPr/>
      </dsp:nvSpPr>
      <dsp:spPr>
        <a:xfrm>
          <a:off x="8142692" y="706487"/>
          <a:ext cx="599571" cy="599571"/>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8277595" y="706487"/>
        <a:ext cx="329765" cy="451177"/>
      </dsp:txXfrm>
    </dsp:sp>
    <dsp:sp modelId="{A35AC244-7095-44D9-B4FA-D43866827959}">
      <dsp:nvSpPr>
        <dsp:cNvPr id="0" name=""/>
        <dsp:cNvSpPr/>
      </dsp:nvSpPr>
      <dsp:spPr>
        <a:xfrm>
          <a:off x="8874856" y="1796616"/>
          <a:ext cx="599571" cy="599571"/>
        </a:xfrm>
        <a:prstGeom prst="downArrow">
          <a:avLst>
            <a:gd name="adj1" fmla="val 55000"/>
            <a:gd name="adj2" fmla="val 45000"/>
          </a:avLst>
        </a:prstGeom>
        <a:solidFill>
          <a:schemeClr val="accent3">
            <a:tint val="40000"/>
            <a:alpha val="90000"/>
            <a:hueOff val="0"/>
            <a:satOff val="0"/>
            <a:lumOff val="0"/>
            <a:alphaOff val="0"/>
          </a:schemeClr>
        </a:solidFill>
        <a:ln w="12700" cap="flat" cmpd="sng" algn="ctr">
          <a:solidFill>
            <a:schemeClr val="accent3">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9009759" y="1796616"/>
        <a:ext cx="329765" cy="451177"/>
      </dsp:txXfrm>
    </dsp:sp>
    <dsp:sp modelId="{3CD03EC2-02FA-4AD3-991F-FDADEDDA9AF7}">
      <dsp:nvSpPr>
        <dsp:cNvPr id="0" name=""/>
        <dsp:cNvSpPr/>
      </dsp:nvSpPr>
      <dsp:spPr>
        <a:xfrm>
          <a:off x="9596093" y="2886746"/>
          <a:ext cx="599571" cy="599571"/>
        </a:xfrm>
        <a:prstGeom prst="downArrow">
          <a:avLst>
            <a:gd name="adj1" fmla="val 55000"/>
            <a:gd name="adj2" fmla="val 45000"/>
          </a:avLst>
        </a:prstGeom>
        <a:solidFill>
          <a:schemeClr val="accent4">
            <a:tint val="40000"/>
            <a:alpha val="90000"/>
            <a:hueOff val="0"/>
            <a:satOff val="0"/>
            <a:lumOff val="0"/>
            <a:alphaOff val="0"/>
          </a:schemeClr>
        </a:solidFill>
        <a:ln w="12700" cap="flat" cmpd="sng" algn="ctr">
          <a:solidFill>
            <a:schemeClr val="accent4">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34290" tIns="34290" rIns="34290" bIns="34290" numCol="1" spcCol="1270" anchor="ctr" anchorCtr="0">
          <a:noAutofit/>
        </a:bodyPr>
        <a:lstStyle/>
        <a:p>
          <a:pPr marL="0" lvl="0" indent="0" algn="ctr" defTabSz="1200150">
            <a:lnSpc>
              <a:spcPct val="90000"/>
            </a:lnSpc>
            <a:spcBef>
              <a:spcPct val="0"/>
            </a:spcBef>
            <a:spcAft>
              <a:spcPct val="35000"/>
            </a:spcAft>
            <a:buNone/>
          </a:pPr>
          <a:endParaRPr lang="en-US" sz="2700" kern="1200"/>
        </a:p>
      </dsp:txBody>
      <dsp:txXfrm>
        <a:off x="9730996" y="2886746"/>
        <a:ext cx="329765" cy="45117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2D40E93-A36D-4082-A9EF-BA105EA4333F}">
      <dsp:nvSpPr>
        <dsp:cNvPr id="0" name=""/>
        <dsp:cNvSpPr/>
      </dsp:nvSpPr>
      <dsp:spPr>
        <a:xfrm>
          <a:off x="0" y="84046"/>
          <a:ext cx="10515600" cy="10069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kern="1200" dirty="0"/>
            <a:t>Issues arise in the context of the obligations imposed by the Aarhus Convention ( AC) and under EU Law as transposed into Irish law. </a:t>
          </a:r>
          <a:endParaRPr lang="en-US" sz="1800" kern="1200" dirty="0"/>
        </a:p>
      </dsp:txBody>
      <dsp:txXfrm>
        <a:off x="49154" y="133200"/>
        <a:ext cx="10417292" cy="908623"/>
      </dsp:txXfrm>
    </dsp:sp>
    <dsp:sp modelId="{DD29002B-938A-411C-8376-D0C7C305A1E1}">
      <dsp:nvSpPr>
        <dsp:cNvPr id="0" name=""/>
        <dsp:cNvSpPr/>
      </dsp:nvSpPr>
      <dsp:spPr>
        <a:xfrm>
          <a:off x="0" y="1142817"/>
          <a:ext cx="10515600" cy="10069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b="0" i="0" kern="1200" dirty="0"/>
            <a:t>AC ratified by Ireland &amp; EU but by virtue of Article. 29.6 of the Irish Constitution AC is not automatically incorporated into Irish Domestic law. </a:t>
          </a:r>
          <a:endParaRPr lang="en-US" sz="1800" kern="1200" dirty="0"/>
        </a:p>
      </dsp:txBody>
      <dsp:txXfrm>
        <a:off x="49154" y="1191971"/>
        <a:ext cx="10417292" cy="908623"/>
      </dsp:txXfrm>
    </dsp:sp>
    <dsp:sp modelId="{9D220EE1-3FAC-4CE2-8F67-358B7C7473BF}">
      <dsp:nvSpPr>
        <dsp:cNvPr id="0" name=""/>
        <dsp:cNvSpPr/>
      </dsp:nvSpPr>
      <dsp:spPr>
        <a:xfrm>
          <a:off x="0" y="2201589"/>
          <a:ext cx="10515600" cy="10069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b="0" i="0" kern="1200"/>
            <a:t>AC has no direct legal effect in domestic law until expressly incorporated into domestic law  which has not occurred to date </a:t>
          </a:r>
          <a:endParaRPr lang="en-US" sz="1800" kern="1200"/>
        </a:p>
      </dsp:txBody>
      <dsp:txXfrm>
        <a:off x="49154" y="2250743"/>
        <a:ext cx="10417292" cy="908623"/>
      </dsp:txXfrm>
    </dsp:sp>
    <dsp:sp modelId="{1EF3C3BE-2077-442A-A254-8E8D257A4E2D}">
      <dsp:nvSpPr>
        <dsp:cNvPr id="0" name=""/>
        <dsp:cNvSpPr/>
      </dsp:nvSpPr>
      <dsp:spPr>
        <a:xfrm>
          <a:off x="0" y="3260360"/>
          <a:ext cx="10515600" cy="100693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a:lnSpc>
              <a:spcPct val="90000"/>
            </a:lnSpc>
            <a:spcBef>
              <a:spcPct val="0"/>
            </a:spcBef>
            <a:spcAft>
              <a:spcPct val="35000"/>
            </a:spcAft>
            <a:buNone/>
          </a:pPr>
          <a:r>
            <a:rPr lang="en-IE" sz="1800" b="0" i="0" kern="1200"/>
            <a:t>AC </a:t>
          </a:r>
          <a:r>
            <a:rPr lang="en-IE" sz="1800" b="1" i="0" kern="1200"/>
            <a:t>does</a:t>
          </a:r>
          <a:r>
            <a:rPr lang="en-IE" sz="1800" b="0" i="0" kern="1200"/>
            <a:t> have force in domestic law via AC obligations imposed in EU law which must be transposed into Irish law and such transposing provisions must be interpreted (subject to </a:t>
          </a:r>
          <a:r>
            <a:rPr lang="en-IE" sz="1800" b="0" i="1" kern="1200"/>
            <a:t>contra legem</a:t>
          </a:r>
          <a:r>
            <a:rPr lang="en-IE" sz="1800" b="0" i="0" kern="1200"/>
            <a:t> rule) in accordance with EU law and the AC (</a:t>
          </a:r>
          <a:r>
            <a:rPr lang="en-IE" sz="1800" b="0" i="1" kern="1200"/>
            <a:t>Conway v. Ireland</a:t>
          </a:r>
          <a:r>
            <a:rPr lang="en-IE" sz="1800" b="0" i="0" kern="1200"/>
            <a:t> [2017] 1 I.R. 53. </a:t>
          </a:r>
          <a:endParaRPr lang="en-US" sz="1800" kern="1200"/>
        </a:p>
      </dsp:txBody>
      <dsp:txXfrm>
        <a:off x="49154" y="3309514"/>
        <a:ext cx="10417292" cy="908623"/>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9B7CBD-3F0F-4CD7-976D-B22064E45AE5}">
      <dsp:nvSpPr>
        <dsp:cNvPr id="0" name=""/>
        <dsp:cNvSpPr/>
      </dsp:nvSpPr>
      <dsp:spPr>
        <a:xfrm>
          <a:off x="0" y="70676"/>
          <a:ext cx="10515600" cy="8950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Challenge to decision of ABP  to grant PP for Dublin Mountains Visitor Centre in foothills of the Dublin Mountains adjacent to ‘The Hellfire Club’ an 18th century building. </a:t>
          </a:r>
          <a:endParaRPr lang="en-US" sz="1600" kern="1200"/>
        </a:p>
      </dsp:txBody>
      <dsp:txXfrm>
        <a:off x="43693" y="114369"/>
        <a:ext cx="10428214" cy="807664"/>
      </dsp:txXfrm>
    </dsp:sp>
    <dsp:sp modelId="{1170B89C-F975-44D3-918C-25F16BF99D3F}">
      <dsp:nvSpPr>
        <dsp:cNvPr id="0" name=""/>
        <dsp:cNvSpPr/>
      </dsp:nvSpPr>
      <dsp:spPr>
        <a:xfrm>
          <a:off x="0" y="1011806"/>
          <a:ext cx="10515600" cy="8950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The Application/Decision accepted that the proposed development </a:t>
          </a:r>
          <a:r>
            <a:rPr lang="en-IE" sz="1600" i="1" kern="1200"/>
            <a:t>may possibly </a:t>
          </a:r>
          <a:r>
            <a:rPr lang="en-IE" sz="1600" kern="1200"/>
            <a:t>impact on bats and that an application for a ‘derogation licence’ under Article 54 of  the Habitats Regulations 2011 </a:t>
          </a:r>
          <a:r>
            <a:rPr lang="en-IE" sz="1600" i="1" kern="1200"/>
            <a:t>may </a:t>
          </a:r>
          <a:r>
            <a:rPr lang="en-IE" sz="1600" kern="1200"/>
            <a:t>be required      </a:t>
          </a:r>
          <a:endParaRPr lang="en-US" sz="1600" kern="1200"/>
        </a:p>
      </dsp:txBody>
      <dsp:txXfrm>
        <a:off x="43693" y="1055499"/>
        <a:ext cx="10428214" cy="807664"/>
      </dsp:txXfrm>
    </dsp:sp>
    <dsp:sp modelId="{4FF05B62-BBE2-4329-884A-7A5ED54CB61F}">
      <dsp:nvSpPr>
        <dsp:cNvPr id="0" name=""/>
        <dsp:cNvSpPr/>
      </dsp:nvSpPr>
      <dsp:spPr>
        <a:xfrm>
          <a:off x="0" y="1952937"/>
          <a:ext cx="10515600" cy="8950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Challenge based on a number of grounds - including that the Habitats Regulations do not respect Article 6 of the Aarhus Convention or Article 4(3) of the Treaty on European Union because they do not provide for a system of public consultation in relation to the grant of a derogation licence under Article 54 of the Habitats Regulations.</a:t>
          </a:r>
          <a:endParaRPr lang="en-US" sz="1600" kern="1200" dirty="0"/>
        </a:p>
      </dsp:txBody>
      <dsp:txXfrm>
        <a:off x="43693" y="1996630"/>
        <a:ext cx="10428214" cy="807664"/>
      </dsp:txXfrm>
    </dsp:sp>
    <dsp:sp modelId="{C9A48397-D2A8-4843-8D27-86F889B55A81}">
      <dsp:nvSpPr>
        <dsp:cNvPr id="0" name=""/>
        <dsp:cNvSpPr/>
      </dsp:nvSpPr>
      <dsp:spPr>
        <a:xfrm>
          <a:off x="0" y="2894067"/>
          <a:ext cx="10515600" cy="8950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dirty="0"/>
            <a:t>State argued that the question was hypothetical and that Article 17 of the Habitats Directive which makes provision for derogations contains no obligations in respect  public participation </a:t>
          </a:r>
          <a:endParaRPr lang="en-US" sz="1600" kern="1200" dirty="0"/>
        </a:p>
      </dsp:txBody>
      <dsp:txXfrm>
        <a:off x="43693" y="2937760"/>
        <a:ext cx="10428214" cy="807664"/>
      </dsp:txXfrm>
    </dsp:sp>
    <dsp:sp modelId="{38E71636-10E8-4A35-8D85-BE0C735358A8}">
      <dsp:nvSpPr>
        <dsp:cNvPr id="0" name=""/>
        <dsp:cNvSpPr/>
      </dsp:nvSpPr>
      <dsp:spPr>
        <a:xfrm>
          <a:off x="0" y="3835197"/>
          <a:ext cx="10515600" cy="895050"/>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l" defTabSz="711200">
            <a:lnSpc>
              <a:spcPct val="90000"/>
            </a:lnSpc>
            <a:spcBef>
              <a:spcPct val="0"/>
            </a:spcBef>
            <a:spcAft>
              <a:spcPct val="35000"/>
            </a:spcAft>
            <a:buNone/>
          </a:pPr>
          <a:r>
            <a:rPr lang="en-IE" sz="1600" kern="1200"/>
            <a:t>Humphreys J. referred four questions to the CJEU by way of preliminary reference      </a:t>
          </a:r>
          <a:endParaRPr lang="en-US" sz="1600" kern="1200"/>
        </a:p>
      </dsp:txBody>
      <dsp:txXfrm>
        <a:off x="43693" y="3878890"/>
        <a:ext cx="10428214" cy="80766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F31C70-4BCB-4F46-BC97-9B9A459EDCED}">
      <dsp:nvSpPr>
        <dsp:cNvPr id="0" name=""/>
        <dsp:cNvSpPr/>
      </dsp:nvSpPr>
      <dsp:spPr>
        <a:xfrm>
          <a:off x="0" y="580643"/>
          <a:ext cx="6263640" cy="104480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Appeals arose from extensive &amp; prolonged litigation arising from the construction of student residents by TCD in Dartry Co. Dublin</a:t>
          </a:r>
          <a:endParaRPr lang="en-US" sz="1900" kern="1200"/>
        </a:p>
      </dsp:txBody>
      <dsp:txXfrm>
        <a:off x="51003" y="631646"/>
        <a:ext cx="6161634" cy="942803"/>
      </dsp:txXfrm>
    </dsp:sp>
    <dsp:sp modelId="{4A5ED9AA-4090-4038-8CD0-4CD3638359E4}">
      <dsp:nvSpPr>
        <dsp:cNvPr id="0" name=""/>
        <dsp:cNvSpPr/>
      </dsp:nvSpPr>
      <dsp:spPr>
        <a:xfrm>
          <a:off x="0" y="1680173"/>
          <a:ext cx="6263640" cy="104480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Key issue was whether Mr. Kenny was entitled to avail of the NPE rule in respect of costs – despite the fact it had not been transposed into domestic law at the time of the litigation </a:t>
          </a:r>
          <a:endParaRPr lang="en-US" sz="1900" kern="1200"/>
        </a:p>
      </dsp:txBody>
      <dsp:txXfrm>
        <a:off x="51003" y="1731176"/>
        <a:ext cx="6161634" cy="942803"/>
      </dsp:txXfrm>
    </dsp:sp>
    <dsp:sp modelId="{24D4036E-8F0B-4B5D-880D-E2A9AB782226}">
      <dsp:nvSpPr>
        <dsp:cNvPr id="0" name=""/>
        <dsp:cNvSpPr/>
      </dsp:nvSpPr>
      <dsp:spPr>
        <a:xfrm>
          <a:off x="0" y="2779704"/>
          <a:ext cx="6263640" cy="104480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NPE rule drives from Article 9(4) of the AC and Article 10a/11 of the EIA Directive – ultimate transposed by article 50B PDA/s.3 EMPA 2011 </a:t>
          </a:r>
          <a:endParaRPr lang="en-US" sz="1900" kern="1200"/>
        </a:p>
      </dsp:txBody>
      <dsp:txXfrm>
        <a:off x="51003" y="2830707"/>
        <a:ext cx="6161634" cy="942803"/>
      </dsp:txXfrm>
    </dsp:sp>
    <dsp:sp modelId="{86619E98-9E51-4C15-BAF7-ADE9C047C592}">
      <dsp:nvSpPr>
        <dsp:cNvPr id="0" name=""/>
        <dsp:cNvSpPr/>
      </dsp:nvSpPr>
      <dsp:spPr>
        <a:xfrm>
          <a:off x="0" y="3879233"/>
          <a:ext cx="6263640" cy="104480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Mr. Kenny argued he was entitled to benefit of NPE rule despite the fact it had not been transposed into domestic law by 25</a:t>
          </a:r>
          <a:r>
            <a:rPr lang="en-IE" sz="1900" kern="1200" baseline="30000"/>
            <a:t>th</a:t>
          </a:r>
          <a:r>
            <a:rPr lang="en-IE" sz="1900" kern="1200"/>
            <a:t> of June 2005 at the time of the litigation     </a:t>
          </a:r>
          <a:endParaRPr lang="en-US" sz="1900" kern="1200"/>
        </a:p>
      </dsp:txBody>
      <dsp:txXfrm>
        <a:off x="51003" y="3930236"/>
        <a:ext cx="6161634" cy="942803"/>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C997BD0-CECB-4B9A-9101-3FBBE8A8239B}">
      <dsp:nvSpPr>
        <dsp:cNvPr id="0" name=""/>
        <dsp:cNvSpPr/>
      </dsp:nvSpPr>
      <dsp:spPr>
        <a:xfrm>
          <a:off x="0" y="529819"/>
          <a:ext cx="7037387" cy="106287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Public participation in planning/environmental decision making  is increasingly controversial </a:t>
          </a:r>
          <a:endParaRPr lang="en-US" sz="1900" kern="1200"/>
        </a:p>
      </dsp:txBody>
      <dsp:txXfrm>
        <a:off x="51885" y="581704"/>
        <a:ext cx="6933617" cy="959101"/>
      </dsp:txXfrm>
    </dsp:sp>
    <dsp:sp modelId="{3B6372C3-4AAD-4906-A290-CFA3F72A27CD}">
      <dsp:nvSpPr>
        <dsp:cNvPr id="0" name=""/>
        <dsp:cNvSpPr/>
      </dsp:nvSpPr>
      <dsp:spPr>
        <a:xfrm>
          <a:off x="0" y="1647411"/>
          <a:ext cx="7037387" cy="1062871"/>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‘Push-back’ against rights of public participation/access to justice which are seen by some as delaying or obstructing much needed infrastructure and in particular strategic housing development </a:t>
          </a:r>
          <a:endParaRPr lang="en-US" sz="1900" kern="1200"/>
        </a:p>
      </dsp:txBody>
      <dsp:txXfrm>
        <a:off x="51885" y="1699296"/>
        <a:ext cx="6933617" cy="959101"/>
      </dsp:txXfrm>
    </dsp:sp>
    <dsp:sp modelId="{AB5CFBC6-4B7E-466E-94DD-C7ECFEE2B469}">
      <dsp:nvSpPr>
        <dsp:cNvPr id="0" name=""/>
        <dsp:cNvSpPr/>
      </dsp:nvSpPr>
      <dsp:spPr>
        <a:xfrm>
          <a:off x="0" y="2765003"/>
          <a:ext cx="7037387" cy="1062871"/>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Calls for restrictions on rights of public participation to those directly impacted by a proposed development and other restrictions on challenges for planning/environmental decision making proposed</a:t>
          </a:r>
          <a:endParaRPr lang="en-US" sz="1900" kern="1200"/>
        </a:p>
      </dsp:txBody>
      <dsp:txXfrm>
        <a:off x="51885" y="2816888"/>
        <a:ext cx="6933617" cy="959101"/>
      </dsp:txXfrm>
    </dsp:sp>
    <dsp:sp modelId="{00504910-20DC-4762-966B-EE24144E718D}">
      <dsp:nvSpPr>
        <dsp:cNvPr id="0" name=""/>
        <dsp:cNvSpPr/>
      </dsp:nvSpPr>
      <dsp:spPr>
        <a:xfrm>
          <a:off x="0" y="3882595"/>
          <a:ext cx="7037387" cy="1062871"/>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l" defTabSz="844550">
            <a:lnSpc>
              <a:spcPct val="90000"/>
            </a:lnSpc>
            <a:spcBef>
              <a:spcPct val="0"/>
            </a:spcBef>
            <a:spcAft>
              <a:spcPct val="35000"/>
            </a:spcAft>
            <a:buNone/>
          </a:pPr>
          <a:r>
            <a:rPr lang="en-IE" sz="1900" kern="1200"/>
            <a:t>Ongoing AG led review of PDA 2000/Judicial Review procedures   </a:t>
          </a:r>
          <a:endParaRPr lang="en-US" sz="1900" kern="1200"/>
        </a:p>
      </dsp:txBody>
      <dsp:txXfrm>
        <a:off x="51885" y="3934480"/>
        <a:ext cx="6933617" cy="959101"/>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408250D-4A75-4CE9-A15A-DF089E5D29B2}">
      <dsp:nvSpPr>
        <dsp:cNvPr id="0" name=""/>
        <dsp:cNvSpPr/>
      </dsp:nvSpPr>
      <dsp:spPr>
        <a:xfrm>
          <a:off x="0" y="10043"/>
          <a:ext cx="6263640" cy="109980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IE" sz="2000" kern="1200"/>
            <a:t>We have committed in EU and International law to obligations in respect of public participation in environmental decision making  </a:t>
          </a:r>
          <a:endParaRPr lang="en-US" sz="2000" kern="1200"/>
        </a:p>
      </dsp:txBody>
      <dsp:txXfrm>
        <a:off x="53688" y="63731"/>
        <a:ext cx="6156264" cy="992424"/>
      </dsp:txXfrm>
    </dsp:sp>
    <dsp:sp modelId="{B4C9900E-ED1C-4B1C-9940-A04D52E5FFCF}">
      <dsp:nvSpPr>
        <dsp:cNvPr id="0" name=""/>
        <dsp:cNvSpPr/>
      </dsp:nvSpPr>
      <dsp:spPr>
        <a:xfrm>
          <a:off x="0" y="1167443"/>
          <a:ext cx="6263640" cy="109980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IE" sz="2000" kern="1200"/>
            <a:t>The Supreme Court has affirmed in a number of cases the </a:t>
          </a:r>
          <a:r>
            <a:rPr lang="en-IE" sz="2000" b="1" kern="1200"/>
            <a:t>value</a:t>
          </a:r>
          <a:r>
            <a:rPr lang="en-IE" sz="2000" kern="1200"/>
            <a:t> of public participation in informing decision making </a:t>
          </a:r>
          <a:endParaRPr lang="en-US" sz="2000" kern="1200"/>
        </a:p>
      </dsp:txBody>
      <dsp:txXfrm>
        <a:off x="53688" y="1221131"/>
        <a:ext cx="6156264" cy="992424"/>
      </dsp:txXfrm>
    </dsp:sp>
    <dsp:sp modelId="{EC94A1EF-FA64-42D8-BAD3-5FC46D35A6AE}">
      <dsp:nvSpPr>
        <dsp:cNvPr id="0" name=""/>
        <dsp:cNvSpPr/>
      </dsp:nvSpPr>
      <dsp:spPr>
        <a:xfrm>
          <a:off x="0" y="2324843"/>
          <a:ext cx="6263640" cy="109980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l" defTabSz="889000">
            <a:lnSpc>
              <a:spcPct val="90000"/>
            </a:lnSpc>
            <a:spcBef>
              <a:spcPct val="0"/>
            </a:spcBef>
            <a:spcAft>
              <a:spcPct val="35000"/>
            </a:spcAft>
            <a:buNone/>
          </a:pPr>
          <a:r>
            <a:rPr lang="en-IE" sz="2000" kern="1200"/>
            <a:t>Humphreys J. </a:t>
          </a:r>
          <a:r>
            <a:rPr lang="en-IE" sz="2000" i="1" kern="1200"/>
            <a:t>An Taisce v ABP &amp; Others </a:t>
          </a:r>
          <a:r>
            <a:rPr lang="en-IE" sz="2000" kern="1200"/>
            <a:t>[2021] IEHC 422:-   at para 34: </a:t>
          </a:r>
          <a:endParaRPr lang="en-US" sz="2000" kern="1200"/>
        </a:p>
      </dsp:txBody>
      <dsp:txXfrm>
        <a:off x="53688" y="2378531"/>
        <a:ext cx="6156264" cy="992424"/>
      </dsp:txXfrm>
    </dsp:sp>
    <dsp:sp modelId="{BE9C5D50-620B-4A83-BB59-6FF7433672FB}">
      <dsp:nvSpPr>
        <dsp:cNvPr id="0" name=""/>
        <dsp:cNvSpPr/>
      </dsp:nvSpPr>
      <dsp:spPr>
        <a:xfrm>
          <a:off x="0" y="3424644"/>
          <a:ext cx="6263640" cy="207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98871" tIns="25400" rIns="142240" bIns="25400" numCol="1" spcCol="1270" anchor="t" anchorCtr="0">
          <a:noAutofit/>
        </a:bodyPr>
        <a:lstStyle/>
        <a:p>
          <a:pPr marL="171450" lvl="1" indent="-171450" algn="just" defTabSz="711200">
            <a:lnSpc>
              <a:spcPct val="90000"/>
            </a:lnSpc>
            <a:spcBef>
              <a:spcPct val="0"/>
            </a:spcBef>
            <a:spcAft>
              <a:spcPct val="20000"/>
            </a:spcAft>
            <a:buChar char="•"/>
          </a:pPr>
          <a:r>
            <a:rPr lang="en-US" sz="1600" i="1" kern="1200" dirty="0"/>
            <a:t>“one should not unduly blame individual litigants for problems that are more properly down to the system overall. That applies with particular force where an applicant is exercising Aarhus rights, as here. It may be helpful to point out that art. 3(8) of the Aarhus convention renders unlawful, in international and EU law terms, the </a:t>
          </a:r>
          <a:r>
            <a:rPr lang="en-US" sz="1600" i="1" kern="1200" dirty="0" err="1"/>
            <a:t>victimisation</a:t>
          </a:r>
          <a:r>
            <a:rPr lang="en-US" sz="1600" i="1" kern="1200" dirty="0"/>
            <a:t> of an applicant for availing of rights of environmental participation and challenge. It logically follows that it would be equally unlawful, in such a sense, to counsel, procure or incite such </a:t>
          </a:r>
          <a:r>
            <a:rPr lang="en-US" sz="1600" i="1" kern="1200" dirty="0" err="1"/>
            <a:t>victimisation</a:t>
          </a:r>
          <a:r>
            <a:rPr lang="en-US" sz="1600" i="1" kern="1200" dirty="0"/>
            <a:t>, or to attempt to do so”</a:t>
          </a:r>
          <a:endParaRPr lang="en-US" sz="1600" kern="1200" dirty="0"/>
        </a:p>
      </dsp:txBody>
      <dsp:txXfrm>
        <a:off x="0" y="3424644"/>
        <a:ext cx="6263640" cy="2070000"/>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4.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C82BCF4-A1D7-408F-8B63-24A8522C83F3}" type="datetimeFigureOut">
              <a:rPr lang="en-IE" smtClean="0"/>
              <a:t>14/10/2021</a:t>
            </a:fld>
            <a:endParaRPr lang="en-I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AD237E0-A57A-4829-ACD5-4EFB780B73FA}" type="slidenum">
              <a:rPr lang="en-IE" smtClean="0"/>
              <a:t>‹#›</a:t>
            </a:fld>
            <a:endParaRPr lang="en-IE"/>
          </a:p>
        </p:txBody>
      </p:sp>
    </p:spTree>
    <p:extLst>
      <p:ext uri="{BB962C8B-B14F-4D97-AF65-F5344CB8AC3E}">
        <p14:creationId xmlns:p14="http://schemas.microsoft.com/office/powerpoint/2010/main" val="91398477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9AD237E0-A57A-4829-ACD5-4EFB780B73FA}" type="slidenum">
              <a:rPr lang="en-IE" smtClean="0"/>
              <a:t>12</a:t>
            </a:fld>
            <a:endParaRPr lang="en-IE"/>
          </a:p>
        </p:txBody>
      </p:sp>
    </p:spTree>
    <p:extLst>
      <p:ext uri="{BB962C8B-B14F-4D97-AF65-F5344CB8AC3E}">
        <p14:creationId xmlns:p14="http://schemas.microsoft.com/office/powerpoint/2010/main" val="32554010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3C6697-C341-4BE2-A3BE-00C9612ED1D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DC916F9A-134E-4834-BDFA-13622A07D98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CB3FBB7A-6FA2-4749-B00B-1C176154C917}"/>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5" name="Footer Placeholder 4">
            <a:extLst>
              <a:ext uri="{FF2B5EF4-FFF2-40B4-BE49-F238E27FC236}">
                <a16:creationId xmlns:a16="http://schemas.microsoft.com/office/drawing/2014/main" id="{865D72BC-7730-4988-A8B8-C4FB666C08A7}"/>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8E18E10-65F1-4DFE-9204-718494C192EF}"/>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3419036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B4595D-69FB-4DE8-9BEC-7A77A9353536}"/>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51B1C9AE-6EF1-43B3-BFFF-4102BF16465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FB3CD9C5-747B-4566-8C3D-9AC28D7A9E20}"/>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5" name="Footer Placeholder 4">
            <a:extLst>
              <a:ext uri="{FF2B5EF4-FFF2-40B4-BE49-F238E27FC236}">
                <a16:creationId xmlns:a16="http://schemas.microsoft.com/office/drawing/2014/main" id="{E488A4CF-870E-4D73-85C1-EAEA31C7397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674797E-B0C2-49C7-B84A-68C4C83C12E4}"/>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42630597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6234B74-5ED4-41C6-9B01-42832C3FE84F}"/>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FF802373-128C-41D4-9C41-96A790F4B62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8C541B1-D364-4F30-BFB5-448F862709DA}"/>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5" name="Footer Placeholder 4">
            <a:extLst>
              <a:ext uri="{FF2B5EF4-FFF2-40B4-BE49-F238E27FC236}">
                <a16:creationId xmlns:a16="http://schemas.microsoft.com/office/drawing/2014/main" id="{1367EB0F-EEB5-4CC5-8487-789CEEC6B13F}"/>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39172672-207E-4953-810C-BF58B531F891}"/>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3365598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099F72-9E66-4AC7-9ECA-65F6F9F26504}"/>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77B3AB4F-CB11-4EE2-8B74-57B791547F9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18F2E897-EACB-49B6-B54E-5D8F75BCE65D}"/>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5" name="Footer Placeholder 4">
            <a:extLst>
              <a:ext uri="{FF2B5EF4-FFF2-40B4-BE49-F238E27FC236}">
                <a16:creationId xmlns:a16="http://schemas.microsoft.com/office/drawing/2014/main" id="{9AB19F3D-235A-4DB4-8764-BB20709A8F95}"/>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9BB0C20-8DA2-4283-A7B7-A7F62ED86712}"/>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11025421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9167BB-2140-4ADA-855D-ACC48226360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7B5CFF05-A823-4C9D-B9A0-6DF8EA75C52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7A1AD5F-A77A-4998-94E4-41B68097C04B}"/>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5" name="Footer Placeholder 4">
            <a:extLst>
              <a:ext uri="{FF2B5EF4-FFF2-40B4-BE49-F238E27FC236}">
                <a16:creationId xmlns:a16="http://schemas.microsoft.com/office/drawing/2014/main" id="{87B631E7-6B46-49C3-8C88-2736EE4AF99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256B427-FCD6-4E7F-A84F-9CBA55B0B443}"/>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10476080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8B807-4309-4D0D-94C7-AC5C58720360}"/>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BA239C3C-8939-4C05-948B-CD1268C1539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00266F2C-391D-4476-917F-C3F955A2E0A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9E590BB6-F839-4076-B486-ABDB675CE33C}"/>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6" name="Footer Placeholder 5">
            <a:extLst>
              <a:ext uri="{FF2B5EF4-FFF2-40B4-BE49-F238E27FC236}">
                <a16:creationId xmlns:a16="http://schemas.microsoft.com/office/drawing/2014/main" id="{679C0099-4A4B-4B4D-B609-D5085E92065D}"/>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C1A9D5EC-8E6C-4433-BB4D-AA3BC9C7FB14}"/>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29161203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C2EAB6-CF27-43E7-AADD-C494FF6C2C7D}"/>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9AAF5CD0-3A15-4918-8D7E-D0B56C205BA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62ECF996-F2AD-4D01-8F71-3BB06533FDE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C565FBC9-0150-47CD-83F4-068EDA7A29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A90DCFCF-AEE3-4136-8B84-334E1ABB1AB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1FF1E862-08BD-4731-BC2C-9E9A756B977B}"/>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8" name="Footer Placeholder 7">
            <a:extLst>
              <a:ext uri="{FF2B5EF4-FFF2-40B4-BE49-F238E27FC236}">
                <a16:creationId xmlns:a16="http://schemas.microsoft.com/office/drawing/2014/main" id="{66864730-4ACD-4182-8211-F356B91B3A99}"/>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846C38E4-F740-453D-9EA1-ED6BDA199EE4}"/>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35112830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CA1A7E-25EB-44A0-89C2-526B942BBCA6}"/>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46649E5D-2BB1-4C1B-BBED-ADEC16C9F8F9}"/>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4" name="Footer Placeholder 3">
            <a:extLst>
              <a:ext uri="{FF2B5EF4-FFF2-40B4-BE49-F238E27FC236}">
                <a16:creationId xmlns:a16="http://schemas.microsoft.com/office/drawing/2014/main" id="{0C2F5FBC-55CC-4250-A21A-3D069C388BB3}"/>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C5C60071-268B-479E-ADFA-F223F7C396F3}"/>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38284846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7FF5CB2-7CB3-408A-AED6-E73E8A2457C6}"/>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3" name="Footer Placeholder 2">
            <a:extLst>
              <a:ext uri="{FF2B5EF4-FFF2-40B4-BE49-F238E27FC236}">
                <a16:creationId xmlns:a16="http://schemas.microsoft.com/office/drawing/2014/main" id="{848CDC94-B892-47B0-9DAC-0C7763FA09C5}"/>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3170A3CA-0DEF-44EC-8413-D82EE4602911}"/>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29259650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96C530-24C7-4959-88C5-E3E5F906917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6790A7D1-8152-4075-8A40-813274A81AE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E12CEFA7-A8D2-4464-9258-EC541E9E191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8D19E9-5B57-4276-AF52-83EC171B4145}"/>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6" name="Footer Placeholder 5">
            <a:extLst>
              <a:ext uri="{FF2B5EF4-FFF2-40B4-BE49-F238E27FC236}">
                <a16:creationId xmlns:a16="http://schemas.microsoft.com/office/drawing/2014/main" id="{D7385491-7589-4A8B-8943-94C2045E383C}"/>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6B494F98-A49A-4123-AFBA-0630C904F5FD}"/>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38423261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2466F7-53B5-4F15-A528-0E85258DEAD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830C2547-9F5A-4B9A-8AD5-E22B71B28BA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A96D2621-26FB-41C7-A681-63BE4BF12A3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9C81F4F-2212-4819-B54E-5E006266D808}"/>
              </a:ext>
            </a:extLst>
          </p:cNvPr>
          <p:cNvSpPr>
            <a:spLocks noGrp="1"/>
          </p:cNvSpPr>
          <p:nvPr>
            <p:ph type="dt" sz="half" idx="10"/>
          </p:nvPr>
        </p:nvSpPr>
        <p:spPr/>
        <p:txBody>
          <a:bodyPr/>
          <a:lstStyle/>
          <a:p>
            <a:fld id="{6D94E6DD-8454-4502-8A09-DD94BF701419}" type="datetimeFigureOut">
              <a:rPr lang="en-IE" smtClean="0"/>
              <a:t>14/10/2021</a:t>
            </a:fld>
            <a:endParaRPr lang="en-IE"/>
          </a:p>
        </p:txBody>
      </p:sp>
      <p:sp>
        <p:nvSpPr>
          <p:cNvPr id="6" name="Footer Placeholder 5">
            <a:extLst>
              <a:ext uri="{FF2B5EF4-FFF2-40B4-BE49-F238E27FC236}">
                <a16:creationId xmlns:a16="http://schemas.microsoft.com/office/drawing/2014/main" id="{A56093EC-9702-4281-B891-799F9D3DE29E}"/>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0054647-410F-4FBC-93CE-EED5493DF441}"/>
              </a:ext>
            </a:extLst>
          </p:cNvPr>
          <p:cNvSpPr>
            <a:spLocks noGrp="1"/>
          </p:cNvSpPr>
          <p:nvPr>
            <p:ph type="sldNum" sz="quarter" idx="12"/>
          </p:nvPr>
        </p:nvSpPr>
        <p:spPr/>
        <p:txBody>
          <a:bodyPr/>
          <a:lstStyle/>
          <a:p>
            <a:fld id="{8C00471A-AC03-47B9-882D-326972D16041}" type="slidenum">
              <a:rPr lang="en-IE" smtClean="0"/>
              <a:t>‹#›</a:t>
            </a:fld>
            <a:endParaRPr lang="en-IE"/>
          </a:p>
        </p:txBody>
      </p:sp>
    </p:spTree>
    <p:extLst>
      <p:ext uri="{BB962C8B-B14F-4D97-AF65-F5344CB8AC3E}">
        <p14:creationId xmlns:p14="http://schemas.microsoft.com/office/powerpoint/2010/main" val="10809297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D5CD44-B95F-44D5-8283-C72220D5F6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B6C46EFF-FC6F-4573-BB34-A4DA9CAE1B2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0F285C56-7331-472B-BF35-A1C8BAF27A3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94E6DD-8454-4502-8A09-DD94BF701419}" type="datetimeFigureOut">
              <a:rPr lang="en-IE" smtClean="0"/>
              <a:t>14/10/2021</a:t>
            </a:fld>
            <a:endParaRPr lang="en-IE"/>
          </a:p>
        </p:txBody>
      </p:sp>
      <p:sp>
        <p:nvSpPr>
          <p:cNvPr id="5" name="Footer Placeholder 4">
            <a:extLst>
              <a:ext uri="{FF2B5EF4-FFF2-40B4-BE49-F238E27FC236}">
                <a16:creationId xmlns:a16="http://schemas.microsoft.com/office/drawing/2014/main" id="{01D4F0B3-D473-4300-B2ED-3A51B4E7B23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38BAF448-9044-4264-A3C7-72CF93B8505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C00471A-AC03-47B9-882D-326972D16041}" type="slidenum">
              <a:rPr lang="en-IE" smtClean="0"/>
              <a:t>‹#›</a:t>
            </a:fld>
            <a:endParaRPr lang="en-IE"/>
          </a:p>
        </p:txBody>
      </p:sp>
    </p:spTree>
    <p:extLst>
      <p:ext uri="{BB962C8B-B14F-4D97-AF65-F5344CB8AC3E}">
        <p14:creationId xmlns:p14="http://schemas.microsoft.com/office/powerpoint/2010/main" val="1708434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9" name="Rectangle 46">
            <a:extLst>
              <a:ext uri="{FF2B5EF4-FFF2-40B4-BE49-F238E27FC236}">
                <a16:creationId xmlns:a16="http://schemas.microsoft.com/office/drawing/2014/main" id="{8D0D6D3E-D7F9-4591-9CA9-DDF4DB1F73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BCF6CD2C-398C-4924-A5FB-CA6A81859991}"/>
              </a:ext>
            </a:extLst>
          </p:cNvPr>
          <p:cNvSpPr>
            <a:spLocks noGrp="1"/>
          </p:cNvSpPr>
          <p:nvPr>
            <p:ph type="ctrTitle"/>
          </p:nvPr>
        </p:nvSpPr>
        <p:spPr>
          <a:xfrm>
            <a:off x="982639" y="1012536"/>
            <a:ext cx="4613300" cy="3163224"/>
          </a:xfrm>
        </p:spPr>
        <p:txBody>
          <a:bodyPr anchor="t">
            <a:normAutofit/>
          </a:bodyPr>
          <a:lstStyle/>
          <a:p>
            <a:pPr algn="l"/>
            <a:r>
              <a:rPr lang="en-IE" sz="4400" b="1" dirty="0"/>
              <a:t>Public participation in Environmental Law </a:t>
            </a:r>
            <a:br>
              <a:rPr lang="en-IE" sz="4400" b="1" dirty="0"/>
            </a:br>
            <a:r>
              <a:rPr lang="en-IE" sz="4400" b="1" i="1" dirty="0"/>
              <a:t>Some recent developments</a:t>
            </a:r>
          </a:p>
        </p:txBody>
      </p:sp>
      <p:sp>
        <p:nvSpPr>
          <p:cNvPr id="3" name="Subtitle 2">
            <a:extLst>
              <a:ext uri="{FF2B5EF4-FFF2-40B4-BE49-F238E27FC236}">
                <a16:creationId xmlns:a16="http://schemas.microsoft.com/office/drawing/2014/main" id="{25CED194-A259-4F9C-92B7-C6632137678A}"/>
              </a:ext>
            </a:extLst>
          </p:cNvPr>
          <p:cNvSpPr>
            <a:spLocks noGrp="1"/>
          </p:cNvSpPr>
          <p:nvPr>
            <p:ph type="subTitle" idx="1"/>
          </p:nvPr>
        </p:nvSpPr>
        <p:spPr>
          <a:xfrm>
            <a:off x="982638" y="4389120"/>
            <a:ext cx="4408228" cy="1192815"/>
          </a:xfrm>
        </p:spPr>
        <p:txBody>
          <a:bodyPr anchor="b">
            <a:normAutofit fontScale="92500" lnSpcReduction="10000"/>
          </a:bodyPr>
          <a:lstStyle/>
          <a:p>
            <a:pPr algn="l"/>
            <a:r>
              <a:rPr lang="en-IE" sz="3200" b="1" dirty="0"/>
              <a:t>Tom Flynn </a:t>
            </a:r>
          </a:p>
          <a:p>
            <a:pPr algn="l"/>
            <a:r>
              <a:rPr lang="en-IE" sz="2000" i="1" dirty="0"/>
              <a:t>Senior Counsel </a:t>
            </a:r>
          </a:p>
          <a:p>
            <a:pPr algn="l"/>
            <a:r>
              <a:rPr lang="en-IE" sz="2000" i="1" dirty="0"/>
              <a:t>Member of the Inner Bar </a:t>
            </a:r>
          </a:p>
        </p:txBody>
      </p:sp>
      <p:sp>
        <p:nvSpPr>
          <p:cNvPr id="60" name="Rectangle 48">
            <a:extLst>
              <a:ext uri="{FF2B5EF4-FFF2-40B4-BE49-F238E27FC236}">
                <a16:creationId xmlns:a16="http://schemas.microsoft.com/office/drawing/2014/main" id="{C4C9F2B0-1044-46EB-8AEB-C3BFFDE6C2C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4068664" cy="6858000"/>
          </a:xfrm>
          <a:prstGeom prst="rect">
            <a:avLst/>
          </a:prstGeom>
          <a:gradFill>
            <a:gsLst>
              <a:gs pos="26000">
                <a:srgbClr val="000000"/>
              </a:gs>
              <a:gs pos="100000">
                <a:schemeClr val="accent1"/>
              </a:gs>
            </a:gsLst>
            <a:lin ang="9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Rectangle 50">
            <a:extLst>
              <a:ext uri="{FF2B5EF4-FFF2-40B4-BE49-F238E27FC236}">
                <a16:creationId xmlns:a16="http://schemas.microsoft.com/office/drawing/2014/main" id="{D28B54C3-B57B-472A-B96E-1FCB67093D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23336" y="-3"/>
            <a:ext cx="3611463" cy="6858000"/>
          </a:xfrm>
          <a:prstGeom prst="rect">
            <a:avLst/>
          </a:prstGeom>
          <a:gradFill>
            <a:gsLst>
              <a:gs pos="0">
                <a:schemeClr val="accent1">
                  <a:lumMod val="75000"/>
                  <a:alpha val="56000"/>
                </a:schemeClr>
              </a:gs>
              <a:gs pos="100000">
                <a:srgbClr val="000000">
                  <a:alpha val="52000"/>
                </a:srgb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Rectangle 52">
            <a:extLst>
              <a:ext uri="{FF2B5EF4-FFF2-40B4-BE49-F238E27FC236}">
                <a16:creationId xmlns:a16="http://schemas.microsoft.com/office/drawing/2014/main" id="{7DB3C429-F8DA-49B9-AF84-21996FCF7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230721" y="-107390"/>
            <a:ext cx="3853890" cy="4068665"/>
          </a:xfrm>
          <a:prstGeom prst="rect">
            <a:avLst/>
          </a:prstGeom>
          <a:gradFill>
            <a:gsLst>
              <a:gs pos="0">
                <a:srgbClr val="000000">
                  <a:alpha val="34000"/>
                </a:srgbClr>
              </a:gs>
              <a:gs pos="96000">
                <a:schemeClr val="accent1">
                  <a:alpha val="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Plant growing in a concrete crack">
            <a:extLst>
              <a:ext uri="{FF2B5EF4-FFF2-40B4-BE49-F238E27FC236}">
                <a16:creationId xmlns:a16="http://schemas.microsoft.com/office/drawing/2014/main" id="{8D2DAA45-8805-4C2D-AC5F-E86CE243669F}"/>
              </a:ext>
            </a:extLst>
          </p:cNvPr>
          <p:cNvPicPr>
            <a:picLocks noChangeAspect="1"/>
          </p:cNvPicPr>
          <p:nvPr/>
        </p:nvPicPr>
        <p:blipFill rotWithShape="1">
          <a:blip r:embed="rId2"/>
          <a:srcRect l="7492" r="25757" b="-2"/>
          <a:stretch/>
        </p:blipFill>
        <p:spPr>
          <a:xfrm>
            <a:off x="6096000" y="1012536"/>
            <a:ext cx="4756162" cy="4756162"/>
          </a:xfrm>
          <a:custGeom>
            <a:avLst/>
            <a:gdLst/>
            <a:ahLst/>
            <a:cxnLst/>
            <a:rect l="l" t="t" r="r" b="b"/>
            <a:pathLst>
              <a:path w="5031136" h="5031136">
                <a:moveTo>
                  <a:pt x="2515568" y="0"/>
                </a:moveTo>
                <a:cubicBezTo>
                  <a:pt x="3904878" y="0"/>
                  <a:pt x="5031136" y="1126258"/>
                  <a:pt x="5031136" y="2515568"/>
                </a:cubicBezTo>
                <a:cubicBezTo>
                  <a:pt x="5031136" y="3904878"/>
                  <a:pt x="3904878" y="5031136"/>
                  <a:pt x="2515568" y="5031136"/>
                </a:cubicBezTo>
                <a:cubicBezTo>
                  <a:pt x="1126258" y="5031136"/>
                  <a:pt x="0" y="3904878"/>
                  <a:pt x="0" y="2515568"/>
                </a:cubicBezTo>
                <a:cubicBezTo>
                  <a:pt x="0" y="1126258"/>
                  <a:pt x="1126258" y="0"/>
                  <a:pt x="2515568" y="0"/>
                </a:cubicBezTo>
                <a:close/>
              </a:path>
            </a:pathLst>
          </a:custGeom>
        </p:spPr>
      </p:pic>
    </p:spTree>
    <p:extLst>
      <p:ext uri="{BB962C8B-B14F-4D97-AF65-F5344CB8AC3E}">
        <p14:creationId xmlns:p14="http://schemas.microsoft.com/office/powerpoint/2010/main" val="10219755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500"/>
                                  </p:stCondLst>
                                  <p:iterate>
                                    <p:tmPct val="10000"/>
                                  </p:iterate>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700"/>
                                        <p:tgtEl>
                                          <p:spTgt spid="3">
                                            <p:txEl>
                                              <p:pRg st="0" end="0"/>
                                            </p:txEl>
                                          </p:spTgt>
                                        </p:tgtEl>
                                      </p:cBhvr>
                                    </p:animEffect>
                                  </p:childTnLst>
                                </p:cTn>
                              </p:par>
                              <p:par>
                                <p:cTn id="8" presetID="10" presetClass="entr" presetSubtype="0" fill="hold" grpId="0" nodeType="withEffect">
                                  <p:stCondLst>
                                    <p:cond delay="1000"/>
                                  </p:stCondLst>
                                  <p:iterate>
                                    <p:tmPct val="10000"/>
                                  </p:iterate>
                                  <p:childTnLst>
                                    <p:set>
                                      <p:cBhvr>
                                        <p:cTn id="9" dur="1" fill="hold">
                                          <p:stCondLst>
                                            <p:cond delay="0"/>
                                          </p:stCondLst>
                                        </p:cTn>
                                        <p:tgtEl>
                                          <p:spTgt spid="2"/>
                                        </p:tgtEl>
                                        <p:attrNameLst>
                                          <p:attrName>style.visibility</p:attrName>
                                        </p:attrNameLst>
                                      </p:cBhvr>
                                      <p:to>
                                        <p:strVal val="visible"/>
                                      </p:to>
                                    </p:set>
                                    <p:animEffect transition="in" filter="fade">
                                      <p:cBhvr>
                                        <p:cTn id="10" dur="7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1500"/>
                                  </p:stCondLst>
                                  <p:iterate>
                                    <p:tmPct val="10000"/>
                                  </p:iterate>
                                  <p:childTnLst>
                                    <p:set>
                                      <p:cBhvr>
                                        <p:cTn id="14" dur="1" fill="hold">
                                          <p:stCondLst>
                                            <p:cond delay="0"/>
                                          </p:stCondLst>
                                        </p:cTn>
                                        <p:tgtEl>
                                          <p:spTgt spid="3">
                                            <p:txEl>
                                              <p:pRg st="1" end="1"/>
                                            </p:txEl>
                                          </p:spTgt>
                                        </p:tgtEl>
                                        <p:attrNameLst>
                                          <p:attrName>style.visibility</p:attrName>
                                        </p:attrNameLst>
                                      </p:cBhvr>
                                      <p:to>
                                        <p:strVal val="visible"/>
                                      </p:to>
                                    </p:set>
                                    <p:animEffect transition="in" filter="fade">
                                      <p:cBhvr>
                                        <p:cTn id="15" dur="700"/>
                                        <p:tgtEl>
                                          <p:spTgt spid="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1500"/>
                                  </p:stCondLst>
                                  <p:iterate>
                                    <p:tmPct val="10000"/>
                                  </p:iterate>
                                  <p:childTnLst>
                                    <p:set>
                                      <p:cBhvr>
                                        <p:cTn id="19" dur="1" fill="hold">
                                          <p:stCondLst>
                                            <p:cond delay="0"/>
                                          </p:stCondLst>
                                        </p:cTn>
                                        <p:tgtEl>
                                          <p:spTgt spid="3">
                                            <p:txEl>
                                              <p:pRg st="2" end="2"/>
                                            </p:txEl>
                                          </p:spTgt>
                                        </p:tgtEl>
                                        <p:attrNameLst>
                                          <p:attrName>style.visibility</p:attrName>
                                        </p:attrNameLst>
                                      </p:cBhvr>
                                      <p:to>
                                        <p:strVal val="visible"/>
                                      </p:to>
                                    </p:set>
                                    <p:animEffect transition="in" filter="fade">
                                      <p:cBhvr>
                                        <p:cTn id="20" dur="7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B66B6033-27F3-47A1-AF7E-0293A7F4AAC4}"/>
              </a:ext>
            </a:extLst>
          </p:cNvPr>
          <p:cNvSpPr>
            <a:spLocks noGrp="1"/>
          </p:cNvSpPr>
          <p:nvPr>
            <p:ph type="title"/>
          </p:nvPr>
        </p:nvSpPr>
        <p:spPr>
          <a:xfrm>
            <a:off x="1371599" y="294538"/>
            <a:ext cx="9895951" cy="1033669"/>
          </a:xfrm>
        </p:spPr>
        <p:txBody>
          <a:bodyPr>
            <a:normAutofit/>
          </a:bodyPr>
          <a:lstStyle/>
          <a:p>
            <a:r>
              <a:rPr lang="en-IE" sz="4000" b="1" i="1">
                <a:solidFill>
                  <a:srgbClr val="FFFFFF"/>
                </a:solidFill>
              </a:rPr>
              <a:t>Kenny v TCD -  Klohn v ABP C-167/17</a:t>
            </a:r>
          </a:p>
        </p:txBody>
      </p:sp>
      <p:sp>
        <p:nvSpPr>
          <p:cNvPr id="3" name="Content Placeholder 2">
            <a:extLst>
              <a:ext uri="{FF2B5EF4-FFF2-40B4-BE49-F238E27FC236}">
                <a16:creationId xmlns:a16="http://schemas.microsoft.com/office/drawing/2014/main" id="{3E60AD6F-F335-47C2-BAE0-FC58E019E411}"/>
              </a:ext>
            </a:extLst>
          </p:cNvPr>
          <p:cNvSpPr>
            <a:spLocks noGrp="1"/>
          </p:cNvSpPr>
          <p:nvPr>
            <p:ph idx="1"/>
          </p:nvPr>
        </p:nvSpPr>
        <p:spPr>
          <a:xfrm>
            <a:off x="1371599" y="2318197"/>
            <a:ext cx="9724031" cy="3683358"/>
          </a:xfrm>
        </p:spPr>
        <p:txBody>
          <a:bodyPr anchor="ctr">
            <a:normAutofit/>
          </a:bodyPr>
          <a:lstStyle/>
          <a:p>
            <a:pPr algn="just"/>
            <a:r>
              <a:rPr lang="en-IE" sz="2000" dirty="0"/>
              <a:t>Reliance placed on</a:t>
            </a:r>
            <a:r>
              <a:rPr lang="en-US" sz="2000" dirty="0"/>
              <a:t> judgement of CJEU in </a:t>
            </a:r>
            <a:r>
              <a:rPr lang="en-US" sz="2000" i="1" dirty="0" err="1"/>
              <a:t>Klohn</a:t>
            </a:r>
            <a:r>
              <a:rPr lang="en-US" sz="2000" i="1" dirty="0"/>
              <a:t> v. An Bord </a:t>
            </a:r>
            <a:r>
              <a:rPr lang="en-US" sz="2000" i="1" dirty="0" err="1"/>
              <a:t>Pleanála</a:t>
            </a:r>
            <a:r>
              <a:rPr lang="en-US" sz="2000" i="1" dirty="0"/>
              <a:t>, Case C-167/17 – </a:t>
            </a:r>
          </a:p>
          <a:p>
            <a:pPr algn="just"/>
            <a:r>
              <a:rPr lang="en-US" sz="2000" dirty="0"/>
              <a:t>In </a:t>
            </a:r>
            <a:r>
              <a:rPr lang="en-US" sz="2000" i="1" dirty="0" err="1"/>
              <a:t>Klohn</a:t>
            </a:r>
            <a:r>
              <a:rPr lang="en-US" sz="2000" dirty="0"/>
              <a:t> CJEU held although article 10a was not directly effective national courts of a Member State are required to interpret national law to the fullest extent possible in a manner consistent with the objective of the Directive, </a:t>
            </a:r>
            <a:r>
              <a:rPr lang="en-US" sz="2000" b="1" i="1" dirty="0"/>
              <a:t>once the time limit for transposition had expired, costs questions in proceedings which were ongoing before the transposition date law must be assessed in so far as possible in a manner compatible with the Directive</a:t>
            </a:r>
            <a:r>
              <a:rPr lang="en-IE" sz="2000" b="1" i="1" dirty="0"/>
              <a:t> </a:t>
            </a:r>
          </a:p>
          <a:p>
            <a:pPr algn="just"/>
            <a:r>
              <a:rPr lang="en-US" sz="2000" dirty="0"/>
              <a:t>CJEU principle of </a:t>
            </a:r>
            <a:r>
              <a:rPr lang="en-US" sz="2000" i="1" dirty="0"/>
              <a:t>res judicata applies </a:t>
            </a:r>
            <a:r>
              <a:rPr lang="en-US" sz="2000" dirty="0"/>
              <a:t> judicial decisions which have become final after all rights of appeal or review have been exhausted, or because of the expiry of time limits for appeal or review can no longer be called into question, even in the light of NPE principles</a:t>
            </a:r>
            <a:r>
              <a:rPr lang="en-IE" sz="2000" i="1" dirty="0"/>
              <a:t> </a:t>
            </a:r>
          </a:p>
          <a:p>
            <a:endParaRPr lang="en-IE" sz="2000" i="1" dirty="0"/>
          </a:p>
          <a:p>
            <a:endParaRPr lang="en-IE" sz="2000" i="1" dirty="0"/>
          </a:p>
        </p:txBody>
      </p:sp>
    </p:spTree>
    <p:extLst>
      <p:ext uri="{BB962C8B-B14F-4D97-AF65-F5344CB8AC3E}">
        <p14:creationId xmlns:p14="http://schemas.microsoft.com/office/powerpoint/2010/main" val="1179883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3" name="Rectangle 12">
            <a:extLst>
              <a:ext uri="{FF2B5EF4-FFF2-40B4-BE49-F238E27FC236}">
                <a16:creationId xmlns:a16="http://schemas.microsoft.com/office/drawing/2014/main" id="{429917F3-0560-4C6F-B265-458B218C4B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CB167E8-7F1D-4FE3-8B64-BB8C9019BC69}"/>
              </a:ext>
            </a:extLst>
          </p:cNvPr>
          <p:cNvSpPr>
            <a:spLocks noGrp="1"/>
          </p:cNvSpPr>
          <p:nvPr>
            <p:ph type="title"/>
          </p:nvPr>
        </p:nvSpPr>
        <p:spPr>
          <a:xfrm>
            <a:off x="1271588" y="662400"/>
            <a:ext cx="10055721" cy="1325563"/>
          </a:xfrm>
        </p:spPr>
        <p:txBody>
          <a:bodyPr anchor="t">
            <a:normAutofit/>
          </a:bodyPr>
          <a:lstStyle/>
          <a:p>
            <a:r>
              <a:rPr lang="en-IE" b="1" i="1"/>
              <a:t>Kenny v TCD – effect of Klohn </a:t>
            </a:r>
            <a:endParaRPr lang="en-IE"/>
          </a:p>
        </p:txBody>
      </p:sp>
      <p:grpSp>
        <p:nvGrpSpPr>
          <p:cNvPr id="15" name="Group 14">
            <a:extLst>
              <a:ext uri="{FF2B5EF4-FFF2-40B4-BE49-F238E27FC236}">
                <a16:creationId xmlns:a16="http://schemas.microsoft.com/office/drawing/2014/main" id="{AA39BAE7-7EB8-4E22-BCBB-F00F514DB7E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0"/>
            <a:ext cx="885825" cy="6858000"/>
            <a:chOff x="0" y="0"/>
            <a:chExt cx="885825" cy="6858000"/>
          </a:xfrm>
        </p:grpSpPr>
        <p:sp>
          <p:nvSpPr>
            <p:cNvPr id="16" name="Freeform 6">
              <a:extLst>
                <a:ext uri="{FF2B5EF4-FFF2-40B4-BE49-F238E27FC236}">
                  <a16:creationId xmlns:a16="http://schemas.microsoft.com/office/drawing/2014/main" id="{CE476A00-9FF6-4B98-9E5C-7A22D8F59C4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rgbClr val="FFFFFF"/>
            </a:solidFill>
            <a:ln w="0">
              <a:noFill/>
              <a:prstDash val="solid"/>
              <a:round/>
              <a:headEnd/>
              <a:tailEnd/>
            </a:ln>
          </p:spPr>
        </p:sp>
        <p:sp>
          <p:nvSpPr>
            <p:cNvPr id="17" name="Freeform 6">
              <a:extLst>
                <a:ext uri="{FF2B5EF4-FFF2-40B4-BE49-F238E27FC236}">
                  <a16:creationId xmlns:a16="http://schemas.microsoft.com/office/drawing/2014/main" id="{8F0632CB-5E59-4727-9C88-4537512D563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accent1">
                <a:lumMod val="50000"/>
                <a:alpha val="25000"/>
              </a:schemeClr>
            </a:solidFill>
            <a:ln w="0">
              <a:noFill/>
              <a:prstDash val="solid"/>
              <a:round/>
              <a:headEnd/>
              <a:tailEnd/>
            </a:ln>
          </p:spPr>
        </p:sp>
      </p:grpSp>
      <p:sp>
        <p:nvSpPr>
          <p:cNvPr id="3" name="Content Placeholder 2">
            <a:extLst>
              <a:ext uri="{FF2B5EF4-FFF2-40B4-BE49-F238E27FC236}">
                <a16:creationId xmlns:a16="http://schemas.microsoft.com/office/drawing/2014/main" id="{CF76ED50-15F0-44DE-98B8-1403607617FF}"/>
              </a:ext>
            </a:extLst>
          </p:cNvPr>
          <p:cNvSpPr>
            <a:spLocks noGrp="1"/>
          </p:cNvSpPr>
          <p:nvPr>
            <p:ph idx="1"/>
          </p:nvPr>
        </p:nvSpPr>
        <p:spPr>
          <a:xfrm>
            <a:off x="1251678" y="2286001"/>
            <a:ext cx="10089112" cy="3909599"/>
          </a:xfrm>
        </p:spPr>
        <p:txBody>
          <a:bodyPr>
            <a:normAutofit/>
          </a:bodyPr>
          <a:lstStyle/>
          <a:p>
            <a:endParaRPr lang="en-US" sz="1900" dirty="0">
              <a:solidFill>
                <a:schemeClr val="tx1">
                  <a:alpha val="60000"/>
                </a:schemeClr>
              </a:solidFill>
            </a:endParaRPr>
          </a:p>
          <a:p>
            <a:r>
              <a:rPr lang="en-US" sz="1900" dirty="0">
                <a:solidFill>
                  <a:schemeClr val="tx1">
                    <a:alpha val="60000"/>
                  </a:schemeClr>
                </a:solidFill>
              </a:rPr>
              <a:t>Baker J at para 93 of judgement:</a:t>
            </a:r>
          </a:p>
          <a:p>
            <a:pPr marL="0" indent="0">
              <a:buNone/>
            </a:pPr>
            <a:r>
              <a:rPr lang="en-US" sz="1900" dirty="0">
                <a:solidFill>
                  <a:schemeClr val="tx1">
                    <a:alpha val="60000"/>
                  </a:schemeClr>
                </a:solidFill>
              </a:rPr>
              <a:t>“</a:t>
            </a:r>
            <a:r>
              <a:rPr lang="en-US" sz="1900" i="1" dirty="0">
                <a:solidFill>
                  <a:schemeClr val="tx1">
                    <a:alpha val="60000"/>
                  </a:schemeClr>
                </a:solidFill>
              </a:rPr>
              <a:t>In practical terms that means that costs proceedings brought before 25 June 2005, the deadline for transposition into national law of Directive 85/337 as amended, </a:t>
            </a:r>
            <a:r>
              <a:rPr lang="en-US" sz="1900" b="1" i="1" dirty="0">
                <a:solidFill>
                  <a:schemeClr val="tx1">
                    <a:alpha val="60000"/>
                  </a:schemeClr>
                </a:solidFill>
              </a:rPr>
              <a:t>could still be subject to NPE principles once they had not concluded before that date</a:t>
            </a:r>
            <a:r>
              <a:rPr lang="en-US" sz="1900" i="1" dirty="0">
                <a:solidFill>
                  <a:schemeClr val="tx1">
                    <a:alpha val="60000"/>
                  </a:schemeClr>
                </a:solidFill>
              </a:rPr>
              <a:t>. However, the principle of non-retroactivity and legal certainty are not displaced. Of particular relevance in the present case is that the CJEU confirmed that </a:t>
            </a:r>
            <a:r>
              <a:rPr lang="en-US" sz="1900" b="1" i="1" dirty="0">
                <a:solidFill>
                  <a:schemeClr val="tx1">
                    <a:alpha val="60000"/>
                  </a:schemeClr>
                </a:solidFill>
              </a:rPr>
              <a:t>the principle of res judicata must mean that judicial decisions which have become final after all rights of appeal or review have been exhausted, or because of the expiry of time limits for appeal or review can no longer be called into question, even in the light of NPE principles</a:t>
            </a:r>
            <a:r>
              <a:rPr lang="en-US" sz="1900" i="1" dirty="0">
                <a:solidFill>
                  <a:schemeClr val="tx1">
                    <a:alpha val="60000"/>
                  </a:schemeClr>
                </a:solidFill>
              </a:rPr>
              <a:t>. EU law could not require national law to be interpreted contra </a:t>
            </a:r>
            <a:r>
              <a:rPr lang="en-US" sz="1900" i="1" dirty="0" err="1">
                <a:solidFill>
                  <a:schemeClr val="tx1">
                    <a:alpha val="60000"/>
                  </a:schemeClr>
                </a:solidFill>
              </a:rPr>
              <a:t>legem</a:t>
            </a:r>
            <a:r>
              <a:rPr lang="en-US" sz="1900" i="1" dirty="0">
                <a:solidFill>
                  <a:schemeClr val="tx1">
                    <a:alpha val="60000"/>
                  </a:schemeClr>
                </a:solidFill>
              </a:rPr>
              <a:t>. The Taxing Master or a court on review could in a suitable case consider the quantum or measure of costs applying NPE principles </a:t>
            </a:r>
            <a:r>
              <a:rPr lang="en-US" sz="1900" b="1" i="1" dirty="0">
                <a:solidFill>
                  <a:schemeClr val="tx1">
                    <a:alpha val="60000"/>
                  </a:schemeClr>
                </a:solidFill>
              </a:rPr>
              <a:t>when that had not already been conclusively determined judicially.”</a:t>
            </a:r>
            <a:endParaRPr lang="en-IE" sz="1900" b="1" i="1" dirty="0">
              <a:solidFill>
                <a:schemeClr val="tx1">
                  <a:alpha val="60000"/>
                </a:schemeClr>
              </a:solidFill>
            </a:endParaRPr>
          </a:p>
        </p:txBody>
      </p:sp>
    </p:spTree>
    <p:extLst>
      <p:ext uri="{BB962C8B-B14F-4D97-AF65-F5344CB8AC3E}">
        <p14:creationId xmlns:p14="http://schemas.microsoft.com/office/powerpoint/2010/main" val="8982743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2" name="Rectangle 12">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4">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6">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8">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69E498D-78F2-4CC9-8C39-6FFDB0917414}"/>
              </a:ext>
            </a:extLst>
          </p:cNvPr>
          <p:cNvSpPr>
            <a:spLocks noGrp="1"/>
          </p:cNvSpPr>
          <p:nvPr>
            <p:ph type="title"/>
          </p:nvPr>
        </p:nvSpPr>
        <p:spPr>
          <a:xfrm>
            <a:off x="1371599" y="294538"/>
            <a:ext cx="9895951" cy="1033669"/>
          </a:xfrm>
        </p:spPr>
        <p:txBody>
          <a:bodyPr>
            <a:normAutofit/>
          </a:bodyPr>
          <a:lstStyle/>
          <a:p>
            <a:r>
              <a:rPr lang="en-IE" sz="3700" b="1" i="1">
                <a:solidFill>
                  <a:srgbClr val="FFFFFF"/>
                </a:solidFill>
              </a:rPr>
              <a:t>Kenny v TCD </a:t>
            </a:r>
            <a:r>
              <a:rPr lang="en-IE" sz="3700" b="1">
                <a:solidFill>
                  <a:srgbClr val="FFFFFF"/>
                </a:solidFill>
              </a:rPr>
              <a:t>– was appellant able to rely on </a:t>
            </a:r>
            <a:r>
              <a:rPr lang="en-IE" sz="3700" b="1" i="1">
                <a:solidFill>
                  <a:srgbClr val="FFFFFF"/>
                </a:solidFill>
              </a:rPr>
              <a:t>Klohn ?</a:t>
            </a:r>
            <a:r>
              <a:rPr lang="en-IE" sz="3700" b="1">
                <a:solidFill>
                  <a:srgbClr val="FFFFFF"/>
                </a:solidFill>
              </a:rPr>
              <a:t> </a:t>
            </a:r>
          </a:p>
        </p:txBody>
      </p:sp>
      <p:sp>
        <p:nvSpPr>
          <p:cNvPr id="3" name="Content Placeholder 2">
            <a:extLst>
              <a:ext uri="{FF2B5EF4-FFF2-40B4-BE49-F238E27FC236}">
                <a16:creationId xmlns:a16="http://schemas.microsoft.com/office/drawing/2014/main" id="{E25F9FB6-EB39-4B05-A9CA-7F1FE950D51F}"/>
              </a:ext>
            </a:extLst>
          </p:cNvPr>
          <p:cNvSpPr>
            <a:spLocks noGrp="1"/>
          </p:cNvSpPr>
          <p:nvPr>
            <p:ph idx="1"/>
          </p:nvPr>
        </p:nvSpPr>
        <p:spPr>
          <a:xfrm>
            <a:off x="1371599" y="2318197"/>
            <a:ext cx="9724031" cy="3683358"/>
          </a:xfrm>
        </p:spPr>
        <p:txBody>
          <a:bodyPr anchor="ctr">
            <a:normAutofit/>
          </a:bodyPr>
          <a:lstStyle/>
          <a:p>
            <a:r>
              <a:rPr lang="en-IE" sz="2000" dirty="0"/>
              <a:t>Baker J. analysed each of the cost’s orders appealed;</a:t>
            </a:r>
          </a:p>
          <a:p>
            <a:pPr marL="0" indent="0">
              <a:buNone/>
            </a:pPr>
            <a:r>
              <a:rPr lang="en-IE" sz="2000" dirty="0"/>
              <a:t> </a:t>
            </a:r>
            <a:r>
              <a:rPr lang="en-IE" sz="2000" i="1" dirty="0"/>
              <a:t>“</a:t>
            </a:r>
            <a:r>
              <a:rPr lang="en-US" sz="2000" i="1" dirty="0"/>
              <a:t>In the present appeals at the date of the two orders under appeal, the decisions awarding Trinity costs against Mr. Kenny and the measurement of those costs, had been finally determined as a matter of national law. Some of these decisions were made after the transposition date of 25 June 2005. Nonetheless Mr. Kenny did not avail of national procedural measures to challenge the measurement of costs, or where he did he did not do so on NPE grounds”</a:t>
            </a:r>
          </a:p>
          <a:p>
            <a:r>
              <a:rPr lang="en-US" sz="2000" dirty="0"/>
              <a:t>Appeal dismissed </a:t>
            </a:r>
            <a:endParaRPr lang="en-IE" sz="2000" dirty="0"/>
          </a:p>
        </p:txBody>
      </p:sp>
    </p:spTree>
    <p:extLst>
      <p:ext uri="{BB962C8B-B14F-4D97-AF65-F5344CB8AC3E}">
        <p14:creationId xmlns:p14="http://schemas.microsoft.com/office/powerpoint/2010/main" val="396502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2271DAF6-C223-4D77-B7D4-E2E1B091AE29}"/>
              </a:ext>
            </a:extLst>
          </p:cNvPr>
          <p:cNvSpPr>
            <a:spLocks noGrp="1"/>
          </p:cNvSpPr>
          <p:nvPr>
            <p:ph type="title"/>
          </p:nvPr>
        </p:nvSpPr>
        <p:spPr>
          <a:xfrm>
            <a:off x="777240" y="731519"/>
            <a:ext cx="2845191" cy="3237579"/>
          </a:xfrm>
        </p:spPr>
        <p:txBody>
          <a:bodyPr>
            <a:normAutofit/>
          </a:bodyPr>
          <a:lstStyle/>
          <a:p>
            <a:r>
              <a:rPr lang="en-IE" sz="3500">
                <a:solidFill>
                  <a:srgbClr val="FFFFFF"/>
                </a:solidFill>
              </a:rPr>
              <a:t>Future Developments </a:t>
            </a:r>
          </a:p>
        </p:txBody>
      </p:sp>
      <p:sp>
        <p:nvSpPr>
          <p:cNvPr id="11" name="Rectangle 10">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13" name="Rectangle 12">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Content Placeholder 2">
            <a:extLst>
              <a:ext uri="{FF2B5EF4-FFF2-40B4-BE49-F238E27FC236}">
                <a16:creationId xmlns:a16="http://schemas.microsoft.com/office/drawing/2014/main" id="{E4181026-83F6-41C9-A9D9-5139B38CA4A3}"/>
              </a:ext>
            </a:extLst>
          </p:cNvPr>
          <p:cNvGraphicFramePr>
            <a:graphicFrameLocks noGrp="1"/>
          </p:cNvGraphicFramePr>
          <p:nvPr>
            <p:ph idx="1"/>
            <p:extLst>
              <p:ext uri="{D42A27DB-BD31-4B8C-83A1-F6EECF244321}">
                <p14:modId xmlns:p14="http://schemas.microsoft.com/office/powerpoint/2010/main" val="2893277292"/>
              </p:ext>
            </p:extLst>
          </p:nvPr>
        </p:nvGraphicFramePr>
        <p:xfrm>
          <a:off x="4379913" y="687388"/>
          <a:ext cx="7037387" cy="547528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6433334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1" y="453981"/>
            <a:ext cx="11274158" cy="1877811"/>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92582B7A-5E61-4E40-821B-AA1250FDECC5}"/>
              </a:ext>
            </a:extLst>
          </p:cNvPr>
          <p:cNvSpPr>
            <a:spLocks noGrp="1"/>
          </p:cNvSpPr>
          <p:nvPr>
            <p:ph type="title"/>
          </p:nvPr>
        </p:nvSpPr>
        <p:spPr>
          <a:xfrm>
            <a:off x="731519" y="731520"/>
            <a:ext cx="10666145" cy="1426464"/>
          </a:xfrm>
        </p:spPr>
        <p:txBody>
          <a:bodyPr>
            <a:normAutofit/>
          </a:bodyPr>
          <a:lstStyle/>
          <a:p>
            <a:r>
              <a:rPr lang="en-IE" b="1" dirty="0">
                <a:solidFill>
                  <a:srgbClr val="FFFFFF"/>
                </a:solidFill>
              </a:rPr>
              <a:t>Some observations !</a:t>
            </a:r>
          </a:p>
        </p:txBody>
      </p:sp>
      <p:sp>
        <p:nvSpPr>
          <p:cNvPr id="10" name="Rectangle 9">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8920" y="2480956"/>
            <a:ext cx="9006933" cy="3918122"/>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A9DA25BF-C181-4B55-96FC-83EAF6C55685}"/>
              </a:ext>
            </a:extLst>
          </p:cNvPr>
          <p:cNvSpPr>
            <a:spLocks noGrp="1"/>
          </p:cNvSpPr>
          <p:nvPr>
            <p:ph idx="1"/>
          </p:nvPr>
        </p:nvSpPr>
        <p:spPr>
          <a:xfrm>
            <a:off x="789456" y="2789918"/>
            <a:ext cx="8370393" cy="3300196"/>
          </a:xfrm>
        </p:spPr>
        <p:txBody>
          <a:bodyPr anchor="ctr">
            <a:normAutofit/>
          </a:bodyPr>
          <a:lstStyle/>
          <a:p>
            <a:r>
              <a:rPr lang="en-IE" sz="2200" dirty="0"/>
              <a:t>Criticism of the current system may overstate the impact on delivery of infrastructure/housing </a:t>
            </a:r>
          </a:p>
          <a:p>
            <a:r>
              <a:rPr lang="en-US" sz="2200" dirty="0"/>
              <a:t>Annual Report of Office of  Planning Regulator puts issue in context: </a:t>
            </a:r>
          </a:p>
          <a:p>
            <a:pPr marL="0" indent="0">
              <a:buNone/>
            </a:pPr>
            <a:r>
              <a:rPr lang="en-US" sz="2200" dirty="0"/>
              <a:t>	</a:t>
            </a:r>
            <a:r>
              <a:rPr lang="en-US" sz="2200" i="1" dirty="0"/>
              <a:t>“ the percentage of planning decisions that are subject of legal 	challenge, annually, remains very small (only 0.3% in 2020) and 	only 0.07% of decisions were overturned by the courts”</a:t>
            </a:r>
            <a:endParaRPr lang="en-IE" sz="2200" i="1" dirty="0"/>
          </a:p>
          <a:p>
            <a:r>
              <a:rPr lang="en-IE" sz="2200" dirty="0"/>
              <a:t>Completion of planning/development consent process does not necessarily result in delivery of infrastructure/housing   </a:t>
            </a:r>
          </a:p>
          <a:p>
            <a:pPr marL="0" indent="0">
              <a:buNone/>
            </a:pPr>
            <a:endParaRPr lang="en-IE" sz="2200" dirty="0"/>
          </a:p>
        </p:txBody>
      </p:sp>
      <p:sp>
        <p:nvSpPr>
          <p:cNvPr id="12" name="Rectangle 11">
            <a:extLst>
              <a:ext uri="{FF2B5EF4-FFF2-40B4-BE49-F238E27FC236}">
                <a16:creationId xmlns:a16="http://schemas.microsoft.com/office/drawing/2014/main" id="{E186B68C-84BC-4A6E-99D1-EE87483C13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5716" y="2480956"/>
            <a:ext cx="2112264" cy="1898903"/>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14" name="Rectangle 13">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25716" y="4529023"/>
            <a:ext cx="2107363" cy="1870055"/>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Tree>
    <p:extLst>
      <p:ext uri="{BB962C8B-B14F-4D97-AF65-F5344CB8AC3E}">
        <p14:creationId xmlns:p14="http://schemas.microsoft.com/office/powerpoint/2010/main" val="227462837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1A1F2FE-7619-4DAA-9742-43734A83207C}"/>
              </a:ext>
            </a:extLst>
          </p:cNvPr>
          <p:cNvSpPr>
            <a:spLocks noGrp="1"/>
          </p:cNvSpPr>
          <p:nvPr>
            <p:ph type="title"/>
          </p:nvPr>
        </p:nvSpPr>
        <p:spPr>
          <a:xfrm>
            <a:off x="524741" y="620392"/>
            <a:ext cx="3808268" cy="5504688"/>
          </a:xfrm>
        </p:spPr>
        <p:txBody>
          <a:bodyPr>
            <a:normAutofit/>
          </a:bodyPr>
          <a:lstStyle/>
          <a:p>
            <a:r>
              <a:rPr lang="en-IE" sz="3600" b="1" i="1" dirty="0">
                <a:solidFill>
                  <a:schemeClr val="bg1"/>
                </a:solidFill>
              </a:rPr>
              <a:t>Some Further Observations  </a:t>
            </a:r>
            <a:r>
              <a:rPr lang="en-IE" sz="3600" i="1" dirty="0">
                <a:solidFill>
                  <a:schemeClr val="bg1"/>
                </a:solidFill>
              </a:rPr>
              <a:t>!</a:t>
            </a:r>
          </a:p>
        </p:txBody>
      </p:sp>
      <p:graphicFrame>
        <p:nvGraphicFramePr>
          <p:cNvPr id="16" name="Content Placeholder 2">
            <a:extLst>
              <a:ext uri="{FF2B5EF4-FFF2-40B4-BE49-F238E27FC236}">
                <a16:creationId xmlns:a16="http://schemas.microsoft.com/office/drawing/2014/main" id="{47BD233F-1C88-4C7A-8F2A-78B030DE7B74}"/>
              </a:ext>
            </a:extLst>
          </p:cNvPr>
          <p:cNvGraphicFramePr>
            <a:graphicFrameLocks noGrp="1"/>
          </p:cNvGraphicFramePr>
          <p:nvPr>
            <p:ph idx="1"/>
            <p:extLst>
              <p:ext uri="{D42A27DB-BD31-4B8C-83A1-F6EECF244321}">
                <p14:modId xmlns:p14="http://schemas.microsoft.com/office/powerpoint/2010/main" val="3989751711"/>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0733643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40" name="Rectangle 39">
            <a:extLst>
              <a:ext uri="{FF2B5EF4-FFF2-40B4-BE49-F238E27FC236}">
                <a16:creationId xmlns:a16="http://schemas.microsoft.com/office/drawing/2014/main" id="{BACC6370-2D7E-4714-9D71-7542949D7D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F68B3F68-107C-434F-AA38-110D5EA91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 y="0"/>
            <a:ext cx="12191998" cy="1575955"/>
          </a:xfrm>
          <a:prstGeom prst="rect">
            <a:avLst/>
          </a:prstGeom>
          <a:gradFill>
            <a:gsLst>
              <a:gs pos="0">
                <a:srgbClr val="000000">
                  <a:alpha val="96000"/>
                </a:srgbClr>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AAD0DBB9-1A4B-4391-81D4-CB19F9AB91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8128857" y="0"/>
            <a:ext cx="4063143" cy="1576412"/>
          </a:xfrm>
          <a:prstGeom prst="rect">
            <a:avLst/>
          </a:prstGeom>
          <a:gradFill>
            <a:gsLst>
              <a:gs pos="19000">
                <a:schemeClr val="accent1">
                  <a:lumMod val="50000"/>
                  <a:alpha val="68000"/>
                </a:schemeClr>
              </a:gs>
              <a:gs pos="100000">
                <a:schemeClr val="accent1">
                  <a:alpha val="79000"/>
                </a:schemeClr>
              </a:gs>
            </a:gsLst>
            <a:lin ang="19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063BBA22-50EA-4C4D-BE05-F1CE4E63AA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307777" y="-5307778"/>
            <a:ext cx="1576446" cy="12192002"/>
          </a:xfrm>
          <a:prstGeom prst="rect">
            <a:avLst/>
          </a:prstGeom>
          <a:gradFill>
            <a:gsLst>
              <a:gs pos="23000">
                <a:schemeClr val="accent1">
                  <a:alpha val="0"/>
                </a:schemeClr>
              </a:gs>
              <a:gs pos="99000">
                <a:srgbClr val="000000">
                  <a:alpha val="74000"/>
                </a:srgbClr>
              </a:gs>
            </a:gsLst>
            <a:lin ang="20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9946BE72-8640-4E3E-A773-C372423AA46C}"/>
              </a:ext>
            </a:extLst>
          </p:cNvPr>
          <p:cNvSpPr>
            <a:spLocks noGrp="1"/>
          </p:cNvSpPr>
          <p:nvPr>
            <p:ph type="title"/>
          </p:nvPr>
        </p:nvSpPr>
        <p:spPr>
          <a:xfrm>
            <a:off x="1371597" y="348865"/>
            <a:ext cx="10044023" cy="877729"/>
          </a:xfrm>
        </p:spPr>
        <p:txBody>
          <a:bodyPr anchor="ctr">
            <a:normAutofit/>
          </a:bodyPr>
          <a:lstStyle/>
          <a:p>
            <a:r>
              <a:rPr lang="en-IE" sz="4000" b="1">
                <a:solidFill>
                  <a:srgbClr val="FFFFFF"/>
                </a:solidFill>
              </a:rPr>
              <a:t>Overview </a:t>
            </a:r>
          </a:p>
        </p:txBody>
      </p:sp>
      <p:graphicFrame>
        <p:nvGraphicFramePr>
          <p:cNvPr id="16" name="Content Placeholder 2">
            <a:extLst>
              <a:ext uri="{FF2B5EF4-FFF2-40B4-BE49-F238E27FC236}">
                <a16:creationId xmlns:a16="http://schemas.microsoft.com/office/drawing/2014/main" id="{DBC64504-5D38-457F-B015-B3F7D28F7C08}"/>
              </a:ext>
            </a:extLst>
          </p:cNvPr>
          <p:cNvGraphicFramePr>
            <a:graphicFrameLocks noGrp="1"/>
          </p:cNvGraphicFramePr>
          <p:nvPr>
            <p:ph idx="1"/>
            <p:extLst>
              <p:ext uri="{D42A27DB-BD31-4B8C-83A1-F6EECF244321}">
                <p14:modId xmlns:p14="http://schemas.microsoft.com/office/powerpoint/2010/main" val="121103945"/>
              </p:ext>
            </p:extLst>
          </p:nvPr>
        </p:nvGraphicFramePr>
        <p:xfrm>
          <a:off x="644056" y="2112579"/>
          <a:ext cx="10927829" cy="419280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566180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1B23F8-5976-437A-942A-0D810B2DADF4}"/>
              </a:ext>
            </a:extLst>
          </p:cNvPr>
          <p:cNvSpPr>
            <a:spLocks noGrp="1"/>
          </p:cNvSpPr>
          <p:nvPr>
            <p:ph type="title"/>
          </p:nvPr>
        </p:nvSpPr>
        <p:spPr/>
        <p:txBody>
          <a:bodyPr/>
          <a:lstStyle/>
          <a:p>
            <a:r>
              <a:rPr lang="en-IE" b="1" dirty="0"/>
              <a:t>Context </a:t>
            </a:r>
          </a:p>
        </p:txBody>
      </p:sp>
      <p:graphicFrame>
        <p:nvGraphicFramePr>
          <p:cNvPr id="5" name="Content Placeholder 2">
            <a:extLst>
              <a:ext uri="{FF2B5EF4-FFF2-40B4-BE49-F238E27FC236}">
                <a16:creationId xmlns:a16="http://schemas.microsoft.com/office/drawing/2014/main" id="{2888D382-E016-4C06-83C5-A06F751658D2}"/>
              </a:ext>
            </a:extLst>
          </p:cNvPr>
          <p:cNvGraphicFramePr>
            <a:graphicFrameLocks noGrp="1"/>
          </p:cNvGraphicFramePr>
          <p:nvPr>
            <p:ph idx="1"/>
            <p:extLst>
              <p:ext uri="{D42A27DB-BD31-4B8C-83A1-F6EECF244321}">
                <p14:modId xmlns:p14="http://schemas.microsoft.com/office/powerpoint/2010/main" val="1891675726"/>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46951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68A7CB2-C294-4A73-9A95-986E37CFCF28}"/>
              </a:ext>
            </a:extLst>
          </p:cNvPr>
          <p:cNvSpPr>
            <a:spLocks noGrp="1"/>
          </p:cNvSpPr>
          <p:nvPr>
            <p:ph type="title"/>
          </p:nvPr>
        </p:nvSpPr>
        <p:spPr>
          <a:xfrm>
            <a:off x="466722" y="586855"/>
            <a:ext cx="3201366" cy="3387497"/>
          </a:xfrm>
        </p:spPr>
        <p:txBody>
          <a:bodyPr anchor="b">
            <a:normAutofit/>
          </a:bodyPr>
          <a:lstStyle/>
          <a:p>
            <a:pPr algn="r"/>
            <a:r>
              <a:rPr lang="en-IE" sz="4000" b="1">
                <a:solidFill>
                  <a:srgbClr val="FFFFFF"/>
                </a:solidFill>
              </a:rPr>
              <a:t>Status of Aarhus Convention in Irish Law  </a:t>
            </a:r>
          </a:p>
        </p:txBody>
      </p:sp>
      <p:sp>
        <p:nvSpPr>
          <p:cNvPr id="3" name="Content Placeholder 2">
            <a:extLst>
              <a:ext uri="{FF2B5EF4-FFF2-40B4-BE49-F238E27FC236}">
                <a16:creationId xmlns:a16="http://schemas.microsoft.com/office/drawing/2014/main" id="{FCA1E627-B892-42E1-A48F-D3BDDAB23048}"/>
              </a:ext>
            </a:extLst>
          </p:cNvPr>
          <p:cNvSpPr>
            <a:spLocks noGrp="1"/>
          </p:cNvSpPr>
          <p:nvPr>
            <p:ph idx="1"/>
          </p:nvPr>
        </p:nvSpPr>
        <p:spPr>
          <a:xfrm>
            <a:off x="4810259" y="649480"/>
            <a:ext cx="6555347" cy="5546047"/>
          </a:xfrm>
        </p:spPr>
        <p:txBody>
          <a:bodyPr anchor="ctr">
            <a:normAutofit/>
          </a:bodyPr>
          <a:lstStyle/>
          <a:p>
            <a:r>
              <a:rPr lang="en-IE" sz="1700" dirty="0">
                <a:effectLst/>
                <a:latin typeface="Times New Roman" panose="02020603050405020304" pitchFamily="18" charset="0"/>
                <a:ea typeface="Times New Roman" panose="02020603050405020304" pitchFamily="18" charset="0"/>
                <a:cs typeface="Times New Roman" panose="02020603050405020304" pitchFamily="18" charset="0"/>
              </a:rPr>
              <a:t>Clark C.J in </a:t>
            </a:r>
            <a:r>
              <a:rPr lang="en-IE" sz="1700" i="1" dirty="0">
                <a:effectLst/>
                <a:latin typeface="Times New Roman" panose="02020603050405020304" pitchFamily="18" charset="0"/>
                <a:ea typeface="Times New Roman" panose="02020603050405020304" pitchFamily="18" charset="0"/>
                <a:cs typeface="Times New Roman" panose="02020603050405020304" pitchFamily="18" charset="0"/>
              </a:rPr>
              <a:t>Conway v Ireland </a:t>
            </a:r>
          </a:p>
          <a:p>
            <a:endParaRPr lang="en-IE" sz="17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en-IE" sz="1700" dirty="0">
                <a:effectLst/>
                <a:latin typeface="Times New Roman" panose="02020603050405020304" pitchFamily="18" charset="0"/>
                <a:ea typeface="Times New Roman" panose="02020603050405020304" pitchFamily="18" charset="0"/>
                <a:cs typeface="Times New Roman" panose="02020603050405020304" pitchFamily="18" charset="0"/>
              </a:rPr>
              <a:t>“2.5	</a:t>
            </a:r>
            <a:r>
              <a:rPr lang="en-IE" sz="1700" i="1" dirty="0">
                <a:effectLst/>
                <a:latin typeface="Times New Roman" panose="02020603050405020304" pitchFamily="18" charset="0"/>
                <a:ea typeface="Times New Roman" panose="02020603050405020304" pitchFamily="18" charset="0"/>
                <a:cs typeface="Times New Roman" panose="02020603050405020304" pitchFamily="18" charset="0"/>
              </a:rPr>
              <a:t>However, it is important to emphasise that, in so saying, it 	needs to be recognised that it is insufficient in Ireland simply 	to mount a claim based on an alleged breach of the Aarhus 	Convention. It is necessary to demonstrate that a relevant 	provision of the Aarhus Convention is material either 	because 	it has the 	potential to be directly effective itself as a 	matter of European Union law, because the Convention may 	be relevant in interpreting measures of the European 	institutions designed to give effect to its provisions or 	because it is said that, in some other way, Union law requires 	the application of the Convention in Ireland. A simple claim 	based on an allegation of a breach of the 	Aarhus Convention 	must necessarily fail as a matter of Irish law. </a:t>
            </a:r>
            <a:r>
              <a:rPr lang="en-IE" sz="1700" b="1" i="1" dirty="0">
                <a:effectLst/>
                <a:latin typeface="Times New Roman" panose="02020603050405020304" pitchFamily="18" charset="0"/>
                <a:ea typeface="Times New Roman" panose="02020603050405020304" pitchFamily="18" charset="0"/>
                <a:cs typeface="Times New Roman" panose="02020603050405020304" pitchFamily="18" charset="0"/>
              </a:rPr>
              <a:t>A claim that 	a relevant provision of the Aarhus Convention may be 	applicable or influence the proper interpretation or 	application in Ireland of EU measures as a matter of 	European law is a different matter which needs to be 	considered on its merits.</a:t>
            </a:r>
            <a:endParaRPr lang="en-IE" sz="1700" b="1" i="1"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IE" sz="1700" dirty="0"/>
          </a:p>
        </p:txBody>
      </p:sp>
    </p:spTree>
    <p:extLst>
      <p:ext uri="{BB962C8B-B14F-4D97-AF65-F5344CB8AC3E}">
        <p14:creationId xmlns:p14="http://schemas.microsoft.com/office/powerpoint/2010/main" val="400417348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1"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22"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8DACCF88-D91F-4B35-B78B-EAB8ED79948F}"/>
              </a:ext>
            </a:extLst>
          </p:cNvPr>
          <p:cNvSpPr>
            <a:spLocks noGrp="1"/>
          </p:cNvSpPr>
          <p:nvPr>
            <p:ph type="title"/>
          </p:nvPr>
        </p:nvSpPr>
        <p:spPr>
          <a:xfrm>
            <a:off x="466722" y="586855"/>
            <a:ext cx="3201366" cy="3387497"/>
          </a:xfrm>
        </p:spPr>
        <p:txBody>
          <a:bodyPr anchor="b">
            <a:normAutofit/>
          </a:bodyPr>
          <a:lstStyle/>
          <a:p>
            <a:pPr algn="r"/>
            <a:r>
              <a:rPr lang="en-IE" sz="4000" b="1">
                <a:solidFill>
                  <a:srgbClr val="FFFFFF"/>
                </a:solidFill>
              </a:rPr>
              <a:t>Pleading AC Convention in Irish law </a:t>
            </a:r>
          </a:p>
        </p:txBody>
      </p:sp>
      <p:sp>
        <p:nvSpPr>
          <p:cNvPr id="3" name="Content Placeholder 2">
            <a:extLst>
              <a:ext uri="{FF2B5EF4-FFF2-40B4-BE49-F238E27FC236}">
                <a16:creationId xmlns:a16="http://schemas.microsoft.com/office/drawing/2014/main" id="{41CABF8B-79D1-45BC-A2DD-27039313F18F}"/>
              </a:ext>
            </a:extLst>
          </p:cNvPr>
          <p:cNvSpPr>
            <a:spLocks noGrp="1"/>
          </p:cNvSpPr>
          <p:nvPr>
            <p:ph idx="1"/>
          </p:nvPr>
        </p:nvSpPr>
        <p:spPr>
          <a:xfrm>
            <a:off x="4810259" y="649480"/>
            <a:ext cx="6555347" cy="5546047"/>
          </a:xfrm>
        </p:spPr>
        <p:txBody>
          <a:bodyPr anchor="ctr">
            <a:normAutofit/>
          </a:bodyPr>
          <a:lstStyle/>
          <a:p>
            <a:pPr marL="0" indent="0">
              <a:buNone/>
            </a:pPr>
            <a:r>
              <a:rPr lang="en-IE" sz="2000" b="1" dirty="0">
                <a:latin typeface="Times New Roman" panose="02020603050405020304" pitchFamily="18" charset="0"/>
                <a:ea typeface="Calibri" panose="020F0502020204030204" pitchFamily="34" charset="0"/>
              </a:rPr>
              <a:t>Hellfire Massey Residents Association v ABP, Ireland, &amp; Others  </a:t>
            </a:r>
          </a:p>
          <a:p>
            <a:pPr marL="0" indent="0">
              <a:buNone/>
            </a:pPr>
            <a:r>
              <a:rPr lang="en-IE" sz="2000" dirty="0">
                <a:effectLst/>
                <a:latin typeface="Times New Roman" panose="02020603050405020304" pitchFamily="18" charset="0"/>
                <a:ea typeface="Calibri" panose="020F0502020204030204" pitchFamily="34" charset="0"/>
              </a:rPr>
              <a:t>Humphreys J.  </a:t>
            </a:r>
            <a:r>
              <a:rPr lang="en-IE" sz="2000" dirty="0">
                <a:effectLst/>
                <a:latin typeface="Times New Roman" panose="02020603050405020304" pitchFamily="18" charset="0"/>
                <a:ea typeface="Times New Roman" panose="02020603050405020304" pitchFamily="18" charset="0"/>
                <a:cs typeface="Times New Roman" panose="02020603050405020304" pitchFamily="18" charset="0"/>
              </a:rPr>
              <a:t>[2021] IEHC 424</a:t>
            </a:r>
            <a:endParaRPr lang="en-IE" sz="2000" dirty="0">
              <a:effectLst/>
              <a:latin typeface="Times New Roman" panose="02020603050405020304" pitchFamily="18" charset="0"/>
              <a:ea typeface="Calibri" panose="020F0502020204030204" pitchFamily="34" charset="0"/>
            </a:endParaRPr>
          </a:p>
          <a:p>
            <a:pPr marL="0" indent="0" algn="just">
              <a:buNone/>
            </a:pPr>
            <a:endParaRPr lang="en-IE" sz="2000" i="1" dirty="0">
              <a:effectLst/>
              <a:latin typeface="Times New Roman" panose="02020603050405020304" pitchFamily="18" charset="0"/>
              <a:ea typeface="Calibri" panose="020F0502020204030204" pitchFamily="34" charset="0"/>
            </a:endParaRPr>
          </a:p>
          <a:p>
            <a:pPr marL="0" indent="0" algn="just">
              <a:buNone/>
            </a:pPr>
            <a:r>
              <a:rPr lang="en-IE" sz="2000" i="1" dirty="0">
                <a:effectLst/>
                <a:latin typeface="Times New Roman" panose="02020603050405020304" pitchFamily="18" charset="0"/>
                <a:ea typeface="Calibri" panose="020F0502020204030204" pitchFamily="34" charset="0"/>
              </a:rPr>
              <a:t>“</a:t>
            </a:r>
            <a:r>
              <a:rPr lang="en-IE" i="1" dirty="0">
                <a:effectLst/>
                <a:latin typeface="Times New Roman" panose="02020603050405020304" pitchFamily="18" charset="0"/>
                <a:ea typeface="Calibri" panose="020F0502020204030204" pitchFamily="34" charset="0"/>
              </a:rPr>
              <a:t>The correct way to bring the Aarhus Convention into the case is not to rely on it directly, but to rely on the relevant EU law as read in conjunction with the Aarhus Convention”</a:t>
            </a:r>
            <a:endParaRPr lang="en-IE" i="1" dirty="0"/>
          </a:p>
          <a:p>
            <a:endParaRPr lang="en-IE" sz="2000" dirty="0"/>
          </a:p>
        </p:txBody>
      </p:sp>
    </p:spTree>
    <p:extLst>
      <p:ext uri="{BB962C8B-B14F-4D97-AF65-F5344CB8AC3E}">
        <p14:creationId xmlns:p14="http://schemas.microsoft.com/office/powerpoint/2010/main" val="11379707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 name="Rectangle 20">
            <a:extLst>
              <a:ext uri="{FF2B5EF4-FFF2-40B4-BE49-F238E27FC236}">
                <a16:creationId xmlns:a16="http://schemas.microsoft.com/office/drawing/2014/main" id="{B775CD93-9DF2-48CB-9F57-1BCA9A46C7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4" y="448055"/>
            <a:ext cx="3414370" cy="3801257"/>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le 1">
            <a:extLst>
              <a:ext uri="{FF2B5EF4-FFF2-40B4-BE49-F238E27FC236}">
                <a16:creationId xmlns:a16="http://schemas.microsoft.com/office/drawing/2014/main" id="{42EC92B5-8BEE-4D8D-92BF-20DFA23F299E}"/>
              </a:ext>
            </a:extLst>
          </p:cNvPr>
          <p:cNvSpPr>
            <a:spLocks noGrp="1"/>
          </p:cNvSpPr>
          <p:nvPr>
            <p:ph type="title"/>
          </p:nvPr>
        </p:nvSpPr>
        <p:spPr>
          <a:xfrm>
            <a:off x="777240" y="731519"/>
            <a:ext cx="2845191" cy="3237579"/>
          </a:xfrm>
        </p:spPr>
        <p:txBody>
          <a:bodyPr>
            <a:normAutofit/>
          </a:bodyPr>
          <a:lstStyle/>
          <a:p>
            <a:r>
              <a:rPr lang="en-IE" sz="3200">
                <a:solidFill>
                  <a:srgbClr val="FFFFFF"/>
                </a:solidFill>
              </a:rPr>
              <a:t>Implementation of AC in Irish law </a:t>
            </a:r>
          </a:p>
        </p:txBody>
      </p:sp>
      <p:sp>
        <p:nvSpPr>
          <p:cNvPr id="23" name="Rectangle 22">
            <a:extLst>
              <a:ext uri="{FF2B5EF4-FFF2-40B4-BE49-F238E27FC236}">
                <a16:creationId xmlns:a16="http://schemas.microsoft.com/office/drawing/2014/main" id="{6166C6D1-23AC-49C4-BA07-238E4E9F8C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343" y="4419227"/>
            <a:ext cx="3414369" cy="1979852"/>
          </a:xfrm>
          <a:prstGeom prst="rect">
            <a:avLst/>
          </a:prstGeom>
          <a:solidFill>
            <a:schemeClr val="accent1">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FFFFFF"/>
              </a:solidFill>
            </a:endParaRPr>
          </a:p>
        </p:txBody>
      </p:sp>
      <p:sp>
        <p:nvSpPr>
          <p:cNvPr id="25" name="Rectangle 24">
            <a:extLst>
              <a:ext uri="{FF2B5EF4-FFF2-40B4-BE49-F238E27FC236}">
                <a16:creationId xmlns:a16="http://schemas.microsoft.com/office/drawing/2014/main" id="{1C091803-41C2-48E0-9228-5148460C74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44603" y="448055"/>
            <a:ext cx="7688475" cy="5952745"/>
          </a:xfrm>
          <a:prstGeom prst="rect">
            <a:avLst/>
          </a:prstGeom>
          <a:solidFill>
            <a:schemeClr val="tx1">
              <a:lumMod val="50000"/>
              <a:lumOff val="50000"/>
              <a:alpha val="2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Content Placeholder 2">
            <a:extLst>
              <a:ext uri="{FF2B5EF4-FFF2-40B4-BE49-F238E27FC236}">
                <a16:creationId xmlns:a16="http://schemas.microsoft.com/office/drawing/2014/main" id="{125633E2-F9BA-4726-A87A-1F511D8E42E1}"/>
              </a:ext>
            </a:extLst>
          </p:cNvPr>
          <p:cNvSpPr>
            <a:spLocks noGrp="1"/>
          </p:cNvSpPr>
          <p:nvPr>
            <p:ph idx="1"/>
          </p:nvPr>
        </p:nvSpPr>
        <p:spPr>
          <a:xfrm>
            <a:off x="4379709" y="686862"/>
            <a:ext cx="7037591" cy="5475129"/>
          </a:xfrm>
        </p:spPr>
        <p:txBody>
          <a:bodyPr anchor="ctr">
            <a:normAutofit/>
          </a:bodyPr>
          <a:lstStyle/>
          <a:p>
            <a:endParaRPr lang="en-IE" sz="2000" dirty="0">
              <a:effectLst/>
              <a:latin typeface="Times New Roman" panose="02020603050405020304" pitchFamily="18" charset="0"/>
              <a:ea typeface="Calibri" panose="020F0502020204030204" pitchFamily="34" charset="0"/>
            </a:endParaRPr>
          </a:p>
          <a:p>
            <a:r>
              <a:rPr lang="en-IE" sz="2000" dirty="0">
                <a:effectLst/>
                <a:latin typeface="Times New Roman" panose="02020603050405020304" pitchFamily="18" charset="0"/>
                <a:ea typeface="Calibri" panose="020F0502020204030204" pitchFamily="34" charset="0"/>
              </a:rPr>
              <a:t>Various measures taken by the State to ensure </a:t>
            </a:r>
            <a:r>
              <a:rPr lang="en-IE" sz="2000" dirty="0">
                <a:latin typeface="Times New Roman" panose="02020603050405020304" pitchFamily="18" charset="0"/>
                <a:ea typeface="Calibri" panose="020F0502020204030204" pitchFamily="34" charset="0"/>
              </a:rPr>
              <a:t>Irish Procedures and law is compliant with AC </a:t>
            </a:r>
          </a:p>
          <a:p>
            <a:r>
              <a:rPr lang="en-IE" sz="2000" dirty="0">
                <a:effectLst/>
                <a:latin typeface="Times New Roman" panose="02020603050405020304" pitchFamily="18" charset="0"/>
                <a:ea typeface="Calibri" panose="020F0502020204030204" pitchFamily="34" charset="0"/>
              </a:rPr>
              <a:t>Notably amendments to PDA 2000 – to align with AC (s.50B )</a:t>
            </a:r>
          </a:p>
          <a:p>
            <a:r>
              <a:rPr lang="en-IE" sz="2000" dirty="0">
                <a:effectLst/>
                <a:latin typeface="Times New Roman" panose="02020603050405020304" pitchFamily="18" charset="0"/>
                <a:ea typeface="Calibri" panose="020F0502020204030204" pitchFamily="34" charset="0"/>
              </a:rPr>
              <a:t>The European Communities (Public Participation) Regulations 2010</a:t>
            </a:r>
            <a:endParaRPr lang="en-IE" sz="2000" dirty="0">
              <a:latin typeface="Times New Roman" panose="02020603050405020304" pitchFamily="18" charset="0"/>
              <a:ea typeface="Calibri" panose="020F0502020204030204" pitchFamily="34" charset="0"/>
            </a:endParaRPr>
          </a:p>
          <a:p>
            <a:r>
              <a:rPr lang="en-IE" sz="2000" dirty="0">
                <a:effectLst/>
                <a:latin typeface="Times New Roman" panose="02020603050405020304" pitchFamily="18" charset="0"/>
                <a:ea typeface="Calibri" panose="020F0502020204030204" pitchFamily="34" charset="0"/>
              </a:rPr>
              <a:t>The European Union (Access to Review of Decisions for Certain Bodies or Organisations Promoting Environmental Protection) Regulations 2014 (</a:t>
            </a:r>
            <a:r>
              <a:rPr lang="en-IE" sz="2000" dirty="0">
                <a:effectLst/>
                <a:latin typeface="Times New Roman" panose="02020603050405020304" pitchFamily="18" charset="0"/>
                <a:ea typeface="Calibri" panose="020F0502020204030204" pitchFamily="34" charset="0"/>
                <a:cs typeface="Times New Roman" panose="02020603050405020304" pitchFamily="18" charset="0"/>
              </a:rPr>
              <a:t>S.I. 352 of 2014). </a:t>
            </a:r>
          </a:p>
          <a:p>
            <a:r>
              <a:rPr lang="en-IE" sz="2000" dirty="0">
                <a:latin typeface="Times New Roman" panose="02020603050405020304" pitchFamily="18" charset="0"/>
                <a:ea typeface="Calibri" panose="020F0502020204030204" pitchFamily="34" charset="0"/>
                <a:cs typeface="Times New Roman" panose="02020603050405020304" pitchFamily="18" charset="0"/>
              </a:rPr>
              <a:t>Implementation remains contentious and disputed e.g. extant complaints to ACC</a:t>
            </a:r>
          </a:p>
          <a:p>
            <a:r>
              <a:rPr lang="en-IE" sz="2000" dirty="0">
                <a:latin typeface="Times New Roman" panose="02020603050405020304" pitchFamily="18" charset="0"/>
                <a:ea typeface="Calibri" panose="020F0502020204030204" pitchFamily="34" charset="0"/>
                <a:cs typeface="Times New Roman" panose="02020603050405020304" pitchFamily="18" charset="0"/>
              </a:rPr>
              <a:t>Significant “pockets” of AC non-compliant procedures remain (?) </a:t>
            </a:r>
          </a:p>
          <a:p>
            <a:r>
              <a:rPr lang="en-IE" sz="2000" dirty="0">
                <a:latin typeface="Times New Roman" panose="02020603050405020304" pitchFamily="18" charset="0"/>
                <a:ea typeface="Calibri" panose="020F0502020204030204" pitchFamily="34" charset="0"/>
                <a:cs typeface="Times New Roman" panose="02020603050405020304" pitchFamily="18" charset="0"/>
              </a:rPr>
              <a:t>These are increasingly subject to challenge in legal proceedings    </a:t>
            </a:r>
            <a:endParaRPr lang="en-IE"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IE" sz="2000" dirty="0"/>
          </a:p>
        </p:txBody>
      </p:sp>
    </p:spTree>
    <p:extLst>
      <p:ext uri="{BB962C8B-B14F-4D97-AF65-F5344CB8AC3E}">
        <p14:creationId xmlns:p14="http://schemas.microsoft.com/office/powerpoint/2010/main" val="152074458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DE7B28-8260-437D-9612-12EF92C2FC99}"/>
              </a:ext>
            </a:extLst>
          </p:cNvPr>
          <p:cNvSpPr>
            <a:spLocks noGrp="1"/>
          </p:cNvSpPr>
          <p:nvPr>
            <p:ph type="title"/>
          </p:nvPr>
        </p:nvSpPr>
        <p:spPr/>
        <p:txBody>
          <a:bodyPr>
            <a:normAutofit/>
          </a:bodyPr>
          <a:lstStyle/>
          <a:p>
            <a:r>
              <a:rPr lang="en-IE" sz="2700" b="1" i="1" dirty="0">
                <a:latin typeface="Times New Roman" panose="02020603050405020304" pitchFamily="18" charset="0"/>
                <a:cs typeface="Times New Roman" panose="02020603050405020304" pitchFamily="18" charset="0"/>
              </a:rPr>
              <a:t>Hellfire Massey Residents Association v ABP, Ireland, AG &amp; Others   </a:t>
            </a:r>
            <a:br>
              <a:rPr lang="en-IE" sz="2700" dirty="0"/>
            </a:br>
            <a:r>
              <a:rPr lang="en-IE" sz="1800" dirty="0">
                <a:effectLst/>
                <a:latin typeface="Times New Roman" panose="02020603050405020304" pitchFamily="18" charset="0"/>
                <a:ea typeface="Calibri" panose="020F0502020204030204" pitchFamily="34" charset="0"/>
              </a:rPr>
              <a:t>Humphreys J.  </a:t>
            </a:r>
            <a:r>
              <a:rPr lang="en-IE" sz="1800" dirty="0">
                <a:effectLst/>
                <a:latin typeface="Times New Roman" panose="02020603050405020304" pitchFamily="18" charset="0"/>
                <a:ea typeface="Times New Roman" panose="02020603050405020304" pitchFamily="18" charset="0"/>
                <a:cs typeface="Times New Roman" panose="02020603050405020304" pitchFamily="18" charset="0"/>
              </a:rPr>
              <a:t>[2021] IEHC 424</a:t>
            </a:r>
            <a:br>
              <a:rPr lang="en-IE" sz="1800" dirty="0">
                <a:effectLst/>
                <a:latin typeface="Verdana" panose="020B0604030504040204" pitchFamily="34" charset="0"/>
                <a:ea typeface="Times New Roman" panose="02020603050405020304" pitchFamily="18" charset="0"/>
                <a:cs typeface="Times New Roman" panose="02020603050405020304" pitchFamily="18" charset="0"/>
              </a:rPr>
            </a:br>
            <a:endParaRPr lang="en-IE" dirty="0"/>
          </a:p>
        </p:txBody>
      </p:sp>
      <p:graphicFrame>
        <p:nvGraphicFramePr>
          <p:cNvPr id="5" name="Content Placeholder 2">
            <a:extLst>
              <a:ext uri="{FF2B5EF4-FFF2-40B4-BE49-F238E27FC236}">
                <a16:creationId xmlns:a16="http://schemas.microsoft.com/office/drawing/2014/main" id="{3D27D574-9A0F-4EA0-AB6C-9DFB3513E97A}"/>
              </a:ext>
            </a:extLst>
          </p:cNvPr>
          <p:cNvGraphicFramePr>
            <a:graphicFrameLocks noGrp="1"/>
          </p:cNvGraphicFramePr>
          <p:nvPr>
            <p:ph idx="1"/>
            <p:extLst>
              <p:ext uri="{D42A27DB-BD31-4B8C-83A1-F6EECF244321}">
                <p14:modId xmlns:p14="http://schemas.microsoft.com/office/powerpoint/2010/main" val="206025365"/>
              </p:ext>
            </p:extLst>
          </p:nvPr>
        </p:nvGraphicFramePr>
        <p:xfrm>
          <a:off x="838200" y="1376039"/>
          <a:ext cx="10515600" cy="480092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359630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14">
            <a:extLst>
              <a:ext uri="{FF2B5EF4-FFF2-40B4-BE49-F238E27FC236}">
                <a16:creationId xmlns:a16="http://schemas.microsoft.com/office/drawing/2014/main" id="{1B15ED52-F352-441B-82BF-E0EA34836D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a:extLst>
              <a:ext uri="{FF2B5EF4-FFF2-40B4-BE49-F238E27FC236}">
                <a16:creationId xmlns:a16="http://schemas.microsoft.com/office/drawing/2014/main" id="{3B2E3793-BFE6-45A2-9B7B-E18844431C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1"/>
            <a:ext cx="12191998" cy="1590742"/>
          </a:xfrm>
          <a:prstGeom prst="rect">
            <a:avLst/>
          </a:prstGeom>
          <a:gradFill>
            <a:gsLst>
              <a:gs pos="0">
                <a:srgbClr val="000000"/>
              </a:gs>
              <a:gs pos="100000">
                <a:schemeClr val="accent1">
                  <a:lumMod val="75000"/>
                </a:schemeClr>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8">
            <a:extLst>
              <a:ext uri="{FF2B5EF4-FFF2-40B4-BE49-F238E27FC236}">
                <a16:creationId xmlns:a16="http://schemas.microsoft.com/office/drawing/2014/main" id="{BC4C4868-CB8F-4AF9-9CDB-8108F2C19B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flipH="1">
            <a:off x="-3" y="0"/>
            <a:ext cx="8115306" cy="1590742"/>
          </a:xfrm>
          <a:prstGeom prst="rect">
            <a:avLst/>
          </a:prstGeom>
          <a:gradFill>
            <a:gsLst>
              <a:gs pos="20000">
                <a:schemeClr val="accent1">
                  <a:alpha val="0"/>
                </a:schemeClr>
              </a:gs>
              <a:gs pos="100000">
                <a:schemeClr val="accent1">
                  <a:lumMod val="50000"/>
                  <a:alpha val="55000"/>
                </a:schemeClr>
              </a:gs>
            </a:gsLst>
            <a:lin ang="13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Rectangle 20">
            <a:extLst>
              <a:ext uri="{FF2B5EF4-FFF2-40B4-BE49-F238E27FC236}">
                <a16:creationId xmlns:a16="http://schemas.microsoft.com/office/drawing/2014/main" id="{375E0459-6403-40CD-989D-56A4407CA1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115299" y="-1"/>
            <a:ext cx="4076698" cy="1590742"/>
          </a:xfrm>
          <a:prstGeom prst="rect">
            <a:avLst/>
          </a:prstGeom>
          <a:gradFill>
            <a:gsLst>
              <a:gs pos="0">
                <a:schemeClr val="accent1">
                  <a:alpha val="66000"/>
                </a:schemeClr>
              </a:gs>
              <a:gs pos="100000">
                <a:srgbClr val="000000">
                  <a:alpha val="30000"/>
                </a:srgb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Rectangle 22">
            <a:extLst>
              <a:ext uri="{FF2B5EF4-FFF2-40B4-BE49-F238E27FC236}">
                <a16:creationId xmlns:a16="http://schemas.microsoft.com/office/drawing/2014/main" id="{53E5B1A8-3AC9-4BD1-9BBC-78CA94F2D1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9350" y="-1"/>
            <a:ext cx="11732646" cy="1597433"/>
          </a:xfrm>
          <a:prstGeom prst="rect">
            <a:avLst/>
          </a:prstGeom>
          <a:gradFill>
            <a:gsLst>
              <a:gs pos="50000">
                <a:srgbClr val="000000">
                  <a:alpha val="0"/>
                </a:srgbClr>
              </a:gs>
              <a:gs pos="99000">
                <a:schemeClr val="accent1">
                  <a:lumMod val="50000"/>
                  <a:alpha val="52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9605CDAF-8C5A-4D49-925B-0A0E120C7831}"/>
              </a:ext>
            </a:extLst>
          </p:cNvPr>
          <p:cNvSpPr>
            <a:spLocks noGrp="1"/>
          </p:cNvSpPr>
          <p:nvPr>
            <p:ph type="title"/>
          </p:nvPr>
        </p:nvSpPr>
        <p:spPr>
          <a:xfrm>
            <a:off x="1371599" y="294538"/>
            <a:ext cx="9895951" cy="1033669"/>
          </a:xfrm>
        </p:spPr>
        <p:txBody>
          <a:bodyPr>
            <a:normAutofit/>
          </a:bodyPr>
          <a:lstStyle/>
          <a:p>
            <a:r>
              <a:rPr lang="en-IE" sz="4000" b="1" i="1" dirty="0">
                <a:solidFill>
                  <a:srgbClr val="FFFFFF"/>
                </a:solidFill>
              </a:rPr>
              <a:t>Hellfire Massey </a:t>
            </a:r>
          </a:p>
        </p:txBody>
      </p:sp>
      <p:sp>
        <p:nvSpPr>
          <p:cNvPr id="3" name="Content Placeholder 2">
            <a:extLst>
              <a:ext uri="{FF2B5EF4-FFF2-40B4-BE49-F238E27FC236}">
                <a16:creationId xmlns:a16="http://schemas.microsoft.com/office/drawing/2014/main" id="{716A07D3-2BB0-4C5A-967F-6FF516A030C1}"/>
              </a:ext>
            </a:extLst>
          </p:cNvPr>
          <p:cNvSpPr>
            <a:spLocks noGrp="1"/>
          </p:cNvSpPr>
          <p:nvPr>
            <p:ph idx="1"/>
          </p:nvPr>
        </p:nvSpPr>
        <p:spPr>
          <a:xfrm>
            <a:off x="1371599" y="2318197"/>
            <a:ext cx="9724031" cy="3683358"/>
          </a:xfrm>
        </p:spPr>
        <p:txBody>
          <a:bodyPr anchor="ctr">
            <a:normAutofit/>
          </a:bodyPr>
          <a:lstStyle/>
          <a:p>
            <a:r>
              <a:rPr lang="en-IE" sz="2000" b="1" dirty="0">
                <a:effectLst/>
                <a:latin typeface="Times New Roman" panose="02020603050405020304" pitchFamily="18" charset="0"/>
                <a:ea typeface="Times New Roman" panose="02020603050405020304" pitchFamily="18" charset="0"/>
                <a:cs typeface="Times New Roman" panose="02020603050405020304" pitchFamily="18" charset="0"/>
              </a:rPr>
              <a:t>Fourth Question – Relates expressly to public participation </a:t>
            </a:r>
          </a:p>
          <a:p>
            <a:pPr marL="0" indent="0" algn="just">
              <a:buNone/>
            </a:pPr>
            <a:r>
              <a:rPr lang="en-IE" sz="2000" i="1" dirty="0">
                <a:effectLst/>
                <a:latin typeface="Times New Roman" panose="02020603050405020304" pitchFamily="18" charset="0"/>
                <a:ea typeface="Times New Roman" panose="02020603050405020304" pitchFamily="18" charset="0"/>
                <a:cs typeface="Times New Roman" panose="02020603050405020304" pitchFamily="18" charset="0"/>
              </a:rPr>
              <a:t>The fourth question is whether arts. 12 and/or 16 of directive 92/43/EEC and/or those provisions as read in conjunction with arts. 6(1) to (9) and/or 9(2) of the Convention on Access to Information, Public Participation in Decision-Making and Access to Justice in Environmental Matters done at Aarhus, Denmark, on 25 June 1998 have the consequence that, in respect of a development where the grant of development consent was subjected to appropriate assessment under art. 6(3) of directive 92/43/EEC, and in a context where a post-consent derogation may be sought under art. 16 of directive 92/43/EEC, there is a requirement for a public participation procedure in conformity with art. 6 of the Aarhus Convention</a:t>
            </a:r>
            <a:r>
              <a:rPr lang="en-IE" sz="2000" b="1" i="1" dirty="0">
                <a:effectLst/>
                <a:latin typeface="Times New Roman" panose="02020603050405020304" pitchFamily="18" charset="0"/>
                <a:ea typeface="Times New Roman" panose="02020603050405020304" pitchFamily="18" charset="0"/>
                <a:cs typeface="Times New Roman" panose="02020603050405020304" pitchFamily="18" charset="0"/>
              </a:rPr>
              <a:t>.</a:t>
            </a:r>
          </a:p>
          <a:p>
            <a:endParaRPr lang="en-IE" sz="2000" dirty="0"/>
          </a:p>
        </p:txBody>
      </p:sp>
    </p:spTree>
    <p:extLst>
      <p:ext uri="{BB962C8B-B14F-4D97-AF65-F5344CB8AC3E}">
        <p14:creationId xmlns:p14="http://schemas.microsoft.com/office/powerpoint/2010/main" val="12296519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1BD2D004-F11E-4219-8167-84B01AB92FC2}"/>
              </a:ext>
            </a:extLst>
          </p:cNvPr>
          <p:cNvSpPr>
            <a:spLocks noGrp="1"/>
          </p:cNvSpPr>
          <p:nvPr>
            <p:ph type="title"/>
          </p:nvPr>
        </p:nvSpPr>
        <p:spPr>
          <a:xfrm>
            <a:off x="524741" y="620392"/>
            <a:ext cx="3808268" cy="5504688"/>
          </a:xfrm>
        </p:spPr>
        <p:txBody>
          <a:bodyPr>
            <a:normAutofit/>
          </a:bodyPr>
          <a:lstStyle/>
          <a:p>
            <a:r>
              <a:rPr lang="en-IE" sz="6000" b="1" i="1" dirty="0">
                <a:solidFill>
                  <a:schemeClr val="bg1"/>
                </a:solidFill>
              </a:rPr>
              <a:t>Kenny v TCD </a:t>
            </a:r>
            <a:r>
              <a:rPr lang="en-IE" sz="6000" i="1" dirty="0">
                <a:solidFill>
                  <a:schemeClr val="bg1"/>
                </a:solidFill>
              </a:rPr>
              <a:t>(IESC Baker J. August 26</a:t>
            </a:r>
            <a:r>
              <a:rPr lang="en-IE" sz="6000" i="1" baseline="30000" dirty="0">
                <a:solidFill>
                  <a:schemeClr val="bg1"/>
                </a:solidFill>
              </a:rPr>
              <a:t>th</a:t>
            </a:r>
            <a:r>
              <a:rPr lang="en-IE" sz="6000" i="1" dirty="0">
                <a:solidFill>
                  <a:schemeClr val="bg1"/>
                </a:solidFill>
              </a:rPr>
              <a:t> 2021)</a:t>
            </a:r>
          </a:p>
        </p:txBody>
      </p:sp>
      <p:graphicFrame>
        <p:nvGraphicFramePr>
          <p:cNvPr id="5" name="Content Placeholder 2">
            <a:extLst>
              <a:ext uri="{FF2B5EF4-FFF2-40B4-BE49-F238E27FC236}">
                <a16:creationId xmlns:a16="http://schemas.microsoft.com/office/drawing/2014/main" id="{D8FAE35C-520F-475D-8D35-7499B07CFF3D}"/>
              </a:ext>
            </a:extLst>
          </p:cNvPr>
          <p:cNvGraphicFramePr>
            <a:graphicFrameLocks noGrp="1"/>
          </p:cNvGraphicFramePr>
          <p:nvPr>
            <p:ph idx="1"/>
            <p:extLst>
              <p:ext uri="{D42A27DB-BD31-4B8C-83A1-F6EECF244321}">
                <p14:modId xmlns:p14="http://schemas.microsoft.com/office/powerpoint/2010/main" val="4259078293"/>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4674662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1358</TotalTime>
  <Words>1870</Words>
  <Application>Microsoft Office PowerPoint</Application>
  <PresentationFormat>Widescreen</PresentationFormat>
  <Paragraphs>74</Paragraphs>
  <Slides>15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15</vt:i4>
      </vt:variant>
    </vt:vector>
  </HeadingPairs>
  <TitlesOfParts>
    <vt:vector size="21" baseType="lpstr">
      <vt:lpstr>Arial</vt:lpstr>
      <vt:lpstr>Calibri</vt:lpstr>
      <vt:lpstr>Calibri Light</vt:lpstr>
      <vt:lpstr>Times New Roman</vt:lpstr>
      <vt:lpstr>Verdana</vt:lpstr>
      <vt:lpstr>Office Theme</vt:lpstr>
      <vt:lpstr>Public participation in Environmental Law  Some recent developments</vt:lpstr>
      <vt:lpstr>Overview </vt:lpstr>
      <vt:lpstr>Context </vt:lpstr>
      <vt:lpstr>Status of Aarhus Convention in Irish Law  </vt:lpstr>
      <vt:lpstr>Pleading AC Convention in Irish law </vt:lpstr>
      <vt:lpstr>Implementation of AC in Irish law </vt:lpstr>
      <vt:lpstr>Hellfire Massey Residents Association v ABP, Ireland, AG &amp; Others    Humphreys J.  [2021] IEHC 424 </vt:lpstr>
      <vt:lpstr>Hellfire Massey </vt:lpstr>
      <vt:lpstr>Kenny v TCD (IESC Baker J. August 26th 2021)</vt:lpstr>
      <vt:lpstr>Kenny v TCD -  Klohn v ABP C-167/17</vt:lpstr>
      <vt:lpstr>Kenny v TCD – effect of Klohn </vt:lpstr>
      <vt:lpstr>Kenny v TCD – was appellant able to rely on Klohn ? </vt:lpstr>
      <vt:lpstr>Future Developments </vt:lpstr>
      <vt:lpstr>Some observations !</vt:lpstr>
      <vt:lpstr>Some Further Observations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Public participation in Environmental Law  Some recent developments</dc:title>
  <dc:creator>Tom Flynn</dc:creator>
  <cp:lastModifiedBy>Tom Flynn</cp:lastModifiedBy>
  <cp:revision>5</cp:revision>
  <dcterms:created xsi:type="dcterms:W3CDTF">2021-10-10T18:46:37Z</dcterms:created>
  <dcterms:modified xsi:type="dcterms:W3CDTF">2021-10-14T16:22:09Z</dcterms:modified>
</cp:coreProperties>
</file>