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15"/>
  </p:notesMasterIdLst>
  <p:sldIdLst>
    <p:sldId id="257" r:id="rId4"/>
    <p:sldId id="648" r:id="rId5"/>
    <p:sldId id="666" r:id="rId6"/>
    <p:sldId id="664" r:id="rId7"/>
    <p:sldId id="581" r:id="rId8"/>
    <p:sldId id="262" r:id="rId9"/>
    <p:sldId id="654" r:id="rId10"/>
    <p:sldId id="667" r:id="rId11"/>
    <p:sldId id="657" r:id="rId12"/>
    <p:sldId id="668" r:id="rId13"/>
    <p:sldId id="659" r:id="rId14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illaud (TI EU)" initials="LB(E" lastIdx="1" clrIdx="0">
    <p:extLst>
      <p:ext uri="{19B8F6BF-5375-455C-9EA6-DF929625EA0E}">
        <p15:presenceInfo xmlns:p15="http://schemas.microsoft.com/office/powerpoint/2012/main" userId="S::lbrillaud@transparency.org::652c567c-7208-4637-9f0b-9ec8501be4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3333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3B6B5-E4C1-4106-821D-D4C84228A50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12C0BB35-276E-4AF2-9D9D-9656260711E4}">
      <dgm:prSet phldrT="[Text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F</a:t>
          </a:r>
          <a:r>
            <a:rPr lang="en-BE" dirty="0" err="1">
              <a:solidFill>
                <a:schemeClr val="bg1"/>
              </a:solidFill>
            </a:rPr>
            <a:t>reezing</a:t>
          </a:r>
          <a:r>
            <a:rPr lang="en-BE" dirty="0">
              <a:solidFill>
                <a:schemeClr val="bg1"/>
              </a:solidFill>
            </a:rPr>
            <a:t> </a:t>
          </a:r>
        </a:p>
      </dgm:t>
    </dgm:pt>
    <dgm:pt modelId="{334165A4-3762-48BE-AD9D-1A9222C62380}" type="parTrans" cxnId="{D2EAC384-1FAB-4022-BA1E-235374297A88}">
      <dgm:prSet/>
      <dgm:spPr/>
      <dgm:t>
        <a:bodyPr/>
        <a:lstStyle/>
        <a:p>
          <a:endParaRPr lang="en-BE"/>
        </a:p>
      </dgm:t>
    </dgm:pt>
    <dgm:pt modelId="{DF694E2A-6DB8-4AAA-9BEE-E9EBAED457E3}" type="sibTrans" cxnId="{D2EAC384-1FAB-4022-BA1E-235374297A88}">
      <dgm:prSet/>
      <dgm:spPr/>
      <dgm:t>
        <a:bodyPr/>
        <a:lstStyle/>
        <a:p>
          <a:endParaRPr lang="en-BE"/>
        </a:p>
      </dgm:t>
    </dgm:pt>
    <dgm:pt modelId="{E7524C64-57C2-4BE3-88F5-A24EFB72697E}">
      <dgm:prSet phldrT="[Text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C</a:t>
          </a:r>
          <a:r>
            <a:rPr lang="en-BE" dirty="0" err="1">
              <a:solidFill>
                <a:schemeClr val="bg1"/>
              </a:solidFill>
            </a:rPr>
            <a:t>onfiscation</a:t>
          </a:r>
          <a:r>
            <a:rPr lang="en-BE" dirty="0">
              <a:solidFill>
                <a:schemeClr val="bg1"/>
              </a:solidFill>
            </a:rPr>
            <a:t> </a:t>
          </a:r>
        </a:p>
      </dgm:t>
    </dgm:pt>
    <dgm:pt modelId="{BD46AA03-177E-434F-A39A-C8E40968FE1C}" type="parTrans" cxnId="{75A60265-9691-4C7E-AA90-EF72886F9E18}">
      <dgm:prSet/>
      <dgm:spPr/>
      <dgm:t>
        <a:bodyPr/>
        <a:lstStyle/>
        <a:p>
          <a:endParaRPr lang="en-BE"/>
        </a:p>
      </dgm:t>
    </dgm:pt>
    <dgm:pt modelId="{3800E7F1-ED70-4911-8C55-96AF3F7378E3}" type="sibTrans" cxnId="{75A60265-9691-4C7E-AA90-EF72886F9E18}">
      <dgm:prSet/>
      <dgm:spPr/>
      <dgm:t>
        <a:bodyPr/>
        <a:lstStyle/>
        <a:p>
          <a:endParaRPr lang="en-BE"/>
        </a:p>
      </dgm:t>
    </dgm:pt>
    <dgm:pt modelId="{06E8E53D-7975-4E7F-A74C-6AB35C647E16}">
      <dgm:prSet phldrT="[Text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R</a:t>
          </a:r>
          <a:r>
            <a:rPr lang="en-BE" dirty="0" err="1">
              <a:solidFill>
                <a:schemeClr val="bg1"/>
              </a:solidFill>
            </a:rPr>
            <a:t>estitution</a:t>
          </a:r>
          <a:r>
            <a:rPr lang="en-BE" dirty="0">
              <a:solidFill>
                <a:schemeClr val="bg1"/>
              </a:solidFill>
            </a:rPr>
            <a:t> </a:t>
          </a:r>
        </a:p>
      </dgm:t>
    </dgm:pt>
    <dgm:pt modelId="{24230CF8-1F92-42EE-871C-3100130CD510}" type="parTrans" cxnId="{B8371E17-981C-4998-AAB2-379AB4E4AA40}">
      <dgm:prSet/>
      <dgm:spPr/>
      <dgm:t>
        <a:bodyPr/>
        <a:lstStyle/>
        <a:p>
          <a:endParaRPr lang="en-BE"/>
        </a:p>
      </dgm:t>
    </dgm:pt>
    <dgm:pt modelId="{AE42B02F-4BF0-4633-9FBA-FA3ABC620B0B}" type="sibTrans" cxnId="{B8371E17-981C-4998-AAB2-379AB4E4AA40}">
      <dgm:prSet/>
      <dgm:spPr/>
      <dgm:t>
        <a:bodyPr/>
        <a:lstStyle/>
        <a:p>
          <a:endParaRPr lang="en-BE"/>
        </a:p>
      </dgm:t>
    </dgm:pt>
    <dgm:pt modelId="{99FFFB9E-6349-4594-9007-7B8EAC4B42E5}" type="pres">
      <dgm:prSet presAssocID="{0E23B6B5-E4C1-4106-821D-D4C84228A505}" presName="Name0" presStyleCnt="0">
        <dgm:presLayoutVars>
          <dgm:dir/>
          <dgm:animLvl val="lvl"/>
          <dgm:resizeHandles val="exact"/>
        </dgm:presLayoutVars>
      </dgm:prSet>
      <dgm:spPr/>
    </dgm:pt>
    <dgm:pt modelId="{835DABBC-ECE3-4FCF-A2E2-E2A2CA05FB67}" type="pres">
      <dgm:prSet presAssocID="{0E23B6B5-E4C1-4106-821D-D4C84228A505}" presName="dummy" presStyleCnt="0"/>
      <dgm:spPr/>
    </dgm:pt>
    <dgm:pt modelId="{6508B449-116E-4007-8EDB-A9634D1969ED}" type="pres">
      <dgm:prSet presAssocID="{0E23B6B5-E4C1-4106-821D-D4C84228A505}" presName="linH" presStyleCnt="0"/>
      <dgm:spPr/>
    </dgm:pt>
    <dgm:pt modelId="{BFF0E0A9-C8B4-4AC7-8BCD-9349FC2DB53D}" type="pres">
      <dgm:prSet presAssocID="{0E23B6B5-E4C1-4106-821D-D4C84228A505}" presName="padding1" presStyleCnt="0"/>
      <dgm:spPr/>
    </dgm:pt>
    <dgm:pt modelId="{F75393D8-96FC-4442-8A02-908AB45B7281}" type="pres">
      <dgm:prSet presAssocID="{12C0BB35-276E-4AF2-9D9D-9656260711E4}" presName="linV" presStyleCnt="0"/>
      <dgm:spPr/>
    </dgm:pt>
    <dgm:pt modelId="{838E6E44-5C85-4C9E-AFA3-47E9180B8DA5}" type="pres">
      <dgm:prSet presAssocID="{12C0BB35-276E-4AF2-9D9D-9656260711E4}" presName="spVertical1" presStyleCnt="0"/>
      <dgm:spPr/>
    </dgm:pt>
    <dgm:pt modelId="{CD757108-4F76-4E27-A3CD-AB5869FDDA70}" type="pres">
      <dgm:prSet presAssocID="{12C0BB35-276E-4AF2-9D9D-9656260711E4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BAFAFFD-E17E-4515-A0C6-927DD795D98C}" type="pres">
      <dgm:prSet presAssocID="{12C0BB35-276E-4AF2-9D9D-9656260711E4}" presName="spVertical2" presStyleCnt="0"/>
      <dgm:spPr/>
    </dgm:pt>
    <dgm:pt modelId="{A43796AD-2261-4D3A-A7AA-CFDFBE49C182}" type="pres">
      <dgm:prSet presAssocID="{12C0BB35-276E-4AF2-9D9D-9656260711E4}" presName="spVertical3" presStyleCnt="0"/>
      <dgm:spPr/>
    </dgm:pt>
    <dgm:pt modelId="{98094351-7373-4261-B3EA-D0ABBFFDC26A}" type="pres">
      <dgm:prSet presAssocID="{DF694E2A-6DB8-4AAA-9BEE-E9EBAED457E3}" presName="space" presStyleCnt="0"/>
      <dgm:spPr/>
    </dgm:pt>
    <dgm:pt modelId="{64B9F1F4-ABB2-42CE-BA9C-27F4A771ADB7}" type="pres">
      <dgm:prSet presAssocID="{E7524C64-57C2-4BE3-88F5-A24EFB72697E}" presName="linV" presStyleCnt="0"/>
      <dgm:spPr/>
    </dgm:pt>
    <dgm:pt modelId="{BDE6C3AF-2E7A-4A9C-ABA6-40773B26503A}" type="pres">
      <dgm:prSet presAssocID="{E7524C64-57C2-4BE3-88F5-A24EFB72697E}" presName="spVertical1" presStyleCnt="0"/>
      <dgm:spPr/>
    </dgm:pt>
    <dgm:pt modelId="{E750B092-07A1-4B37-B689-A4487E0F1855}" type="pres">
      <dgm:prSet presAssocID="{E7524C64-57C2-4BE3-88F5-A24EFB72697E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D387F2B-CABB-4562-947E-3FFA7F7426DA}" type="pres">
      <dgm:prSet presAssocID="{E7524C64-57C2-4BE3-88F5-A24EFB72697E}" presName="spVertical2" presStyleCnt="0"/>
      <dgm:spPr/>
    </dgm:pt>
    <dgm:pt modelId="{8A1F8D85-4C62-4DFF-A1CD-DFDB0743B424}" type="pres">
      <dgm:prSet presAssocID="{E7524C64-57C2-4BE3-88F5-A24EFB72697E}" presName="spVertical3" presStyleCnt="0"/>
      <dgm:spPr/>
    </dgm:pt>
    <dgm:pt modelId="{5FECED05-E23E-494F-AFC4-7E357C76EE39}" type="pres">
      <dgm:prSet presAssocID="{3800E7F1-ED70-4911-8C55-96AF3F7378E3}" presName="space" presStyleCnt="0"/>
      <dgm:spPr/>
    </dgm:pt>
    <dgm:pt modelId="{597E1111-C8C0-464A-8A84-31DB4A0C18D3}" type="pres">
      <dgm:prSet presAssocID="{06E8E53D-7975-4E7F-A74C-6AB35C647E16}" presName="linV" presStyleCnt="0"/>
      <dgm:spPr/>
    </dgm:pt>
    <dgm:pt modelId="{82577AA7-1104-42AC-8BE1-9E0B658D5CC0}" type="pres">
      <dgm:prSet presAssocID="{06E8E53D-7975-4E7F-A74C-6AB35C647E16}" presName="spVertical1" presStyleCnt="0"/>
      <dgm:spPr/>
    </dgm:pt>
    <dgm:pt modelId="{A002B031-6B6C-439C-807B-ADB245254EB3}" type="pres">
      <dgm:prSet presAssocID="{06E8E53D-7975-4E7F-A74C-6AB35C647E16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0BF5E1A-A3A4-4B13-8107-0EF1BCD85683}" type="pres">
      <dgm:prSet presAssocID="{06E8E53D-7975-4E7F-A74C-6AB35C647E16}" presName="spVertical2" presStyleCnt="0"/>
      <dgm:spPr/>
    </dgm:pt>
    <dgm:pt modelId="{641C4B8F-722D-40CF-80C4-4D88FEC8BDDE}" type="pres">
      <dgm:prSet presAssocID="{06E8E53D-7975-4E7F-A74C-6AB35C647E16}" presName="spVertical3" presStyleCnt="0"/>
      <dgm:spPr/>
    </dgm:pt>
    <dgm:pt modelId="{E426A592-4B37-4441-AE74-AC6E79D9F294}" type="pres">
      <dgm:prSet presAssocID="{0E23B6B5-E4C1-4106-821D-D4C84228A505}" presName="padding2" presStyleCnt="0"/>
      <dgm:spPr/>
    </dgm:pt>
    <dgm:pt modelId="{0E53C704-5CC3-44AC-97CA-73B60B882314}" type="pres">
      <dgm:prSet presAssocID="{0E23B6B5-E4C1-4106-821D-D4C84228A505}" presName="negArrow" presStyleCnt="0"/>
      <dgm:spPr/>
    </dgm:pt>
    <dgm:pt modelId="{CED911EF-F714-48ED-9FB1-0FD89FFFB3EE}" type="pres">
      <dgm:prSet presAssocID="{0E23B6B5-E4C1-4106-821D-D4C84228A505}" presName="backgroundArrow" presStyleLbl="node1" presStyleIdx="0" presStyleCnt="1"/>
      <dgm:spPr>
        <a:solidFill>
          <a:srgbClr val="333399"/>
        </a:solidFill>
      </dgm:spPr>
    </dgm:pt>
  </dgm:ptLst>
  <dgm:cxnLst>
    <dgm:cxn modelId="{B8371E17-981C-4998-AAB2-379AB4E4AA40}" srcId="{0E23B6B5-E4C1-4106-821D-D4C84228A505}" destId="{06E8E53D-7975-4E7F-A74C-6AB35C647E16}" srcOrd="2" destOrd="0" parTransId="{24230CF8-1F92-42EE-871C-3100130CD510}" sibTransId="{AE42B02F-4BF0-4633-9FBA-FA3ABC620B0B}"/>
    <dgm:cxn modelId="{E2528664-8CC4-41CB-86CC-2C3DFFD9764A}" type="presOf" srcId="{0E23B6B5-E4C1-4106-821D-D4C84228A505}" destId="{99FFFB9E-6349-4594-9007-7B8EAC4B42E5}" srcOrd="0" destOrd="0" presId="urn:microsoft.com/office/officeart/2005/8/layout/hProcess3"/>
    <dgm:cxn modelId="{75A60265-9691-4C7E-AA90-EF72886F9E18}" srcId="{0E23B6B5-E4C1-4106-821D-D4C84228A505}" destId="{E7524C64-57C2-4BE3-88F5-A24EFB72697E}" srcOrd="1" destOrd="0" parTransId="{BD46AA03-177E-434F-A39A-C8E40968FE1C}" sibTransId="{3800E7F1-ED70-4911-8C55-96AF3F7378E3}"/>
    <dgm:cxn modelId="{4B19E781-90C6-4992-8846-BD49108A7385}" type="presOf" srcId="{E7524C64-57C2-4BE3-88F5-A24EFB72697E}" destId="{E750B092-07A1-4B37-B689-A4487E0F1855}" srcOrd="0" destOrd="0" presId="urn:microsoft.com/office/officeart/2005/8/layout/hProcess3"/>
    <dgm:cxn modelId="{D2EAC384-1FAB-4022-BA1E-235374297A88}" srcId="{0E23B6B5-E4C1-4106-821D-D4C84228A505}" destId="{12C0BB35-276E-4AF2-9D9D-9656260711E4}" srcOrd="0" destOrd="0" parTransId="{334165A4-3762-48BE-AD9D-1A9222C62380}" sibTransId="{DF694E2A-6DB8-4AAA-9BEE-E9EBAED457E3}"/>
    <dgm:cxn modelId="{2F052C8B-52E1-49C3-8B67-103C1411331D}" type="presOf" srcId="{06E8E53D-7975-4E7F-A74C-6AB35C647E16}" destId="{A002B031-6B6C-439C-807B-ADB245254EB3}" srcOrd="0" destOrd="0" presId="urn:microsoft.com/office/officeart/2005/8/layout/hProcess3"/>
    <dgm:cxn modelId="{4FE295A6-9F24-4232-8508-1D7334C8E405}" type="presOf" srcId="{12C0BB35-276E-4AF2-9D9D-9656260711E4}" destId="{CD757108-4F76-4E27-A3CD-AB5869FDDA70}" srcOrd="0" destOrd="0" presId="urn:microsoft.com/office/officeart/2005/8/layout/hProcess3"/>
    <dgm:cxn modelId="{152FE267-66AC-4753-BEE6-BEBEBA698F31}" type="presParOf" srcId="{99FFFB9E-6349-4594-9007-7B8EAC4B42E5}" destId="{835DABBC-ECE3-4FCF-A2E2-E2A2CA05FB67}" srcOrd="0" destOrd="0" presId="urn:microsoft.com/office/officeart/2005/8/layout/hProcess3"/>
    <dgm:cxn modelId="{BC7D3E6B-64BD-4D1C-B22E-E8B5895DEB05}" type="presParOf" srcId="{99FFFB9E-6349-4594-9007-7B8EAC4B42E5}" destId="{6508B449-116E-4007-8EDB-A9634D1969ED}" srcOrd="1" destOrd="0" presId="urn:microsoft.com/office/officeart/2005/8/layout/hProcess3"/>
    <dgm:cxn modelId="{B263E456-645C-44CE-95EA-947EC23BB78F}" type="presParOf" srcId="{6508B449-116E-4007-8EDB-A9634D1969ED}" destId="{BFF0E0A9-C8B4-4AC7-8BCD-9349FC2DB53D}" srcOrd="0" destOrd="0" presId="urn:microsoft.com/office/officeart/2005/8/layout/hProcess3"/>
    <dgm:cxn modelId="{C45BCBEB-61AA-4D1C-8B79-9B300A8068A6}" type="presParOf" srcId="{6508B449-116E-4007-8EDB-A9634D1969ED}" destId="{F75393D8-96FC-4442-8A02-908AB45B7281}" srcOrd="1" destOrd="0" presId="urn:microsoft.com/office/officeart/2005/8/layout/hProcess3"/>
    <dgm:cxn modelId="{783CE1E1-4715-4002-9554-F4C795E5EBE4}" type="presParOf" srcId="{F75393D8-96FC-4442-8A02-908AB45B7281}" destId="{838E6E44-5C85-4C9E-AFA3-47E9180B8DA5}" srcOrd="0" destOrd="0" presId="urn:microsoft.com/office/officeart/2005/8/layout/hProcess3"/>
    <dgm:cxn modelId="{607F6615-6DAE-4821-9DF3-9B21CC94EAAA}" type="presParOf" srcId="{F75393D8-96FC-4442-8A02-908AB45B7281}" destId="{CD757108-4F76-4E27-A3CD-AB5869FDDA70}" srcOrd="1" destOrd="0" presId="urn:microsoft.com/office/officeart/2005/8/layout/hProcess3"/>
    <dgm:cxn modelId="{BD29A53F-02D9-4924-8371-B51A8875E8D6}" type="presParOf" srcId="{F75393D8-96FC-4442-8A02-908AB45B7281}" destId="{7BAFAFFD-E17E-4515-A0C6-927DD795D98C}" srcOrd="2" destOrd="0" presId="urn:microsoft.com/office/officeart/2005/8/layout/hProcess3"/>
    <dgm:cxn modelId="{2A400FEC-B868-4B3C-B1FC-7B246042FBB5}" type="presParOf" srcId="{F75393D8-96FC-4442-8A02-908AB45B7281}" destId="{A43796AD-2261-4D3A-A7AA-CFDFBE49C182}" srcOrd="3" destOrd="0" presId="urn:microsoft.com/office/officeart/2005/8/layout/hProcess3"/>
    <dgm:cxn modelId="{55C0D529-BF2E-441D-8C44-7B660016A50E}" type="presParOf" srcId="{6508B449-116E-4007-8EDB-A9634D1969ED}" destId="{98094351-7373-4261-B3EA-D0ABBFFDC26A}" srcOrd="2" destOrd="0" presId="urn:microsoft.com/office/officeart/2005/8/layout/hProcess3"/>
    <dgm:cxn modelId="{84686A6C-AE5C-4523-838B-DD214AD5F296}" type="presParOf" srcId="{6508B449-116E-4007-8EDB-A9634D1969ED}" destId="{64B9F1F4-ABB2-42CE-BA9C-27F4A771ADB7}" srcOrd="3" destOrd="0" presId="urn:microsoft.com/office/officeart/2005/8/layout/hProcess3"/>
    <dgm:cxn modelId="{6AFFA40B-C6AA-4A70-A72F-8EFA850A9A33}" type="presParOf" srcId="{64B9F1F4-ABB2-42CE-BA9C-27F4A771ADB7}" destId="{BDE6C3AF-2E7A-4A9C-ABA6-40773B26503A}" srcOrd="0" destOrd="0" presId="urn:microsoft.com/office/officeart/2005/8/layout/hProcess3"/>
    <dgm:cxn modelId="{861006BF-1A27-4D7A-84B1-F2DD5419A728}" type="presParOf" srcId="{64B9F1F4-ABB2-42CE-BA9C-27F4A771ADB7}" destId="{E750B092-07A1-4B37-B689-A4487E0F1855}" srcOrd="1" destOrd="0" presId="urn:microsoft.com/office/officeart/2005/8/layout/hProcess3"/>
    <dgm:cxn modelId="{A15EF84F-7EA0-483D-A3EB-1D920649D67F}" type="presParOf" srcId="{64B9F1F4-ABB2-42CE-BA9C-27F4A771ADB7}" destId="{5D387F2B-CABB-4562-947E-3FFA7F7426DA}" srcOrd="2" destOrd="0" presId="urn:microsoft.com/office/officeart/2005/8/layout/hProcess3"/>
    <dgm:cxn modelId="{53D723FE-E8A1-42EC-9AB1-9783DECC6537}" type="presParOf" srcId="{64B9F1F4-ABB2-42CE-BA9C-27F4A771ADB7}" destId="{8A1F8D85-4C62-4DFF-A1CD-DFDB0743B424}" srcOrd="3" destOrd="0" presId="urn:microsoft.com/office/officeart/2005/8/layout/hProcess3"/>
    <dgm:cxn modelId="{F2390A8C-195F-4B6F-B597-F5EDF41824A3}" type="presParOf" srcId="{6508B449-116E-4007-8EDB-A9634D1969ED}" destId="{5FECED05-E23E-494F-AFC4-7E357C76EE39}" srcOrd="4" destOrd="0" presId="urn:microsoft.com/office/officeart/2005/8/layout/hProcess3"/>
    <dgm:cxn modelId="{0B89C861-DA6C-4D41-8A9A-A313F5CBF869}" type="presParOf" srcId="{6508B449-116E-4007-8EDB-A9634D1969ED}" destId="{597E1111-C8C0-464A-8A84-31DB4A0C18D3}" srcOrd="5" destOrd="0" presId="urn:microsoft.com/office/officeart/2005/8/layout/hProcess3"/>
    <dgm:cxn modelId="{013299B9-4102-4FF5-8D2B-4A3F4C46CC8B}" type="presParOf" srcId="{597E1111-C8C0-464A-8A84-31DB4A0C18D3}" destId="{82577AA7-1104-42AC-8BE1-9E0B658D5CC0}" srcOrd="0" destOrd="0" presId="urn:microsoft.com/office/officeart/2005/8/layout/hProcess3"/>
    <dgm:cxn modelId="{A4F849AB-E848-4470-BB38-1606C3E87D05}" type="presParOf" srcId="{597E1111-C8C0-464A-8A84-31DB4A0C18D3}" destId="{A002B031-6B6C-439C-807B-ADB245254EB3}" srcOrd="1" destOrd="0" presId="urn:microsoft.com/office/officeart/2005/8/layout/hProcess3"/>
    <dgm:cxn modelId="{6F0C5830-1CB1-4CEE-B80E-6823B445EA28}" type="presParOf" srcId="{597E1111-C8C0-464A-8A84-31DB4A0C18D3}" destId="{30BF5E1A-A3A4-4B13-8107-0EF1BCD85683}" srcOrd="2" destOrd="0" presId="urn:microsoft.com/office/officeart/2005/8/layout/hProcess3"/>
    <dgm:cxn modelId="{558667C9-5B53-4695-9726-FFFD4C8F0C16}" type="presParOf" srcId="{597E1111-C8C0-464A-8A84-31DB4A0C18D3}" destId="{641C4B8F-722D-40CF-80C4-4D88FEC8BDDE}" srcOrd="3" destOrd="0" presId="urn:microsoft.com/office/officeart/2005/8/layout/hProcess3"/>
    <dgm:cxn modelId="{017CAE13-DE27-4832-B27F-C5DAADAC8E18}" type="presParOf" srcId="{6508B449-116E-4007-8EDB-A9634D1969ED}" destId="{E426A592-4B37-4441-AE74-AC6E79D9F294}" srcOrd="6" destOrd="0" presId="urn:microsoft.com/office/officeart/2005/8/layout/hProcess3"/>
    <dgm:cxn modelId="{EBAD7074-DC6C-47EB-AF10-0A7F04A07A4B}" type="presParOf" srcId="{6508B449-116E-4007-8EDB-A9634D1969ED}" destId="{0E53C704-5CC3-44AC-97CA-73B60B882314}" srcOrd="7" destOrd="0" presId="urn:microsoft.com/office/officeart/2005/8/layout/hProcess3"/>
    <dgm:cxn modelId="{C8644C60-9E85-46C9-9AFE-1879AF420A68}" type="presParOf" srcId="{6508B449-116E-4007-8EDB-A9634D1969ED}" destId="{CED911EF-F714-48ED-9FB1-0FD89FFFB3E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3B6B5-E4C1-4106-821D-D4C84228A50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12C0BB35-276E-4AF2-9D9D-9656260711E4}">
      <dgm:prSet phldrT="[Text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F</a:t>
          </a:r>
          <a:r>
            <a:rPr lang="en-BE" dirty="0" err="1">
              <a:solidFill>
                <a:schemeClr val="bg1"/>
              </a:solidFill>
            </a:rPr>
            <a:t>reezing</a:t>
          </a:r>
          <a:r>
            <a:rPr lang="en-BE" dirty="0">
              <a:solidFill>
                <a:schemeClr val="bg1"/>
              </a:solidFill>
            </a:rPr>
            <a:t> </a:t>
          </a:r>
        </a:p>
      </dgm:t>
    </dgm:pt>
    <dgm:pt modelId="{334165A4-3762-48BE-AD9D-1A9222C62380}" type="parTrans" cxnId="{D2EAC384-1FAB-4022-BA1E-235374297A88}">
      <dgm:prSet/>
      <dgm:spPr/>
      <dgm:t>
        <a:bodyPr/>
        <a:lstStyle/>
        <a:p>
          <a:endParaRPr lang="en-BE"/>
        </a:p>
      </dgm:t>
    </dgm:pt>
    <dgm:pt modelId="{DF694E2A-6DB8-4AAA-9BEE-E9EBAED457E3}" type="sibTrans" cxnId="{D2EAC384-1FAB-4022-BA1E-235374297A88}">
      <dgm:prSet/>
      <dgm:spPr/>
      <dgm:t>
        <a:bodyPr/>
        <a:lstStyle/>
        <a:p>
          <a:endParaRPr lang="en-BE"/>
        </a:p>
      </dgm:t>
    </dgm:pt>
    <dgm:pt modelId="{E7524C64-57C2-4BE3-88F5-A24EFB72697E}">
      <dgm:prSet phldrT="[Text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C</a:t>
          </a:r>
          <a:r>
            <a:rPr lang="en-BE" dirty="0" err="1">
              <a:solidFill>
                <a:schemeClr val="bg1"/>
              </a:solidFill>
            </a:rPr>
            <a:t>onfiscation</a:t>
          </a:r>
          <a:r>
            <a:rPr lang="en-BE" dirty="0">
              <a:solidFill>
                <a:schemeClr val="bg1"/>
              </a:solidFill>
            </a:rPr>
            <a:t> </a:t>
          </a:r>
        </a:p>
      </dgm:t>
    </dgm:pt>
    <dgm:pt modelId="{BD46AA03-177E-434F-A39A-C8E40968FE1C}" type="parTrans" cxnId="{75A60265-9691-4C7E-AA90-EF72886F9E18}">
      <dgm:prSet/>
      <dgm:spPr/>
      <dgm:t>
        <a:bodyPr/>
        <a:lstStyle/>
        <a:p>
          <a:endParaRPr lang="en-BE"/>
        </a:p>
      </dgm:t>
    </dgm:pt>
    <dgm:pt modelId="{3800E7F1-ED70-4911-8C55-96AF3F7378E3}" type="sibTrans" cxnId="{75A60265-9691-4C7E-AA90-EF72886F9E18}">
      <dgm:prSet/>
      <dgm:spPr/>
      <dgm:t>
        <a:bodyPr/>
        <a:lstStyle/>
        <a:p>
          <a:endParaRPr lang="en-BE"/>
        </a:p>
      </dgm:t>
    </dgm:pt>
    <dgm:pt modelId="{06E8E53D-7975-4E7F-A74C-6AB35C647E16}">
      <dgm:prSet phldrT="[Text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R</a:t>
          </a:r>
          <a:r>
            <a:rPr lang="en-BE" dirty="0" err="1">
              <a:solidFill>
                <a:schemeClr val="bg1"/>
              </a:solidFill>
            </a:rPr>
            <a:t>estitution</a:t>
          </a:r>
          <a:r>
            <a:rPr lang="en-BE" dirty="0">
              <a:solidFill>
                <a:schemeClr val="bg1"/>
              </a:solidFill>
            </a:rPr>
            <a:t> </a:t>
          </a:r>
        </a:p>
      </dgm:t>
    </dgm:pt>
    <dgm:pt modelId="{24230CF8-1F92-42EE-871C-3100130CD510}" type="parTrans" cxnId="{B8371E17-981C-4998-AAB2-379AB4E4AA40}">
      <dgm:prSet/>
      <dgm:spPr/>
      <dgm:t>
        <a:bodyPr/>
        <a:lstStyle/>
        <a:p>
          <a:endParaRPr lang="en-BE"/>
        </a:p>
      </dgm:t>
    </dgm:pt>
    <dgm:pt modelId="{AE42B02F-4BF0-4633-9FBA-FA3ABC620B0B}" type="sibTrans" cxnId="{B8371E17-981C-4998-AAB2-379AB4E4AA40}">
      <dgm:prSet/>
      <dgm:spPr/>
      <dgm:t>
        <a:bodyPr/>
        <a:lstStyle/>
        <a:p>
          <a:endParaRPr lang="en-BE"/>
        </a:p>
      </dgm:t>
    </dgm:pt>
    <dgm:pt modelId="{99FFFB9E-6349-4594-9007-7B8EAC4B42E5}" type="pres">
      <dgm:prSet presAssocID="{0E23B6B5-E4C1-4106-821D-D4C84228A505}" presName="Name0" presStyleCnt="0">
        <dgm:presLayoutVars>
          <dgm:dir/>
          <dgm:animLvl val="lvl"/>
          <dgm:resizeHandles val="exact"/>
        </dgm:presLayoutVars>
      </dgm:prSet>
      <dgm:spPr/>
    </dgm:pt>
    <dgm:pt modelId="{835DABBC-ECE3-4FCF-A2E2-E2A2CA05FB67}" type="pres">
      <dgm:prSet presAssocID="{0E23B6B5-E4C1-4106-821D-D4C84228A505}" presName="dummy" presStyleCnt="0"/>
      <dgm:spPr/>
    </dgm:pt>
    <dgm:pt modelId="{6508B449-116E-4007-8EDB-A9634D1969ED}" type="pres">
      <dgm:prSet presAssocID="{0E23B6B5-E4C1-4106-821D-D4C84228A505}" presName="linH" presStyleCnt="0"/>
      <dgm:spPr/>
    </dgm:pt>
    <dgm:pt modelId="{BFF0E0A9-C8B4-4AC7-8BCD-9349FC2DB53D}" type="pres">
      <dgm:prSet presAssocID="{0E23B6B5-E4C1-4106-821D-D4C84228A505}" presName="padding1" presStyleCnt="0"/>
      <dgm:spPr/>
    </dgm:pt>
    <dgm:pt modelId="{F75393D8-96FC-4442-8A02-908AB45B7281}" type="pres">
      <dgm:prSet presAssocID="{12C0BB35-276E-4AF2-9D9D-9656260711E4}" presName="linV" presStyleCnt="0"/>
      <dgm:spPr/>
    </dgm:pt>
    <dgm:pt modelId="{838E6E44-5C85-4C9E-AFA3-47E9180B8DA5}" type="pres">
      <dgm:prSet presAssocID="{12C0BB35-276E-4AF2-9D9D-9656260711E4}" presName="spVertical1" presStyleCnt="0"/>
      <dgm:spPr/>
    </dgm:pt>
    <dgm:pt modelId="{CD757108-4F76-4E27-A3CD-AB5869FDDA70}" type="pres">
      <dgm:prSet presAssocID="{12C0BB35-276E-4AF2-9D9D-9656260711E4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BAFAFFD-E17E-4515-A0C6-927DD795D98C}" type="pres">
      <dgm:prSet presAssocID="{12C0BB35-276E-4AF2-9D9D-9656260711E4}" presName="spVertical2" presStyleCnt="0"/>
      <dgm:spPr/>
    </dgm:pt>
    <dgm:pt modelId="{A43796AD-2261-4D3A-A7AA-CFDFBE49C182}" type="pres">
      <dgm:prSet presAssocID="{12C0BB35-276E-4AF2-9D9D-9656260711E4}" presName="spVertical3" presStyleCnt="0"/>
      <dgm:spPr/>
    </dgm:pt>
    <dgm:pt modelId="{98094351-7373-4261-B3EA-D0ABBFFDC26A}" type="pres">
      <dgm:prSet presAssocID="{DF694E2A-6DB8-4AAA-9BEE-E9EBAED457E3}" presName="space" presStyleCnt="0"/>
      <dgm:spPr/>
    </dgm:pt>
    <dgm:pt modelId="{64B9F1F4-ABB2-42CE-BA9C-27F4A771ADB7}" type="pres">
      <dgm:prSet presAssocID="{E7524C64-57C2-4BE3-88F5-A24EFB72697E}" presName="linV" presStyleCnt="0"/>
      <dgm:spPr/>
    </dgm:pt>
    <dgm:pt modelId="{BDE6C3AF-2E7A-4A9C-ABA6-40773B26503A}" type="pres">
      <dgm:prSet presAssocID="{E7524C64-57C2-4BE3-88F5-A24EFB72697E}" presName="spVertical1" presStyleCnt="0"/>
      <dgm:spPr/>
    </dgm:pt>
    <dgm:pt modelId="{E750B092-07A1-4B37-B689-A4487E0F1855}" type="pres">
      <dgm:prSet presAssocID="{E7524C64-57C2-4BE3-88F5-A24EFB72697E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D387F2B-CABB-4562-947E-3FFA7F7426DA}" type="pres">
      <dgm:prSet presAssocID="{E7524C64-57C2-4BE3-88F5-A24EFB72697E}" presName="spVertical2" presStyleCnt="0"/>
      <dgm:spPr/>
    </dgm:pt>
    <dgm:pt modelId="{8A1F8D85-4C62-4DFF-A1CD-DFDB0743B424}" type="pres">
      <dgm:prSet presAssocID="{E7524C64-57C2-4BE3-88F5-A24EFB72697E}" presName="spVertical3" presStyleCnt="0"/>
      <dgm:spPr/>
    </dgm:pt>
    <dgm:pt modelId="{5FECED05-E23E-494F-AFC4-7E357C76EE39}" type="pres">
      <dgm:prSet presAssocID="{3800E7F1-ED70-4911-8C55-96AF3F7378E3}" presName="space" presStyleCnt="0"/>
      <dgm:spPr/>
    </dgm:pt>
    <dgm:pt modelId="{597E1111-C8C0-464A-8A84-31DB4A0C18D3}" type="pres">
      <dgm:prSet presAssocID="{06E8E53D-7975-4E7F-A74C-6AB35C647E16}" presName="linV" presStyleCnt="0"/>
      <dgm:spPr/>
    </dgm:pt>
    <dgm:pt modelId="{82577AA7-1104-42AC-8BE1-9E0B658D5CC0}" type="pres">
      <dgm:prSet presAssocID="{06E8E53D-7975-4E7F-A74C-6AB35C647E16}" presName="spVertical1" presStyleCnt="0"/>
      <dgm:spPr/>
    </dgm:pt>
    <dgm:pt modelId="{A002B031-6B6C-439C-807B-ADB245254EB3}" type="pres">
      <dgm:prSet presAssocID="{06E8E53D-7975-4E7F-A74C-6AB35C647E16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0BF5E1A-A3A4-4B13-8107-0EF1BCD85683}" type="pres">
      <dgm:prSet presAssocID="{06E8E53D-7975-4E7F-A74C-6AB35C647E16}" presName="spVertical2" presStyleCnt="0"/>
      <dgm:spPr/>
    </dgm:pt>
    <dgm:pt modelId="{641C4B8F-722D-40CF-80C4-4D88FEC8BDDE}" type="pres">
      <dgm:prSet presAssocID="{06E8E53D-7975-4E7F-A74C-6AB35C647E16}" presName="spVertical3" presStyleCnt="0"/>
      <dgm:spPr/>
    </dgm:pt>
    <dgm:pt modelId="{E426A592-4B37-4441-AE74-AC6E79D9F294}" type="pres">
      <dgm:prSet presAssocID="{0E23B6B5-E4C1-4106-821D-D4C84228A505}" presName="padding2" presStyleCnt="0"/>
      <dgm:spPr/>
    </dgm:pt>
    <dgm:pt modelId="{0E53C704-5CC3-44AC-97CA-73B60B882314}" type="pres">
      <dgm:prSet presAssocID="{0E23B6B5-E4C1-4106-821D-D4C84228A505}" presName="negArrow" presStyleCnt="0"/>
      <dgm:spPr/>
    </dgm:pt>
    <dgm:pt modelId="{CED911EF-F714-48ED-9FB1-0FD89FFFB3EE}" type="pres">
      <dgm:prSet presAssocID="{0E23B6B5-E4C1-4106-821D-D4C84228A505}" presName="backgroundArrow" presStyleLbl="node1" presStyleIdx="0" presStyleCnt="1"/>
      <dgm:spPr>
        <a:solidFill>
          <a:srgbClr val="333399"/>
        </a:solidFill>
      </dgm:spPr>
    </dgm:pt>
  </dgm:ptLst>
  <dgm:cxnLst>
    <dgm:cxn modelId="{B8371E17-981C-4998-AAB2-379AB4E4AA40}" srcId="{0E23B6B5-E4C1-4106-821D-D4C84228A505}" destId="{06E8E53D-7975-4E7F-A74C-6AB35C647E16}" srcOrd="2" destOrd="0" parTransId="{24230CF8-1F92-42EE-871C-3100130CD510}" sibTransId="{AE42B02F-4BF0-4633-9FBA-FA3ABC620B0B}"/>
    <dgm:cxn modelId="{E2528664-8CC4-41CB-86CC-2C3DFFD9764A}" type="presOf" srcId="{0E23B6B5-E4C1-4106-821D-D4C84228A505}" destId="{99FFFB9E-6349-4594-9007-7B8EAC4B42E5}" srcOrd="0" destOrd="0" presId="urn:microsoft.com/office/officeart/2005/8/layout/hProcess3"/>
    <dgm:cxn modelId="{75A60265-9691-4C7E-AA90-EF72886F9E18}" srcId="{0E23B6B5-E4C1-4106-821D-D4C84228A505}" destId="{E7524C64-57C2-4BE3-88F5-A24EFB72697E}" srcOrd="1" destOrd="0" parTransId="{BD46AA03-177E-434F-A39A-C8E40968FE1C}" sibTransId="{3800E7F1-ED70-4911-8C55-96AF3F7378E3}"/>
    <dgm:cxn modelId="{4B19E781-90C6-4992-8846-BD49108A7385}" type="presOf" srcId="{E7524C64-57C2-4BE3-88F5-A24EFB72697E}" destId="{E750B092-07A1-4B37-B689-A4487E0F1855}" srcOrd="0" destOrd="0" presId="urn:microsoft.com/office/officeart/2005/8/layout/hProcess3"/>
    <dgm:cxn modelId="{D2EAC384-1FAB-4022-BA1E-235374297A88}" srcId="{0E23B6B5-E4C1-4106-821D-D4C84228A505}" destId="{12C0BB35-276E-4AF2-9D9D-9656260711E4}" srcOrd="0" destOrd="0" parTransId="{334165A4-3762-48BE-AD9D-1A9222C62380}" sibTransId="{DF694E2A-6DB8-4AAA-9BEE-E9EBAED457E3}"/>
    <dgm:cxn modelId="{2F052C8B-52E1-49C3-8B67-103C1411331D}" type="presOf" srcId="{06E8E53D-7975-4E7F-A74C-6AB35C647E16}" destId="{A002B031-6B6C-439C-807B-ADB245254EB3}" srcOrd="0" destOrd="0" presId="urn:microsoft.com/office/officeart/2005/8/layout/hProcess3"/>
    <dgm:cxn modelId="{4FE295A6-9F24-4232-8508-1D7334C8E405}" type="presOf" srcId="{12C0BB35-276E-4AF2-9D9D-9656260711E4}" destId="{CD757108-4F76-4E27-A3CD-AB5869FDDA70}" srcOrd="0" destOrd="0" presId="urn:microsoft.com/office/officeart/2005/8/layout/hProcess3"/>
    <dgm:cxn modelId="{152FE267-66AC-4753-BEE6-BEBEBA698F31}" type="presParOf" srcId="{99FFFB9E-6349-4594-9007-7B8EAC4B42E5}" destId="{835DABBC-ECE3-4FCF-A2E2-E2A2CA05FB67}" srcOrd="0" destOrd="0" presId="urn:microsoft.com/office/officeart/2005/8/layout/hProcess3"/>
    <dgm:cxn modelId="{BC7D3E6B-64BD-4D1C-B22E-E8B5895DEB05}" type="presParOf" srcId="{99FFFB9E-6349-4594-9007-7B8EAC4B42E5}" destId="{6508B449-116E-4007-8EDB-A9634D1969ED}" srcOrd="1" destOrd="0" presId="urn:microsoft.com/office/officeart/2005/8/layout/hProcess3"/>
    <dgm:cxn modelId="{B263E456-645C-44CE-95EA-947EC23BB78F}" type="presParOf" srcId="{6508B449-116E-4007-8EDB-A9634D1969ED}" destId="{BFF0E0A9-C8B4-4AC7-8BCD-9349FC2DB53D}" srcOrd="0" destOrd="0" presId="urn:microsoft.com/office/officeart/2005/8/layout/hProcess3"/>
    <dgm:cxn modelId="{C45BCBEB-61AA-4D1C-8B79-9B300A8068A6}" type="presParOf" srcId="{6508B449-116E-4007-8EDB-A9634D1969ED}" destId="{F75393D8-96FC-4442-8A02-908AB45B7281}" srcOrd="1" destOrd="0" presId="urn:microsoft.com/office/officeart/2005/8/layout/hProcess3"/>
    <dgm:cxn modelId="{783CE1E1-4715-4002-9554-F4C795E5EBE4}" type="presParOf" srcId="{F75393D8-96FC-4442-8A02-908AB45B7281}" destId="{838E6E44-5C85-4C9E-AFA3-47E9180B8DA5}" srcOrd="0" destOrd="0" presId="urn:microsoft.com/office/officeart/2005/8/layout/hProcess3"/>
    <dgm:cxn modelId="{607F6615-6DAE-4821-9DF3-9B21CC94EAAA}" type="presParOf" srcId="{F75393D8-96FC-4442-8A02-908AB45B7281}" destId="{CD757108-4F76-4E27-A3CD-AB5869FDDA70}" srcOrd="1" destOrd="0" presId="urn:microsoft.com/office/officeart/2005/8/layout/hProcess3"/>
    <dgm:cxn modelId="{BD29A53F-02D9-4924-8371-B51A8875E8D6}" type="presParOf" srcId="{F75393D8-96FC-4442-8A02-908AB45B7281}" destId="{7BAFAFFD-E17E-4515-A0C6-927DD795D98C}" srcOrd="2" destOrd="0" presId="urn:microsoft.com/office/officeart/2005/8/layout/hProcess3"/>
    <dgm:cxn modelId="{2A400FEC-B868-4B3C-B1FC-7B246042FBB5}" type="presParOf" srcId="{F75393D8-96FC-4442-8A02-908AB45B7281}" destId="{A43796AD-2261-4D3A-A7AA-CFDFBE49C182}" srcOrd="3" destOrd="0" presId="urn:microsoft.com/office/officeart/2005/8/layout/hProcess3"/>
    <dgm:cxn modelId="{55C0D529-BF2E-441D-8C44-7B660016A50E}" type="presParOf" srcId="{6508B449-116E-4007-8EDB-A9634D1969ED}" destId="{98094351-7373-4261-B3EA-D0ABBFFDC26A}" srcOrd="2" destOrd="0" presId="urn:microsoft.com/office/officeart/2005/8/layout/hProcess3"/>
    <dgm:cxn modelId="{84686A6C-AE5C-4523-838B-DD214AD5F296}" type="presParOf" srcId="{6508B449-116E-4007-8EDB-A9634D1969ED}" destId="{64B9F1F4-ABB2-42CE-BA9C-27F4A771ADB7}" srcOrd="3" destOrd="0" presId="urn:microsoft.com/office/officeart/2005/8/layout/hProcess3"/>
    <dgm:cxn modelId="{6AFFA40B-C6AA-4A70-A72F-8EFA850A9A33}" type="presParOf" srcId="{64B9F1F4-ABB2-42CE-BA9C-27F4A771ADB7}" destId="{BDE6C3AF-2E7A-4A9C-ABA6-40773B26503A}" srcOrd="0" destOrd="0" presId="urn:microsoft.com/office/officeart/2005/8/layout/hProcess3"/>
    <dgm:cxn modelId="{861006BF-1A27-4D7A-84B1-F2DD5419A728}" type="presParOf" srcId="{64B9F1F4-ABB2-42CE-BA9C-27F4A771ADB7}" destId="{E750B092-07A1-4B37-B689-A4487E0F1855}" srcOrd="1" destOrd="0" presId="urn:microsoft.com/office/officeart/2005/8/layout/hProcess3"/>
    <dgm:cxn modelId="{A15EF84F-7EA0-483D-A3EB-1D920649D67F}" type="presParOf" srcId="{64B9F1F4-ABB2-42CE-BA9C-27F4A771ADB7}" destId="{5D387F2B-CABB-4562-947E-3FFA7F7426DA}" srcOrd="2" destOrd="0" presId="urn:microsoft.com/office/officeart/2005/8/layout/hProcess3"/>
    <dgm:cxn modelId="{53D723FE-E8A1-42EC-9AB1-9783DECC6537}" type="presParOf" srcId="{64B9F1F4-ABB2-42CE-BA9C-27F4A771ADB7}" destId="{8A1F8D85-4C62-4DFF-A1CD-DFDB0743B424}" srcOrd="3" destOrd="0" presId="urn:microsoft.com/office/officeart/2005/8/layout/hProcess3"/>
    <dgm:cxn modelId="{F2390A8C-195F-4B6F-B597-F5EDF41824A3}" type="presParOf" srcId="{6508B449-116E-4007-8EDB-A9634D1969ED}" destId="{5FECED05-E23E-494F-AFC4-7E357C76EE39}" srcOrd="4" destOrd="0" presId="urn:microsoft.com/office/officeart/2005/8/layout/hProcess3"/>
    <dgm:cxn modelId="{0B89C861-DA6C-4D41-8A9A-A313F5CBF869}" type="presParOf" srcId="{6508B449-116E-4007-8EDB-A9634D1969ED}" destId="{597E1111-C8C0-464A-8A84-31DB4A0C18D3}" srcOrd="5" destOrd="0" presId="urn:microsoft.com/office/officeart/2005/8/layout/hProcess3"/>
    <dgm:cxn modelId="{013299B9-4102-4FF5-8D2B-4A3F4C46CC8B}" type="presParOf" srcId="{597E1111-C8C0-464A-8A84-31DB4A0C18D3}" destId="{82577AA7-1104-42AC-8BE1-9E0B658D5CC0}" srcOrd="0" destOrd="0" presId="urn:microsoft.com/office/officeart/2005/8/layout/hProcess3"/>
    <dgm:cxn modelId="{A4F849AB-E848-4470-BB38-1606C3E87D05}" type="presParOf" srcId="{597E1111-C8C0-464A-8A84-31DB4A0C18D3}" destId="{A002B031-6B6C-439C-807B-ADB245254EB3}" srcOrd="1" destOrd="0" presId="urn:microsoft.com/office/officeart/2005/8/layout/hProcess3"/>
    <dgm:cxn modelId="{6F0C5830-1CB1-4CEE-B80E-6823B445EA28}" type="presParOf" srcId="{597E1111-C8C0-464A-8A84-31DB4A0C18D3}" destId="{30BF5E1A-A3A4-4B13-8107-0EF1BCD85683}" srcOrd="2" destOrd="0" presId="urn:microsoft.com/office/officeart/2005/8/layout/hProcess3"/>
    <dgm:cxn modelId="{558667C9-5B53-4695-9726-FFFD4C8F0C16}" type="presParOf" srcId="{597E1111-C8C0-464A-8A84-31DB4A0C18D3}" destId="{641C4B8F-722D-40CF-80C4-4D88FEC8BDDE}" srcOrd="3" destOrd="0" presId="urn:microsoft.com/office/officeart/2005/8/layout/hProcess3"/>
    <dgm:cxn modelId="{017CAE13-DE27-4832-B27F-C5DAADAC8E18}" type="presParOf" srcId="{6508B449-116E-4007-8EDB-A9634D1969ED}" destId="{E426A592-4B37-4441-AE74-AC6E79D9F294}" srcOrd="6" destOrd="0" presId="urn:microsoft.com/office/officeart/2005/8/layout/hProcess3"/>
    <dgm:cxn modelId="{EBAD7074-DC6C-47EB-AF10-0A7F04A07A4B}" type="presParOf" srcId="{6508B449-116E-4007-8EDB-A9634D1969ED}" destId="{0E53C704-5CC3-44AC-97CA-73B60B882314}" srcOrd="7" destOrd="0" presId="urn:microsoft.com/office/officeart/2005/8/layout/hProcess3"/>
    <dgm:cxn modelId="{C8644C60-9E85-46C9-9AFE-1879AF420A68}" type="presParOf" srcId="{6508B449-116E-4007-8EDB-A9634D1969ED}" destId="{CED911EF-F714-48ED-9FB1-0FD89FFFB3EE}" srcOrd="8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911EF-F714-48ED-9FB1-0FD89FFFB3EE}">
      <dsp:nvSpPr>
        <dsp:cNvPr id="0" name=""/>
        <dsp:cNvSpPr/>
      </dsp:nvSpPr>
      <dsp:spPr>
        <a:xfrm>
          <a:off x="0" y="1322630"/>
          <a:ext cx="10572221" cy="2880000"/>
        </a:xfrm>
        <a:prstGeom prst="rightArrow">
          <a:avLst/>
        </a:prstGeom>
        <a:solidFill>
          <a:srgbClr val="33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2B031-6B6C-439C-807B-ADB245254EB3}">
      <dsp:nvSpPr>
        <dsp:cNvPr id="0" name=""/>
        <dsp:cNvSpPr/>
      </dsp:nvSpPr>
      <dsp:spPr>
        <a:xfrm>
          <a:off x="6967444" y="2042630"/>
          <a:ext cx="2547554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solidFill>
                <a:schemeClr val="bg1"/>
              </a:solidFill>
            </a:rPr>
            <a:t>R</a:t>
          </a:r>
          <a:r>
            <a:rPr lang="en-BE" sz="4000" kern="1200" dirty="0" err="1">
              <a:solidFill>
                <a:schemeClr val="bg1"/>
              </a:solidFill>
            </a:rPr>
            <a:t>estitution</a:t>
          </a:r>
          <a:r>
            <a:rPr lang="en-BE" sz="4000" kern="1200" dirty="0">
              <a:solidFill>
                <a:schemeClr val="bg1"/>
              </a:solidFill>
            </a:rPr>
            <a:t> </a:t>
          </a:r>
        </a:p>
      </dsp:txBody>
      <dsp:txXfrm>
        <a:off x="6967444" y="2042630"/>
        <a:ext cx="2547554" cy="1440000"/>
      </dsp:txXfrm>
    </dsp:sp>
    <dsp:sp modelId="{E750B092-07A1-4B37-B689-A4487E0F1855}">
      <dsp:nvSpPr>
        <dsp:cNvPr id="0" name=""/>
        <dsp:cNvSpPr/>
      </dsp:nvSpPr>
      <dsp:spPr>
        <a:xfrm>
          <a:off x="3910379" y="2042630"/>
          <a:ext cx="2547554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solidFill>
                <a:schemeClr val="bg1"/>
              </a:solidFill>
            </a:rPr>
            <a:t>C</a:t>
          </a:r>
          <a:r>
            <a:rPr lang="en-BE" sz="4000" kern="1200" dirty="0" err="1">
              <a:solidFill>
                <a:schemeClr val="bg1"/>
              </a:solidFill>
            </a:rPr>
            <a:t>onfiscation</a:t>
          </a:r>
          <a:r>
            <a:rPr lang="en-BE" sz="4000" kern="1200" dirty="0">
              <a:solidFill>
                <a:schemeClr val="bg1"/>
              </a:solidFill>
            </a:rPr>
            <a:t> </a:t>
          </a:r>
        </a:p>
      </dsp:txBody>
      <dsp:txXfrm>
        <a:off x="3910379" y="2042630"/>
        <a:ext cx="2547554" cy="1440000"/>
      </dsp:txXfrm>
    </dsp:sp>
    <dsp:sp modelId="{CD757108-4F76-4E27-A3CD-AB5869FDDA70}">
      <dsp:nvSpPr>
        <dsp:cNvPr id="0" name=""/>
        <dsp:cNvSpPr/>
      </dsp:nvSpPr>
      <dsp:spPr>
        <a:xfrm>
          <a:off x="853314" y="2042630"/>
          <a:ext cx="2547554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solidFill>
                <a:schemeClr val="bg1"/>
              </a:solidFill>
            </a:rPr>
            <a:t>F</a:t>
          </a:r>
          <a:r>
            <a:rPr lang="en-BE" sz="4000" kern="1200" dirty="0" err="1">
              <a:solidFill>
                <a:schemeClr val="bg1"/>
              </a:solidFill>
            </a:rPr>
            <a:t>reezing</a:t>
          </a:r>
          <a:r>
            <a:rPr lang="en-BE" sz="4000" kern="1200" dirty="0">
              <a:solidFill>
                <a:schemeClr val="bg1"/>
              </a:solidFill>
            </a:rPr>
            <a:t> </a:t>
          </a:r>
        </a:p>
      </dsp:txBody>
      <dsp:txXfrm>
        <a:off x="853314" y="2042630"/>
        <a:ext cx="2547554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911EF-F714-48ED-9FB1-0FD89FFFB3EE}">
      <dsp:nvSpPr>
        <dsp:cNvPr id="0" name=""/>
        <dsp:cNvSpPr/>
      </dsp:nvSpPr>
      <dsp:spPr>
        <a:xfrm>
          <a:off x="0" y="1322630"/>
          <a:ext cx="10572221" cy="2880000"/>
        </a:xfrm>
        <a:prstGeom prst="rightArrow">
          <a:avLst/>
        </a:prstGeom>
        <a:solidFill>
          <a:srgbClr val="33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2B031-6B6C-439C-807B-ADB245254EB3}">
      <dsp:nvSpPr>
        <dsp:cNvPr id="0" name=""/>
        <dsp:cNvSpPr/>
      </dsp:nvSpPr>
      <dsp:spPr>
        <a:xfrm>
          <a:off x="6967444" y="2042630"/>
          <a:ext cx="2547554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solidFill>
                <a:schemeClr val="bg1"/>
              </a:solidFill>
            </a:rPr>
            <a:t>R</a:t>
          </a:r>
          <a:r>
            <a:rPr lang="en-BE" sz="4000" kern="1200" dirty="0" err="1">
              <a:solidFill>
                <a:schemeClr val="bg1"/>
              </a:solidFill>
            </a:rPr>
            <a:t>estitution</a:t>
          </a:r>
          <a:r>
            <a:rPr lang="en-BE" sz="4000" kern="1200" dirty="0">
              <a:solidFill>
                <a:schemeClr val="bg1"/>
              </a:solidFill>
            </a:rPr>
            <a:t> </a:t>
          </a:r>
        </a:p>
      </dsp:txBody>
      <dsp:txXfrm>
        <a:off x="6967444" y="2042630"/>
        <a:ext cx="2547554" cy="1440000"/>
      </dsp:txXfrm>
    </dsp:sp>
    <dsp:sp modelId="{E750B092-07A1-4B37-B689-A4487E0F1855}">
      <dsp:nvSpPr>
        <dsp:cNvPr id="0" name=""/>
        <dsp:cNvSpPr/>
      </dsp:nvSpPr>
      <dsp:spPr>
        <a:xfrm>
          <a:off x="3910379" y="2042630"/>
          <a:ext cx="2547554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solidFill>
                <a:schemeClr val="bg1"/>
              </a:solidFill>
            </a:rPr>
            <a:t>C</a:t>
          </a:r>
          <a:r>
            <a:rPr lang="en-BE" sz="4000" kern="1200" dirty="0" err="1">
              <a:solidFill>
                <a:schemeClr val="bg1"/>
              </a:solidFill>
            </a:rPr>
            <a:t>onfiscation</a:t>
          </a:r>
          <a:r>
            <a:rPr lang="en-BE" sz="4000" kern="1200" dirty="0">
              <a:solidFill>
                <a:schemeClr val="bg1"/>
              </a:solidFill>
            </a:rPr>
            <a:t> </a:t>
          </a:r>
        </a:p>
      </dsp:txBody>
      <dsp:txXfrm>
        <a:off x="3910379" y="2042630"/>
        <a:ext cx="2547554" cy="1440000"/>
      </dsp:txXfrm>
    </dsp:sp>
    <dsp:sp modelId="{CD757108-4F76-4E27-A3CD-AB5869FDDA70}">
      <dsp:nvSpPr>
        <dsp:cNvPr id="0" name=""/>
        <dsp:cNvSpPr/>
      </dsp:nvSpPr>
      <dsp:spPr>
        <a:xfrm>
          <a:off x="853314" y="2042630"/>
          <a:ext cx="2547554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solidFill>
                <a:schemeClr val="bg1"/>
              </a:solidFill>
            </a:rPr>
            <a:t>F</a:t>
          </a:r>
          <a:r>
            <a:rPr lang="en-BE" sz="4000" kern="1200" dirty="0" err="1">
              <a:solidFill>
                <a:schemeClr val="bg1"/>
              </a:solidFill>
            </a:rPr>
            <a:t>reezing</a:t>
          </a:r>
          <a:r>
            <a:rPr lang="en-BE" sz="4000" kern="1200" dirty="0">
              <a:solidFill>
                <a:schemeClr val="bg1"/>
              </a:solidFill>
            </a:rPr>
            <a:t> </a:t>
          </a:r>
        </a:p>
      </dsp:txBody>
      <dsp:txXfrm>
        <a:off x="853314" y="2042630"/>
        <a:ext cx="2547554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B2251-54CC-452D-9A74-F85351403197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1058-71DB-4517-99C8-C97F3565796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022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132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4386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B81B-317C-0249-98A8-A4CDC4F70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62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7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8006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365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6343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8188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51058-71DB-4517-99C8-C97F3565796A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15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51058-71DB-4517-99C8-C97F3565796A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13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9030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6C5C-16B8-4CE0-B9D9-4CC1A1225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7959F-F99D-4BFB-837D-510B3562B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CBDD-7BAC-422C-84AB-A37F3603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AB406-139D-4329-93DD-2E4C91DB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3C329-9D22-4438-A6FB-35AA91DE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594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B6B9-41FC-414D-8F83-2D46DA1A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1324F-5A96-4B03-B338-C657CDFE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51FE2-045E-47D7-86E4-925CA614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A4D72-2032-4ABA-9AEC-3B06F72F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0FFCD-CBA7-464B-9FCB-7D3AE4E9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9053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AECE3E-D294-433F-94A6-964AF4E46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E1968-791A-459C-B054-C463A1419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D4E3-42B5-4693-8318-0963C767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0040A-088E-4867-AC18-D159E47F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59A1F-19B7-4F12-80C4-1A06F70D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213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05101"/>
            <a:ext cx="100584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39642"/>
            <a:ext cx="100584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791200"/>
            <a:ext cx="100584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14400" y="4724400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14400" y="5637212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581401"/>
            <a:ext cx="100584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130000"/>
            <a:ext cx="100584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791200"/>
            <a:ext cx="100584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14400" y="5007842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14400" y="5637212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U:\04 Communications\TI EU Logo\2014-7-29 Logo NobackgroundWhitetex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46" y="476672"/>
            <a:ext cx="3726025" cy="10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9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543605" y="4394200"/>
            <a:ext cx="69127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prstClr val="white"/>
                </a:solidFill>
                <a:latin typeface="Arial Narrow"/>
                <a:cs typeface="Arial Narrow"/>
              </a:rPr>
              <a:t>www.transparency.eu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14133" y="4965700"/>
            <a:ext cx="584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facebook.com/</a:t>
            </a:r>
            <a:r>
              <a:rPr lang="en-US" sz="1500" dirty="0" err="1">
                <a:solidFill>
                  <a:prstClr val="white"/>
                </a:solidFill>
                <a:latin typeface="Arial Narrow"/>
                <a:cs typeface="Arial Narrow"/>
              </a:rPr>
              <a:t>TransparencyEU</a:t>
            </a:r>
            <a:endParaRPr lang="en-US" sz="1500" dirty="0">
              <a:solidFill>
                <a:prstClr val="white"/>
              </a:solidFill>
              <a:latin typeface="Arial Narrow"/>
              <a:cs typeface="Arial Narrow"/>
            </a:endParaRPr>
          </a:p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@</a:t>
            </a:r>
            <a:r>
              <a:rPr lang="en-US" sz="1500" dirty="0" err="1">
                <a:solidFill>
                  <a:prstClr val="white"/>
                </a:solidFill>
                <a:latin typeface="Arial Narrow"/>
                <a:cs typeface="Arial Narrow"/>
              </a:rPr>
              <a:t>TI_EU</a:t>
            </a:r>
            <a:endParaRPr lang="en-US" sz="15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9467" y="5816601"/>
            <a:ext cx="6011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© 2020</a:t>
            </a:r>
            <a:r>
              <a:rPr lang="en-US" sz="1500" baseline="0" dirty="0">
                <a:solidFill>
                  <a:prstClr val="white"/>
                </a:solidFill>
                <a:latin typeface="Arial Narrow"/>
                <a:cs typeface="Arial Narrow"/>
              </a:rPr>
              <a:t> </a:t>
            </a:r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Transparency International EU.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691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720000" y="1651000"/>
            <a:ext cx="10743867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0000" y="5613400"/>
            <a:ext cx="108276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0000" y="571500"/>
            <a:ext cx="8449733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0000" y="6080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20000" y="13319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7556667" y="1651000"/>
            <a:ext cx="39072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0000" y="5346700"/>
            <a:ext cx="6561333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0000" y="1651001"/>
            <a:ext cx="6561333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720000" y="2133600"/>
            <a:ext cx="6561333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0000" y="571500"/>
            <a:ext cx="8449733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0000" y="6080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20000" y="13319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83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4368800" y="1651001"/>
            <a:ext cx="7095067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720000" y="1651000"/>
            <a:ext cx="336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0000" y="571500"/>
            <a:ext cx="8449733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0000" y="6080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0000" y="13319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3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720000" y="1651000"/>
            <a:ext cx="336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20000" y="571500"/>
            <a:ext cx="8449733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0000" y="6080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20000" y="13319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368800" y="1651001"/>
            <a:ext cx="7095067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2400">
                <a:solidFill>
                  <a:srgbClr val="002C44"/>
                </a:solidFill>
                <a:latin typeface="Arial Narrow" panose="020B0606020202030204" pitchFamily="34" charset="0"/>
              </a:defRPr>
            </a:lvl1pPr>
            <a:lvl2pPr>
              <a:buFont typeface="Arial" panose="020B0604020202020204" pitchFamily="34" charset="0"/>
              <a:buChar char="•"/>
              <a:defRPr sz="2000">
                <a:latin typeface="Arial Narrow" panose="020B0606020202030204" pitchFamily="34" charset="0"/>
              </a:defRPr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  <a:endParaRPr lang="en-GB" dirty="0"/>
          </a:p>
          <a:p>
            <a:pPr lvl="2"/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2668432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543605" y="4394200"/>
            <a:ext cx="69127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prstClr val="white"/>
                </a:solidFill>
                <a:latin typeface="Arial Narrow"/>
                <a:cs typeface="Arial Narrow"/>
              </a:rPr>
              <a:t>www.transparencyinternational.eu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14133" y="4965700"/>
            <a:ext cx="584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facebook.com/</a:t>
            </a:r>
            <a:r>
              <a:rPr lang="en-US" sz="1500" dirty="0" err="1">
                <a:solidFill>
                  <a:prstClr val="white"/>
                </a:solidFill>
                <a:latin typeface="Arial Narrow"/>
                <a:cs typeface="Arial Narrow"/>
              </a:rPr>
              <a:t>transparencyinternationaleu</a:t>
            </a:r>
            <a:endParaRPr lang="en-US" sz="1500" dirty="0">
              <a:solidFill>
                <a:prstClr val="white"/>
              </a:solidFill>
              <a:latin typeface="Arial Narrow"/>
              <a:cs typeface="Arial Narrow"/>
            </a:endParaRPr>
          </a:p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@TI_EU @</a:t>
            </a:r>
            <a:r>
              <a:rPr lang="en-US" sz="1500" dirty="0" err="1">
                <a:solidFill>
                  <a:prstClr val="white"/>
                </a:solidFill>
                <a:latin typeface="Arial Narrow"/>
                <a:cs typeface="Arial Narrow"/>
              </a:rPr>
              <a:t>daniel_freund</a:t>
            </a:r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929467" y="5816601"/>
            <a:ext cx="6011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© 2015 Transparency International. All rights reserved.</a:t>
            </a:r>
          </a:p>
        </p:txBody>
      </p:sp>
      <p:pic>
        <p:nvPicPr>
          <p:cNvPr id="10" name="Picture 4" descr="U:\04 Communications\TI EU Logo\2014-7-29 Logo NobackgroundWhitetex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21" y="2640428"/>
            <a:ext cx="3726025" cy="10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B46B-C73D-46A3-8010-A01C4196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FDA20-F5F7-4235-ACC8-87CF050D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0CA4-E872-4958-8657-88628111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6454E-3BBA-47CC-98DB-A2FE0C80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298CE-CEB1-4F1D-8A89-7B82BD70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6365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8233-C66B-4AF9-A4EE-73960CE857C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4BA2-5A50-42B1-A7C2-72C60230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7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05101"/>
            <a:ext cx="100584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39642"/>
            <a:ext cx="100584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791200"/>
            <a:ext cx="100584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14400" y="4724400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14400" y="5637212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7E74-F8C9-476C-90F8-DA7F8C15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8E995-9DB5-42F9-B6DC-8B48DB7F7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239F-0AB5-4C88-89E7-C58F4B55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D1963-45EE-46E8-B6A6-6A07DA8C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0ED6D-77EF-4D85-8D78-7B1BEE5B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8676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FC94-222F-4571-BD4E-FE6AC17B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7791F-83BF-4FAA-862D-34DCA606F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C9FD8-2E19-4087-A752-1DA7005C3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EE958-FDE9-4060-B897-230A873F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1EB06-9609-48F2-8BCA-4CAF0EFB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A1762-A89E-4186-AB0C-CA1C708A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939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777F-B0D7-4F7B-A698-FA5CFF72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B9E40-1041-4576-A479-6A9DD8476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C9833-6264-4024-B625-6B729BC6E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923C5-2F9A-46A1-B769-90BFB63CE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AE186-B4C1-44E6-BE7F-227155185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2682C-A670-4AA3-B96C-7D02BE8A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72EA4-BC06-45E8-83DA-31708ADE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5B5BE-9496-4A6F-A024-FC863969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701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9502-E206-48FA-B2CB-435CA240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A1895-BDAF-460D-A9A8-B4E44ECD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EDCAE-39F3-47B1-A50F-44DDF22B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AB77A-EEE0-49D4-B9BA-F61A11E1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183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977AA-5D5D-4373-ABAB-4FD3AFA7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50E5F-1096-41DA-A5EB-5BDD93CD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11219-626D-4E10-A026-FF4EB8F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620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6361-74EA-4504-B4E9-F07CDEB7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D9C4F-85B6-42CE-9D5E-D17CAE45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ADF18-47D1-4447-BB1B-A146AF98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2EDDA-63C0-4281-A81D-6F197EDF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BD94F-2AF8-45ED-956B-27A6D8BE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A80D9-ACFB-4B32-9CC0-12E0DB28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785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5FF4-4BA4-4472-89A7-FF2BE34D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E447A-AD41-475E-8C44-98C84CBAE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5B08D-7485-4FDA-824D-43B05660A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E84EC-F837-48CA-AEDA-3234CC74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29953-35CD-4DDC-BA3B-C7987B7D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E0842-C3FE-4DA3-87D3-652DDEDE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8721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4C7B3-F61C-4A1C-9C58-34A60D49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E953C-0E22-425E-A4C4-2F9B614D2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2255F-0982-4FA2-9CCA-547DD5BCC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6CEB6-7E40-4CAB-9EF5-252ACCCDBF90}" type="datetimeFigureOut">
              <a:rPr lang="en-BE" smtClean="0"/>
              <a:t>23/11/2020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5CAC-C0C1-417A-9141-357901DF5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E3EE-6FAE-4B2A-AC15-2684A6A83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15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00800"/>
            <a:ext cx="12240000" cy="475774"/>
          </a:xfrm>
          <a:prstGeom prst="rect">
            <a:avLst/>
          </a:prstGeom>
        </p:spPr>
      </p:pic>
      <p:pic>
        <p:nvPicPr>
          <p:cNvPr id="4" name="Picture 3" descr="TI-symbo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8134" y="0"/>
            <a:ext cx="2194413" cy="147513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122823" y="6484799"/>
            <a:ext cx="503931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/>
                </a:solidFill>
              </a:rPr>
              <a:t>www.transparency.eu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578" y="6453337"/>
            <a:ext cx="5519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Transparency International EU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C7E1CF-3F43-4923-8884-80929C14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4582595"/>
            <a:ext cx="9966960" cy="1053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Asset Recovery in the EU </a:t>
            </a:r>
            <a:r>
              <a:rPr lang="en-US" sz="4800" b="1" dirty="0">
                <a:solidFill>
                  <a:srgbClr val="0070C0"/>
                </a:solidFill>
                <a:latin typeface="+mn-lt"/>
              </a:rPr>
              <a:t> </a:t>
            </a:r>
          </a:p>
        </p:txBody>
      </p:sp>
      <p:pic>
        <p:nvPicPr>
          <p:cNvPr id="5" name="Content Placeholder 4" descr="Graphical user interface, website, calendar&#10;&#10;Description automatically generated">
            <a:extLst>
              <a:ext uri="{FF2B5EF4-FFF2-40B4-BE49-F238E27FC236}">
                <a16:creationId xmlns:a16="http://schemas.microsoft.com/office/drawing/2014/main" id="{01B319E1-4AB9-4305-BCB6-16AB7A91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1042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D7794A-80D9-4EF5-A309-173A98F1C524}"/>
              </a:ext>
            </a:extLst>
          </p:cNvPr>
          <p:cNvSpPr txBox="1"/>
          <p:nvPr/>
        </p:nvSpPr>
        <p:spPr>
          <a:xfrm>
            <a:off x="690623" y="5872756"/>
            <a:ext cx="11138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                                         24 November 2019	                           Matilde Manzi							                                            Transparency International EU</a:t>
            </a:r>
          </a:p>
        </p:txBody>
      </p:sp>
    </p:spTree>
    <p:extLst>
      <p:ext uri="{BB962C8B-B14F-4D97-AF65-F5344CB8AC3E}">
        <p14:creationId xmlns:p14="http://schemas.microsoft.com/office/powerpoint/2010/main" val="51215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C7E1CF-3F43-4923-8884-80929C14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32" y="390404"/>
            <a:ext cx="10949594" cy="788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BE" b="1" dirty="0">
                <a:solidFill>
                  <a:srgbClr val="0070C0"/>
                </a:solidFill>
                <a:latin typeface="+mn-lt"/>
              </a:rPr>
              <a:t>10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n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BE" b="1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l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s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f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o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o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n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BE" b="1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l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o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v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E33DB-5F4E-4BD5-9C6A-3FB454334FC1}"/>
              </a:ext>
            </a:extLst>
          </p:cNvPr>
          <p:cNvSpPr/>
          <p:nvPr/>
        </p:nvSpPr>
        <p:spPr>
          <a:xfrm>
            <a:off x="737584" y="1662467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There must be a </a:t>
            </a:r>
            <a:r>
              <a:rPr lang="en-GB" sz="1600" b="1" dirty="0"/>
              <a:t>process for monitoring the return of funds</a:t>
            </a:r>
            <a:r>
              <a:rPr lang="en-GB" sz="1600" dirty="0"/>
              <a:t>, with a complaints mechanism and the power to trigger an independent investigation.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61666-2EF1-4B1D-8CFD-A89D61670B69}"/>
              </a:ext>
            </a:extLst>
          </p:cNvPr>
          <p:cNvSpPr/>
          <p:nvPr/>
        </p:nvSpPr>
        <p:spPr>
          <a:xfrm>
            <a:off x="2815246" y="1652090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Anti-corruption, rule of law and accountability mechanisms </a:t>
            </a:r>
            <a:r>
              <a:rPr lang="en-GB" sz="1600" dirty="0"/>
              <a:t>should be in place to provide oversight of recovered assets.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1206A-00A6-48C0-9039-630B1B68B837}"/>
              </a:ext>
            </a:extLst>
          </p:cNvPr>
          <p:cNvSpPr/>
          <p:nvPr/>
        </p:nvSpPr>
        <p:spPr>
          <a:xfrm>
            <a:off x="4879721" y="1630174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Victims must have access to justice</a:t>
            </a:r>
            <a:r>
              <a:rPr lang="en-GB" sz="1600" dirty="0"/>
              <a:t> in cases of illicit activities like bribery and money laundering, and be able to engage with these cases.  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9AEF20-C959-4CA4-ABC2-85B13E9A9986}"/>
              </a:ext>
            </a:extLst>
          </p:cNvPr>
          <p:cNvSpPr/>
          <p:nvPr/>
        </p:nvSpPr>
        <p:spPr>
          <a:xfrm>
            <a:off x="6974533" y="1640332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Recovered assets must be used to </a:t>
            </a:r>
            <a:r>
              <a:rPr lang="en-GB" sz="1600" b="1" dirty="0"/>
              <a:t>benefit the people of the country </a:t>
            </a:r>
            <a:r>
              <a:rPr lang="en-GB" sz="1600" dirty="0"/>
              <a:t>from which they were stolen.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F7796-E958-412C-8350-144720C8F8EE}"/>
              </a:ext>
            </a:extLst>
          </p:cNvPr>
          <p:cNvSpPr/>
          <p:nvPr/>
        </p:nvSpPr>
        <p:spPr>
          <a:xfrm>
            <a:off x="9095299" y="1648885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 range of stakeholders, including civil society and victims’ organisations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should determine how best to use recovered assets to repair the harm done and to benefit the people they were stolen from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F3B186-287D-46A1-B70B-77177365E25E}"/>
              </a:ext>
            </a:extLst>
          </p:cNvPr>
          <p:cNvSpPr/>
          <p:nvPr/>
        </p:nvSpPr>
        <p:spPr>
          <a:xfrm>
            <a:off x="1308914" y="1356181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B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E558BC2-3017-460B-B616-F6AA1C2E364C}"/>
              </a:ext>
            </a:extLst>
          </p:cNvPr>
          <p:cNvSpPr/>
          <p:nvPr/>
        </p:nvSpPr>
        <p:spPr>
          <a:xfrm>
            <a:off x="3312258" y="1356181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  <a:endParaRPr lang="en-B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76D352-53AC-48E0-BDC8-57010F50B797}"/>
              </a:ext>
            </a:extLst>
          </p:cNvPr>
          <p:cNvSpPr/>
          <p:nvPr/>
        </p:nvSpPr>
        <p:spPr>
          <a:xfrm>
            <a:off x="5352119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  <a:endParaRPr lang="en-B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65EAC1-D0BF-4739-8B8E-F013B40ECBDD}"/>
              </a:ext>
            </a:extLst>
          </p:cNvPr>
          <p:cNvSpPr/>
          <p:nvPr/>
        </p:nvSpPr>
        <p:spPr>
          <a:xfrm>
            <a:off x="7487628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  <a:endParaRPr lang="en-B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E723915-1CFC-415C-9FF8-4B50B5B9921F}"/>
              </a:ext>
            </a:extLst>
          </p:cNvPr>
          <p:cNvSpPr/>
          <p:nvPr/>
        </p:nvSpPr>
        <p:spPr>
          <a:xfrm>
            <a:off x="9623137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7468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2841" y="2850863"/>
            <a:ext cx="504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TIME</a:t>
            </a:r>
          </a:p>
        </p:txBody>
      </p:sp>
    </p:spTree>
    <p:extLst>
      <p:ext uri="{BB962C8B-B14F-4D97-AF65-F5344CB8AC3E}">
        <p14:creationId xmlns:p14="http://schemas.microsoft.com/office/powerpoint/2010/main" val="34240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7">
            <a:extLst>
              <a:ext uri="{FF2B5EF4-FFF2-40B4-BE49-F238E27FC236}">
                <a16:creationId xmlns:a16="http://schemas.microsoft.com/office/drawing/2014/main" id="{0EDA70CA-213B-4274-B75F-87DD6493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92" y="560029"/>
            <a:ext cx="10944828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Transparency International</a:t>
            </a:r>
            <a:endParaRPr lang="en-BE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6F3A58E1-7D58-4F60-8ABC-08F1EF374912}"/>
              </a:ext>
            </a:extLst>
          </p:cNvPr>
          <p:cNvSpPr txBox="1">
            <a:spLocks/>
          </p:cNvSpPr>
          <p:nvPr/>
        </p:nvSpPr>
        <p:spPr>
          <a:xfrm>
            <a:off x="1666754" y="1844824"/>
            <a:ext cx="7157101" cy="3898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>
                <a:latin typeface="Arial Narrow" panose="020B0606020202030204" pitchFamily="34" charset="0"/>
              </a:rPr>
              <a:t>A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global</a:t>
            </a:r>
            <a:r>
              <a:rPr lang="en-US" sz="2400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NGO coalition fighting corruption: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US" sz="2400" dirty="0">
                <a:latin typeface="Arial Narrow" panose="020B0606020202030204" pitchFamily="34" charset="0"/>
              </a:rPr>
              <a:t>100+ National Chapters worldwide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24 Chapters</a:t>
            </a:r>
            <a:r>
              <a:rPr lang="en-US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in 28 EU Member States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US" sz="2400" dirty="0">
                <a:latin typeface="Arial Narrow" panose="020B0606020202030204" pitchFamily="34" charset="0"/>
              </a:rPr>
              <a:t>International Secretariat in </a:t>
            </a:r>
            <a:r>
              <a:rPr lang="en-US" sz="2400" b="1" dirty="0">
                <a:latin typeface="Arial Narrow" panose="020B0606020202030204" pitchFamily="34" charset="0"/>
              </a:rPr>
              <a:t>Berlin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US" sz="2400" b="1" dirty="0">
                <a:latin typeface="Arial Narrow" panose="020B0606020202030204" pitchFamily="34" charset="0"/>
              </a:rPr>
              <a:t>EU Office in Brussels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5A416-6676-469C-B8DA-CA0A8DF0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93" y="2276339"/>
            <a:ext cx="5258448" cy="33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556EF8-CFB1-4591-8C2E-6407228F51FF}"/>
              </a:ext>
            </a:extLst>
          </p:cNvPr>
          <p:cNvGrpSpPr/>
          <p:nvPr/>
        </p:nvGrpSpPr>
        <p:grpSpPr>
          <a:xfrm>
            <a:off x="1621431" y="2087571"/>
            <a:ext cx="8539089" cy="540427"/>
            <a:chOff x="69711" y="1971683"/>
            <a:chExt cx="8535219" cy="540427"/>
          </a:xfrm>
        </p:grpSpPr>
        <p:sp>
          <p:nvSpPr>
            <p:cNvPr id="12" name="Google Shape;4041;p95">
              <a:extLst>
                <a:ext uri="{FF2B5EF4-FFF2-40B4-BE49-F238E27FC236}">
                  <a16:creationId xmlns:a16="http://schemas.microsoft.com/office/drawing/2014/main" id="{E6C04B1C-74FE-468D-967C-BB232EF5A483}"/>
                </a:ext>
              </a:extLst>
            </p:cNvPr>
            <p:cNvSpPr/>
            <p:nvPr/>
          </p:nvSpPr>
          <p:spPr>
            <a:xfrm>
              <a:off x="69711" y="1985632"/>
              <a:ext cx="8535219" cy="526478"/>
            </a:xfrm>
            <a:prstGeom prst="rect">
              <a:avLst/>
            </a:prstGeom>
            <a:solidFill>
              <a:srgbClr val="002C44">
                <a:lumMod val="50000"/>
                <a:lumOff val="5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3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  <a:sym typeface="Georgia"/>
              </a:endParaRPr>
            </a:p>
            <a:p>
              <a:pPr marL="0" marR="0" lvl="3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Calibri" panose="020F0502020204030204" pitchFamily="34" charset="0"/>
                  <a:sym typeface="Georgia"/>
                </a:rPr>
                <a:t>                           Crime still pays in Europe</a:t>
              </a:r>
            </a:p>
            <a:p>
              <a:pPr marL="0" marR="0" lvl="3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ea typeface="Georgia"/>
                <a:cs typeface="Calibri" panose="020F0502020204030204" pitchFamily="34" charset="0"/>
                <a:sym typeface="Georgi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9C131D-0B44-4F9B-9FBB-E1400E941CF7}"/>
                </a:ext>
              </a:extLst>
            </p:cNvPr>
            <p:cNvSpPr/>
            <p:nvPr/>
          </p:nvSpPr>
          <p:spPr>
            <a:xfrm>
              <a:off x="69711" y="1971683"/>
              <a:ext cx="773548" cy="526478"/>
            </a:xfrm>
            <a:prstGeom prst="rect">
              <a:avLst/>
            </a:prstGeom>
            <a:solidFill>
              <a:srgbClr val="002C44">
                <a:lumMod val="75000"/>
                <a:lumOff val="25000"/>
              </a:srgbClr>
            </a:solidFill>
            <a:ln w="9525" cap="flat" cmpd="sng" algn="ctr">
              <a:solidFill>
                <a:srgbClr val="14131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I</a:t>
              </a:r>
              <a:endParaRPr kumimoji="0" lang="en-BE" sz="1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3" name="Google Shape;4041;p95">
            <a:extLst>
              <a:ext uri="{FF2B5EF4-FFF2-40B4-BE49-F238E27FC236}">
                <a16:creationId xmlns:a16="http://schemas.microsoft.com/office/drawing/2014/main" id="{F179F266-C66C-4AD7-8A94-D0EA6A28C816}"/>
              </a:ext>
            </a:extLst>
          </p:cNvPr>
          <p:cNvSpPr/>
          <p:nvPr/>
        </p:nvSpPr>
        <p:spPr>
          <a:xfrm>
            <a:off x="1621431" y="4901675"/>
            <a:ext cx="8518494" cy="537117"/>
          </a:xfrm>
          <a:prstGeom prst="rect">
            <a:avLst/>
          </a:prstGeom>
          <a:solidFill>
            <a:srgbClr val="002C44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                          </a:t>
            </a:r>
            <a:r>
              <a:rPr lang="en-GB" b="1" kern="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the EU should do?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92ECDA-84CD-4940-B363-B0B26BADCA96}"/>
              </a:ext>
            </a:extLst>
          </p:cNvPr>
          <p:cNvSpPr/>
          <p:nvPr/>
        </p:nvSpPr>
        <p:spPr>
          <a:xfrm>
            <a:off x="1621431" y="4896355"/>
            <a:ext cx="773899" cy="526478"/>
          </a:xfrm>
          <a:prstGeom prst="rect">
            <a:avLst/>
          </a:prstGeom>
          <a:solidFill>
            <a:srgbClr val="002C44">
              <a:lumMod val="75000"/>
              <a:lumOff val="25000"/>
            </a:srgbClr>
          </a:solidFill>
          <a:ln w="9525" cap="flat" cmpd="sng" algn="ctr">
            <a:solidFill>
              <a:srgbClr val="14131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IV</a:t>
            </a:r>
            <a:endParaRPr kumimoji="0" lang="en-BE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4041;p95">
            <a:extLst>
              <a:ext uri="{FF2B5EF4-FFF2-40B4-BE49-F238E27FC236}">
                <a16:creationId xmlns:a16="http://schemas.microsoft.com/office/drawing/2014/main" id="{CC8E26B1-0BF6-4155-9B90-3A5C8721D64B}"/>
              </a:ext>
            </a:extLst>
          </p:cNvPr>
          <p:cNvSpPr/>
          <p:nvPr/>
        </p:nvSpPr>
        <p:spPr>
          <a:xfrm>
            <a:off x="1642026" y="3965921"/>
            <a:ext cx="8518494" cy="537117"/>
          </a:xfrm>
          <a:prstGeom prst="rect">
            <a:avLst/>
          </a:prstGeom>
          <a:solidFill>
            <a:srgbClr val="002C44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                          </a:t>
            </a:r>
            <a:r>
              <a:rPr lang="en-GB" b="1" kern="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EU problem?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3C533A-ECDB-4224-88F8-055261169051}"/>
              </a:ext>
            </a:extLst>
          </p:cNvPr>
          <p:cNvSpPr/>
          <p:nvPr/>
        </p:nvSpPr>
        <p:spPr>
          <a:xfrm>
            <a:off x="1621431" y="3971240"/>
            <a:ext cx="773899" cy="526478"/>
          </a:xfrm>
          <a:prstGeom prst="rect">
            <a:avLst/>
          </a:prstGeom>
          <a:solidFill>
            <a:srgbClr val="002C44">
              <a:lumMod val="75000"/>
              <a:lumOff val="25000"/>
            </a:srgbClr>
          </a:solidFill>
          <a:ln w="9525" cap="flat" cmpd="sng" algn="ctr">
            <a:solidFill>
              <a:srgbClr val="14131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III</a:t>
            </a:r>
            <a:endParaRPr kumimoji="0" lang="en-BE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EDA70CA-213B-4274-B75F-87DD6493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92" y="560029"/>
            <a:ext cx="10944828" cy="1325563"/>
          </a:xfrm>
        </p:spPr>
        <p:txBody>
          <a:bodyPr/>
          <a:lstStyle/>
          <a:p>
            <a:r>
              <a:rPr lang="en-GB" sz="44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Asset Recovery in the EU </a:t>
            </a:r>
            <a:r>
              <a:rPr lang="en-US" sz="6600" b="1" dirty="0">
                <a:solidFill>
                  <a:srgbClr val="0070C0"/>
                </a:solidFill>
                <a:latin typeface="+mn-lt"/>
              </a:rPr>
              <a:t> </a:t>
            </a:r>
            <a:endParaRPr lang="en-BE" dirty="0"/>
          </a:p>
        </p:txBody>
      </p:sp>
      <p:sp>
        <p:nvSpPr>
          <p:cNvPr id="22" name="Google Shape;4041;p95">
            <a:extLst>
              <a:ext uri="{FF2B5EF4-FFF2-40B4-BE49-F238E27FC236}">
                <a16:creationId xmlns:a16="http://schemas.microsoft.com/office/drawing/2014/main" id="{5203BB27-2712-42E8-A0A7-485F74E3A89C}"/>
              </a:ext>
            </a:extLst>
          </p:cNvPr>
          <p:cNvSpPr/>
          <p:nvPr/>
        </p:nvSpPr>
        <p:spPr>
          <a:xfrm>
            <a:off x="1642026" y="2995540"/>
            <a:ext cx="8518494" cy="537117"/>
          </a:xfrm>
          <a:prstGeom prst="rect">
            <a:avLst/>
          </a:prstGeom>
          <a:solidFill>
            <a:srgbClr val="002C44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                          </a:t>
            </a:r>
            <a:r>
              <a:rPr lang="en-GB" b="1" kern="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Europe’s attractiveness for kleptocrats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07C157-EF28-479A-A8B5-F99BDC215CD1}"/>
              </a:ext>
            </a:extLst>
          </p:cNvPr>
          <p:cNvSpPr/>
          <p:nvPr/>
        </p:nvSpPr>
        <p:spPr>
          <a:xfrm>
            <a:off x="1642027" y="2988021"/>
            <a:ext cx="753303" cy="517824"/>
          </a:xfrm>
          <a:prstGeom prst="rect">
            <a:avLst/>
          </a:prstGeom>
          <a:solidFill>
            <a:srgbClr val="002C44">
              <a:lumMod val="75000"/>
              <a:lumOff val="25000"/>
            </a:srgbClr>
          </a:solidFill>
          <a:ln w="9525" cap="flat" cmpd="sng" algn="ctr">
            <a:solidFill>
              <a:srgbClr val="14131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</a:t>
            </a:r>
            <a:endParaRPr kumimoji="0" lang="en-BE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2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A24FF19B-CCE6-4A1A-AC89-5BB3EE5A2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1" b="7789"/>
          <a:stretch/>
        </p:blipFill>
        <p:spPr>
          <a:xfrm>
            <a:off x="437322" y="1006439"/>
            <a:ext cx="5695121" cy="56155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D42181-769C-4A92-84B9-4016E452074D}"/>
              </a:ext>
            </a:extLst>
          </p:cNvPr>
          <p:cNvSpPr/>
          <p:nvPr/>
        </p:nvSpPr>
        <p:spPr>
          <a:xfrm>
            <a:off x="6132443" y="236221"/>
            <a:ext cx="5815717" cy="6385557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00633-1B63-4AEA-93ED-5AB0F7E73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607" y="3627907"/>
            <a:ext cx="2618286" cy="2522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FB6B34-FADB-443A-800F-D219E75C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198" y="1147750"/>
            <a:ext cx="4225019" cy="2077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DE52D-F245-4D9A-AD8A-13BC3DB21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9420" y="3658332"/>
            <a:ext cx="2557305" cy="25225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6A312-186D-4DBD-A7E8-31AB54003238}"/>
              </a:ext>
            </a:extLst>
          </p:cNvPr>
          <p:cNvSpPr txBox="1"/>
          <p:nvPr/>
        </p:nvSpPr>
        <p:spPr>
          <a:xfrm>
            <a:off x="568016" y="388064"/>
            <a:ext cx="68556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400" b="1" dirty="0">
                <a:solidFill>
                  <a:srgbClr val="0070C0"/>
                </a:solidFill>
                <a:ea typeface="+mj-ea"/>
                <a:cs typeface="+mj-cs"/>
              </a:rPr>
              <a:t>The European Union</a:t>
            </a:r>
            <a:endParaRPr lang="en-BE" sz="44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044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63A3C90E-AF6B-47E9-9176-936A3B5F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me still pays in Europe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EFED875-9D92-4CFF-A3B4-5457427B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273"/>
            <a:ext cx="10515600" cy="4105842"/>
          </a:xfrm>
        </p:spPr>
        <p:txBody>
          <a:bodyPr/>
          <a:lstStyle/>
          <a:p>
            <a:r>
              <a:rPr lang="en-GB" sz="3000" dirty="0">
                <a:solidFill>
                  <a:schemeClr val="tx2"/>
                </a:solidFill>
              </a:rPr>
              <a:t>€110 billion per year</a:t>
            </a:r>
            <a:r>
              <a:rPr lang="en-BE" sz="3000" dirty="0">
                <a:solidFill>
                  <a:schemeClr val="tx2"/>
                </a:solidFill>
              </a:rPr>
              <a:t> </a:t>
            </a:r>
            <a:r>
              <a:rPr lang="fr-FR" sz="3000" dirty="0">
                <a:solidFill>
                  <a:schemeClr val="tx2"/>
                </a:solidFill>
              </a:rPr>
              <a:t>g</a:t>
            </a:r>
            <a:r>
              <a:rPr lang="en-BE" sz="3000" dirty="0">
                <a:solidFill>
                  <a:schemeClr val="tx2"/>
                </a:solidFill>
              </a:rPr>
              <a:t>e</a:t>
            </a:r>
            <a:r>
              <a:rPr lang="fr-FR" sz="3000" dirty="0">
                <a:solidFill>
                  <a:schemeClr val="tx2"/>
                </a:solidFill>
              </a:rPr>
              <a:t>n</a:t>
            </a:r>
            <a:r>
              <a:rPr lang="en-BE" sz="3000" dirty="0">
                <a:solidFill>
                  <a:schemeClr val="tx2"/>
                </a:solidFill>
              </a:rPr>
              <a:t>e</a:t>
            </a:r>
            <a:r>
              <a:rPr lang="fr-FR" sz="3000" dirty="0">
                <a:solidFill>
                  <a:schemeClr val="tx2"/>
                </a:solidFill>
              </a:rPr>
              <a:t>r</a:t>
            </a:r>
            <a:r>
              <a:rPr lang="en-BE" sz="3000" dirty="0">
                <a:solidFill>
                  <a:schemeClr val="tx2"/>
                </a:solidFill>
              </a:rPr>
              <a:t>a</a:t>
            </a:r>
            <a:r>
              <a:rPr lang="fr-FR" sz="3000" dirty="0">
                <a:solidFill>
                  <a:schemeClr val="tx2"/>
                </a:solidFill>
              </a:rPr>
              <a:t>t</a:t>
            </a:r>
            <a:r>
              <a:rPr lang="en-BE" sz="3000" dirty="0">
                <a:solidFill>
                  <a:schemeClr val="tx2"/>
                </a:solidFill>
              </a:rPr>
              <a:t>e</a:t>
            </a:r>
            <a:r>
              <a:rPr lang="fr-FR" sz="3000" dirty="0">
                <a:solidFill>
                  <a:schemeClr val="tx2"/>
                </a:solidFill>
              </a:rPr>
              <a:t>d</a:t>
            </a:r>
            <a:r>
              <a:rPr lang="en-BE" sz="3000" dirty="0">
                <a:solidFill>
                  <a:schemeClr val="tx2"/>
                </a:solidFill>
              </a:rPr>
              <a:t> </a:t>
            </a:r>
            <a:r>
              <a:rPr lang="fr-FR" sz="3000" dirty="0">
                <a:solidFill>
                  <a:schemeClr val="tx2"/>
                </a:solidFill>
              </a:rPr>
              <a:t>b</a:t>
            </a:r>
            <a:r>
              <a:rPr lang="en-BE" sz="3000" dirty="0">
                <a:solidFill>
                  <a:schemeClr val="tx2"/>
                </a:solidFill>
              </a:rPr>
              <a:t>y </a:t>
            </a:r>
            <a:r>
              <a:rPr lang="fr-FR" sz="3000" dirty="0">
                <a:solidFill>
                  <a:schemeClr val="tx2"/>
                </a:solidFill>
              </a:rPr>
              <a:t>c</a:t>
            </a:r>
            <a:r>
              <a:rPr lang="en-BE" sz="3000" dirty="0">
                <a:solidFill>
                  <a:schemeClr val="tx2"/>
                </a:solidFill>
              </a:rPr>
              <a:t>r</a:t>
            </a:r>
            <a:r>
              <a:rPr lang="fr-FR" sz="3000" dirty="0">
                <a:solidFill>
                  <a:schemeClr val="tx2"/>
                </a:solidFill>
              </a:rPr>
              <a:t>i</a:t>
            </a:r>
            <a:r>
              <a:rPr lang="en-BE" sz="3000" dirty="0" err="1">
                <a:solidFill>
                  <a:schemeClr val="tx2"/>
                </a:solidFill>
              </a:rPr>
              <a:t>minal</a:t>
            </a:r>
            <a:r>
              <a:rPr lang="en-BE" sz="3000" dirty="0">
                <a:solidFill>
                  <a:schemeClr val="tx2"/>
                </a:solidFill>
              </a:rPr>
              <a:t> ac</a:t>
            </a:r>
            <a:r>
              <a:rPr lang="fr-FR" sz="3000" dirty="0">
                <a:solidFill>
                  <a:schemeClr val="tx2"/>
                </a:solidFill>
              </a:rPr>
              <a:t>t</a:t>
            </a:r>
            <a:r>
              <a:rPr lang="en-BE" sz="3000" dirty="0" err="1">
                <a:solidFill>
                  <a:schemeClr val="tx2"/>
                </a:solidFill>
              </a:rPr>
              <a:t>i</a:t>
            </a:r>
            <a:r>
              <a:rPr lang="fr-FR" sz="3000" dirty="0">
                <a:solidFill>
                  <a:schemeClr val="tx2"/>
                </a:solidFill>
              </a:rPr>
              <a:t>v</a:t>
            </a:r>
            <a:r>
              <a:rPr lang="en-BE" sz="3000" dirty="0" err="1">
                <a:solidFill>
                  <a:schemeClr val="tx2"/>
                </a:solidFill>
              </a:rPr>
              <a:t>i</a:t>
            </a:r>
            <a:r>
              <a:rPr lang="fr-FR" sz="3000" dirty="0">
                <a:solidFill>
                  <a:schemeClr val="tx2"/>
                </a:solidFill>
              </a:rPr>
              <a:t>t</a:t>
            </a:r>
            <a:r>
              <a:rPr lang="en-BE" sz="3000" dirty="0" err="1">
                <a:solidFill>
                  <a:schemeClr val="tx2"/>
                </a:solidFill>
              </a:rPr>
              <a:t>i</a:t>
            </a:r>
            <a:r>
              <a:rPr lang="fr-FR" sz="3000" dirty="0">
                <a:solidFill>
                  <a:schemeClr val="tx2"/>
                </a:solidFill>
              </a:rPr>
              <a:t>e</a:t>
            </a:r>
            <a:r>
              <a:rPr lang="en-BE" sz="3000" dirty="0">
                <a:solidFill>
                  <a:schemeClr val="tx2"/>
                </a:solidFill>
              </a:rPr>
              <a:t>s </a:t>
            </a:r>
            <a:r>
              <a:rPr lang="fr-FR" sz="3000" dirty="0">
                <a:solidFill>
                  <a:schemeClr val="tx2"/>
                </a:solidFill>
              </a:rPr>
              <a:t>i</a:t>
            </a:r>
            <a:r>
              <a:rPr lang="en-BE" sz="3000" dirty="0">
                <a:solidFill>
                  <a:schemeClr val="tx2"/>
                </a:solidFill>
              </a:rPr>
              <a:t>n </a:t>
            </a:r>
            <a:r>
              <a:rPr lang="fr-FR" sz="3000" dirty="0">
                <a:solidFill>
                  <a:schemeClr val="tx2"/>
                </a:solidFill>
              </a:rPr>
              <a:t>t</a:t>
            </a:r>
            <a:r>
              <a:rPr lang="en-BE" sz="3000" dirty="0">
                <a:solidFill>
                  <a:schemeClr val="tx2"/>
                </a:solidFill>
              </a:rPr>
              <a:t>h</a:t>
            </a:r>
            <a:r>
              <a:rPr lang="fr-FR" sz="3000" dirty="0">
                <a:solidFill>
                  <a:schemeClr val="tx2"/>
                </a:solidFill>
              </a:rPr>
              <a:t>e</a:t>
            </a:r>
            <a:r>
              <a:rPr lang="en-BE" sz="3000" dirty="0">
                <a:solidFill>
                  <a:schemeClr val="tx2"/>
                </a:solidFill>
              </a:rPr>
              <a:t> </a:t>
            </a:r>
            <a:r>
              <a:rPr lang="fr-FR" sz="3000" dirty="0">
                <a:solidFill>
                  <a:schemeClr val="tx2"/>
                </a:solidFill>
              </a:rPr>
              <a:t>E</a:t>
            </a:r>
            <a:r>
              <a:rPr lang="en-BE" sz="3000" dirty="0">
                <a:solidFill>
                  <a:schemeClr val="tx2"/>
                </a:solidFill>
              </a:rPr>
              <a:t>U</a:t>
            </a:r>
          </a:p>
          <a:p>
            <a:endParaRPr lang="en-BE" sz="3000" dirty="0">
              <a:solidFill>
                <a:schemeClr val="tx2"/>
              </a:solidFill>
            </a:endParaRPr>
          </a:p>
          <a:p>
            <a:r>
              <a:rPr lang="en-GB" sz="3000" dirty="0">
                <a:solidFill>
                  <a:schemeClr val="tx2"/>
                </a:solidFill>
              </a:rPr>
              <a:t>0.7 – 1.28% of annual EU GDP involved in suspect financial activity </a:t>
            </a:r>
            <a:endParaRPr lang="en-BE" sz="3000" dirty="0">
              <a:solidFill>
                <a:schemeClr val="tx2"/>
              </a:solidFill>
            </a:endParaRPr>
          </a:p>
          <a:p>
            <a:endParaRPr lang="en-BE" sz="3000" dirty="0">
              <a:solidFill>
                <a:schemeClr val="tx2"/>
              </a:solidFill>
            </a:endParaRPr>
          </a:p>
          <a:p>
            <a:r>
              <a:rPr lang="en-GB" sz="3000" dirty="0">
                <a:solidFill>
                  <a:schemeClr val="tx2"/>
                </a:solidFill>
              </a:rPr>
              <a:t>Only about 2% of criminal proceeds are frozen and 1% confiscated in the EU</a:t>
            </a:r>
            <a:endParaRPr lang="en-BE" sz="3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BE" sz="3000" dirty="0">
              <a:solidFill>
                <a:schemeClr val="tx2"/>
              </a:solidFill>
              <a:latin typeface="+mj-lt"/>
            </a:endParaRP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2891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3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3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ADAC6B3-6A11-4927-822C-2E05C0F04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72287"/>
              </p:ext>
            </p:extLst>
          </p:nvPr>
        </p:nvGraphicFramePr>
        <p:xfrm>
          <a:off x="937297" y="1500033"/>
          <a:ext cx="9987879" cy="4268171"/>
        </p:xfrm>
        <a:graphic>
          <a:graphicData uri="http://schemas.openxmlformats.org/drawingml/2006/table">
            <a:tbl>
              <a:tblPr/>
              <a:tblGrid>
                <a:gridCol w="6697362">
                  <a:extLst>
                    <a:ext uri="{9D8B030D-6E8A-4147-A177-3AD203B41FA5}">
                      <a16:colId xmlns:a16="http://schemas.microsoft.com/office/drawing/2014/main" val="1889664729"/>
                    </a:ext>
                  </a:extLst>
                </a:gridCol>
                <a:gridCol w="3290517">
                  <a:extLst>
                    <a:ext uri="{9D8B030D-6E8A-4147-A177-3AD203B41FA5}">
                      <a16:colId xmlns:a16="http://schemas.microsoft.com/office/drawing/2014/main" val="304123200"/>
                    </a:ext>
                  </a:extLst>
                </a:gridCol>
              </a:tblGrid>
              <a:tr h="1028934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24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Estimates of assets stolen by former country leaders and/or family members  </a:t>
                      </a:r>
                      <a:endParaRPr lang="en-GB" sz="40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066788"/>
                  </a:ext>
                </a:extLst>
              </a:tr>
              <a:tr h="49541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Ben Ali, former President of Tunisia  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EUR 15 billion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528800"/>
                  </a:ext>
                </a:extLst>
              </a:tr>
              <a:tr h="8764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Gulnara Karimova, daughter of former President of Uzbekistan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More than EUR 1 billion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10244"/>
                  </a:ext>
                </a:extLst>
              </a:tr>
              <a:tr h="495413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Hosni Mubarak, former President of Egypt    </a:t>
                      </a:r>
                      <a:endParaRPr lang="nb-NO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EUR 64 billion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21970"/>
                  </a:ext>
                </a:extLst>
              </a:tr>
              <a:tr h="8764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Isabel dos Santos, daughter of former President of Angola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EUR 1.8 billion  </a:t>
                      </a:r>
                      <a:endParaRPr lang="en-GB" sz="36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373008"/>
                  </a:ext>
                </a:extLst>
              </a:tr>
              <a:tr h="49541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Viktor Yanukovych, former President of Ukraine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EUR 33 billion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811356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155045E0-B328-4EA7-89DE-D5BD14D5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97" y="427078"/>
            <a:ext cx="10880332" cy="1153599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rgbClr val="0070C0"/>
                </a:solidFill>
                <a:latin typeface="+mn-lt"/>
              </a:rPr>
              <a:t>Eur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o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’s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en-BE" b="1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v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ness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 for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k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l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o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s</a:t>
            </a:r>
            <a:endParaRPr lang="en-BE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140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55957E1-6969-4689-A114-F6D2B99E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943"/>
            <a:ext cx="10515600" cy="4351338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0EDA670-1005-43EA-83F7-5A2301063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137725"/>
              </p:ext>
            </p:extLst>
          </p:nvPr>
        </p:nvGraphicFramePr>
        <p:xfrm>
          <a:off x="1110441" y="168442"/>
          <a:ext cx="10572221" cy="552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C7E1CF-3F43-4923-8884-80929C14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58" y="484908"/>
            <a:ext cx="9966960" cy="93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+mn-lt"/>
              </a:rPr>
              <a:t>What’s the problem?</a:t>
            </a:r>
            <a:endParaRPr lang="en-US" b="1" dirty="0">
              <a:solidFill>
                <a:srgbClr val="44294D"/>
              </a:solidFill>
            </a:endParaRPr>
          </a:p>
        </p:txBody>
      </p:sp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3743AAEB-1C49-447D-8BEA-0AA9443D2A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6338" y="3353485"/>
            <a:ext cx="587002" cy="587002"/>
          </a:xfrm>
          <a:prstGeom prst="rect">
            <a:avLst/>
          </a:prstGeom>
        </p:spPr>
      </p:pic>
      <p:pic>
        <p:nvPicPr>
          <p:cNvPr id="18" name="Graphic 17" descr="Close">
            <a:extLst>
              <a:ext uri="{FF2B5EF4-FFF2-40B4-BE49-F238E27FC236}">
                <a16:creationId xmlns:a16="http://schemas.microsoft.com/office/drawing/2014/main" id="{1BC83031-F192-45F2-B43C-C2980A5E8E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02899" y="3374267"/>
            <a:ext cx="587002" cy="58700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FFDFE-8D54-4D96-A0AE-DB2F211D8B1D}"/>
              </a:ext>
            </a:extLst>
          </p:cNvPr>
          <p:cNvGrpSpPr/>
          <p:nvPr/>
        </p:nvGrpSpPr>
        <p:grpSpPr>
          <a:xfrm>
            <a:off x="4822765" y="3940487"/>
            <a:ext cx="3034147" cy="1746596"/>
            <a:chOff x="4712612" y="4117848"/>
            <a:chExt cx="3034147" cy="8989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BBAB39-8C17-4D0E-938B-7C8D64008BBA}"/>
                </a:ext>
              </a:extLst>
            </p:cNvPr>
            <p:cNvSpPr txBox="1"/>
            <p:nvPr/>
          </p:nvSpPr>
          <p:spPr>
            <a:xfrm>
              <a:off x="4712612" y="4400878"/>
              <a:ext cx="3034147" cy="615959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B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ecuring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 conviction in the count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B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ence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was committed is not possible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9972B6-C0B1-457F-9149-18827DA8127E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6223462" y="4117848"/>
              <a:ext cx="6224" cy="2814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6CDAA5-E049-495B-B114-6186DE2B4ABD}"/>
              </a:ext>
            </a:extLst>
          </p:cNvPr>
          <p:cNvGrpSpPr/>
          <p:nvPr/>
        </p:nvGrpSpPr>
        <p:grpSpPr>
          <a:xfrm>
            <a:off x="8069247" y="3961269"/>
            <a:ext cx="2461944" cy="1729001"/>
            <a:chOff x="11495477" y="3353651"/>
            <a:chExt cx="2461944" cy="15877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CE12AA-3E73-4A07-93B4-AF4E06658E7B}"/>
                </a:ext>
              </a:extLst>
            </p:cNvPr>
            <p:cNvSpPr txBox="1"/>
            <p:nvPr/>
          </p:nvSpPr>
          <p:spPr>
            <a:xfrm>
              <a:off x="11495477" y="3839138"/>
              <a:ext cx="2461944" cy="1102276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en-B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B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lation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asset recovery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endPara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3C0032E-62FE-48E7-B191-3046A8C769A2}"/>
                </a:ext>
              </a:extLst>
            </p:cNvPr>
            <p:cNvCxnSpPr>
              <a:cxnSpLocks/>
              <a:stCxn id="18" idx="2"/>
              <a:endCxn id="28" idx="0"/>
            </p:cNvCxnSpPr>
            <p:nvPr/>
          </p:nvCxnSpPr>
          <p:spPr>
            <a:xfrm>
              <a:off x="12722630" y="3353651"/>
              <a:ext cx="3819" cy="485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5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55957E1-6969-4689-A114-F6D2B99E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943"/>
            <a:ext cx="10515600" cy="4351338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0EDA670-1005-43EA-83F7-5A2301063B31}"/>
              </a:ext>
            </a:extLst>
          </p:cNvPr>
          <p:cNvGraphicFramePr/>
          <p:nvPr/>
        </p:nvGraphicFramePr>
        <p:xfrm>
          <a:off x="1110441" y="168442"/>
          <a:ext cx="10572221" cy="552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C7E1CF-3F43-4923-8884-80929C14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58" y="484908"/>
            <a:ext cx="9966960" cy="93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+mn-lt"/>
              </a:rPr>
              <a:t>What should the EU do?</a:t>
            </a:r>
            <a:endParaRPr lang="en-US" b="1" dirty="0">
              <a:solidFill>
                <a:srgbClr val="44294D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CE12AA-3E73-4A07-93B4-AF4E06658E7B}"/>
              </a:ext>
            </a:extLst>
          </p:cNvPr>
          <p:cNvSpPr txBox="1"/>
          <p:nvPr/>
        </p:nvSpPr>
        <p:spPr>
          <a:xfrm>
            <a:off x="8300330" y="4235000"/>
            <a:ext cx="1836753" cy="147732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BE" dirty="0" err="1">
                <a:solidFill>
                  <a:schemeClr val="accent1">
                    <a:lumMod val="50000"/>
                  </a:schemeClr>
                </a:solidFill>
              </a:rPr>
              <a:t>hrine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BE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BE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endParaRPr lang="en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0EB310-7F3B-49D9-9841-BC3A088B7E42}"/>
              </a:ext>
            </a:extLst>
          </p:cNvPr>
          <p:cNvSpPr txBox="1"/>
          <p:nvPr/>
        </p:nvSpPr>
        <p:spPr>
          <a:xfrm>
            <a:off x="4765795" y="4203662"/>
            <a:ext cx="3115435" cy="147732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BE" dirty="0" err="1">
                <a:solidFill>
                  <a:schemeClr val="accent1">
                    <a:lumMod val="50000"/>
                  </a:schemeClr>
                </a:solidFill>
              </a:rPr>
              <a:t>xtend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 the use of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BE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BE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BE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g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BE" dirty="0" err="1">
                <a:solidFill>
                  <a:schemeClr val="accent1">
                    <a:lumMod val="50000"/>
                  </a:schemeClr>
                </a:solidFill>
              </a:rPr>
              <a:t>viction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f the individual in a third country not po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BE" dirty="0">
                <a:solidFill>
                  <a:schemeClr val="accent1">
                    <a:lumMod val="50000"/>
                  </a:schemeClr>
                </a:solidFill>
              </a:rPr>
              <a:t>e</a:t>
            </a:r>
          </a:p>
        </p:txBody>
      </p:sp>
      <p:pic>
        <p:nvPicPr>
          <p:cNvPr id="36" name="Graphic 35" descr="Add">
            <a:extLst>
              <a:ext uri="{FF2B5EF4-FFF2-40B4-BE49-F238E27FC236}">
                <a16:creationId xmlns:a16="http://schemas.microsoft.com/office/drawing/2014/main" id="{AED20544-244F-4C67-87A3-C4BB82883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3017" y="3661663"/>
            <a:ext cx="487614" cy="487614"/>
          </a:xfrm>
          <a:prstGeom prst="rect">
            <a:avLst/>
          </a:prstGeom>
        </p:spPr>
      </p:pic>
      <p:pic>
        <p:nvPicPr>
          <p:cNvPr id="37" name="Graphic 36" descr="Add">
            <a:extLst>
              <a:ext uri="{FF2B5EF4-FFF2-40B4-BE49-F238E27FC236}">
                <a16:creationId xmlns:a16="http://schemas.microsoft.com/office/drawing/2014/main" id="{A3CAE04F-67A4-4C26-BF61-730C837E9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4913" y="3678798"/>
            <a:ext cx="487613" cy="4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C7E1CF-3F43-4923-8884-80929C14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32" y="390404"/>
            <a:ext cx="10949594" cy="788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BE" b="1" dirty="0">
                <a:solidFill>
                  <a:srgbClr val="0070C0"/>
                </a:solidFill>
                <a:latin typeface="+mn-lt"/>
              </a:rPr>
              <a:t>10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n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BE" b="1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l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s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f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o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o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n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BE" b="1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l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o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v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fr-FR" b="1" dirty="0">
                <a:solidFill>
                  <a:srgbClr val="0070C0"/>
                </a:solidFill>
                <a:latin typeface="+mn-lt"/>
              </a:rPr>
              <a:t>r</a:t>
            </a:r>
            <a:r>
              <a:rPr lang="en-BE" b="1" dirty="0">
                <a:solidFill>
                  <a:srgbClr val="0070C0"/>
                </a:solidFill>
                <a:latin typeface="+mn-lt"/>
              </a:rPr>
              <a:t>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E33DB-5F4E-4BD5-9C6A-3FB454334FC1}"/>
              </a:ext>
            </a:extLst>
          </p:cNvPr>
          <p:cNvSpPr/>
          <p:nvPr/>
        </p:nvSpPr>
        <p:spPr>
          <a:xfrm>
            <a:off x="737584" y="1662467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 freezing, confiscating and returning of assets must be </a:t>
            </a:r>
            <a:r>
              <a:rPr lang="en-GB" sz="1600" b="1" dirty="0"/>
              <a:t>transparent and accountable,</a:t>
            </a:r>
            <a:r>
              <a:rPr lang="en-GB" sz="1600" dirty="0"/>
              <a:t> from beginning to end.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61666-2EF1-4B1D-8CFD-A89D61670B69}"/>
              </a:ext>
            </a:extLst>
          </p:cNvPr>
          <p:cNvSpPr/>
          <p:nvPr/>
        </p:nvSpPr>
        <p:spPr>
          <a:xfrm>
            <a:off x="2815246" y="1652090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Confiscated assets must be </a:t>
            </a:r>
            <a:r>
              <a:rPr lang="en-GB" sz="1600" b="1"/>
              <a:t>traceable and kept apart from countries’ national budgets</a:t>
            </a:r>
            <a:r>
              <a:rPr lang="en-GB" sz="1600"/>
              <a:t>. 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1206A-00A6-48C0-9039-630B1B68B837}"/>
              </a:ext>
            </a:extLst>
          </p:cNvPr>
          <p:cNvSpPr/>
          <p:nvPr/>
        </p:nvSpPr>
        <p:spPr>
          <a:xfrm>
            <a:off x="4879721" y="1630174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Independent civil society organisation</a:t>
            </a:r>
            <a:r>
              <a:rPr lang="en-BE" sz="1600" b="1" dirty="0"/>
              <a:t>s</a:t>
            </a:r>
            <a:r>
              <a:rPr lang="en-GB" sz="1600" b="1" dirty="0"/>
              <a:t> </a:t>
            </a:r>
            <a:r>
              <a:rPr lang="en-GB" sz="1600" dirty="0"/>
              <a:t>must be able to </a:t>
            </a:r>
            <a:r>
              <a:rPr lang="en-GB" sz="1600" b="1" dirty="0"/>
              <a:t>participate</a:t>
            </a:r>
            <a:r>
              <a:rPr lang="en-GB" sz="1600" dirty="0"/>
              <a:t> in the asset recovery process. 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9AEF20-C959-4CA4-ABC2-85B13E9A9986}"/>
              </a:ext>
            </a:extLst>
          </p:cNvPr>
          <p:cNvSpPr/>
          <p:nvPr/>
        </p:nvSpPr>
        <p:spPr>
          <a:xfrm>
            <a:off x="6974533" y="1640332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Agreements</a:t>
            </a:r>
            <a:r>
              <a:rPr lang="en-GB" sz="1600" dirty="0"/>
              <a:t> on the confiscating and repatriation of assets must be </a:t>
            </a:r>
            <a:r>
              <a:rPr lang="en-GB" sz="1600" b="1" dirty="0"/>
              <a:t>made publicly, transparently</a:t>
            </a:r>
            <a:r>
              <a:rPr lang="en-BE" sz="1600" b="1" dirty="0"/>
              <a:t> accessible</a:t>
            </a:r>
            <a:r>
              <a:rPr lang="en-BE" sz="1600" dirty="0"/>
              <a:t> </a:t>
            </a:r>
            <a:r>
              <a:rPr lang="en-GB" sz="1600" dirty="0"/>
              <a:t>and with the inclusion of civil society.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F7796-E958-412C-8350-144720C8F8EE}"/>
              </a:ext>
            </a:extLst>
          </p:cNvPr>
          <p:cNvSpPr/>
          <p:nvPr/>
        </p:nvSpPr>
        <p:spPr>
          <a:xfrm>
            <a:off x="9095299" y="1648885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When stolen assets are returned, they must </a:t>
            </a:r>
            <a:r>
              <a:rPr lang="en-GB" sz="1600" b="1" dirty="0"/>
              <a:t>never be allowed to benefit the person who stole them </a:t>
            </a:r>
            <a:r>
              <a:rPr lang="en-GB" sz="1600" dirty="0"/>
              <a:t>– either directly or indirectly. 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F3B186-287D-46A1-B70B-77177365E25E}"/>
              </a:ext>
            </a:extLst>
          </p:cNvPr>
          <p:cNvSpPr/>
          <p:nvPr/>
        </p:nvSpPr>
        <p:spPr>
          <a:xfrm>
            <a:off x="1308914" y="1356181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B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E558BC2-3017-460B-B616-F6AA1C2E364C}"/>
              </a:ext>
            </a:extLst>
          </p:cNvPr>
          <p:cNvSpPr/>
          <p:nvPr/>
        </p:nvSpPr>
        <p:spPr>
          <a:xfrm>
            <a:off x="3312258" y="1356181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B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76D352-53AC-48E0-BDC8-57010F50B797}"/>
              </a:ext>
            </a:extLst>
          </p:cNvPr>
          <p:cNvSpPr/>
          <p:nvPr/>
        </p:nvSpPr>
        <p:spPr>
          <a:xfrm>
            <a:off x="5352119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B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65EAC1-D0BF-4739-8B8E-F013B40ECBDD}"/>
              </a:ext>
            </a:extLst>
          </p:cNvPr>
          <p:cNvSpPr/>
          <p:nvPr/>
        </p:nvSpPr>
        <p:spPr>
          <a:xfrm>
            <a:off x="7487628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B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E723915-1CFC-415C-9FF8-4B50B5B9921F}"/>
              </a:ext>
            </a:extLst>
          </p:cNvPr>
          <p:cNvSpPr/>
          <p:nvPr/>
        </p:nvSpPr>
        <p:spPr>
          <a:xfrm>
            <a:off x="9623137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39005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i-presentation-template-2014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816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Arial Narrow Bold</vt:lpstr>
      <vt:lpstr>Calibri</vt:lpstr>
      <vt:lpstr>Calibri Light</vt:lpstr>
      <vt:lpstr>Office Theme</vt:lpstr>
      <vt:lpstr>3_ti-presentation-template-2014</vt:lpstr>
      <vt:lpstr>1_Office Theme</vt:lpstr>
      <vt:lpstr>Asset Recovery in the EU  </vt:lpstr>
      <vt:lpstr>Transparency International</vt:lpstr>
      <vt:lpstr>Asset Recovery in the EU  </vt:lpstr>
      <vt:lpstr>PowerPoint Presentation</vt:lpstr>
      <vt:lpstr>Crime still pays in Europe</vt:lpstr>
      <vt:lpstr>Europe’s attractiveness for kleptocrats</vt:lpstr>
      <vt:lpstr>What’s the problem?</vt:lpstr>
      <vt:lpstr>What should the EU do?</vt:lpstr>
      <vt:lpstr>10 principles for responsible asset recovery</vt:lpstr>
      <vt:lpstr>10 principles for responsible asset recovery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Recovery in the EU</dc:title>
  <dc:creator>Matilde Manzi (TI EU)</dc:creator>
  <cp:lastModifiedBy>Matilde Manzi (TI EU)</cp:lastModifiedBy>
  <cp:revision>23</cp:revision>
  <dcterms:created xsi:type="dcterms:W3CDTF">2020-11-10T10:56:53Z</dcterms:created>
  <dcterms:modified xsi:type="dcterms:W3CDTF">2020-11-23T08:01:05Z</dcterms:modified>
</cp:coreProperties>
</file>