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3"/>
  </p:notesMasterIdLst>
  <p:sldIdLst>
    <p:sldId id="256" r:id="rId3"/>
    <p:sldId id="276" r:id="rId4"/>
    <p:sldId id="277" r:id="rId5"/>
    <p:sldId id="278" r:id="rId6"/>
    <p:sldId id="272" r:id="rId7"/>
    <p:sldId id="258" r:id="rId8"/>
    <p:sldId id="273" r:id="rId9"/>
    <p:sldId id="275" r:id="rId10"/>
    <p:sldId id="274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>
      <p:cViewPr varScale="1">
        <p:scale>
          <a:sx n="86" d="100"/>
          <a:sy n="86" d="100"/>
        </p:scale>
        <p:origin x="138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C9987-AE10-4685-9B5B-4577F1D5BB4C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8454A-404F-4DF1-8F43-7DDF83BF3B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22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7904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12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875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41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80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229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14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943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8454A-404F-4DF1-8F43-7DDF83BF3B6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20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2169320"/>
          </a:xfrm>
        </p:spPr>
        <p:txBody>
          <a:bodyPr>
            <a:normAutofit/>
          </a:bodyPr>
          <a:lstStyle>
            <a:lvl1pPr marL="0" marR="36576" indent="0" algn="r">
              <a:spcBef>
                <a:spcPts val="0"/>
              </a:spcBef>
              <a:buNone/>
              <a:defRPr sz="240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1BF1CCF-7666-4D44-83CF-B1D9081B196F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14FD-1763-45C1-AED0-FF855CD2E095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1B317-6CCF-44A4-B99C-75730E0DA706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BA6BE-7F97-411F-9CC5-5AB35133F2B3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362700"/>
            <a:ext cx="2133600" cy="304800"/>
          </a:xfrm>
        </p:spPr>
        <p:txBody>
          <a:bodyPr/>
          <a:lstStyle/>
          <a:p>
            <a:fld id="{4C3E4E52-550E-4B84-9D4F-14979F5A0D6E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366669"/>
            <a:ext cx="4260056" cy="300831"/>
          </a:xfrm>
        </p:spPr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1"/>
            <a:ext cx="40386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1A9FF-1E9C-4B66-B4A0-EADB765782FB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5957668"/>
          </a:xfrm>
        </p:spPr>
        <p:txBody>
          <a:bodyPr vert="vert270" anchor="b"/>
          <a:lstStyle>
            <a:lvl1pPr marL="0" algn="ctr">
              <a:defRPr sz="3300" b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2909668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282127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2897476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350924"/>
            <a:ext cx="6858000" cy="28974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6A02F-3A95-4944-9ABC-E1DA10A11467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27A8D-4D3E-4B4C-B199-3FF96543B789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7121-7AB3-44A9-B455-30D9FB40A79E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883105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883105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2836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7799-E3A9-4516-B428-D2DCE16620CD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097504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264834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638800"/>
            <a:ext cx="7333488" cy="6096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688B-20E5-4279-9389-143F269CFCDC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Your logo here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0410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8229600" cy="46482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365748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ABAC977-30FA-477C-9A84-AFCB3E072BCA}" type="datetime1">
              <a:rPr lang="en-US" smtClean="0"/>
              <a:pPr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366669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Your logo here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365748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46FD205-8D79-439C-A802-2377436AE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oney_launder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euters.com/article/us-azerbaijan-iba-debt-idUSKBN1880UH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.dk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ccrp.org/en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u="none" dirty="0" err="1"/>
              <a:t>Asset</a:t>
            </a:r>
            <a:r>
              <a:rPr lang="cs-CZ" u="none" dirty="0"/>
              <a:t> </a:t>
            </a:r>
            <a:r>
              <a:rPr lang="cs-CZ" u="none" dirty="0" err="1"/>
              <a:t>Recovery</a:t>
            </a:r>
            <a:r>
              <a:rPr lang="cs-CZ" u="none" dirty="0"/>
              <a:t> – </a:t>
            </a:r>
            <a:r>
              <a:rPr lang="cs-CZ" u="none" dirty="0" err="1"/>
              <a:t>What</a:t>
            </a:r>
            <a:r>
              <a:rPr lang="cs-CZ" u="none" dirty="0"/>
              <a:t> Civil Society </a:t>
            </a:r>
            <a:r>
              <a:rPr lang="cs-CZ" u="none" dirty="0" err="1"/>
              <a:t>can</a:t>
            </a:r>
            <a:r>
              <a:rPr lang="cs-CZ" u="none" dirty="0"/>
              <a:t> do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0" lang="cs-CZ" sz="2400" u="none" kern="120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David Ondráčka</a:t>
            </a:r>
          </a:p>
          <a:p>
            <a:r>
              <a:rPr lang="cs-CZ" dirty="0" err="1"/>
              <a:t>Director</a:t>
            </a:r>
            <a:r>
              <a:rPr lang="cs-CZ" dirty="0"/>
              <a:t>, TI-Czech Republic</a:t>
            </a:r>
          </a:p>
          <a:p>
            <a:r>
              <a:rPr lang="cs-CZ" u="none" dirty="0" err="1"/>
              <a:t>Member</a:t>
            </a:r>
            <a:r>
              <a:rPr lang="cs-CZ" u="none" dirty="0"/>
              <a:t> </a:t>
            </a:r>
            <a:r>
              <a:rPr lang="cs-CZ" u="none" dirty="0" err="1"/>
              <a:t>of</a:t>
            </a:r>
            <a:r>
              <a:rPr lang="cs-CZ" u="none" dirty="0"/>
              <a:t> </a:t>
            </a:r>
            <a:r>
              <a:rPr lang="cs-CZ" u="none" dirty="0" err="1"/>
              <a:t>Transparency</a:t>
            </a:r>
            <a:r>
              <a:rPr lang="cs-CZ" u="none" dirty="0"/>
              <a:t> International </a:t>
            </a:r>
          </a:p>
          <a:p>
            <a:r>
              <a:rPr lang="cs-CZ" u="none" dirty="0" err="1"/>
              <a:t>Global</a:t>
            </a:r>
            <a:r>
              <a:rPr lang="cs-CZ" u="none" dirty="0"/>
              <a:t> </a:t>
            </a:r>
            <a:r>
              <a:rPr lang="cs-CZ" u="none" dirty="0" err="1"/>
              <a:t>Board</a:t>
            </a:r>
            <a:r>
              <a:rPr lang="cs-CZ" u="none" dirty="0"/>
              <a:t> </a:t>
            </a:r>
            <a:r>
              <a:rPr lang="cs-CZ" u="none" dirty="0" err="1"/>
              <a:t>of</a:t>
            </a:r>
            <a:r>
              <a:rPr lang="cs-CZ" u="none" dirty="0"/>
              <a:t> </a:t>
            </a:r>
            <a:r>
              <a:rPr lang="cs-CZ" u="none" dirty="0" err="1"/>
              <a:t>Directors</a:t>
            </a:r>
            <a:endParaRPr lang="cs-CZ" u="none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Sem umístěte své logo.</a:t>
            </a: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9" t="13281" r="70625" b="80052"/>
          <a:stretch>
            <a:fillRect/>
          </a:stretch>
        </p:blipFill>
        <p:spPr bwMode="auto">
          <a:xfrm>
            <a:off x="4433770" y="5445224"/>
            <a:ext cx="3063918" cy="875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David Ondráčka</a:t>
            </a:r>
          </a:p>
          <a:p>
            <a:r>
              <a:rPr lang="cs-CZ" dirty="0"/>
              <a:t>david.ondracka@transparency.cz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4200" u="none" kern="1200" dirty="0" err="1">
                <a:ln w="6350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Thank</a:t>
            </a:r>
            <a:r>
              <a:rPr kumimoji="0" lang="cs-CZ" sz="4200" u="none" kern="1200" dirty="0">
                <a:ln w="6350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cs-CZ" sz="4200" u="none" kern="1200" dirty="0" err="1">
                <a:ln w="6350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you</a:t>
            </a:r>
            <a:endParaRPr lang="cs-CZ" u="none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Sem umístěte své logo.</a:t>
            </a: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9" t="13281" r="70625" b="80052"/>
          <a:stretch>
            <a:fillRect/>
          </a:stretch>
        </p:blipFill>
        <p:spPr bwMode="auto">
          <a:xfrm>
            <a:off x="5508104" y="464009"/>
            <a:ext cx="3063918" cy="875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435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</a:t>
            </a:r>
            <a:r>
              <a:rPr lang="cs-CZ" dirty="0" err="1"/>
              <a:t>ultimate</a:t>
            </a:r>
            <a:r>
              <a:rPr lang="cs-CZ" dirty="0"/>
              <a:t> </a:t>
            </a:r>
            <a:r>
              <a:rPr lang="en-US" dirty="0"/>
              <a:t>aim is to trace, freeze, seize and return stolen public funds to the country of origin.</a:t>
            </a:r>
            <a:r>
              <a:rPr lang="cs-CZ" dirty="0"/>
              <a:t> </a:t>
            </a:r>
            <a:r>
              <a:rPr lang="cs-CZ" dirty="0" err="1"/>
              <a:t>Compensate</a:t>
            </a:r>
            <a:r>
              <a:rPr lang="cs-CZ" dirty="0"/>
              <a:t> </a:t>
            </a:r>
            <a:r>
              <a:rPr lang="cs-CZ" dirty="0" err="1"/>
              <a:t>victims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corruption</a:t>
            </a:r>
            <a:endParaRPr lang="cs-CZ" dirty="0"/>
          </a:p>
          <a:p>
            <a:endParaRPr lang="cs-CZ" dirty="0"/>
          </a:p>
          <a:p>
            <a:r>
              <a:rPr lang="cs-CZ" dirty="0"/>
              <a:t>C</a:t>
            </a:r>
            <a:r>
              <a:rPr lang="en-US" dirty="0" err="1"/>
              <a:t>oncept</a:t>
            </a:r>
            <a:r>
              <a:rPr lang="en-US" dirty="0"/>
              <a:t> of asset recovery, to strengthen and support capacities of transition countries to recover stolen public assets, </a:t>
            </a:r>
            <a:r>
              <a:rPr lang="en-US" dirty="0" err="1"/>
              <a:t>confiscat</a:t>
            </a:r>
            <a:r>
              <a:rPr lang="cs-CZ" dirty="0"/>
              <a:t>e</a:t>
            </a:r>
            <a:r>
              <a:rPr lang="en-US" dirty="0"/>
              <a:t> illicit funds 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discuss</a:t>
            </a:r>
            <a:r>
              <a:rPr lang="en-US" dirty="0"/>
              <a:t> particular focus on civil society involvement, transparency of information, rapid assistance from another country and collaboration between anti-corruption and asset recovery agencies.</a:t>
            </a:r>
            <a:endParaRPr lang="cs-CZ" dirty="0"/>
          </a:p>
          <a:p>
            <a:endParaRPr lang="cs-CZ" u="non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/>
              <a:t>Asset</a:t>
            </a:r>
            <a:r>
              <a:rPr lang="cs-CZ" b="1" dirty="0"/>
              <a:t> </a:t>
            </a:r>
            <a:r>
              <a:rPr lang="cs-CZ" b="1" dirty="0" err="1"/>
              <a:t>recovery</a:t>
            </a:r>
            <a:r>
              <a:rPr lang="cs-CZ" b="1" dirty="0"/>
              <a:t> – civil society</a:t>
            </a:r>
            <a:r>
              <a:rPr lang="cs-CZ" dirty="0"/>
              <a:t> </a:t>
            </a:r>
            <a:endParaRPr lang="cs-CZ" u="non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>
          <a:xfrm>
            <a:off x="457200" y="6525344"/>
            <a:ext cx="1018456" cy="142156"/>
          </a:xfrm>
        </p:spPr>
        <p:txBody>
          <a:bodyPr/>
          <a:lstStyle/>
          <a:p>
            <a:r>
              <a:rPr lang="cs-CZ" dirty="0"/>
              <a:t>Sem umístěte své logo.</a:t>
            </a:r>
          </a:p>
        </p:txBody>
      </p:sp>
    </p:spTree>
    <p:extLst>
      <p:ext uri="{BB962C8B-B14F-4D97-AF65-F5344CB8AC3E}">
        <p14:creationId xmlns:p14="http://schemas.microsoft.com/office/powerpoint/2010/main" val="357988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43500"/>
          </a:xfrm>
        </p:spPr>
        <p:txBody>
          <a:bodyPr>
            <a:normAutofit fontScale="70000" lnSpcReduction="20000"/>
          </a:bodyPr>
          <a:lstStyle/>
          <a:p>
            <a:r>
              <a:rPr lang="cs-CZ" dirty="0" err="1"/>
              <a:t>Collaboration</a:t>
            </a:r>
            <a:endParaRPr lang="cs-CZ" dirty="0"/>
          </a:p>
          <a:p>
            <a:r>
              <a:rPr lang="cs-CZ" dirty="0"/>
              <a:t>Exchange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information</a:t>
            </a:r>
            <a:endParaRPr lang="cs-CZ" dirty="0"/>
          </a:p>
          <a:p>
            <a:r>
              <a:rPr lang="cs-CZ" dirty="0" err="1"/>
              <a:t>Awarenes</a:t>
            </a:r>
            <a:r>
              <a:rPr lang="cs-CZ" dirty="0"/>
              <a:t> </a:t>
            </a:r>
            <a:r>
              <a:rPr lang="cs-CZ" dirty="0" err="1"/>
              <a:t>Raising</a:t>
            </a:r>
            <a:r>
              <a:rPr lang="cs-CZ" dirty="0"/>
              <a:t> – </a:t>
            </a:r>
            <a:r>
              <a:rPr lang="cs-CZ" dirty="0" err="1"/>
              <a:t>Name</a:t>
            </a:r>
            <a:r>
              <a:rPr lang="cs-CZ" dirty="0"/>
              <a:t> and </a:t>
            </a:r>
            <a:r>
              <a:rPr lang="cs-CZ" dirty="0" err="1"/>
              <a:t>Shame</a:t>
            </a:r>
            <a:endParaRPr lang="cs-CZ" dirty="0"/>
          </a:p>
          <a:p>
            <a:r>
              <a:rPr lang="cs-CZ" dirty="0" err="1"/>
              <a:t>Communication</a:t>
            </a:r>
            <a:endParaRPr lang="cs-CZ" dirty="0"/>
          </a:p>
          <a:p>
            <a:r>
              <a:rPr lang="cs-CZ" dirty="0" err="1"/>
              <a:t>Demand</a:t>
            </a:r>
            <a:r>
              <a:rPr lang="cs-CZ" dirty="0"/>
              <a:t> </a:t>
            </a:r>
            <a:r>
              <a:rPr lang="cs-CZ" dirty="0" err="1"/>
              <a:t>Government</a:t>
            </a:r>
            <a:r>
              <a:rPr lang="cs-CZ" dirty="0"/>
              <a:t> </a:t>
            </a:r>
            <a:r>
              <a:rPr lang="cs-CZ" dirty="0" err="1"/>
              <a:t>Action</a:t>
            </a:r>
            <a:endParaRPr lang="cs-CZ" dirty="0"/>
          </a:p>
          <a:p>
            <a:r>
              <a:rPr lang="cs-CZ" dirty="0" err="1"/>
              <a:t>Investigation</a:t>
            </a:r>
            <a:endParaRPr lang="cs-CZ" dirty="0"/>
          </a:p>
          <a:p>
            <a:endParaRPr lang="cs-CZ" dirty="0"/>
          </a:p>
          <a:p>
            <a:r>
              <a:rPr lang="cs-CZ" dirty="0"/>
              <a:t>Most </a:t>
            </a:r>
            <a:r>
              <a:rPr lang="cs-CZ" dirty="0" err="1"/>
              <a:t>countries</a:t>
            </a:r>
            <a:r>
              <a:rPr lang="cs-CZ" dirty="0"/>
              <a:t>: </a:t>
            </a:r>
            <a:r>
              <a:rPr lang="cs-CZ" dirty="0" err="1"/>
              <a:t>sporadic</a:t>
            </a:r>
            <a:r>
              <a:rPr lang="cs-CZ" dirty="0"/>
              <a:t> and </a:t>
            </a:r>
            <a:r>
              <a:rPr lang="cs-CZ" dirty="0" err="1"/>
              <a:t>lax</a:t>
            </a:r>
            <a:r>
              <a:rPr lang="cs-CZ" dirty="0"/>
              <a:t> </a:t>
            </a:r>
            <a:r>
              <a:rPr lang="cs-CZ" dirty="0" err="1"/>
              <a:t>prosecution</a:t>
            </a:r>
            <a:r>
              <a:rPr lang="cs-CZ" dirty="0"/>
              <a:t> and </a:t>
            </a:r>
            <a:r>
              <a:rPr lang="cs-CZ" dirty="0" err="1"/>
              <a:t>punishment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officials</a:t>
            </a:r>
            <a:r>
              <a:rPr lang="cs-CZ" dirty="0"/>
              <a:t> </a:t>
            </a:r>
            <a:r>
              <a:rPr lang="cs-CZ" dirty="0" err="1"/>
              <a:t>responsible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grand </a:t>
            </a:r>
            <a:r>
              <a:rPr lang="cs-CZ" dirty="0" err="1"/>
              <a:t>corruption</a:t>
            </a:r>
            <a:r>
              <a:rPr lang="cs-CZ" dirty="0"/>
              <a:t> (</a:t>
            </a:r>
            <a:r>
              <a:rPr lang="cs-CZ" dirty="0" err="1"/>
              <a:t>did</a:t>
            </a:r>
            <a:r>
              <a:rPr lang="cs-CZ" dirty="0"/>
              <a:t> </a:t>
            </a:r>
            <a:r>
              <a:rPr lang="cs-CZ" dirty="0" err="1"/>
              <a:t>launder</a:t>
            </a:r>
            <a:r>
              <a:rPr lang="cs-CZ" dirty="0"/>
              <a:t> </a:t>
            </a:r>
            <a:r>
              <a:rPr lang="cs-CZ" dirty="0" err="1"/>
              <a:t>illegal</a:t>
            </a:r>
            <a:r>
              <a:rPr lang="cs-CZ" dirty="0"/>
              <a:t> </a:t>
            </a:r>
            <a:r>
              <a:rPr lang="cs-CZ" dirty="0" err="1"/>
              <a:t>money</a:t>
            </a:r>
            <a:r>
              <a:rPr lang="cs-CZ" dirty="0"/>
              <a:t>,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crime</a:t>
            </a:r>
            <a:r>
              <a:rPr lang="cs-CZ" dirty="0"/>
              <a:t>?)</a:t>
            </a:r>
          </a:p>
          <a:p>
            <a:endParaRPr lang="cs-CZ" dirty="0"/>
          </a:p>
          <a:p>
            <a:r>
              <a:rPr lang="cs-CZ" dirty="0" err="1"/>
              <a:t>judges</a:t>
            </a:r>
            <a:r>
              <a:rPr lang="cs-CZ" dirty="0"/>
              <a:t>, </a:t>
            </a:r>
            <a:r>
              <a:rPr lang="cs-CZ" dirty="0" err="1"/>
              <a:t>prosecutors</a:t>
            </a:r>
            <a:r>
              <a:rPr lang="cs-CZ" dirty="0"/>
              <a:t>, </a:t>
            </a:r>
            <a:r>
              <a:rPr lang="cs-CZ" dirty="0" err="1"/>
              <a:t>lawyers</a:t>
            </a:r>
            <a:r>
              <a:rPr lang="cs-CZ" dirty="0"/>
              <a:t> and </a:t>
            </a:r>
            <a:r>
              <a:rPr lang="cs-CZ" dirty="0" err="1"/>
              <a:t>activists</a:t>
            </a:r>
            <a:r>
              <a:rPr lang="cs-CZ" dirty="0"/>
              <a:t> </a:t>
            </a:r>
            <a:r>
              <a:rPr lang="cs-CZ" dirty="0" err="1"/>
              <a:t>doing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work</a:t>
            </a:r>
            <a:r>
              <a:rPr lang="cs-CZ" dirty="0"/>
              <a:t>: </a:t>
            </a:r>
            <a:r>
              <a:rPr lang="cs-CZ" dirty="0" err="1"/>
              <a:t>seeking</a:t>
            </a:r>
            <a:r>
              <a:rPr lang="cs-CZ" dirty="0"/>
              <a:t> </a:t>
            </a:r>
            <a:r>
              <a:rPr lang="cs-CZ" dirty="0" err="1"/>
              <a:t>channels</a:t>
            </a:r>
            <a:r>
              <a:rPr lang="cs-CZ" dirty="0"/>
              <a:t>, </a:t>
            </a:r>
            <a:r>
              <a:rPr lang="cs-CZ" dirty="0" err="1"/>
              <a:t>ways</a:t>
            </a:r>
            <a:r>
              <a:rPr lang="cs-CZ" dirty="0"/>
              <a:t> and </a:t>
            </a:r>
            <a:r>
              <a:rPr lang="cs-CZ" dirty="0" err="1"/>
              <a:t>options</a:t>
            </a:r>
            <a:r>
              <a:rPr lang="cs-CZ" dirty="0"/>
              <a:t> to </a:t>
            </a:r>
            <a:r>
              <a:rPr lang="cs-CZ" dirty="0" err="1"/>
              <a:t>repair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damage</a:t>
            </a:r>
            <a:r>
              <a:rPr lang="cs-CZ" dirty="0"/>
              <a:t> </a:t>
            </a:r>
            <a:r>
              <a:rPr lang="cs-CZ" dirty="0" err="1"/>
              <a:t>caused</a:t>
            </a:r>
            <a:r>
              <a:rPr lang="cs-CZ" dirty="0"/>
              <a:t> by </a:t>
            </a:r>
            <a:r>
              <a:rPr lang="cs-CZ" dirty="0" err="1"/>
              <a:t>corruption</a:t>
            </a:r>
            <a:r>
              <a:rPr lang="cs-CZ" dirty="0"/>
              <a:t> and </a:t>
            </a:r>
            <a:r>
              <a:rPr lang="cs-CZ" dirty="0" err="1"/>
              <a:t>ensure</a:t>
            </a:r>
            <a:r>
              <a:rPr lang="cs-CZ" dirty="0"/>
              <a:t> </a:t>
            </a:r>
            <a:r>
              <a:rPr lang="cs-CZ" dirty="0" err="1"/>
              <a:t>compensation</a:t>
            </a:r>
            <a:r>
              <a:rPr lang="cs-CZ" dirty="0"/>
              <a:t> and </a:t>
            </a:r>
            <a:r>
              <a:rPr lang="cs-CZ" dirty="0" err="1"/>
              <a:t>redress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public (</a:t>
            </a:r>
            <a:r>
              <a:rPr lang="cs-CZ" dirty="0" err="1"/>
              <a:t>corruption’s</a:t>
            </a:r>
            <a:r>
              <a:rPr lang="cs-CZ" dirty="0"/>
              <a:t> </a:t>
            </a:r>
            <a:r>
              <a:rPr lang="cs-CZ" dirty="0" err="1"/>
              <a:t>real</a:t>
            </a:r>
            <a:r>
              <a:rPr lang="cs-CZ" dirty="0"/>
              <a:t> </a:t>
            </a:r>
            <a:r>
              <a:rPr lang="cs-CZ" dirty="0" err="1"/>
              <a:t>victim</a:t>
            </a:r>
            <a:r>
              <a:rPr lang="cs-CZ" dirty="0"/>
              <a:t>).</a:t>
            </a:r>
          </a:p>
          <a:p>
            <a:r>
              <a:rPr lang="cs-CZ" dirty="0"/>
              <a:t> </a:t>
            </a:r>
          </a:p>
          <a:p>
            <a:endParaRPr lang="cs-CZ" u="non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/>
              <a:t>Asset</a:t>
            </a:r>
            <a:r>
              <a:rPr lang="cs-CZ" b="1" dirty="0"/>
              <a:t> </a:t>
            </a:r>
            <a:r>
              <a:rPr lang="cs-CZ" b="1" dirty="0" err="1"/>
              <a:t>recovery</a:t>
            </a:r>
            <a:r>
              <a:rPr lang="cs-CZ" b="1" dirty="0"/>
              <a:t> – civil society </a:t>
            </a:r>
            <a:r>
              <a:rPr lang="cs-CZ" dirty="0"/>
              <a:t> </a:t>
            </a:r>
            <a:endParaRPr lang="cs-CZ" u="non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>
          <a:xfrm>
            <a:off x="457200" y="6525344"/>
            <a:ext cx="1018456" cy="142156"/>
          </a:xfrm>
        </p:spPr>
        <p:txBody>
          <a:bodyPr/>
          <a:lstStyle/>
          <a:p>
            <a:r>
              <a:rPr lang="cs-CZ" dirty="0"/>
              <a:t>Sem umístěte své logo.</a:t>
            </a: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9" t="13281" r="70625" b="80052"/>
          <a:stretch>
            <a:fillRect/>
          </a:stretch>
        </p:blipFill>
        <p:spPr bwMode="auto">
          <a:xfrm>
            <a:off x="323528" y="6017524"/>
            <a:ext cx="2808312" cy="80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0075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none" dirty="0" err="1"/>
              <a:t>Rich</a:t>
            </a:r>
            <a:r>
              <a:rPr lang="cs-CZ" u="none" dirty="0"/>
              <a:t>, </a:t>
            </a:r>
            <a:r>
              <a:rPr lang="cs-CZ" u="none" dirty="0" err="1"/>
              <a:t>Enablers</a:t>
            </a:r>
            <a:r>
              <a:rPr lang="cs-CZ" u="none" dirty="0"/>
              <a:t>, </a:t>
            </a:r>
            <a:r>
              <a:rPr lang="cs-CZ" u="none" dirty="0" err="1"/>
              <a:t>Banks</a:t>
            </a:r>
            <a:r>
              <a:rPr lang="cs-CZ" u="none" dirty="0"/>
              <a:t>, </a:t>
            </a:r>
            <a:r>
              <a:rPr lang="cs-CZ" u="none" dirty="0" err="1"/>
              <a:t>Regulators</a:t>
            </a:r>
            <a:endParaRPr lang="cs-CZ" u="non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Sem umístěte své logo.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204864"/>
            <a:ext cx="4464496" cy="3600400"/>
          </a:xfrm>
        </p:spPr>
      </p:pic>
    </p:spTree>
    <p:extLst>
      <p:ext uri="{BB962C8B-B14F-4D97-AF65-F5344CB8AC3E}">
        <p14:creationId xmlns:p14="http://schemas.microsoft.com/office/powerpoint/2010/main" val="4001486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43500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a </a:t>
            </a:r>
            <a:r>
              <a:rPr lang="cs-CZ" dirty="0" err="1"/>
              <a:t>complex</a:t>
            </a:r>
            <a:r>
              <a:rPr lang="cs-CZ" dirty="0"/>
              <a:t> </a:t>
            </a:r>
            <a:r>
              <a:rPr lang="cs-CZ" u="sng" dirty="0" err="1">
                <a:hlinkClick r:id="rId3" tooltip="Money laundering"/>
              </a:rPr>
              <a:t>money-laundering</a:t>
            </a:r>
            <a:r>
              <a:rPr lang="cs-CZ" dirty="0"/>
              <a:t> </a:t>
            </a:r>
            <a:r>
              <a:rPr lang="cs-CZ" dirty="0" err="1"/>
              <a:t>scheme</a:t>
            </a:r>
            <a:r>
              <a:rPr lang="cs-CZ" dirty="0"/>
              <a:t> </a:t>
            </a:r>
            <a:r>
              <a:rPr lang="cs-CZ" dirty="0" err="1"/>
              <a:t>revealed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 </a:t>
            </a:r>
            <a:r>
              <a:rPr lang="cs-CZ" u="sng" dirty="0"/>
              <a:t>OCCRP)</a:t>
            </a:r>
            <a:r>
              <a:rPr lang="cs-CZ" dirty="0"/>
              <a:t> in </a:t>
            </a:r>
            <a:r>
              <a:rPr lang="cs-CZ" dirty="0" err="1"/>
              <a:t>September</a:t>
            </a:r>
            <a:r>
              <a:rPr lang="cs-CZ" dirty="0"/>
              <a:t>, 2017.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investigations</a:t>
            </a:r>
            <a:r>
              <a:rPr lang="cs-CZ" dirty="0"/>
              <a:t> </a:t>
            </a:r>
            <a:r>
              <a:rPr lang="cs-CZ" dirty="0" err="1"/>
              <a:t>exposed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during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years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2012 and 2014 </a:t>
            </a:r>
            <a:r>
              <a:rPr lang="cs-CZ" dirty="0" err="1"/>
              <a:t>about</a:t>
            </a:r>
            <a:r>
              <a:rPr lang="cs-CZ" dirty="0"/>
              <a:t> USD 2.9 </a:t>
            </a:r>
            <a:r>
              <a:rPr lang="cs-CZ" dirty="0" err="1"/>
              <a:t>billion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siphoned</a:t>
            </a:r>
            <a:r>
              <a:rPr lang="cs-CZ" dirty="0"/>
              <a:t> </a:t>
            </a:r>
            <a:r>
              <a:rPr lang="cs-CZ" dirty="0" err="1"/>
              <a:t>through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companies</a:t>
            </a:r>
            <a:r>
              <a:rPr lang="cs-CZ" dirty="0"/>
              <a:t> and </a:t>
            </a:r>
            <a:r>
              <a:rPr lang="cs-CZ" dirty="0" err="1"/>
              <a:t>banks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money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to </a:t>
            </a:r>
            <a:r>
              <a:rPr lang="cs-CZ" dirty="0" err="1"/>
              <a:t>pay</a:t>
            </a:r>
            <a:r>
              <a:rPr lang="cs-CZ" dirty="0"/>
              <a:t> </a:t>
            </a:r>
            <a:r>
              <a:rPr lang="cs-CZ" dirty="0" err="1"/>
              <a:t>off</a:t>
            </a:r>
            <a:r>
              <a:rPr lang="cs-CZ" dirty="0"/>
              <a:t>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politicians</a:t>
            </a:r>
            <a:r>
              <a:rPr lang="cs-CZ" dirty="0"/>
              <a:t> in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attempt</a:t>
            </a:r>
            <a:r>
              <a:rPr lang="cs-CZ" dirty="0"/>
              <a:t> to </a:t>
            </a:r>
            <a:r>
              <a:rPr lang="cs-CZ" dirty="0" err="1"/>
              <a:t>whitewash</a:t>
            </a:r>
            <a:r>
              <a:rPr lang="cs-CZ" dirty="0"/>
              <a:t> </a:t>
            </a:r>
            <a:r>
              <a:rPr lang="cs-CZ" dirty="0" err="1"/>
              <a:t>Azerbaijan’s</a:t>
            </a:r>
            <a:r>
              <a:rPr lang="cs-CZ" dirty="0"/>
              <a:t> </a:t>
            </a:r>
            <a:r>
              <a:rPr lang="cs-CZ" dirty="0" err="1"/>
              <a:t>reputation</a:t>
            </a:r>
            <a:r>
              <a:rPr lang="cs-CZ" dirty="0"/>
              <a:t> </a:t>
            </a:r>
            <a:r>
              <a:rPr lang="cs-CZ" dirty="0" err="1"/>
              <a:t>abroad</a:t>
            </a:r>
            <a:r>
              <a:rPr lang="cs-CZ" dirty="0"/>
              <a:t>. </a:t>
            </a:r>
          </a:p>
          <a:p>
            <a:endParaRPr lang="cs-CZ" dirty="0"/>
          </a:p>
          <a:p>
            <a:r>
              <a:rPr lang="cs-CZ" dirty="0"/>
              <a:t>Source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money</a:t>
            </a:r>
            <a:r>
              <a:rPr lang="cs-CZ" dirty="0"/>
              <a:t> </a:t>
            </a:r>
            <a:r>
              <a:rPr lang="cs-CZ" dirty="0" err="1"/>
              <a:t>isn’t</a:t>
            </a:r>
            <a:r>
              <a:rPr lang="cs-CZ" dirty="0"/>
              <a:t> </a:t>
            </a:r>
            <a:r>
              <a:rPr lang="cs-CZ" dirty="0" err="1"/>
              <a:t>always</a:t>
            </a:r>
            <a:r>
              <a:rPr lang="cs-CZ" dirty="0"/>
              <a:t> </a:t>
            </a:r>
            <a:r>
              <a:rPr lang="cs-CZ" dirty="0" err="1"/>
              <a:t>clear</a:t>
            </a:r>
            <a:r>
              <a:rPr lang="cs-CZ" dirty="0"/>
              <a:t>, but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comes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companies</a:t>
            </a:r>
            <a:r>
              <a:rPr lang="cs-CZ" dirty="0"/>
              <a:t> </a:t>
            </a:r>
            <a:r>
              <a:rPr lang="cs-CZ" dirty="0" err="1"/>
              <a:t>linked</a:t>
            </a:r>
            <a:r>
              <a:rPr lang="cs-CZ" dirty="0"/>
              <a:t> to </a:t>
            </a:r>
            <a:r>
              <a:rPr lang="cs-CZ" dirty="0" err="1"/>
              <a:t>Azerbaijan’s</a:t>
            </a:r>
            <a:r>
              <a:rPr lang="cs-CZ" dirty="0"/>
              <a:t> president, </a:t>
            </a:r>
            <a:r>
              <a:rPr lang="cs-CZ" dirty="0" err="1"/>
              <a:t>Ilham</a:t>
            </a:r>
            <a:r>
              <a:rPr lang="cs-CZ" dirty="0"/>
              <a:t> </a:t>
            </a:r>
            <a:r>
              <a:rPr lang="cs-CZ" dirty="0" err="1"/>
              <a:t>Aliyev</a:t>
            </a:r>
            <a:r>
              <a:rPr lang="cs-CZ" dirty="0"/>
              <a:t>, </a:t>
            </a:r>
            <a:r>
              <a:rPr lang="cs-CZ" dirty="0" err="1"/>
              <a:t>state</a:t>
            </a:r>
            <a:r>
              <a:rPr lang="cs-CZ" dirty="0"/>
              <a:t> </a:t>
            </a:r>
            <a:r>
              <a:rPr lang="cs-CZ" dirty="0" err="1"/>
              <a:t>ministries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 </a:t>
            </a:r>
            <a:r>
              <a:rPr lang="cs-CZ" u="sng" dirty="0">
                <a:hlinkClick r:id="rId4"/>
              </a:rPr>
              <a:t>International Bank </a:t>
            </a:r>
            <a:r>
              <a:rPr lang="cs-CZ" u="sng" dirty="0" err="1">
                <a:hlinkClick r:id="rId4"/>
              </a:rPr>
              <a:t>of</a:t>
            </a:r>
            <a:r>
              <a:rPr lang="cs-CZ" u="sng" dirty="0">
                <a:hlinkClick r:id="rId4"/>
              </a:rPr>
              <a:t> </a:t>
            </a:r>
            <a:r>
              <a:rPr lang="cs-CZ" u="sng" dirty="0" err="1">
                <a:hlinkClick r:id="rId4"/>
              </a:rPr>
              <a:t>Azerbaijan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country’s</a:t>
            </a:r>
            <a:r>
              <a:rPr lang="cs-CZ" dirty="0"/>
              <a:t> </a:t>
            </a:r>
            <a:r>
              <a:rPr lang="cs-CZ" dirty="0" err="1"/>
              <a:t>largest</a:t>
            </a:r>
            <a:r>
              <a:rPr lang="cs-CZ" dirty="0"/>
              <a:t> bank,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recently</a:t>
            </a:r>
            <a:r>
              <a:rPr lang="cs-CZ" dirty="0"/>
              <a:t> </a:t>
            </a:r>
            <a:r>
              <a:rPr lang="cs-CZ" dirty="0" err="1"/>
              <a:t>filed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bankruptcy</a:t>
            </a:r>
            <a:r>
              <a:rPr lang="cs-CZ" dirty="0"/>
              <a:t> </a:t>
            </a:r>
            <a:r>
              <a:rPr lang="cs-CZ" dirty="0" err="1"/>
              <a:t>protection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cash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transferred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four</a:t>
            </a:r>
            <a:r>
              <a:rPr lang="cs-CZ" dirty="0"/>
              <a:t> </a:t>
            </a:r>
            <a:r>
              <a:rPr lang="cs-CZ" dirty="0" err="1"/>
              <a:t>offshore-managed</a:t>
            </a:r>
            <a:r>
              <a:rPr lang="cs-CZ" dirty="0"/>
              <a:t> UK </a:t>
            </a:r>
            <a:r>
              <a:rPr lang="cs-CZ" dirty="0" err="1"/>
              <a:t>companies</a:t>
            </a:r>
            <a:r>
              <a:rPr lang="cs-CZ" dirty="0"/>
              <a:t>.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there</a:t>
            </a:r>
            <a:r>
              <a:rPr lang="cs-CZ" dirty="0"/>
              <a:t>,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spent</a:t>
            </a:r>
            <a:r>
              <a:rPr lang="cs-CZ" dirty="0"/>
              <a:t> in </a:t>
            </a:r>
            <a:r>
              <a:rPr lang="cs-CZ" dirty="0" err="1"/>
              <a:t>various</a:t>
            </a:r>
            <a:r>
              <a:rPr lang="cs-CZ" dirty="0"/>
              <a:t> </a:t>
            </a:r>
            <a:r>
              <a:rPr lang="cs-CZ" dirty="0" err="1"/>
              <a:t>countries</a:t>
            </a:r>
            <a:r>
              <a:rPr lang="cs-CZ" dirty="0"/>
              <a:t>, </a:t>
            </a:r>
            <a:r>
              <a:rPr lang="cs-CZ" dirty="0" err="1"/>
              <a:t>including</a:t>
            </a:r>
            <a:r>
              <a:rPr lang="cs-CZ" dirty="0"/>
              <a:t> </a:t>
            </a:r>
            <a:r>
              <a:rPr lang="cs-CZ" dirty="0" err="1"/>
              <a:t>Germany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UK, France, </a:t>
            </a:r>
            <a:r>
              <a:rPr lang="cs-CZ" dirty="0" err="1"/>
              <a:t>Turkey</a:t>
            </a:r>
            <a:r>
              <a:rPr lang="cs-CZ" dirty="0"/>
              <a:t>, </a:t>
            </a:r>
            <a:r>
              <a:rPr lang="cs-CZ" dirty="0" err="1"/>
              <a:t>Iran</a:t>
            </a:r>
            <a:r>
              <a:rPr lang="cs-CZ" dirty="0"/>
              <a:t> and </a:t>
            </a:r>
            <a:r>
              <a:rPr lang="cs-CZ" dirty="0" err="1"/>
              <a:t>Kazakhstan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u="non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Azerbaijani</a:t>
            </a:r>
            <a:r>
              <a:rPr lang="cs-CZ" b="1" dirty="0"/>
              <a:t> </a:t>
            </a:r>
            <a:r>
              <a:rPr lang="cs-CZ" b="1" dirty="0" err="1"/>
              <a:t>laundromat</a:t>
            </a:r>
            <a:r>
              <a:rPr lang="cs-CZ" dirty="0"/>
              <a:t> </a:t>
            </a:r>
            <a:endParaRPr lang="cs-CZ" u="non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>
          <a:xfrm>
            <a:off x="457200" y="6525344"/>
            <a:ext cx="1018456" cy="142156"/>
          </a:xfrm>
        </p:spPr>
        <p:txBody>
          <a:bodyPr/>
          <a:lstStyle/>
          <a:p>
            <a:r>
              <a:rPr lang="cs-CZ" dirty="0"/>
              <a:t>Sem umístěte své logo.</a:t>
            </a:r>
          </a:p>
        </p:txBody>
      </p:sp>
    </p:spTree>
    <p:extLst>
      <p:ext uri="{BB962C8B-B14F-4D97-AF65-F5344CB8AC3E}">
        <p14:creationId xmlns:p14="http://schemas.microsoft.com/office/powerpoint/2010/main" val="3686048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75240" cy="5143500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err="1"/>
              <a:t>Where</a:t>
            </a:r>
            <a:r>
              <a:rPr lang="cs-CZ" b="1" dirty="0"/>
              <a:t> </a:t>
            </a:r>
            <a:r>
              <a:rPr lang="cs-CZ" b="1" dirty="0" err="1"/>
              <a:t>does</a:t>
            </a:r>
            <a:r>
              <a:rPr lang="cs-CZ" b="1" dirty="0"/>
              <a:t> </a:t>
            </a:r>
            <a:r>
              <a:rPr lang="cs-CZ" b="1" dirty="0" err="1"/>
              <a:t>the</a:t>
            </a:r>
            <a:r>
              <a:rPr lang="cs-CZ" b="1" dirty="0"/>
              <a:t> data </a:t>
            </a:r>
            <a:r>
              <a:rPr lang="cs-CZ" b="1" dirty="0" err="1"/>
              <a:t>come</a:t>
            </a:r>
            <a:r>
              <a:rPr lang="cs-CZ" b="1" dirty="0"/>
              <a:t> </a:t>
            </a:r>
            <a:r>
              <a:rPr lang="cs-CZ" b="1" dirty="0" err="1"/>
              <a:t>from</a:t>
            </a:r>
            <a:r>
              <a:rPr lang="cs-CZ" b="1" dirty="0"/>
              <a:t>?</a:t>
            </a:r>
            <a:endParaRPr lang="cs-CZ" dirty="0"/>
          </a:p>
          <a:p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anonymous</a:t>
            </a:r>
            <a:r>
              <a:rPr lang="cs-CZ" dirty="0"/>
              <a:t> source </a:t>
            </a:r>
            <a:r>
              <a:rPr lang="cs-CZ" dirty="0" err="1"/>
              <a:t>leaked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data to </a:t>
            </a:r>
            <a:r>
              <a:rPr lang="cs-CZ" dirty="0" err="1"/>
              <a:t>the</a:t>
            </a:r>
            <a:r>
              <a:rPr lang="cs-CZ" dirty="0"/>
              <a:t> </a:t>
            </a:r>
            <a:r>
              <a:rPr lang="cs-CZ" u="sng" dirty="0" err="1">
                <a:hlinkClick r:id="rId3"/>
              </a:rPr>
              <a:t>Danish</a:t>
            </a:r>
            <a:r>
              <a:rPr lang="cs-CZ" u="sng" dirty="0">
                <a:hlinkClick r:id="rId3"/>
              </a:rPr>
              <a:t> </a:t>
            </a:r>
            <a:r>
              <a:rPr lang="cs-CZ" u="sng" dirty="0" err="1">
                <a:hlinkClick r:id="rId3"/>
              </a:rPr>
              <a:t>newspaper</a:t>
            </a:r>
            <a:r>
              <a:rPr lang="cs-CZ" u="sng" dirty="0">
                <a:hlinkClick r:id="rId3"/>
              </a:rPr>
              <a:t> </a:t>
            </a:r>
            <a:r>
              <a:rPr lang="cs-CZ" u="sng" dirty="0" err="1">
                <a:hlinkClick r:id="rId3"/>
              </a:rPr>
              <a:t>Berlingske</a:t>
            </a:r>
            <a:r>
              <a:rPr lang="cs-CZ" u="sng" dirty="0">
                <a:hlinkClick r:id="rId3"/>
              </a:rPr>
              <a:t> in </a:t>
            </a:r>
            <a:r>
              <a:rPr lang="cs-CZ" u="sng" dirty="0" err="1">
                <a:hlinkClick r:id="rId3"/>
              </a:rPr>
              <a:t>Copenhagen</a:t>
            </a:r>
            <a:r>
              <a:rPr lang="cs-CZ" dirty="0"/>
              <a:t>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paper</a:t>
            </a:r>
            <a:r>
              <a:rPr lang="cs-CZ" dirty="0"/>
              <a:t> </a:t>
            </a:r>
            <a:r>
              <a:rPr lang="cs-CZ" dirty="0" err="1"/>
              <a:t>shared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 </a:t>
            </a:r>
            <a:r>
              <a:rPr lang="cs-CZ" u="sng" dirty="0" err="1">
                <a:hlinkClick r:id="rId4"/>
              </a:rPr>
              <a:t>Organized</a:t>
            </a:r>
            <a:r>
              <a:rPr lang="cs-CZ" u="sng" dirty="0">
                <a:hlinkClick r:id="rId4"/>
              </a:rPr>
              <a:t> </a:t>
            </a:r>
            <a:r>
              <a:rPr lang="cs-CZ" u="sng" dirty="0" err="1">
                <a:hlinkClick r:id="rId4"/>
              </a:rPr>
              <a:t>Crime</a:t>
            </a:r>
            <a:r>
              <a:rPr lang="cs-CZ" u="sng" dirty="0">
                <a:hlinkClick r:id="rId4"/>
              </a:rPr>
              <a:t> and </a:t>
            </a:r>
            <a:r>
              <a:rPr lang="cs-CZ" u="sng" dirty="0" err="1">
                <a:hlinkClick r:id="rId4"/>
              </a:rPr>
              <a:t>Corruption</a:t>
            </a:r>
            <a:r>
              <a:rPr lang="cs-CZ" u="sng" dirty="0">
                <a:hlinkClick r:id="rId4"/>
              </a:rPr>
              <a:t> Reporting Project (OCCRP)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Guardian</a:t>
            </a:r>
            <a:r>
              <a:rPr lang="cs-CZ" dirty="0"/>
              <a:t>, and </a:t>
            </a:r>
            <a:r>
              <a:rPr lang="cs-CZ" dirty="0" err="1"/>
              <a:t>other</a:t>
            </a:r>
            <a:r>
              <a:rPr lang="cs-CZ" dirty="0"/>
              <a:t> media </a:t>
            </a:r>
            <a:r>
              <a:rPr lang="cs-CZ" dirty="0" err="1"/>
              <a:t>partners</a:t>
            </a:r>
            <a:r>
              <a:rPr lang="cs-CZ" dirty="0"/>
              <a:t>. </a:t>
            </a:r>
            <a:r>
              <a:rPr lang="cs-CZ" dirty="0" err="1"/>
              <a:t>There</a:t>
            </a:r>
            <a:r>
              <a:rPr lang="cs-CZ" dirty="0"/>
              <a:t> are </a:t>
            </a:r>
            <a:r>
              <a:rPr lang="cs-CZ" dirty="0" err="1"/>
              <a:t>details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more </a:t>
            </a:r>
            <a:r>
              <a:rPr lang="cs-CZ" dirty="0" err="1"/>
              <a:t>than</a:t>
            </a:r>
            <a:r>
              <a:rPr lang="cs-CZ" dirty="0"/>
              <a:t> 16,000 </a:t>
            </a:r>
            <a:r>
              <a:rPr lang="cs-CZ" dirty="0" err="1"/>
              <a:t>transactions</a:t>
            </a:r>
            <a:r>
              <a:rPr lang="cs-CZ" dirty="0"/>
              <a:t>, </a:t>
            </a:r>
            <a:r>
              <a:rPr lang="cs-CZ" dirty="0" err="1"/>
              <a:t>including</a:t>
            </a:r>
            <a:r>
              <a:rPr lang="cs-CZ" dirty="0"/>
              <a:t> </a:t>
            </a:r>
            <a:r>
              <a:rPr lang="cs-CZ" dirty="0" err="1"/>
              <a:t>names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beneficiaries</a:t>
            </a:r>
            <a:r>
              <a:rPr lang="cs-CZ" dirty="0"/>
              <a:t>, bank </a:t>
            </a:r>
            <a:r>
              <a:rPr lang="cs-CZ" dirty="0" err="1"/>
              <a:t>payment</a:t>
            </a:r>
            <a:r>
              <a:rPr lang="cs-CZ" dirty="0"/>
              <a:t> </a:t>
            </a:r>
            <a:r>
              <a:rPr lang="cs-CZ" dirty="0" err="1"/>
              <a:t>details</a:t>
            </a:r>
            <a:r>
              <a:rPr lang="cs-CZ" dirty="0"/>
              <a:t>, and </a:t>
            </a:r>
            <a:r>
              <a:rPr lang="cs-CZ" dirty="0" err="1"/>
              <a:t>amounts</a:t>
            </a:r>
            <a:r>
              <a:rPr lang="cs-CZ" dirty="0"/>
              <a:t> in </a:t>
            </a:r>
            <a:r>
              <a:rPr lang="cs-CZ" dirty="0" err="1"/>
              <a:t>various</a:t>
            </a:r>
            <a:r>
              <a:rPr lang="cs-CZ" dirty="0"/>
              <a:t> </a:t>
            </a:r>
            <a:r>
              <a:rPr lang="cs-CZ" dirty="0" err="1"/>
              <a:t>currencies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dirty="0"/>
          </a:p>
          <a:p>
            <a:r>
              <a:rPr lang="cs-CZ" b="1" dirty="0" err="1"/>
              <a:t>Who</a:t>
            </a:r>
            <a:r>
              <a:rPr lang="cs-CZ" b="1" dirty="0"/>
              <a:t> </a:t>
            </a:r>
            <a:r>
              <a:rPr lang="cs-CZ" b="1" dirty="0" err="1"/>
              <a:t>benefited</a:t>
            </a:r>
            <a:r>
              <a:rPr lang="cs-CZ" b="1" dirty="0"/>
              <a:t>?</a:t>
            </a:r>
          </a:p>
          <a:p>
            <a:r>
              <a:rPr lang="cs-CZ" dirty="0" err="1"/>
              <a:t>Several</a:t>
            </a:r>
            <a:r>
              <a:rPr lang="cs-CZ" dirty="0"/>
              <a:t> prominent </a:t>
            </a:r>
            <a:r>
              <a:rPr lang="cs-CZ" dirty="0" err="1"/>
              <a:t>European</a:t>
            </a:r>
            <a:r>
              <a:rPr lang="cs-CZ" dirty="0"/>
              <a:t> </a:t>
            </a:r>
            <a:r>
              <a:rPr lang="cs-CZ" dirty="0" err="1"/>
              <a:t>politicians</a:t>
            </a:r>
            <a:r>
              <a:rPr lang="cs-CZ" dirty="0"/>
              <a:t>. </a:t>
            </a:r>
            <a:endParaRPr lang="cs-CZ" u="non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Azerbaijani</a:t>
            </a:r>
            <a:r>
              <a:rPr lang="cs-CZ" b="1" dirty="0"/>
              <a:t> </a:t>
            </a:r>
            <a:r>
              <a:rPr lang="cs-CZ" b="1" dirty="0" err="1"/>
              <a:t>laundromat</a:t>
            </a:r>
            <a:endParaRPr lang="cs-CZ" u="non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Sem umístěte své logo.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Azerbaijani</a:t>
            </a:r>
            <a:r>
              <a:rPr lang="cs-CZ" b="1" dirty="0"/>
              <a:t> </a:t>
            </a:r>
            <a:r>
              <a:rPr lang="cs-CZ" b="1" dirty="0" err="1"/>
              <a:t>laundromat</a:t>
            </a:r>
            <a:r>
              <a:rPr lang="cs-CZ" dirty="0"/>
              <a:t> </a:t>
            </a:r>
            <a:endParaRPr lang="cs-CZ" u="non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Sem umístěte své logo.</a:t>
            </a:r>
          </a:p>
        </p:txBody>
      </p:sp>
      <p:pic>
        <p:nvPicPr>
          <p:cNvPr id="5" name="Zástupný symbol pro obsah 4" descr="Azerbaijani Laundromat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33525"/>
            <a:ext cx="8229600" cy="52078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7055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43500"/>
          </a:xfrm>
        </p:spPr>
        <p:txBody>
          <a:bodyPr>
            <a:normAutofit lnSpcReduction="10000"/>
          </a:bodyPr>
          <a:lstStyle/>
          <a:p>
            <a:r>
              <a:rPr lang="cs-CZ" dirty="0" err="1"/>
              <a:t>purpose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system</a:t>
            </a:r>
            <a:r>
              <a:rPr lang="cs-CZ" dirty="0"/>
              <a:t> </a:t>
            </a:r>
            <a:r>
              <a:rPr lang="cs-CZ" dirty="0" err="1"/>
              <a:t>we’ve</a:t>
            </a:r>
            <a:r>
              <a:rPr lang="cs-CZ" dirty="0"/>
              <a:t> </a:t>
            </a:r>
            <a:r>
              <a:rPr lang="cs-CZ" dirty="0" err="1"/>
              <a:t>named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 </a:t>
            </a:r>
            <a:r>
              <a:rPr lang="cs-CZ" b="1" dirty="0" err="1"/>
              <a:t>Troika</a:t>
            </a:r>
            <a:r>
              <a:rPr lang="cs-CZ" b="1" dirty="0"/>
              <a:t> </a:t>
            </a:r>
            <a:r>
              <a:rPr lang="cs-CZ" b="1" dirty="0" err="1"/>
              <a:t>Laundromat</a:t>
            </a:r>
            <a:r>
              <a:rPr lang="cs-CZ" dirty="0"/>
              <a:t> </a:t>
            </a:r>
            <a:r>
              <a:rPr lang="cs-CZ" dirty="0" err="1"/>
              <a:t>was</a:t>
            </a:r>
            <a:r>
              <a:rPr lang="cs-CZ" dirty="0"/>
              <a:t> to </a:t>
            </a:r>
            <a:r>
              <a:rPr lang="cs-CZ" dirty="0" err="1"/>
              <a:t>channel</a:t>
            </a:r>
            <a:r>
              <a:rPr lang="cs-CZ" dirty="0"/>
              <a:t> </a:t>
            </a:r>
            <a:r>
              <a:rPr lang="cs-CZ" dirty="0" err="1"/>
              <a:t>billions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dollars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Russia</a:t>
            </a:r>
            <a:r>
              <a:rPr lang="cs-CZ" dirty="0"/>
              <a:t>. But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much more </a:t>
            </a:r>
            <a:r>
              <a:rPr lang="cs-CZ" dirty="0" err="1"/>
              <a:t>than</a:t>
            </a:r>
            <a:r>
              <a:rPr lang="cs-CZ" dirty="0"/>
              <a:t> a </a:t>
            </a:r>
            <a:r>
              <a:rPr lang="cs-CZ" dirty="0" err="1"/>
              <a:t>money</a:t>
            </a:r>
            <a:r>
              <a:rPr lang="cs-CZ" dirty="0"/>
              <a:t> </a:t>
            </a:r>
            <a:r>
              <a:rPr lang="cs-CZ" dirty="0" err="1"/>
              <a:t>laundering</a:t>
            </a:r>
            <a:r>
              <a:rPr lang="cs-CZ" dirty="0"/>
              <a:t> </a:t>
            </a:r>
            <a:r>
              <a:rPr lang="cs-CZ" dirty="0" err="1"/>
              <a:t>system</a:t>
            </a:r>
            <a:r>
              <a:rPr lang="cs-CZ" dirty="0"/>
              <a:t>: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Laundromat</a:t>
            </a:r>
            <a:r>
              <a:rPr lang="cs-CZ" dirty="0"/>
              <a:t> </a:t>
            </a:r>
            <a:r>
              <a:rPr lang="cs-CZ" dirty="0" err="1"/>
              <a:t>allowed</a:t>
            </a:r>
            <a:r>
              <a:rPr lang="cs-CZ" dirty="0"/>
              <a:t> </a:t>
            </a:r>
            <a:r>
              <a:rPr lang="cs-CZ" dirty="0" err="1"/>
              <a:t>Russian</a:t>
            </a:r>
            <a:r>
              <a:rPr lang="cs-CZ" dirty="0"/>
              <a:t> </a:t>
            </a:r>
            <a:r>
              <a:rPr lang="cs-CZ" dirty="0" err="1"/>
              <a:t>oligarchs</a:t>
            </a:r>
            <a:r>
              <a:rPr lang="cs-CZ" dirty="0"/>
              <a:t> and </a:t>
            </a:r>
            <a:r>
              <a:rPr lang="cs-CZ" dirty="0" err="1"/>
              <a:t>politicians</a:t>
            </a:r>
            <a:r>
              <a:rPr lang="cs-CZ" dirty="0"/>
              <a:t> to </a:t>
            </a:r>
            <a:r>
              <a:rPr lang="cs-CZ" dirty="0" err="1"/>
              <a:t>secretly</a:t>
            </a:r>
            <a:r>
              <a:rPr lang="cs-CZ" dirty="0"/>
              <a:t> </a:t>
            </a:r>
            <a:r>
              <a:rPr lang="cs-CZ" dirty="0" err="1"/>
              <a:t>acquire</a:t>
            </a:r>
            <a:r>
              <a:rPr lang="cs-CZ" dirty="0"/>
              <a:t> </a:t>
            </a:r>
            <a:r>
              <a:rPr lang="cs-CZ" dirty="0" err="1"/>
              <a:t>shares</a:t>
            </a:r>
            <a:r>
              <a:rPr lang="cs-CZ" dirty="0"/>
              <a:t> in </a:t>
            </a:r>
            <a:r>
              <a:rPr lang="cs-CZ" dirty="0" err="1"/>
              <a:t>state-owned</a:t>
            </a:r>
            <a:r>
              <a:rPr lang="cs-CZ" dirty="0"/>
              <a:t> </a:t>
            </a:r>
            <a:r>
              <a:rPr lang="cs-CZ" dirty="0" err="1"/>
              <a:t>companies</a:t>
            </a:r>
            <a:r>
              <a:rPr lang="cs-CZ" dirty="0"/>
              <a:t>, to </a:t>
            </a:r>
            <a:r>
              <a:rPr lang="cs-CZ" dirty="0" err="1"/>
              <a:t>buy</a:t>
            </a:r>
            <a:r>
              <a:rPr lang="cs-CZ" dirty="0"/>
              <a:t> </a:t>
            </a:r>
            <a:r>
              <a:rPr lang="cs-CZ" dirty="0" err="1"/>
              <a:t>real</a:t>
            </a:r>
            <a:r>
              <a:rPr lang="cs-CZ" dirty="0"/>
              <a:t> </a:t>
            </a:r>
            <a:r>
              <a:rPr lang="cs-CZ" dirty="0" err="1"/>
              <a:t>estate</a:t>
            </a:r>
            <a:r>
              <a:rPr lang="cs-CZ" dirty="0"/>
              <a:t> </a:t>
            </a:r>
            <a:r>
              <a:rPr lang="cs-CZ" dirty="0" err="1"/>
              <a:t>both</a:t>
            </a:r>
            <a:r>
              <a:rPr lang="cs-CZ" dirty="0"/>
              <a:t> in </a:t>
            </a:r>
            <a:r>
              <a:rPr lang="cs-CZ" dirty="0" err="1"/>
              <a:t>Russia</a:t>
            </a:r>
            <a:r>
              <a:rPr lang="cs-CZ" dirty="0"/>
              <a:t> and </a:t>
            </a:r>
            <a:r>
              <a:rPr lang="cs-CZ" dirty="0" err="1"/>
              <a:t>abroad</a:t>
            </a:r>
            <a:r>
              <a:rPr lang="cs-CZ" dirty="0"/>
              <a:t>, to </a:t>
            </a:r>
            <a:r>
              <a:rPr lang="cs-CZ" dirty="0" err="1"/>
              <a:t>purchase</a:t>
            </a:r>
            <a:r>
              <a:rPr lang="cs-CZ" dirty="0"/>
              <a:t> </a:t>
            </a:r>
            <a:r>
              <a:rPr lang="cs-CZ" dirty="0" err="1"/>
              <a:t>luxury</a:t>
            </a:r>
            <a:r>
              <a:rPr lang="cs-CZ" dirty="0"/>
              <a:t> </a:t>
            </a:r>
            <a:r>
              <a:rPr lang="cs-CZ" dirty="0" err="1"/>
              <a:t>yachts</a:t>
            </a:r>
            <a:r>
              <a:rPr lang="cs-CZ" dirty="0"/>
              <a:t>, to </a:t>
            </a:r>
            <a:r>
              <a:rPr lang="cs-CZ" dirty="0" err="1"/>
              <a:t>hire</a:t>
            </a:r>
            <a:r>
              <a:rPr lang="cs-CZ" dirty="0"/>
              <a:t> music </a:t>
            </a:r>
            <a:r>
              <a:rPr lang="cs-CZ" dirty="0" err="1"/>
              <a:t>superstars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private</a:t>
            </a:r>
            <a:r>
              <a:rPr lang="cs-CZ" dirty="0"/>
              <a:t> </a:t>
            </a:r>
            <a:r>
              <a:rPr lang="cs-CZ" dirty="0" err="1"/>
              <a:t>parties</a:t>
            </a:r>
            <a:r>
              <a:rPr lang="cs-CZ" dirty="0"/>
              <a:t>, to </a:t>
            </a:r>
            <a:r>
              <a:rPr lang="cs-CZ" dirty="0" err="1"/>
              <a:t>pay</a:t>
            </a:r>
            <a:r>
              <a:rPr lang="cs-CZ" dirty="0"/>
              <a:t> </a:t>
            </a:r>
            <a:r>
              <a:rPr lang="cs-CZ" dirty="0" err="1"/>
              <a:t>medical</a:t>
            </a:r>
            <a:r>
              <a:rPr lang="cs-CZ" dirty="0"/>
              <a:t> </a:t>
            </a:r>
            <a:r>
              <a:rPr lang="cs-CZ" dirty="0" err="1"/>
              <a:t>bills</a:t>
            </a:r>
            <a:r>
              <a:rPr lang="cs-CZ" dirty="0"/>
              <a:t>, and much more.</a:t>
            </a:r>
          </a:p>
          <a:p>
            <a:endParaRPr lang="cs-CZ" u="non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Troika</a:t>
            </a:r>
            <a:r>
              <a:rPr lang="cs-CZ" dirty="0"/>
              <a:t> </a:t>
            </a:r>
            <a:r>
              <a:rPr lang="cs-CZ" dirty="0" err="1"/>
              <a:t>Laundromat</a:t>
            </a:r>
            <a:r>
              <a:rPr lang="cs-CZ" dirty="0"/>
              <a:t> </a:t>
            </a:r>
            <a:endParaRPr lang="cs-CZ" u="non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>
          <a:xfrm>
            <a:off x="457200" y="6525344"/>
            <a:ext cx="1018456" cy="142156"/>
          </a:xfrm>
        </p:spPr>
        <p:txBody>
          <a:bodyPr/>
          <a:lstStyle/>
          <a:p>
            <a:r>
              <a:rPr lang="cs-CZ" dirty="0"/>
              <a:t>Sem umístěte své logo.</a:t>
            </a:r>
          </a:p>
        </p:txBody>
      </p:sp>
    </p:spTree>
    <p:extLst>
      <p:ext uri="{BB962C8B-B14F-4D97-AF65-F5344CB8AC3E}">
        <p14:creationId xmlns:p14="http://schemas.microsoft.com/office/powerpoint/2010/main" val="3362021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cs-CZ" sz="4200" u="none" kern="1200" dirty="0" err="1">
                <a:ln w="6350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Troika</a:t>
            </a:r>
            <a:r>
              <a:rPr kumimoji="0" lang="cs-CZ" sz="4200" u="none" kern="1200" dirty="0">
                <a:ln w="6350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cs-CZ" sz="4200" u="none" kern="1200" dirty="0" err="1">
                <a:ln w="6350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Laundromat</a:t>
            </a:r>
            <a:r>
              <a:rPr kumimoji="0" lang="cs-CZ" sz="4200" u="none" kern="1200" dirty="0">
                <a:ln w="6350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(OCCRP)</a:t>
            </a:r>
            <a:endParaRPr lang="cs-CZ" u="none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Sem umístěte své logo.</a:t>
            </a:r>
          </a:p>
        </p:txBody>
      </p:sp>
      <p:pic>
        <p:nvPicPr>
          <p:cNvPr id="5" name="Zástupný symbol pro obsah 4" descr="Companies - Troika Laundromat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87830"/>
            <a:ext cx="8229600" cy="49796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2132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FA09BE7-D810-492C-8EF3-4D03EDD68C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týkající se plánu prodeje</Template>
  <TotalTime>0</TotalTime>
  <Words>561</Words>
  <Application>Microsoft Office PowerPoint</Application>
  <PresentationFormat>On-screen Show (4:3)</PresentationFormat>
  <Paragraphs>62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Century Gothic</vt:lpstr>
      <vt:lpstr>Verdana</vt:lpstr>
      <vt:lpstr>Wingdings 2</vt:lpstr>
      <vt:lpstr>Talent</vt:lpstr>
      <vt:lpstr>Asset Recovery – What Civil Society can do</vt:lpstr>
      <vt:lpstr>Asset recovery – civil society </vt:lpstr>
      <vt:lpstr>Asset recovery – civil society  </vt:lpstr>
      <vt:lpstr>Rich, Enablers, Banks, Regulators</vt:lpstr>
      <vt:lpstr>Azerbaijani laundromat </vt:lpstr>
      <vt:lpstr>Azerbaijani laundromat</vt:lpstr>
      <vt:lpstr>Azerbaijani laundromat </vt:lpstr>
      <vt:lpstr>Troika Laundromat </vt:lpstr>
      <vt:lpstr>Troika Laundromat (OCCRP)</vt:lpstr>
      <vt:lpstr>Thank you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2020-11-23T13:04:46Z</dcterms:created>
  <dcterms:modified xsi:type="dcterms:W3CDTF">2020-11-23T13:43:27Z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TC102202139990</vt:lpwstr>
  </property>
</Properties>
</file>