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1"/>
  </p:normalViewPr>
  <p:slideViewPr>
    <p:cSldViewPr snapToGrid="0" snapToObjects="1">
      <p:cViewPr varScale="1">
        <p:scale>
          <a:sx n="72" d="100"/>
          <a:sy n="72"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3/23/2020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3/23/2020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45CE-99CE-324C-9EDF-502CA1B7B5C2}"/>
              </a:ext>
            </a:extLst>
          </p:cNvPr>
          <p:cNvSpPr>
            <a:spLocks noGrp="1"/>
          </p:cNvSpPr>
          <p:nvPr>
            <p:ph type="ctrTitle"/>
          </p:nvPr>
        </p:nvSpPr>
        <p:spPr>
          <a:xfrm>
            <a:off x="2417780" y="524280"/>
            <a:ext cx="6982285" cy="2355248"/>
          </a:xfrm>
        </p:spPr>
        <p:txBody>
          <a:bodyPr>
            <a:normAutofit fontScale="90000"/>
          </a:bodyPr>
          <a:lstStyle/>
          <a:p>
            <a:r>
              <a:rPr lang="en-US" sz="4800" dirty="0"/>
              <a:t>Unacknowledged legislators: </a:t>
            </a:r>
            <a:br>
              <a:rPr lang="en-US" sz="4800" dirty="0"/>
            </a:br>
            <a:r>
              <a:rPr lang="en-US" sz="4800" dirty="0"/>
              <a:t>Irish Poets and the Law</a:t>
            </a:r>
          </a:p>
        </p:txBody>
      </p:sp>
      <p:sp>
        <p:nvSpPr>
          <p:cNvPr id="3" name="Subtitle 2">
            <a:extLst>
              <a:ext uri="{FF2B5EF4-FFF2-40B4-BE49-F238E27FC236}">
                <a16:creationId xmlns:a16="http://schemas.microsoft.com/office/drawing/2014/main" id="{3B355843-37CA-E647-97D8-5383DDCD4A30}"/>
              </a:ext>
            </a:extLst>
          </p:cNvPr>
          <p:cNvSpPr>
            <a:spLocks noGrp="1"/>
          </p:cNvSpPr>
          <p:nvPr>
            <p:ph type="subTitle" idx="1"/>
          </p:nvPr>
        </p:nvSpPr>
        <p:spPr/>
        <p:txBody>
          <a:bodyPr/>
          <a:lstStyle/>
          <a:p>
            <a:r>
              <a:rPr lang="en-US" dirty="0"/>
              <a:t>Dr Adam Hanna, lecturer in Irish literature, English Department, UCC</a:t>
            </a:r>
          </a:p>
          <a:p>
            <a:r>
              <a:rPr lang="en-US" dirty="0" err="1"/>
              <a:t>Adam.hanna@ucc.ie</a:t>
            </a:r>
            <a:endParaRPr lang="en-US" dirty="0"/>
          </a:p>
        </p:txBody>
      </p:sp>
      <p:pic>
        <p:nvPicPr>
          <p:cNvPr id="4" name="Picture 3">
            <a:extLst>
              <a:ext uri="{FF2B5EF4-FFF2-40B4-BE49-F238E27FC236}">
                <a16:creationId xmlns:a16="http://schemas.microsoft.com/office/drawing/2014/main" id="{00000000-0008-0000-0000-000003000000}"/>
              </a:ext>
            </a:extLst>
          </p:cNvPr>
          <p:cNvPicPr>
            <a:picLocks noChangeAspect="1"/>
          </p:cNvPicPr>
          <p:nvPr/>
        </p:nvPicPr>
        <p:blipFill>
          <a:blip r:embed="rId2">
            <a:grayscl/>
          </a:blip>
          <a:stretch>
            <a:fillRect/>
          </a:stretch>
        </p:blipFill>
        <p:spPr>
          <a:xfrm>
            <a:off x="9564414" y="1077424"/>
            <a:ext cx="1490438" cy="2249372"/>
          </a:xfrm>
          <a:prstGeom prst="rect">
            <a:avLst/>
          </a:prstGeom>
        </p:spPr>
      </p:pic>
    </p:spTree>
    <p:extLst>
      <p:ext uri="{BB962C8B-B14F-4D97-AF65-F5344CB8AC3E}">
        <p14:creationId xmlns:p14="http://schemas.microsoft.com/office/powerpoint/2010/main" val="343241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2A63-3C34-3A4F-B096-3A959C4522D4}"/>
              </a:ext>
            </a:extLst>
          </p:cNvPr>
          <p:cNvSpPr>
            <a:spLocks noGrp="1"/>
          </p:cNvSpPr>
          <p:nvPr>
            <p:ph type="title"/>
          </p:nvPr>
        </p:nvSpPr>
        <p:spPr/>
        <p:txBody>
          <a:bodyPr/>
          <a:lstStyle/>
          <a:p>
            <a:r>
              <a:rPr lang="en-US" dirty="0"/>
              <a:t>Modern complications in The Links between poetry and law</a:t>
            </a:r>
          </a:p>
        </p:txBody>
      </p:sp>
      <p:sp>
        <p:nvSpPr>
          <p:cNvPr id="3" name="Content Placeholder 2">
            <a:extLst>
              <a:ext uri="{FF2B5EF4-FFF2-40B4-BE49-F238E27FC236}">
                <a16:creationId xmlns:a16="http://schemas.microsoft.com/office/drawing/2014/main" id="{194502E3-334E-1B4D-8113-A2AB0680CA75}"/>
              </a:ext>
            </a:extLst>
          </p:cNvPr>
          <p:cNvSpPr>
            <a:spLocks noGrp="1"/>
          </p:cNvSpPr>
          <p:nvPr>
            <p:ph idx="1"/>
          </p:nvPr>
        </p:nvSpPr>
        <p:spPr>
          <a:xfrm>
            <a:off x="1451579" y="2015732"/>
            <a:ext cx="4644421" cy="3450613"/>
          </a:xfrm>
        </p:spPr>
        <p:txBody>
          <a:bodyPr/>
          <a:lstStyle/>
          <a:p>
            <a:r>
              <a:rPr lang="en-US" dirty="0"/>
              <a:t>Modernist suspicion of suspicion of totalizing narratives and identifications in art have changed poetry since World War One.</a:t>
            </a:r>
          </a:p>
          <a:p>
            <a:r>
              <a:rPr lang="en-US" dirty="0"/>
              <a:t>Patrick Kavanagh, Derek Mahon and Paul Muldoon’s poetry all display skepticism in the face of traditional expectations on Irish poets.</a:t>
            </a:r>
          </a:p>
        </p:txBody>
      </p:sp>
      <p:pic>
        <p:nvPicPr>
          <p:cNvPr id="5" name="Picture 4">
            <a:extLst>
              <a:ext uri="{FF2B5EF4-FFF2-40B4-BE49-F238E27FC236}">
                <a16:creationId xmlns:a16="http://schemas.microsoft.com/office/drawing/2014/main" id="{296A5322-C126-0A43-A679-25F694FC5847}"/>
              </a:ext>
            </a:extLst>
          </p:cNvPr>
          <p:cNvPicPr>
            <a:picLocks noChangeAspect="1"/>
          </p:cNvPicPr>
          <p:nvPr/>
        </p:nvPicPr>
        <p:blipFill>
          <a:blip r:embed="rId2"/>
          <a:stretch>
            <a:fillRect/>
          </a:stretch>
        </p:blipFill>
        <p:spPr>
          <a:xfrm>
            <a:off x="7249164" y="2046242"/>
            <a:ext cx="2908207" cy="2958005"/>
          </a:xfrm>
          <a:prstGeom prst="rect">
            <a:avLst/>
          </a:prstGeom>
        </p:spPr>
      </p:pic>
    </p:spTree>
    <p:extLst>
      <p:ext uri="{BB962C8B-B14F-4D97-AF65-F5344CB8AC3E}">
        <p14:creationId xmlns:p14="http://schemas.microsoft.com/office/powerpoint/2010/main" val="90608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010A-0F32-244D-964B-5EB3C6313127}"/>
              </a:ext>
            </a:extLst>
          </p:cNvPr>
          <p:cNvSpPr>
            <a:spLocks noGrp="1"/>
          </p:cNvSpPr>
          <p:nvPr>
            <p:ph type="title"/>
          </p:nvPr>
        </p:nvSpPr>
        <p:spPr/>
        <p:txBody>
          <a:bodyPr/>
          <a:lstStyle/>
          <a:p>
            <a:r>
              <a:rPr lang="en-US" dirty="0"/>
              <a:t>3– THEORIES OF LAW AND LITERATURE</a:t>
            </a:r>
          </a:p>
        </p:txBody>
      </p:sp>
      <p:sp>
        <p:nvSpPr>
          <p:cNvPr id="3" name="Content Placeholder 2">
            <a:extLst>
              <a:ext uri="{FF2B5EF4-FFF2-40B4-BE49-F238E27FC236}">
                <a16:creationId xmlns:a16="http://schemas.microsoft.com/office/drawing/2014/main" id="{4F6A3220-B4DA-CC48-99B1-93EFB5603993}"/>
              </a:ext>
            </a:extLst>
          </p:cNvPr>
          <p:cNvSpPr>
            <a:spLocks noGrp="1"/>
          </p:cNvSpPr>
          <p:nvPr>
            <p:ph idx="1"/>
          </p:nvPr>
        </p:nvSpPr>
        <p:spPr/>
        <p:txBody>
          <a:bodyPr>
            <a:normAutofit fontScale="92500"/>
          </a:bodyPr>
          <a:lstStyle/>
          <a:p>
            <a:pPr marL="0" indent="0">
              <a:buNone/>
            </a:pPr>
            <a:r>
              <a:rPr lang="en-US" dirty="0"/>
              <a:t>‘As new problems arise, equity and justice will direct the mind to solutions which will be found, when they are scrutinized, to be consistent with symmetry and order, or even to be the starting points of a symmetry and order theretofore unknown. […] We find a kindred phenomenon in literature, alike in poetry and in prose. The search is for the just word, the happy phrase, that will give expression to the thought, but somehow the thought itself is transfigured by the phrase when found. There is emancipation in our very bonds. The restraints of period or balance, liberate at times the thought which they confine, and in imprisoning release.’</a:t>
            </a:r>
            <a:endParaRPr lang="en-IE" dirty="0"/>
          </a:p>
          <a:p>
            <a:r>
              <a:rPr lang="en-IE" dirty="0"/>
              <a:t>Benjamin N. Cardozo,  </a:t>
            </a:r>
            <a:r>
              <a:rPr lang="en-IE" i="1" dirty="0"/>
              <a:t>The Growth of the Law </a:t>
            </a:r>
            <a:r>
              <a:rPr lang="en-IE" dirty="0"/>
              <a:t>(Westport, CT: Greenwood Press, 1924, </a:t>
            </a:r>
            <a:r>
              <a:rPr lang="en-IE" dirty="0" err="1"/>
              <a:t>repr</a:t>
            </a:r>
            <a:r>
              <a:rPr lang="en-IE" dirty="0"/>
              <a:t>. 1966). </a:t>
            </a:r>
            <a:endParaRPr lang="en-US" dirty="0"/>
          </a:p>
        </p:txBody>
      </p:sp>
    </p:spTree>
    <p:extLst>
      <p:ext uri="{BB962C8B-B14F-4D97-AF65-F5344CB8AC3E}">
        <p14:creationId xmlns:p14="http://schemas.microsoft.com/office/powerpoint/2010/main" val="137280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BA78-38AF-C449-BAAD-CB4770FD77A5}"/>
              </a:ext>
            </a:extLst>
          </p:cNvPr>
          <p:cNvSpPr>
            <a:spLocks noGrp="1"/>
          </p:cNvSpPr>
          <p:nvPr>
            <p:ph type="title"/>
          </p:nvPr>
        </p:nvSpPr>
        <p:spPr/>
        <p:txBody>
          <a:bodyPr/>
          <a:lstStyle/>
          <a:p>
            <a:r>
              <a:rPr lang="en-US" dirty="0"/>
              <a:t>THEORIES OF LAW AND LITERATURE</a:t>
            </a:r>
          </a:p>
        </p:txBody>
      </p:sp>
      <p:sp>
        <p:nvSpPr>
          <p:cNvPr id="3" name="Content Placeholder 2">
            <a:extLst>
              <a:ext uri="{FF2B5EF4-FFF2-40B4-BE49-F238E27FC236}">
                <a16:creationId xmlns:a16="http://schemas.microsoft.com/office/drawing/2014/main" id="{EF71CBA6-B325-F941-BF36-4B231D0F9CED}"/>
              </a:ext>
            </a:extLst>
          </p:cNvPr>
          <p:cNvSpPr>
            <a:spLocks noGrp="1"/>
          </p:cNvSpPr>
          <p:nvPr>
            <p:ph idx="1"/>
          </p:nvPr>
        </p:nvSpPr>
        <p:spPr/>
        <p:txBody>
          <a:bodyPr>
            <a:normAutofit/>
          </a:bodyPr>
          <a:lstStyle/>
          <a:p>
            <a:pPr marL="0" indent="0">
              <a:buNone/>
            </a:pPr>
            <a:r>
              <a:rPr lang="en-US" dirty="0"/>
              <a:t>If the law were to be completely absorbed into the internal discipline of honest men, there would be no more law, and we should all be living in the Garden of Eden. We are not there, but in the meantime law still depends upon the imagination, and the fostering and cherishing of the imagination by the arts is mainly what makes your profession </a:t>
            </a:r>
            <a:r>
              <a:rPr lang="en-US" dirty="0" err="1"/>
              <a:t>honourable</a:t>
            </a:r>
            <a:r>
              <a:rPr lang="en-US" dirty="0"/>
              <a:t>, perhaps even what makes it possible.’</a:t>
            </a:r>
            <a:endParaRPr lang="en-IE" dirty="0"/>
          </a:p>
          <a:p>
            <a:pPr marL="0" indent="0">
              <a:buNone/>
            </a:pPr>
            <a:r>
              <a:rPr lang="en-IE" dirty="0"/>
              <a:t>- Northrop Frye, “Literature and the Law (1970),” quoted by C. R. B. Dunlop in “Literature Studies in Law Schools,” </a:t>
            </a:r>
            <a:r>
              <a:rPr lang="en-IE" i="1" dirty="0"/>
              <a:t>Cardozo Studies in Law and Literature</a:t>
            </a:r>
            <a:r>
              <a:rPr lang="en-IE" dirty="0"/>
              <a:t> 3, no. 1 (spring – summer 1991): 77-78. </a:t>
            </a:r>
          </a:p>
          <a:p>
            <a:endParaRPr lang="en-US" dirty="0"/>
          </a:p>
        </p:txBody>
      </p:sp>
    </p:spTree>
    <p:extLst>
      <p:ext uri="{BB962C8B-B14F-4D97-AF65-F5344CB8AC3E}">
        <p14:creationId xmlns:p14="http://schemas.microsoft.com/office/powerpoint/2010/main" val="260116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39E7B-A6BB-B540-B7C7-32CE0DED9B23}"/>
              </a:ext>
            </a:extLst>
          </p:cNvPr>
          <p:cNvSpPr>
            <a:spLocks noGrp="1"/>
          </p:cNvSpPr>
          <p:nvPr>
            <p:ph idx="1"/>
          </p:nvPr>
        </p:nvSpPr>
        <p:spPr>
          <a:xfrm>
            <a:off x="1451580" y="2015732"/>
            <a:ext cx="4928200" cy="3186889"/>
          </a:xfrm>
        </p:spPr>
        <p:txBody>
          <a:bodyPr>
            <a:normAutofit fontScale="92500"/>
          </a:bodyPr>
          <a:lstStyle/>
          <a:p>
            <a:pPr marL="0" indent="0">
              <a:buNone/>
            </a:pPr>
            <a:r>
              <a:rPr lang="en-US" dirty="0"/>
              <a:t>Jahan Ramazani, in a recent essay in which he considers the links between law and poetry suggests, as Benjamin Cardozo did before him, that poems and laws have significant parallels. </a:t>
            </a:r>
          </a:p>
          <a:p>
            <a:endParaRPr lang="en-US" dirty="0"/>
          </a:p>
          <a:p>
            <a:pPr marL="0" indent="0">
              <a:buNone/>
            </a:pPr>
            <a:r>
              <a:rPr lang="en-US" dirty="0"/>
              <a:t>Jahan Ramazani, </a:t>
            </a:r>
            <a:r>
              <a:rPr lang="en-US" i="1" dirty="0"/>
              <a:t>Poetry and Its Others: News, Prayer, Song and the Dialogue of Genres </a:t>
            </a:r>
            <a:r>
              <a:rPr lang="en-US" dirty="0"/>
              <a:t>(Chicago: University of Chicago Press, 2013), 59.</a:t>
            </a:r>
          </a:p>
        </p:txBody>
      </p:sp>
      <p:pic>
        <p:nvPicPr>
          <p:cNvPr id="5" name="Picture 4">
            <a:extLst>
              <a:ext uri="{FF2B5EF4-FFF2-40B4-BE49-F238E27FC236}">
                <a16:creationId xmlns:a16="http://schemas.microsoft.com/office/drawing/2014/main" id="{982B76E4-1E47-DF4D-A021-9A37EED862C7}"/>
              </a:ext>
            </a:extLst>
          </p:cNvPr>
          <p:cNvPicPr>
            <a:picLocks noChangeAspect="1"/>
          </p:cNvPicPr>
          <p:nvPr/>
        </p:nvPicPr>
        <p:blipFill>
          <a:blip r:embed="rId2"/>
          <a:stretch>
            <a:fillRect/>
          </a:stretch>
        </p:blipFill>
        <p:spPr>
          <a:xfrm>
            <a:off x="7462635" y="309577"/>
            <a:ext cx="3592219" cy="5743904"/>
          </a:xfrm>
          <a:prstGeom prst="rect">
            <a:avLst/>
          </a:prstGeom>
        </p:spPr>
      </p:pic>
      <p:sp>
        <p:nvSpPr>
          <p:cNvPr id="6" name="Title 1">
            <a:extLst>
              <a:ext uri="{FF2B5EF4-FFF2-40B4-BE49-F238E27FC236}">
                <a16:creationId xmlns:a16="http://schemas.microsoft.com/office/drawing/2014/main" id="{72725CFE-76BE-FC4D-BCB1-A221BA8090D9}"/>
              </a:ext>
            </a:extLst>
          </p:cNvPr>
          <p:cNvSpPr txBox="1">
            <a:spLocks/>
          </p:cNvSpPr>
          <p:nvPr/>
        </p:nvSpPr>
        <p:spPr>
          <a:xfrm>
            <a:off x="489882" y="804519"/>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THEORIES OF LAW AND LITERATURE</a:t>
            </a:r>
          </a:p>
        </p:txBody>
      </p:sp>
    </p:spTree>
    <p:extLst>
      <p:ext uri="{BB962C8B-B14F-4D97-AF65-F5344CB8AC3E}">
        <p14:creationId xmlns:p14="http://schemas.microsoft.com/office/powerpoint/2010/main" val="207667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95C8-4DBA-4848-B2BC-080B9C6ED888}"/>
              </a:ext>
            </a:extLst>
          </p:cNvPr>
          <p:cNvSpPr>
            <a:spLocks noGrp="1"/>
          </p:cNvSpPr>
          <p:nvPr>
            <p:ph type="title"/>
          </p:nvPr>
        </p:nvSpPr>
        <p:spPr/>
        <p:txBody>
          <a:bodyPr>
            <a:normAutofit fontScale="90000"/>
          </a:bodyPr>
          <a:lstStyle/>
          <a:p>
            <a:r>
              <a:rPr lang="en-US" dirty="0"/>
              <a:t>4 -  Heaney’s poem ‘The Unacknowledged Legislator’s Dream’ (</a:t>
            </a:r>
            <a:r>
              <a:rPr lang="en-US" i="1" dirty="0"/>
              <a:t>North</a:t>
            </a:r>
            <a:r>
              <a:rPr lang="en-US" dirty="0"/>
              <a:t>, 1975)</a:t>
            </a:r>
            <a:br>
              <a:rPr lang="en-IE" dirty="0"/>
            </a:br>
            <a:endParaRPr lang="en-US" dirty="0"/>
          </a:p>
        </p:txBody>
      </p:sp>
      <p:sp>
        <p:nvSpPr>
          <p:cNvPr id="3" name="Content Placeholder 2">
            <a:extLst>
              <a:ext uri="{FF2B5EF4-FFF2-40B4-BE49-F238E27FC236}">
                <a16:creationId xmlns:a16="http://schemas.microsoft.com/office/drawing/2014/main" id="{28F53CC5-06B9-5A4F-B6FA-2B4AA8E038DC}"/>
              </a:ext>
            </a:extLst>
          </p:cNvPr>
          <p:cNvSpPr>
            <a:spLocks noGrp="1"/>
          </p:cNvSpPr>
          <p:nvPr>
            <p:ph idx="1"/>
          </p:nvPr>
        </p:nvSpPr>
        <p:spPr/>
        <p:txBody>
          <a:bodyPr>
            <a:normAutofit fontScale="77500" lnSpcReduction="20000"/>
          </a:bodyPr>
          <a:lstStyle/>
          <a:p>
            <a:pPr marL="0" indent="0">
              <a:spcBef>
                <a:spcPts val="0"/>
              </a:spcBef>
              <a:buNone/>
            </a:pPr>
            <a:r>
              <a:rPr lang="en-US" dirty="0"/>
              <a:t>Archimedes thought he could move the world if he could find  </a:t>
            </a:r>
            <a:br>
              <a:rPr lang="en-US" dirty="0"/>
            </a:br>
            <a:r>
              <a:rPr lang="en-US" dirty="0"/>
              <a:t>the right place to position his lever. Billy Hunter  </a:t>
            </a:r>
            <a:br>
              <a:rPr lang="en-US" dirty="0"/>
            </a:br>
            <a:r>
              <a:rPr lang="en-US" dirty="0"/>
              <a:t>said Tarzan shook the world when he jumped down out of a tree.	</a:t>
            </a:r>
            <a:endParaRPr lang="en-IE" dirty="0"/>
          </a:p>
          <a:p>
            <a:pPr marL="0" indent="0">
              <a:spcBef>
                <a:spcPts val="0"/>
              </a:spcBef>
              <a:buNone/>
            </a:pPr>
            <a:r>
              <a:rPr lang="en-US" dirty="0"/>
              <a:t> </a:t>
            </a:r>
            <a:endParaRPr lang="en-IE" dirty="0"/>
          </a:p>
          <a:p>
            <a:pPr marL="0" indent="0">
              <a:spcBef>
                <a:spcPts val="0"/>
              </a:spcBef>
              <a:buNone/>
            </a:pPr>
            <a:r>
              <a:rPr lang="en-US" dirty="0"/>
              <a:t>I sink my crowbar in a chink I know under the masonry </a:t>
            </a:r>
            <a:endParaRPr lang="en-IE" dirty="0"/>
          </a:p>
          <a:p>
            <a:pPr marL="0" indent="0">
              <a:spcBef>
                <a:spcPts val="0"/>
              </a:spcBef>
              <a:buNone/>
            </a:pPr>
            <a:r>
              <a:rPr lang="en-US" dirty="0"/>
              <a:t>of state and statute, I swing on a creeper of secrets </a:t>
            </a:r>
            <a:endParaRPr lang="en-IE" dirty="0"/>
          </a:p>
          <a:p>
            <a:pPr marL="0" indent="0">
              <a:spcBef>
                <a:spcPts val="0"/>
              </a:spcBef>
              <a:buNone/>
            </a:pPr>
            <a:r>
              <a:rPr lang="en-US" dirty="0"/>
              <a:t>into the Bastille. </a:t>
            </a:r>
            <a:endParaRPr lang="en-IE" dirty="0"/>
          </a:p>
          <a:p>
            <a:pPr marL="0" indent="0">
              <a:spcBef>
                <a:spcPts val="0"/>
              </a:spcBef>
              <a:buNone/>
            </a:pPr>
            <a:r>
              <a:rPr lang="en-US" dirty="0"/>
              <a:t> </a:t>
            </a:r>
            <a:endParaRPr lang="en-IE" dirty="0"/>
          </a:p>
          <a:p>
            <a:pPr marL="0" indent="0">
              <a:spcBef>
                <a:spcPts val="0"/>
              </a:spcBef>
              <a:buNone/>
            </a:pPr>
            <a:r>
              <a:rPr lang="en-US" dirty="0"/>
              <a:t>My wronged people cheer from their cages. The guard-</a:t>
            </a:r>
            <a:endParaRPr lang="en-IE" dirty="0"/>
          </a:p>
          <a:p>
            <a:pPr marL="0" indent="0">
              <a:spcBef>
                <a:spcPts val="0"/>
              </a:spcBef>
              <a:buNone/>
            </a:pPr>
            <a:r>
              <a:rPr lang="en-US" dirty="0"/>
              <a:t>dogs are unmuzzled, a soldier pivots a muzzle at </a:t>
            </a:r>
            <a:endParaRPr lang="en-IE" dirty="0"/>
          </a:p>
          <a:p>
            <a:pPr marL="0" indent="0">
              <a:spcBef>
                <a:spcPts val="0"/>
              </a:spcBef>
              <a:buNone/>
            </a:pPr>
            <a:r>
              <a:rPr lang="en-US" dirty="0"/>
              <a:t>the butt of my ear, I am stood blindfolded with my hands </a:t>
            </a:r>
            <a:endParaRPr lang="en-IE" dirty="0"/>
          </a:p>
          <a:p>
            <a:pPr marL="0" indent="0">
              <a:spcBef>
                <a:spcPts val="0"/>
              </a:spcBef>
              <a:buNone/>
            </a:pPr>
            <a:r>
              <a:rPr lang="en-US" dirty="0"/>
              <a:t>above my head until I seem to be swinging from a strappado.</a:t>
            </a:r>
            <a:endParaRPr lang="en-IE" dirty="0"/>
          </a:p>
          <a:p>
            <a:pPr marL="0" indent="0">
              <a:spcBef>
                <a:spcPts val="0"/>
              </a:spcBef>
              <a:buNone/>
            </a:pPr>
            <a:r>
              <a:rPr lang="en-US" dirty="0"/>
              <a:t> </a:t>
            </a:r>
            <a:endParaRPr lang="en-IE" dirty="0"/>
          </a:p>
          <a:p>
            <a:endParaRPr lang="en-US" dirty="0"/>
          </a:p>
        </p:txBody>
      </p:sp>
      <p:pic>
        <p:nvPicPr>
          <p:cNvPr id="4" name="Picture 3">
            <a:extLst>
              <a:ext uri="{FF2B5EF4-FFF2-40B4-BE49-F238E27FC236}">
                <a16:creationId xmlns:a16="http://schemas.microsoft.com/office/drawing/2014/main" id="{9960FFEB-9FA4-A949-A28D-71F688F1AA39}"/>
              </a:ext>
            </a:extLst>
          </p:cNvPr>
          <p:cNvPicPr>
            <a:picLocks noChangeAspect="1"/>
          </p:cNvPicPr>
          <p:nvPr/>
        </p:nvPicPr>
        <p:blipFill>
          <a:blip r:embed="rId2"/>
          <a:stretch>
            <a:fillRect/>
          </a:stretch>
        </p:blipFill>
        <p:spPr>
          <a:xfrm>
            <a:off x="8026429" y="2068283"/>
            <a:ext cx="1969130" cy="3248564"/>
          </a:xfrm>
          <a:prstGeom prst="rect">
            <a:avLst/>
          </a:prstGeom>
        </p:spPr>
      </p:pic>
    </p:spTree>
    <p:extLst>
      <p:ext uri="{BB962C8B-B14F-4D97-AF65-F5344CB8AC3E}">
        <p14:creationId xmlns:p14="http://schemas.microsoft.com/office/powerpoint/2010/main" val="192209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03451-3386-554E-AFE3-CFFCC0D44FB5}"/>
              </a:ext>
            </a:extLst>
          </p:cNvPr>
          <p:cNvSpPr>
            <a:spLocks noGrp="1"/>
          </p:cNvSpPr>
          <p:nvPr>
            <p:ph idx="1"/>
          </p:nvPr>
        </p:nvSpPr>
        <p:spPr/>
        <p:txBody>
          <a:bodyPr/>
          <a:lstStyle/>
          <a:p>
            <a:pPr marL="0" indent="0">
              <a:spcBef>
                <a:spcPts val="0"/>
              </a:spcBef>
              <a:buNone/>
            </a:pPr>
            <a:r>
              <a:rPr lang="en-US" dirty="0"/>
              <a:t>The commandant motions me to be seated. </a:t>
            </a:r>
            <a:endParaRPr lang="en-IE" dirty="0"/>
          </a:p>
          <a:p>
            <a:pPr marL="0" indent="0">
              <a:spcBef>
                <a:spcPts val="0"/>
              </a:spcBef>
              <a:buNone/>
            </a:pPr>
            <a:r>
              <a:rPr lang="en-US" dirty="0"/>
              <a:t>‘I am honoured to add a poet to our list.’ He is </a:t>
            </a:r>
            <a:endParaRPr lang="en-IE" dirty="0"/>
          </a:p>
          <a:p>
            <a:pPr marL="0" indent="0">
              <a:spcBef>
                <a:spcPts val="0"/>
              </a:spcBef>
              <a:buNone/>
            </a:pPr>
            <a:r>
              <a:rPr lang="en-US" dirty="0"/>
              <a:t>amused and genuine. ‘You’ll be safer here, anyhow.’</a:t>
            </a:r>
            <a:endParaRPr lang="en-IE" dirty="0"/>
          </a:p>
          <a:p>
            <a:pPr marL="0" indent="0">
              <a:spcBef>
                <a:spcPts val="0"/>
              </a:spcBef>
              <a:buNone/>
            </a:pPr>
            <a:r>
              <a:rPr lang="en-US" dirty="0"/>
              <a:t> </a:t>
            </a:r>
            <a:endParaRPr lang="en-IE" dirty="0"/>
          </a:p>
          <a:p>
            <a:pPr marL="0" indent="0">
              <a:spcBef>
                <a:spcPts val="0"/>
              </a:spcBef>
              <a:buNone/>
            </a:pPr>
            <a:r>
              <a:rPr lang="en-US" dirty="0"/>
              <a:t>In the cell, I wedge myself with outstretched arms </a:t>
            </a:r>
            <a:endParaRPr lang="en-IE" dirty="0"/>
          </a:p>
          <a:p>
            <a:pPr marL="0" indent="0">
              <a:spcBef>
                <a:spcPts val="0"/>
              </a:spcBef>
              <a:buNone/>
            </a:pPr>
            <a:r>
              <a:rPr lang="en-US" dirty="0"/>
              <a:t>in the corner and heave, I jump on the concrete flags to </a:t>
            </a:r>
            <a:endParaRPr lang="en-IE" dirty="0"/>
          </a:p>
          <a:p>
            <a:pPr marL="0" indent="0">
              <a:spcBef>
                <a:spcPts val="0"/>
              </a:spcBef>
              <a:buNone/>
            </a:pPr>
            <a:r>
              <a:rPr lang="en-US" dirty="0"/>
              <a:t>test them. Were those your eyes just now at the hatch?</a:t>
            </a:r>
            <a:endParaRPr lang="en-IE" dirty="0"/>
          </a:p>
          <a:p>
            <a:pPr marL="0" indent="0">
              <a:spcBef>
                <a:spcPts val="0"/>
              </a:spcBef>
              <a:buNone/>
            </a:pPr>
            <a:endParaRPr lang="en-US" dirty="0"/>
          </a:p>
          <a:p>
            <a:pPr marL="0" indent="0">
              <a:spcBef>
                <a:spcPts val="0"/>
              </a:spcBef>
              <a:buNone/>
            </a:pPr>
            <a:r>
              <a:rPr lang="en-US" dirty="0"/>
              <a:t>Seamus Heaney, </a:t>
            </a:r>
            <a:r>
              <a:rPr lang="en-US" i="1" dirty="0"/>
              <a:t>North </a:t>
            </a:r>
            <a:r>
              <a:rPr lang="en-US" dirty="0"/>
              <a:t>(London: Faber and Faber), 56</a:t>
            </a:r>
            <a:endParaRPr lang="en-IE" dirty="0"/>
          </a:p>
          <a:p>
            <a:endParaRPr lang="en-US" dirty="0"/>
          </a:p>
        </p:txBody>
      </p:sp>
      <p:pic>
        <p:nvPicPr>
          <p:cNvPr id="4" name="Picture 3">
            <a:extLst>
              <a:ext uri="{FF2B5EF4-FFF2-40B4-BE49-F238E27FC236}">
                <a16:creationId xmlns:a16="http://schemas.microsoft.com/office/drawing/2014/main" id="{96B66DE0-6A76-814A-8E9C-6645523DF14F}"/>
              </a:ext>
            </a:extLst>
          </p:cNvPr>
          <p:cNvPicPr>
            <a:picLocks noChangeAspect="1"/>
          </p:cNvPicPr>
          <p:nvPr/>
        </p:nvPicPr>
        <p:blipFill>
          <a:blip r:embed="rId2"/>
          <a:stretch>
            <a:fillRect/>
          </a:stretch>
        </p:blipFill>
        <p:spPr>
          <a:xfrm>
            <a:off x="8026429" y="2068283"/>
            <a:ext cx="1969130" cy="3248564"/>
          </a:xfrm>
          <a:prstGeom prst="rect">
            <a:avLst/>
          </a:prstGeom>
        </p:spPr>
      </p:pic>
      <p:sp>
        <p:nvSpPr>
          <p:cNvPr id="5" name="Title 1">
            <a:extLst>
              <a:ext uri="{FF2B5EF4-FFF2-40B4-BE49-F238E27FC236}">
                <a16:creationId xmlns:a16="http://schemas.microsoft.com/office/drawing/2014/main" id="{06348FA3-4671-7A49-A2CA-CCD4D8BC522A}"/>
              </a:ext>
            </a:extLst>
          </p:cNvPr>
          <p:cNvSpPr txBox="1">
            <a:spLocks/>
          </p:cNvSpPr>
          <p:nvPr/>
        </p:nvSpPr>
        <p:spPr>
          <a:xfrm>
            <a:off x="1603979" y="956919"/>
            <a:ext cx="9603275" cy="1049235"/>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a:t>4 -  Heaney’s poem ‘The Unacknowledged Legislator’s Dream’ (</a:t>
            </a:r>
            <a:r>
              <a:rPr lang="en-US" i="1"/>
              <a:t>North</a:t>
            </a:r>
            <a:r>
              <a:rPr lang="en-US"/>
              <a:t>, 1975)</a:t>
            </a:r>
            <a:br>
              <a:rPr lang="en-IE"/>
            </a:br>
            <a:endParaRPr lang="en-US" dirty="0"/>
          </a:p>
        </p:txBody>
      </p:sp>
    </p:spTree>
    <p:extLst>
      <p:ext uri="{BB962C8B-B14F-4D97-AF65-F5344CB8AC3E}">
        <p14:creationId xmlns:p14="http://schemas.microsoft.com/office/powerpoint/2010/main" val="111419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130E-3D79-7641-B423-524B4F1213DC}"/>
              </a:ext>
            </a:extLst>
          </p:cNvPr>
          <p:cNvSpPr>
            <a:spLocks noGrp="1"/>
          </p:cNvSpPr>
          <p:nvPr>
            <p:ph type="title"/>
          </p:nvPr>
        </p:nvSpPr>
        <p:spPr/>
        <p:txBody>
          <a:bodyPr/>
          <a:lstStyle/>
          <a:p>
            <a:r>
              <a:rPr lang="en-US" dirty="0"/>
              <a:t>The legal context</a:t>
            </a:r>
          </a:p>
        </p:txBody>
      </p:sp>
      <p:sp>
        <p:nvSpPr>
          <p:cNvPr id="3" name="Content Placeholder 2">
            <a:extLst>
              <a:ext uri="{FF2B5EF4-FFF2-40B4-BE49-F238E27FC236}">
                <a16:creationId xmlns:a16="http://schemas.microsoft.com/office/drawing/2014/main" id="{DD2EB59E-0DE1-3440-A30F-E7580F8166A4}"/>
              </a:ext>
            </a:extLst>
          </p:cNvPr>
          <p:cNvSpPr>
            <a:spLocks noGrp="1"/>
          </p:cNvSpPr>
          <p:nvPr>
            <p:ph idx="1"/>
          </p:nvPr>
        </p:nvSpPr>
        <p:spPr>
          <a:xfrm>
            <a:off x="1451579" y="2015732"/>
            <a:ext cx="5737497" cy="3450613"/>
          </a:xfrm>
        </p:spPr>
        <p:txBody>
          <a:bodyPr/>
          <a:lstStyle/>
          <a:p>
            <a:r>
              <a:rPr lang="en-US" dirty="0"/>
              <a:t>Civil Authorities (Special Powers) Acts (Northern Ireland) 1922-43</a:t>
            </a:r>
            <a:endParaRPr lang="en-IE" dirty="0"/>
          </a:p>
          <a:p>
            <a:r>
              <a:rPr lang="en-US" dirty="0"/>
              <a:t>In 1971 and 1972 the Government of the Republic of Ireland lodged applications with the European Court of Human Rights against the United Kingdom</a:t>
            </a:r>
          </a:p>
          <a:p>
            <a:r>
              <a:rPr lang="en-US" dirty="0"/>
              <a:t>However, the poem strives to escape both its legal context and the quasi-legislative status of the poet</a:t>
            </a:r>
            <a:endParaRPr lang="en-IE" dirty="0"/>
          </a:p>
          <a:p>
            <a:endParaRPr lang="en-US" dirty="0"/>
          </a:p>
        </p:txBody>
      </p:sp>
      <p:pic>
        <p:nvPicPr>
          <p:cNvPr id="5" name="Picture 4">
            <a:extLst>
              <a:ext uri="{FF2B5EF4-FFF2-40B4-BE49-F238E27FC236}">
                <a16:creationId xmlns:a16="http://schemas.microsoft.com/office/drawing/2014/main" id="{F25DC95A-847B-994B-999E-FB15BDF9A9F9}"/>
              </a:ext>
            </a:extLst>
          </p:cNvPr>
          <p:cNvPicPr>
            <a:picLocks noChangeAspect="1"/>
          </p:cNvPicPr>
          <p:nvPr/>
        </p:nvPicPr>
        <p:blipFill>
          <a:blip r:embed="rId2"/>
          <a:stretch>
            <a:fillRect/>
          </a:stretch>
        </p:blipFill>
        <p:spPr>
          <a:xfrm>
            <a:off x="7357240" y="2015732"/>
            <a:ext cx="4992414" cy="3050834"/>
          </a:xfrm>
          <a:prstGeom prst="rect">
            <a:avLst/>
          </a:prstGeom>
        </p:spPr>
      </p:pic>
    </p:spTree>
    <p:extLst>
      <p:ext uri="{BB962C8B-B14F-4D97-AF65-F5344CB8AC3E}">
        <p14:creationId xmlns:p14="http://schemas.microsoft.com/office/powerpoint/2010/main" val="371355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479EB-A0FB-284E-B3C0-3ECE7072154B}"/>
              </a:ext>
            </a:extLst>
          </p:cNvPr>
          <p:cNvSpPr>
            <a:spLocks noGrp="1"/>
          </p:cNvSpPr>
          <p:nvPr>
            <p:ph idx="1"/>
          </p:nvPr>
        </p:nvSpPr>
        <p:spPr/>
        <p:txBody>
          <a:bodyPr>
            <a:normAutofit/>
          </a:bodyPr>
          <a:lstStyle/>
          <a:p>
            <a:pPr marL="0" indent="0" algn="ctr">
              <a:buNone/>
            </a:pPr>
            <a:r>
              <a:rPr lang="en-US" sz="5400" dirty="0"/>
              <a:t>into </a:t>
            </a:r>
            <a:r>
              <a:rPr lang="en-US" sz="5400" strike="sngStrike" dirty="0"/>
              <a:t>the</a:t>
            </a:r>
            <a:r>
              <a:rPr lang="en-US" sz="5400" dirty="0"/>
              <a:t> our Bastille.</a:t>
            </a:r>
            <a:endParaRPr lang="en-IE" sz="5400" dirty="0"/>
          </a:p>
          <a:p>
            <a:pPr marL="0" indent="0">
              <a:buNone/>
            </a:pPr>
            <a:r>
              <a:rPr lang="en-US" dirty="0"/>
              <a:t> </a:t>
            </a:r>
            <a:endParaRPr lang="en-IE" dirty="0"/>
          </a:p>
          <a:p>
            <a:pPr marL="0" indent="0">
              <a:buNone/>
            </a:pPr>
            <a:r>
              <a:rPr lang="en-US" dirty="0"/>
              <a:t>— from Seamus Heaney, “The Unacknowledged Legislator”, draft poem, c.1972-74</a:t>
            </a:r>
            <a:r>
              <a:rPr lang="en-IE" dirty="0"/>
              <a:t>, </a:t>
            </a:r>
            <a:br>
              <a:rPr lang="en-IE" dirty="0"/>
            </a:br>
            <a:r>
              <a:rPr lang="en-IE" dirty="0"/>
              <a:t>held at the National Library of Ireland. </a:t>
            </a:r>
          </a:p>
          <a:p>
            <a:endParaRPr lang="en-US" dirty="0"/>
          </a:p>
        </p:txBody>
      </p:sp>
    </p:spTree>
    <p:extLst>
      <p:ext uri="{BB962C8B-B14F-4D97-AF65-F5344CB8AC3E}">
        <p14:creationId xmlns:p14="http://schemas.microsoft.com/office/powerpoint/2010/main" val="269432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479EB-A0FB-284E-B3C0-3ECE7072154B}"/>
              </a:ext>
            </a:extLst>
          </p:cNvPr>
          <p:cNvSpPr>
            <a:spLocks noGrp="1"/>
          </p:cNvSpPr>
          <p:nvPr>
            <p:ph idx="1"/>
          </p:nvPr>
        </p:nvSpPr>
        <p:spPr/>
        <p:txBody>
          <a:bodyPr>
            <a:normAutofit/>
          </a:bodyPr>
          <a:lstStyle/>
          <a:p>
            <a:pPr marL="0" indent="0" algn="ctr">
              <a:buNone/>
            </a:pPr>
            <a:r>
              <a:rPr lang="en-US" sz="5400" dirty="0"/>
              <a:t>into </a:t>
            </a:r>
            <a:r>
              <a:rPr lang="en-US" sz="5400" strike="sngStrike" dirty="0"/>
              <a:t>the</a:t>
            </a:r>
            <a:r>
              <a:rPr lang="en-US" sz="5400" dirty="0"/>
              <a:t> our Bastille.</a:t>
            </a:r>
            <a:endParaRPr lang="en-IE" sz="5400" dirty="0"/>
          </a:p>
          <a:p>
            <a:pPr marL="0" indent="0">
              <a:buNone/>
            </a:pPr>
            <a:r>
              <a:rPr lang="en-US" dirty="0"/>
              <a:t> </a:t>
            </a:r>
            <a:endParaRPr lang="en-IE" dirty="0"/>
          </a:p>
          <a:p>
            <a:pPr marL="0" indent="0">
              <a:buNone/>
            </a:pPr>
            <a:r>
              <a:rPr lang="en-US" dirty="0"/>
              <a:t>— from Seamus Heaney, “The Unacknowledged Legislator”, draft poem, c.1972-74</a:t>
            </a:r>
            <a:r>
              <a:rPr lang="en-IE" dirty="0"/>
              <a:t>, </a:t>
            </a:r>
            <a:br>
              <a:rPr lang="en-IE" dirty="0"/>
            </a:br>
            <a:r>
              <a:rPr lang="en-IE" dirty="0"/>
              <a:t>held at the National Library of Ireland. </a:t>
            </a:r>
          </a:p>
          <a:p>
            <a:endParaRPr lang="en-US" dirty="0"/>
          </a:p>
        </p:txBody>
      </p:sp>
    </p:spTree>
    <p:extLst>
      <p:ext uri="{BB962C8B-B14F-4D97-AF65-F5344CB8AC3E}">
        <p14:creationId xmlns:p14="http://schemas.microsoft.com/office/powerpoint/2010/main" val="95967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FC5B-AAA1-5649-8F92-6DCBDB373335}"/>
              </a:ext>
            </a:extLst>
          </p:cNvPr>
          <p:cNvSpPr>
            <a:spLocks noGrp="1"/>
          </p:cNvSpPr>
          <p:nvPr>
            <p:ph type="title"/>
          </p:nvPr>
        </p:nvSpPr>
        <p:spPr/>
        <p:txBody>
          <a:bodyPr/>
          <a:lstStyle/>
          <a:p>
            <a:r>
              <a:rPr lang="en-US" dirty="0"/>
              <a:t>THEMES of </a:t>
            </a:r>
            <a:r>
              <a:rPr lang="en-US" dirty="0" err="1"/>
              <a:t>tHIS</a:t>
            </a:r>
            <a:r>
              <a:rPr lang="en-US" dirty="0"/>
              <a:t> lecture</a:t>
            </a:r>
          </a:p>
        </p:txBody>
      </p:sp>
      <p:sp>
        <p:nvSpPr>
          <p:cNvPr id="3" name="Content Placeholder 2">
            <a:extLst>
              <a:ext uri="{FF2B5EF4-FFF2-40B4-BE49-F238E27FC236}">
                <a16:creationId xmlns:a16="http://schemas.microsoft.com/office/drawing/2014/main" id="{C841690F-1E79-FA4B-82F3-916511051DB6}"/>
              </a:ext>
            </a:extLst>
          </p:cNvPr>
          <p:cNvSpPr>
            <a:spLocks noGrp="1"/>
          </p:cNvSpPr>
          <p:nvPr>
            <p:ph idx="1"/>
          </p:nvPr>
        </p:nvSpPr>
        <p:spPr>
          <a:xfrm>
            <a:off x="1451579" y="2299511"/>
            <a:ext cx="5748007" cy="3450613"/>
          </a:xfrm>
        </p:spPr>
        <p:txBody>
          <a:bodyPr/>
          <a:lstStyle/>
          <a:p>
            <a:r>
              <a:rPr lang="en-US" dirty="0"/>
              <a:t>1- What is an ‘unacknowledged legislator’?</a:t>
            </a:r>
            <a:endParaRPr lang="en-IE" dirty="0"/>
          </a:p>
          <a:p>
            <a:r>
              <a:rPr lang="en-US" dirty="0"/>
              <a:t>2 - The links between law and poetry in Ireland</a:t>
            </a:r>
            <a:endParaRPr lang="en-IE" dirty="0"/>
          </a:p>
          <a:p>
            <a:r>
              <a:rPr lang="en-US" dirty="0"/>
              <a:t>3- Theories of law and literature</a:t>
            </a:r>
            <a:endParaRPr lang="en-IE" dirty="0"/>
          </a:p>
          <a:p>
            <a:r>
              <a:rPr lang="en-US" dirty="0"/>
              <a:t>4 - A detailed look at Heaney’s poem ‘The Unacknowledged Legislator’s Dream’ (</a:t>
            </a:r>
            <a:r>
              <a:rPr lang="en-US" i="1" dirty="0"/>
              <a:t>North</a:t>
            </a:r>
            <a:r>
              <a:rPr lang="en-US" dirty="0"/>
              <a:t>, 1975)</a:t>
            </a:r>
            <a:endParaRPr lang="en-IE" dirty="0"/>
          </a:p>
          <a:p>
            <a:endParaRPr lang="en-US" dirty="0"/>
          </a:p>
        </p:txBody>
      </p:sp>
      <p:pic>
        <p:nvPicPr>
          <p:cNvPr id="5" name="Picture 4">
            <a:extLst>
              <a:ext uri="{FF2B5EF4-FFF2-40B4-BE49-F238E27FC236}">
                <a16:creationId xmlns:a16="http://schemas.microsoft.com/office/drawing/2014/main" id="{5AE6ED66-7B78-8946-A19E-B66389E2EF15}"/>
              </a:ext>
            </a:extLst>
          </p:cNvPr>
          <p:cNvPicPr>
            <a:picLocks noChangeAspect="1"/>
          </p:cNvPicPr>
          <p:nvPr/>
        </p:nvPicPr>
        <p:blipFill>
          <a:blip r:embed="rId2"/>
          <a:stretch>
            <a:fillRect/>
          </a:stretch>
        </p:blipFill>
        <p:spPr>
          <a:xfrm>
            <a:off x="8026429" y="2068283"/>
            <a:ext cx="1969130" cy="3248564"/>
          </a:xfrm>
          <a:prstGeom prst="rect">
            <a:avLst/>
          </a:prstGeom>
        </p:spPr>
      </p:pic>
    </p:spTree>
    <p:extLst>
      <p:ext uri="{BB962C8B-B14F-4D97-AF65-F5344CB8AC3E}">
        <p14:creationId xmlns:p14="http://schemas.microsoft.com/office/powerpoint/2010/main" val="143728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7E09-3FA7-8949-8662-6E262086E875}"/>
              </a:ext>
            </a:extLst>
          </p:cNvPr>
          <p:cNvSpPr>
            <a:spLocks noGrp="1"/>
          </p:cNvSpPr>
          <p:nvPr>
            <p:ph type="title"/>
          </p:nvPr>
        </p:nvSpPr>
        <p:spPr/>
        <p:txBody>
          <a:bodyPr/>
          <a:lstStyle/>
          <a:p>
            <a:r>
              <a:rPr lang="en-US" dirty="0"/>
              <a:t>1- What is an unacknowledged legislator?</a:t>
            </a:r>
          </a:p>
        </p:txBody>
      </p:sp>
      <p:sp>
        <p:nvSpPr>
          <p:cNvPr id="3" name="Content Placeholder 2">
            <a:extLst>
              <a:ext uri="{FF2B5EF4-FFF2-40B4-BE49-F238E27FC236}">
                <a16:creationId xmlns:a16="http://schemas.microsoft.com/office/drawing/2014/main" id="{77E5B8F8-16A7-9B41-B5C6-B0E055E8670D}"/>
              </a:ext>
            </a:extLst>
          </p:cNvPr>
          <p:cNvSpPr>
            <a:spLocks noGrp="1"/>
          </p:cNvSpPr>
          <p:nvPr>
            <p:ph idx="1"/>
          </p:nvPr>
        </p:nvSpPr>
        <p:spPr>
          <a:xfrm>
            <a:off x="1451580" y="2015732"/>
            <a:ext cx="6883124" cy="3628323"/>
          </a:xfrm>
        </p:spPr>
        <p:txBody>
          <a:bodyPr/>
          <a:lstStyle/>
          <a:p>
            <a:pPr marL="0" indent="0">
              <a:buNone/>
            </a:pPr>
            <a:r>
              <a:rPr lang="en-US" dirty="0"/>
              <a:t>‘Poets are the hierophants of an unapprehended inspiration; the mirrors of the gigantic shadows which futurity casts upon the present; the words which express what they understand not; the trumpets which sing to battle, and feel not what they inspire; the influence which is moved not, but moves. Poets are the </a:t>
            </a:r>
            <a:r>
              <a:rPr lang="en-US" dirty="0">
                <a:highlight>
                  <a:srgbClr val="FFFF00"/>
                </a:highlight>
              </a:rPr>
              <a:t>unacknowledged legislators of the World</a:t>
            </a:r>
            <a:r>
              <a:rPr lang="en-US" dirty="0"/>
              <a:t>.’</a:t>
            </a:r>
          </a:p>
          <a:p>
            <a:pPr marL="0" indent="0">
              <a:buNone/>
            </a:pPr>
            <a:r>
              <a:rPr lang="en-US" dirty="0"/>
              <a:t>- Percy Bysshe Shelley, </a:t>
            </a:r>
            <a:r>
              <a:rPr lang="en-US" i="1" dirty="0"/>
              <a:t>A Defence of Poetry</a:t>
            </a:r>
            <a:r>
              <a:rPr lang="en-US" dirty="0"/>
              <a:t> (1821)</a:t>
            </a:r>
          </a:p>
          <a:p>
            <a:endParaRPr lang="en-US" dirty="0"/>
          </a:p>
          <a:p>
            <a:endParaRPr lang="en-US" dirty="0"/>
          </a:p>
          <a:p>
            <a:endParaRPr lang="en-IE" dirty="0"/>
          </a:p>
          <a:p>
            <a:endParaRPr lang="en-US" dirty="0"/>
          </a:p>
        </p:txBody>
      </p:sp>
      <p:pic>
        <p:nvPicPr>
          <p:cNvPr id="5" name="Picture 4">
            <a:extLst>
              <a:ext uri="{FF2B5EF4-FFF2-40B4-BE49-F238E27FC236}">
                <a16:creationId xmlns:a16="http://schemas.microsoft.com/office/drawing/2014/main" id="{CEA2FC27-FC86-F54D-9842-B1006169C7F0}"/>
              </a:ext>
            </a:extLst>
          </p:cNvPr>
          <p:cNvPicPr>
            <a:picLocks noChangeAspect="1"/>
          </p:cNvPicPr>
          <p:nvPr/>
        </p:nvPicPr>
        <p:blipFill>
          <a:blip r:embed="rId2"/>
          <a:stretch>
            <a:fillRect/>
          </a:stretch>
        </p:blipFill>
        <p:spPr>
          <a:xfrm>
            <a:off x="8849710" y="2015732"/>
            <a:ext cx="2101194" cy="2692792"/>
          </a:xfrm>
          <a:prstGeom prst="rect">
            <a:avLst/>
          </a:prstGeom>
        </p:spPr>
      </p:pic>
    </p:spTree>
    <p:extLst>
      <p:ext uri="{BB962C8B-B14F-4D97-AF65-F5344CB8AC3E}">
        <p14:creationId xmlns:p14="http://schemas.microsoft.com/office/powerpoint/2010/main" val="364564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50C6-5229-8146-93B6-41472B852CD6}"/>
              </a:ext>
            </a:extLst>
          </p:cNvPr>
          <p:cNvSpPr>
            <a:spLocks noGrp="1"/>
          </p:cNvSpPr>
          <p:nvPr>
            <p:ph type="title"/>
          </p:nvPr>
        </p:nvSpPr>
        <p:spPr/>
        <p:txBody>
          <a:bodyPr/>
          <a:lstStyle/>
          <a:p>
            <a:r>
              <a:rPr lang="en-US" dirty="0"/>
              <a:t>The origins of the words ‘unacknowledged legislators’</a:t>
            </a:r>
          </a:p>
        </p:txBody>
      </p:sp>
      <p:sp>
        <p:nvSpPr>
          <p:cNvPr id="3" name="Content Placeholder 2">
            <a:extLst>
              <a:ext uri="{FF2B5EF4-FFF2-40B4-BE49-F238E27FC236}">
                <a16:creationId xmlns:a16="http://schemas.microsoft.com/office/drawing/2014/main" id="{56BDA392-36B8-5B43-898F-C8C7C4E63040}"/>
              </a:ext>
            </a:extLst>
          </p:cNvPr>
          <p:cNvSpPr>
            <a:spLocks noGrp="1"/>
          </p:cNvSpPr>
          <p:nvPr>
            <p:ph idx="1"/>
          </p:nvPr>
        </p:nvSpPr>
        <p:spPr>
          <a:xfrm>
            <a:off x="1451580" y="2015732"/>
            <a:ext cx="3698490" cy="3450613"/>
          </a:xfrm>
        </p:spPr>
        <p:txBody>
          <a:bodyPr/>
          <a:lstStyle/>
          <a:p>
            <a:r>
              <a:rPr lang="en-US" dirty="0"/>
              <a:t>Came out of Shelley’s disagreement with his contemporary, Thomas Love Peacock</a:t>
            </a:r>
          </a:p>
          <a:p>
            <a:r>
              <a:rPr lang="en-US" dirty="0"/>
              <a:t>Was adapted from a phrase by William Godwin</a:t>
            </a:r>
          </a:p>
        </p:txBody>
      </p:sp>
      <p:pic>
        <p:nvPicPr>
          <p:cNvPr id="5" name="Picture 4">
            <a:extLst>
              <a:ext uri="{FF2B5EF4-FFF2-40B4-BE49-F238E27FC236}">
                <a16:creationId xmlns:a16="http://schemas.microsoft.com/office/drawing/2014/main" id="{72206B9F-6E22-0844-9708-BE8549DDE056}"/>
              </a:ext>
            </a:extLst>
          </p:cNvPr>
          <p:cNvPicPr>
            <a:picLocks noChangeAspect="1"/>
          </p:cNvPicPr>
          <p:nvPr/>
        </p:nvPicPr>
        <p:blipFill>
          <a:blip r:embed="rId2"/>
          <a:stretch>
            <a:fillRect/>
          </a:stretch>
        </p:blipFill>
        <p:spPr>
          <a:xfrm>
            <a:off x="8220840" y="2209800"/>
            <a:ext cx="1739900" cy="2438400"/>
          </a:xfrm>
          <a:prstGeom prst="rect">
            <a:avLst/>
          </a:prstGeom>
        </p:spPr>
      </p:pic>
      <p:pic>
        <p:nvPicPr>
          <p:cNvPr id="7" name="Picture 6">
            <a:extLst>
              <a:ext uri="{FF2B5EF4-FFF2-40B4-BE49-F238E27FC236}">
                <a16:creationId xmlns:a16="http://schemas.microsoft.com/office/drawing/2014/main" id="{724EF616-DDBE-2846-8462-EA5DF83D7DD9}"/>
              </a:ext>
            </a:extLst>
          </p:cNvPr>
          <p:cNvPicPr>
            <a:picLocks noChangeAspect="1"/>
          </p:cNvPicPr>
          <p:nvPr/>
        </p:nvPicPr>
        <p:blipFill>
          <a:blip r:embed="rId3"/>
          <a:stretch>
            <a:fillRect/>
          </a:stretch>
        </p:blipFill>
        <p:spPr>
          <a:xfrm>
            <a:off x="5644055" y="2209800"/>
            <a:ext cx="2082800" cy="2438400"/>
          </a:xfrm>
          <a:prstGeom prst="rect">
            <a:avLst/>
          </a:prstGeom>
        </p:spPr>
      </p:pic>
    </p:spTree>
    <p:extLst>
      <p:ext uri="{BB962C8B-B14F-4D97-AF65-F5344CB8AC3E}">
        <p14:creationId xmlns:p14="http://schemas.microsoft.com/office/powerpoint/2010/main" val="92470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C515-4330-AE40-AA1D-E22DA42A4B7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E20FA6-3406-764C-9C43-E89B3D2B74C3}"/>
              </a:ext>
            </a:extLst>
          </p:cNvPr>
          <p:cNvPicPr>
            <a:picLocks noGrp="1" noChangeAspect="1"/>
          </p:cNvPicPr>
          <p:nvPr>
            <p:ph idx="1"/>
          </p:nvPr>
        </p:nvPicPr>
        <p:blipFill>
          <a:blip r:embed="rId2"/>
          <a:stretch>
            <a:fillRect/>
          </a:stretch>
        </p:blipFill>
        <p:spPr>
          <a:xfrm>
            <a:off x="4219780" y="219559"/>
            <a:ext cx="3752439" cy="5698150"/>
          </a:xfrm>
        </p:spPr>
      </p:pic>
    </p:spTree>
    <p:extLst>
      <p:ext uri="{BB962C8B-B14F-4D97-AF65-F5344CB8AC3E}">
        <p14:creationId xmlns:p14="http://schemas.microsoft.com/office/powerpoint/2010/main" val="394815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71F0-4D50-A94A-B21C-55CEB40858C6}"/>
              </a:ext>
            </a:extLst>
          </p:cNvPr>
          <p:cNvSpPr>
            <a:spLocks noGrp="1"/>
          </p:cNvSpPr>
          <p:nvPr>
            <p:ph type="title"/>
          </p:nvPr>
        </p:nvSpPr>
        <p:spPr>
          <a:xfrm>
            <a:off x="609601" y="804519"/>
            <a:ext cx="11119944" cy="1049235"/>
          </a:xfrm>
        </p:spPr>
        <p:txBody>
          <a:bodyPr/>
          <a:lstStyle/>
          <a:p>
            <a:pPr algn="ctr"/>
            <a:r>
              <a:rPr lang="en-US" dirty="0"/>
              <a:t>2 - The links between law and the poet in Ireland</a:t>
            </a:r>
          </a:p>
        </p:txBody>
      </p:sp>
      <p:sp>
        <p:nvSpPr>
          <p:cNvPr id="3" name="Content Placeholder 2">
            <a:extLst>
              <a:ext uri="{FF2B5EF4-FFF2-40B4-BE49-F238E27FC236}">
                <a16:creationId xmlns:a16="http://schemas.microsoft.com/office/drawing/2014/main" id="{24D4F445-1EF1-8946-B115-C15BB70A58E6}"/>
              </a:ext>
            </a:extLst>
          </p:cNvPr>
          <p:cNvSpPr>
            <a:spLocks noGrp="1"/>
          </p:cNvSpPr>
          <p:nvPr>
            <p:ph idx="1"/>
          </p:nvPr>
        </p:nvSpPr>
        <p:spPr>
          <a:xfrm>
            <a:off x="1451579" y="2548759"/>
            <a:ext cx="5874131" cy="3828020"/>
          </a:xfrm>
        </p:spPr>
        <p:txBody>
          <a:bodyPr/>
          <a:lstStyle/>
          <a:p>
            <a:r>
              <a:rPr lang="en-US" dirty="0"/>
              <a:t>Poets have a central status in Irish national life</a:t>
            </a:r>
          </a:p>
          <a:p>
            <a:r>
              <a:rPr lang="en-US" dirty="0"/>
              <a:t>This was illustrated by the appointment of W. B. Yeats to the first Senate</a:t>
            </a:r>
          </a:p>
          <a:p>
            <a:r>
              <a:rPr lang="en-US" dirty="0"/>
              <a:t>Michael D. Higgins and #keepthepoet</a:t>
            </a:r>
          </a:p>
        </p:txBody>
      </p:sp>
      <p:pic>
        <p:nvPicPr>
          <p:cNvPr id="5" name="Picture 4">
            <a:extLst>
              <a:ext uri="{FF2B5EF4-FFF2-40B4-BE49-F238E27FC236}">
                <a16:creationId xmlns:a16="http://schemas.microsoft.com/office/drawing/2014/main" id="{56DFEF64-8C67-044C-968C-ED3FF87A1F0E}"/>
              </a:ext>
            </a:extLst>
          </p:cNvPr>
          <p:cNvPicPr>
            <a:picLocks noChangeAspect="1"/>
          </p:cNvPicPr>
          <p:nvPr/>
        </p:nvPicPr>
        <p:blipFill>
          <a:blip r:embed="rId2"/>
          <a:stretch>
            <a:fillRect/>
          </a:stretch>
        </p:blipFill>
        <p:spPr>
          <a:xfrm>
            <a:off x="7717584" y="2015732"/>
            <a:ext cx="2399431" cy="3294993"/>
          </a:xfrm>
          <a:prstGeom prst="rect">
            <a:avLst/>
          </a:prstGeom>
        </p:spPr>
      </p:pic>
    </p:spTree>
    <p:extLst>
      <p:ext uri="{BB962C8B-B14F-4D97-AF65-F5344CB8AC3E}">
        <p14:creationId xmlns:p14="http://schemas.microsoft.com/office/powerpoint/2010/main" val="286587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8C6AA-3D2E-644B-B684-96CC681D8C19}"/>
              </a:ext>
            </a:extLst>
          </p:cNvPr>
          <p:cNvSpPr>
            <a:spLocks noGrp="1"/>
          </p:cNvSpPr>
          <p:nvPr>
            <p:ph idx="1"/>
          </p:nvPr>
        </p:nvSpPr>
        <p:spPr>
          <a:xfrm>
            <a:off x="1451580" y="2015733"/>
            <a:ext cx="4539318" cy="3418116"/>
          </a:xfrm>
        </p:spPr>
        <p:txBody>
          <a:bodyPr>
            <a:normAutofit fontScale="85000" lnSpcReduction="10000"/>
          </a:bodyPr>
          <a:lstStyle/>
          <a:p>
            <a:r>
              <a:rPr lang="en-US" dirty="0"/>
              <a:t>Evidence of links between law and poetry can be found in the earliest Irish documents</a:t>
            </a:r>
          </a:p>
          <a:p>
            <a:r>
              <a:rPr lang="en-US" dirty="0"/>
              <a:t>The Anglo-Norman polity on the island in the late twelfth century both reinforced and complicated these links</a:t>
            </a:r>
          </a:p>
          <a:p>
            <a:r>
              <a:rPr lang="en-US" dirty="0"/>
              <a:t>Protest at “lawful” but unjust authority is a consistent theme in the landmark collection of Irish-language poetry from the three centuries that followed the Elizabethan conquest of the 1590s</a:t>
            </a:r>
            <a:r>
              <a:rPr lang="en-IE" dirty="0"/>
              <a:t>, </a:t>
            </a:r>
            <a:r>
              <a:rPr lang="en-IE" i="1" dirty="0"/>
              <a:t>An Duanaire </a:t>
            </a:r>
            <a:r>
              <a:rPr lang="en-IE" dirty="0"/>
              <a:t>(1981)</a:t>
            </a:r>
            <a:endParaRPr lang="en-US" dirty="0"/>
          </a:p>
        </p:txBody>
      </p:sp>
      <p:pic>
        <p:nvPicPr>
          <p:cNvPr id="5" name="Picture 4">
            <a:extLst>
              <a:ext uri="{FF2B5EF4-FFF2-40B4-BE49-F238E27FC236}">
                <a16:creationId xmlns:a16="http://schemas.microsoft.com/office/drawing/2014/main" id="{285A1ECB-708F-874D-98CC-3BDD8BE4E6FC}"/>
              </a:ext>
            </a:extLst>
          </p:cNvPr>
          <p:cNvPicPr>
            <a:picLocks noChangeAspect="1"/>
          </p:cNvPicPr>
          <p:nvPr/>
        </p:nvPicPr>
        <p:blipFill>
          <a:blip r:embed="rId2"/>
          <a:stretch>
            <a:fillRect/>
          </a:stretch>
        </p:blipFill>
        <p:spPr>
          <a:xfrm>
            <a:off x="6505901" y="1594638"/>
            <a:ext cx="2406869" cy="3668723"/>
          </a:xfrm>
          <a:prstGeom prst="rect">
            <a:avLst/>
          </a:prstGeom>
        </p:spPr>
      </p:pic>
      <p:sp>
        <p:nvSpPr>
          <p:cNvPr id="6" name="Title 1">
            <a:extLst>
              <a:ext uri="{FF2B5EF4-FFF2-40B4-BE49-F238E27FC236}">
                <a16:creationId xmlns:a16="http://schemas.microsoft.com/office/drawing/2014/main" id="{C859372D-0BD3-1D42-A3F9-DFABC228AD8A}"/>
              </a:ext>
            </a:extLst>
          </p:cNvPr>
          <p:cNvSpPr txBox="1">
            <a:spLocks/>
          </p:cNvSpPr>
          <p:nvPr/>
        </p:nvSpPr>
        <p:spPr>
          <a:xfrm>
            <a:off x="609601" y="804519"/>
            <a:ext cx="11119944"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t>The links between law and the poet in Ireland</a:t>
            </a:r>
            <a:endParaRPr lang="en-US" dirty="0"/>
          </a:p>
        </p:txBody>
      </p:sp>
      <p:pic>
        <p:nvPicPr>
          <p:cNvPr id="8" name="Picture 7">
            <a:extLst>
              <a:ext uri="{FF2B5EF4-FFF2-40B4-BE49-F238E27FC236}">
                <a16:creationId xmlns:a16="http://schemas.microsoft.com/office/drawing/2014/main" id="{DF90823E-BEC5-5946-896D-A98585656AEA}"/>
              </a:ext>
            </a:extLst>
          </p:cNvPr>
          <p:cNvPicPr>
            <a:picLocks noChangeAspect="1"/>
          </p:cNvPicPr>
          <p:nvPr/>
        </p:nvPicPr>
        <p:blipFill>
          <a:blip r:embed="rId3"/>
          <a:stretch>
            <a:fillRect/>
          </a:stretch>
        </p:blipFill>
        <p:spPr>
          <a:xfrm>
            <a:off x="9239177" y="1594638"/>
            <a:ext cx="2311690" cy="3668722"/>
          </a:xfrm>
          <a:prstGeom prst="rect">
            <a:avLst/>
          </a:prstGeom>
        </p:spPr>
      </p:pic>
    </p:spTree>
    <p:extLst>
      <p:ext uri="{BB962C8B-B14F-4D97-AF65-F5344CB8AC3E}">
        <p14:creationId xmlns:p14="http://schemas.microsoft.com/office/powerpoint/2010/main" val="227892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EA66-12C7-9144-BA05-E4D6894676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1DB7F4-8F8A-8047-BD63-69F44081FA47}"/>
              </a:ext>
            </a:extLst>
          </p:cNvPr>
          <p:cNvSpPr>
            <a:spLocks noGrp="1"/>
          </p:cNvSpPr>
          <p:nvPr>
            <p:ph idx="1"/>
          </p:nvPr>
        </p:nvSpPr>
        <p:spPr>
          <a:xfrm>
            <a:off x="1451579" y="2015732"/>
            <a:ext cx="8049773" cy="3701896"/>
          </a:xfrm>
        </p:spPr>
        <p:txBody>
          <a:bodyPr/>
          <a:lstStyle/>
          <a:p>
            <a:pPr marL="0" indent="0">
              <a:buNone/>
            </a:pPr>
            <a:r>
              <a:rPr lang="en-US" dirty="0"/>
              <a:t>“Society makes statements and sends forth instructions, edicts, laws, definitions of reality. Literature makes counterstatements, Greek when the official designations are Roman”.</a:t>
            </a:r>
          </a:p>
          <a:p>
            <a:pPr marL="0" indent="0">
              <a:buNone/>
            </a:pPr>
            <a:endParaRPr lang="en-IE" dirty="0"/>
          </a:p>
          <a:p>
            <a:pPr marL="0" indent="0">
              <a:buNone/>
            </a:pPr>
            <a:r>
              <a:rPr lang="en-IE" dirty="0"/>
              <a:t>Denis Donoghue (quoted in Richard Rankin Russell, </a:t>
            </a:r>
            <a:r>
              <a:rPr lang="en-IE" i="1" dirty="0"/>
              <a:t>Poetry and Peace: Michael Longley, Seamus Heaney and Northern Ireland</a:t>
            </a:r>
            <a:r>
              <a:rPr lang="en-IE" dirty="0"/>
              <a:t> (Notre Dame: Notre Dame University Press, 2010), 1.)</a:t>
            </a:r>
          </a:p>
          <a:p>
            <a:endParaRPr lang="en-US" dirty="0"/>
          </a:p>
        </p:txBody>
      </p:sp>
    </p:spTree>
    <p:extLst>
      <p:ext uri="{BB962C8B-B14F-4D97-AF65-F5344CB8AC3E}">
        <p14:creationId xmlns:p14="http://schemas.microsoft.com/office/powerpoint/2010/main" val="270534655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185</TotalTime>
  <Words>915</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Gallery</vt:lpstr>
      <vt:lpstr>Unacknowledged legislators:  Irish Poets and the Law</vt:lpstr>
      <vt:lpstr>PowerPoint Presentation</vt:lpstr>
      <vt:lpstr>THEMES of tHIS lecture</vt:lpstr>
      <vt:lpstr>1- What is an unacknowledged legislator?</vt:lpstr>
      <vt:lpstr>The origins of the words ‘unacknowledged legislators’</vt:lpstr>
      <vt:lpstr>PowerPoint Presentation</vt:lpstr>
      <vt:lpstr>2 - The links between law and the poet in Ireland</vt:lpstr>
      <vt:lpstr>PowerPoint Presentation</vt:lpstr>
      <vt:lpstr>PowerPoint Presentation</vt:lpstr>
      <vt:lpstr>Modern complications in The Links between poetry and law</vt:lpstr>
      <vt:lpstr>3– THEORIES OF LAW AND LITERATURE</vt:lpstr>
      <vt:lpstr>THEORIES OF LAW AND LITERATURE</vt:lpstr>
      <vt:lpstr>PowerPoint Presentation</vt:lpstr>
      <vt:lpstr>4 -  Heaney’s poem ‘The Unacknowledged Legislator’s Dream’ (North, 1975) </vt:lpstr>
      <vt:lpstr>PowerPoint Presentation</vt:lpstr>
      <vt:lpstr>The legal context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Unacknowledged legislators:  Irish Poets and the Law</dc:title>
  <dc:creator>Adam Hanna</dc:creator>
  <cp:lastModifiedBy>Donnellan, Margaret</cp:lastModifiedBy>
  <cp:revision>9</cp:revision>
  <dcterms:created xsi:type="dcterms:W3CDTF">2020-03-17T13:57:48Z</dcterms:created>
  <dcterms:modified xsi:type="dcterms:W3CDTF">2020-03-23T14:36:33Z</dcterms:modified>
</cp:coreProperties>
</file>