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0" r:id="rId5"/>
  </p:sldMasterIdLst>
  <p:notesMasterIdLst>
    <p:notesMasterId r:id="rId21"/>
  </p:notesMasterIdLst>
  <p:handoutMasterIdLst>
    <p:handoutMasterId r:id="rId22"/>
  </p:handoutMasterIdLst>
  <p:sldIdLst>
    <p:sldId id="296" r:id="rId6"/>
    <p:sldId id="305" r:id="rId7"/>
    <p:sldId id="597" r:id="rId8"/>
    <p:sldId id="317" r:id="rId9"/>
    <p:sldId id="602" r:id="rId10"/>
    <p:sldId id="600" r:id="rId11"/>
    <p:sldId id="598" r:id="rId12"/>
    <p:sldId id="342" r:id="rId13"/>
    <p:sldId id="603" r:id="rId14"/>
    <p:sldId id="599" r:id="rId15"/>
    <p:sldId id="604" r:id="rId16"/>
    <p:sldId id="605" r:id="rId17"/>
    <p:sldId id="339" r:id="rId18"/>
    <p:sldId id="601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  <p15:guide id="3" pos="192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1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A47"/>
    <a:srgbClr val="C6972D"/>
    <a:srgbClr val="E94531"/>
    <a:srgbClr val="C4202E"/>
    <a:srgbClr val="006BB4"/>
    <a:srgbClr val="A11C43"/>
    <a:srgbClr val="17486A"/>
    <a:srgbClr val="03699C"/>
    <a:srgbClr val="1995D3"/>
    <a:srgbClr val="407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3" autoAdjust="0"/>
    <p:restoredTop sz="82463" autoAdjust="0"/>
  </p:normalViewPr>
  <p:slideViewPr>
    <p:cSldViewPr>
      <p:cViewPr varScale="1">
        <p:scale>
          <a:sx n="74" d="100"/>
          <a:sy n="74" d="100"/>
        </p:scale>
        <p:origin x="1144" y="176"/>
      </p:cViewPr>
      <p:guideLst>
        <p:guide orient="horz" pos="4319"/>
        <p:guide pos="5759"/>
        <p:guide pos="1920"/>
        <p:guide pos="3840"/>
        <p:guide orient="horz"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5010E-64E2-4CBF-B04E-61D22D576A8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75E08-67C9-44B9-95D1-77D265285835}">
      <dgm:prSet phldrT="[Text]" custT="1"/>
      <dgm:spPr/>
      <dgm:t>
        <a:bodyPr/>
        <a:lstStyle/>
        <a:p>
          <a:r>
            <a:rPr lang="en-US" sz="1600" dirty="0"/>
            <a:t>Developing and managing a case</a:t>
          </a:r>
        </a:p>
      </dgm:t>
    </dgm:pt>
    <dgm:pt modelId="{F3421BBA-A4F6-4EEB-B8EE-CE1FE458DF9D}" type="parTrans" cxnId="{A21A6939-726D-419A-8785-8012C65F05DA}">
      <dgm:prSet/>
      <dgm:spPr/>
      <dgm:t>
        <a:bodyPr/>
        <a:lstStyle/>
        <a:p>
          <a:endParaRPr lang="en-US"/>
        </a:p>
      </dgm:t>
    </dgm:pt>
    <dgm:pt modelId="{0FF0DAF8-D1B3-4CAC-89FA-F802B246C414}" type="sibTrans" cxnId="{A21A6939-726D-419A-8785-8012C65F05DA}">
      <dgm:prSet/>
      <dgm:spPr/>
      <dgm:t>
        <a:bodyPr/>
        <a:lstStyle/>
        <a:p>
          <a:endParaRPr lang="en-US"/>
        </a:p>
      </dgm:t>
    </dgm:pt>
    <dgm:pt modelId="{E10645DC-4278-4711-878E-CD8D052481EA}">
      <dgm:prSet phldrT="[Text]" custT="1"/>
      <dgm:spPr/>
      <dgm:t>
        <a:bodyPr/>
        <a:lstStyle/>
        <a:p>
          <a:r>
            <a:rPr lang="en-US" sz="1600" dirty="0"/>
            <a:t>Mechanisms for confiscation</a:t>
          </a:r>
        </a:p>
      </dgm:t>
    </dgm:pt>
    <dgm:pt modelId="{DD4335EF-D9FC-40DC-A847-FBFEEE0465D7}" type="parTrans" cxnId="{80D9F0EF-22B7-44DC-BAC3-FBA071189A35}">
      <dgm:prSet/>
      <dgm:spPr/>
      <dgm:t>
        <a:bodyPr/>
        <a:lstStyle/>
        <a:p>
          <a:endParaRPr lang="en-US"/>
        </a:p>
      </dgm:t>
    </dgm:pt>
    <dgm:pt modelId="{310C9728-A7AA-4508-A986-667152E797C5}" type="sibTrans" cxnId="{80D9F0EF-22B7-44DC-BAC3-FBA071189A35}">
      <dgm:prSet/>
      <dgm:spPr/>
      <dgm:t>
        <a:bodyPr/>
        <a:lstStyle/>
        <a:p>
          <a:endParaRPr lang="en-US"/>
        </a:p>
      </dgm:t>
    </dgm:pt>
    <dgm:pt modelId="{3B92BDD3-D15A-406B-847A-ECF73811A90E}">
      <dgm:prSet phldrT="[Text]" custT="1"/>
      <dgm:spPr/>
      <dgm:t>
        <a:bodyPr/>
        <a:lstStyle/>
        <a:p>
          <a:r>
            <a:rPr lang="en-US" sz="1600" dirty="0"/>
            <a:t>International cooperation in asset recovery </a:t>
          </a:r>
        </a:p>
      </dgm:t>
    </dgm:pt>
    <dgm:pt modelId="{3DE44D17-1A35-4F19-B0F2-17EB05471EE6}" type="parTrans" cxnId="{159E4238-168B-44DA-A786-229420D36BBF}">
      <dgm:prSet/>
      <dgm:spPr/>
      <dgm:t>
        <a:bodyPr/>
        <a:lstStyle/>
        <a:p>
          <a:endParaRPr lang="en-US"/>
        </a:p>
      </dgm:t>
    </dgm:pt>
    <dgm:pt modelId="{D9A31383-2879-49D8-95B4-FA45E2C883B6}" type="sibTrans" cxnId="{159E4238-168B-44DA-A786-229420D36BBF}">
      <dgm:prSet/>
      <dgm:spPr/>
      <dgm:t>
        <a:bodyPr/>
        <a:lstStyle/>
        <a:p>
          <a:endParaRPr lang="en-US"/>
        </a:p>
      </dgm:t>
    </dgm:pt>
    <dgm:pt modelId="{76372E23-9E9A-4E3A-ACC0-0256E5BBDA49}">
      <dgm:prSet phldrT="[Text]" custT="1"/>
      <dgm:spPr/>
      <dgm:t>
        <a:bodyPr/>
        <a:lstStyle/>
        <a:p>
          <a:r>
            <a:rPr lang="en-US" sz="1600" dirty="0"/>
            <a:t>Civil proceedings; domestic confiscation proceedings undertaken in foreign jurisdictions  </a:t>
          </a:r>
        </a:p>
      </dgm:t>
    </dgm:pt>
    <dgm:pt modelId="{957BE4CA-6F03-46CC-BC4E-47407CE09A28}" type="parTrans" cxnId="{AB645C13-AFB1-41FE-B51D-596CFB9F6584}">
      <dgm:prSet/>
      <dgm:spPr/>
      <dgm:t>
        <a:bodyPr/>
        <a:lstStyle/>
        <a:p>
          <a:endParaRPr lang="en-US"/>
        </a:p>
      </dgm:t>
    </dgm:pt>
    <dgm:pt modelId="{FC0F5DC3-685A-4550-8C05-5BDD60158269}" type="sibTrans" cxnId="{AB645C13-AFB1-41FE-B51D-596CFB9F6584}">
      <dgm:prSet/>
      <dgm:spPr/>
      <dgm:t>
        <a:bodyPr/>
        <a:lstStyle/>
        <a:p>
          <a:endParaRPr lang="en-US"/>
        </a:p>
      </dgm:t>
    </dgm:pt>
    <dgm:pt modelId="{BA85A26C-1489-4CED-9372-A9F92C22E967}">
      <dgm:prSet phldrT="[Text]" custT="1"/>
      <dgm:spPr/>
      <dgm:t>
        <a:bodyPr/>
        <a:lstStyle/>
        <a:p>
          <a:r>
            <a:rPr lang="en-US" sz="1600" dirty="0"/>
            <a:t>Securing evidence and tracing assets</a:t>
          </a:r>
        </a:p>
      </dgm:t>
    </dgm:pt>
    <dgm:pt modelId="{F723EF68-599E-4AC1-B4E6-89A7227D84B3}" type="parTrans" cxnId="{ABE6BEFB-BA22-4324-8181-2DF27A9ABB2A}">
      <dgm:prSet/>
      <dgm:spPr/>
      <dgm:t>
        <a:bodyPr/>
        <a:lstStyle/>
        <a:p>
          <a:endParaRPr lang="en-US"/>
        </a:p>
      </dgm:t>
    </dgm:pt>
    <dgm:pt modelId="{853D5596-6A1C-4008-B491-F6D404EFAE53}" type="sibTrans" cxnId="{ABE6BEFB-BA22-4324-8181-2DF27A9ABB2A}">
      <dgm:prSet/>
      <dgm:spPr/>
      <dgm:t>
        <a:bodyPr/>
        <a:lstStyle/>
        <a:p>
          <a:endParaRPr lang="en-US"/>
        </a:p>
      </dgm:t>
    </dgm:pt>
    <dgm:pt modelId="{B008E0F0-9133-4BE5-A719-1EAB05D26CF2}">
      <dgm:prSet phldrT="[Text]" custT="1"/>
      <dgm:spPr/>
      <dgm:t>
        <a:bodyPr/>
        <a:lstStyle/>
        <a:p>
          <a:r>
            <a:rPr lang="en-US" sz="1600" dirty="0"/>
            <a:t>Securing the assets</a:t>
          </a:r>
        </a:p>
      </dgm:t>
    </dgm:pt>
    <dgm:pt modelId="{E118FB84-7B21-4AA2-AD69-1E49F80FABD6}" type="parTrans" cxnId="{BB3487BC-379A-41C6-9D27-2C9800D682EF}">
      <dgm:prSet/>
      <dgm:spPr/>
      <dgm:t>
        <a:bodyPr/>
        <a:lstStyle/>
        <a:p>
          <a:endParaRPr lang="en-US"/>
        </a:p>
      </dgm:t>
    </dgm:pt>
    <dgm:pt modelId="{6E53547B-FE93-4EAC-BB71-91A1DDD22473}" type="sibTrans" cxnId="{BB3487BC-379A-41C6-9D27-2C9800D682EF}">
      <dgm:prSet/>
      <dgm:spPr/>
      <dgm:t>
        <a:bodyPr/>
        <a:lstStyle/>
        <a:p>
          <a:endParaRPr lang="en-US"/>
        </a:p>
      </dgm:t>
    </dgm:pt>
    <dgm:pt modelId="{953166D1-079E-42E0-8139-41E522E891FE}">
      <dgm:prSet phldrT="[Text]" custT="1"/>
      <dgm:spPr/>
      <dgm:t>
        <a:bodyPr/>
        <a:lstStyle/>
        <a:p>
          <a:r>
            <a:rPr lang="en-US" sz="1600" dirty="0"/>
            <a:t>Managing assets subject to confiscation</a:t>
          </a:r>
        </a:p>
      </dgm:t>
    </dgm:pt>
    <dgm:pt modelId="{606681D8-FF14-48B5-A1C8-F84B0DC3021A}" type="parTrans" cxnId="{28D68723-EDE7-4AA1-B13C-1A519CC93DB9}">
      <dgm:prSet/>
      <dgm:spPr/>
      <dgm:t>
        <a:bodyPr/>
        <a:lstStyle/>
        <a:p>
          <a:endParaRPr lang="en-US"/>
        </a:p>
      </dgm:t>
    </dgm:pt>
    <dgm:pt modelId="{491E253C-E588-4026-AFC8-4DE15C346816}" type="sibTrans" cxnId="{28D68723-EDE7-4AA1-B13C-1A519CC93DB9}">
      <dgm:prSet/>
      <dgm:spPr/>
      <dgm:t>
        <a:bodyPr/>
        <a:lstStyle/>
        <a:p>
          <a:endParaRPr lang="en-US"/>
        </a:p>
      </dgm:t>
    </dgm:pt>
    <dgm:pt modelId="{3388BFF1-B90E-4974-89DE-079214626DBE}">
      <dgm:prSet phldrT="[Text]"/>
      <dgm:spPr/>
    </dgm:pt>
    <dgm:pt modelId="{CDD07E75-771E-41B2-A84C-E4C45BE73BDD}" type="parTrans" cxnId="{1CBF910C-A43D-438C-8A55-107530D11633}">
      <dgm:prSet/>
      <dgm:spPr/>
      <dgm:t>
        <a:bodyPr/>
        <a:lstStyle/>
        <a:p>
          <a:endParaRPr lang="en-US"/>
        </a:p>
      </dgm:t>
    </dgm:pt>
    <dgm:pt modelId="{307EBCF2-2509-4D49-A7CF-BB39A4BE269E}" type="sibTrans" cxnId="{1CBF910C-A43D-438C-8A55-107530D11633}">
      <dgm:prSet/>
      <dgm:spPr/>
      <dgm:t>
        <a:bodyPr/>
        <a:lstStyle/>
        <a:p>
          <a:endParaRPr lang="en-US"/>
        </a:p>
      </dgm:t>
    </dgm:pt>
    <dgm:pt modelId="{2FE1C353-284C-438D-A7CC-7D707AF45398}" type="pres">
      <dgm:prSet presAssocID="{5D25010E-64E2-4CBF-B04E-61D22D576A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20CF797-71DB-4036-8CC5-AD6CFAD830E0}" type="pres">
      <dgm:prSet presAssocID="{3F375E08-67C9-44B9-95D1-77D265285835}" presName="Parent" presStyleLbl="node0" presStyleIdx="0" presStyleCnt="1" custScaleX="106558" custScaleY="105924">
        <dgm:presLayoutVars>
          <dgm:chMax val="6"/>
          <dgm:chPref val="6"/>
        </dgm:presLayoutVars>
      </dgm:prSet>
      <dgm:spPr/>
    </dgm:pt>
    <dgm:pt modelId="{725D4AF7-E391-4A11-9D1A-71FB596A4310}" type="pres">
      <dgm:prSet presAssocID="{E10645DC-4278-4711-878E-CD8D052481EA}" presName="Accent1" presStyleCnt="0"/>
      <dgm:spPr/>
    </dgm:pt>
    <dgm:pt modelId="{B00C0832-9C7E-48E1-B9A7-D499B814FF7B}" type="pres">
      <dgm:prSet presAssocID="{E10645DC-4278-4711-878E-CD8D052481EA}" presName="Accent" presStyleLbl="bgShp" presStyleIdx="0" presStyleCnt="6"/>
      <dgm:spPr/>
    </dgm:pt>
    <dgm:pt modelId="{C8B25E6A-66F4-4119-8907-CEA0EC1D1A6A}" type="pres">
      <dgm:prSet presAssocID="{E10645DC-4278-4711-878E-CD8D052481EA}" presName="Child1" presStyleLbl="node1" presStyleIdx="0" presStyleCnt="6" custScaleX="130484" custScaleY="102773" custLinFactNeighborX="-1793" custLinFactNeighborY="1324">
        <dgm:presLayoutVars>
          <dgm:chMax val="0"/>
          <dgm:chPref val="0"/>
          <dgm:bulletEnabled val="1"/>
        </dgm:presLayoutVars>
      </dgm:prSet>
      <dgm:spPr/>
    </dgm:pt>
    <dgm:pt modelId="{2EB28FA8-E336-4B20-BB9B-500811B910DA}" type="pres">
      <dgm:prSet presAssocID="{3B92BDD3-D15A-406B-847A-ECF73811A90E}" presName="Accent2" presStyleCnt="0"/>
      <dgm:spPr/>
    </dgm:pt>
    <dgm:pt modelId="{64DB49A8-3F33-4742-A575-28A4E9225ADC}" type="pres">
      <dgm:prSet presAssocID="{3B92BDD3-D15A-406B-847A-ECF73811A90E}" presName="Accent" presStyleLbl="bgShp" presStyleIdx="1" presStyleCnt="6"/>
      <dgm:spPr/>
    </dgm:pt>
    <dgm:pt modelId="{08568413-B06B-4E67-B818-C0CC0C90EC11}" type="pres">
      <dgm:prSet presAssocID="{3B92BDD3-D15A-406B-847A-ECF73811A90E}" presName="Child2" presStyleLbl="node1" presStyleIdx="1" presStyleCnt="6" custScaleX="131647" custScaleY="111950" custLinFactNeighborX="13431" custLinFactNeighborY="-2037">
        <dgm:presLayoutVars>
          <dgm:chMax val="0"/>
          <dgm:chPref val="0"/>
          <dgm:bulletEnabled val="1"/>
        </dgm:presLayoutVars>
      </dgm:prSet>
      <dgm:spPr/>
    </dgm:pt>
    <dgm:pt modelId="{46B4C8A6-8A0D-4E78-BF7E-BC22E8655628}" type="pres">
      <dgm:prSet presAssocID="{76372E23-9E9A-4E3A-ACC0-0256E5BBDA49}" presName="Accent3" presStyleCnt="0"/>
      <dgm:spPr/>
    </dgm:pt>
    <dgm:pt modelId="{54383AB4-9920-4F24-8B06-02567E2AEF39}" type="pres">
      <dgm:prSet presAssocID="{76372E23-9E9A-4E3A-ACC0-0256E5BBDA49}" presName="Accent" presStyleLbl="bgShp" presStyleIdx="2" presStyleCnt="6"/>
      <dgm:spPr/>
    </dgm:pt>
    <dgm:pt modelId="{214D057D-D7F1-4CF4-9650-BB775F8631F1}" type="pres">
      <dgm:prSet presAssocID="{76372E23-9E9A-4E3A-ACC0-0256E5BBDA49}" presName="Child3" presStyleLbl="node1" presStyleIdx="2" presStyleCnt="6" custScaleX="133856" custScaleY="120846" custLinFactNeighborX="14536" custLinFactNeighborY="-252">
        <dgm:presLayoutVars>
          <dgm:chMax val="0"/>
          <dgm:chPref val="0"/>
          <dgm:bulletEnabled val="1"/>
        </dgm:presLayoutVars>
      </dgm:prSet>
      <dgm:spPr/>
    </dgm:pt>
    <dgm:pt modelId="{D098DC35-1D44-476D-820A-2D897BB0C090}" type="pres">
      <dgm:prSet presAssocID="{BA85A26C-1489-4CED-9372-A9F92C22E967}" presName="Accent4" presStyleCnt="0"/>
      <dgm:spPr/>
    </dgm:pt>
    <dgm:pt modelId="{9D325D39-0C78-4673-BD1F-6AA9373F0C43}" type="pres">
      <dgm:prSet presAssocID="{BA85A26C-1489-4CED-9372-A9F92C22E967}" presName="Accent" presStyleLbl="bgShp" presStyleIdx="3" presStyleCnt="6"/>
      <dgm:spPr/>
    </dgm:pt>
    <dgm:pt modelId="{68E7C9CB-8BBF-45AD-9626-180FADDF4100}" type="pres">
      <dgm:prSet presAssocID="{BA85A26C-1489-4CED-9372-A9F92C22E967}" presName="Child4" presStyleLbl="node1" presStyleIdx="3" presStyleCnt="6" custScaleX="121733" custScaleY="104539" custLinFactNeighborY="-4207">
        <dgm:presLayoutVars>
          <dgm:chMax val="0"/>
          <dgm:chPref val="0"/>
          <dgm:bulletEnabled val="1"/>
        </dgm:presLayoutVars>
      </dgm:prSet>
      <dgm:spPr/>
    </dgm:pt>
    <dgm:pt modelId="{A25790A4-38DF-4B4A-B894-9501B1C456D8}" type="pres">
      <dgm:prSet presAssocID="{B008E0F0-9133-4BE5-A719-1EAB05D26CF2}" presName="Accent5" presStyleCnt="0"/>
      <dgm:spPr/>
    </dgm:pt>
    <dgm:pt modelId="{2B082E55-6D97-488C-95CD-C1FFB5DBDC16}" type="pres">
      <dgm:prSet presAssocID="{B008E0F0-9133-4BE5-A719-1EAB05D26CF2}" presName="Accent" presStyleLbl="bgShp" presStyleIdx="4" presStyleCnt="6"/>
      <dgm:spPr/>
    </dgm:pt>
    <dgm:pt modelId="{BC25FAAF-D8E3-43D7-8C95-44E18899E922}" type="pres">
      <dgm:prSet presAssocID="{B008E0F0-9133-4BE5-A719-1EAB05D26CF2}" presName="Child5" presStyleLbl="node1" presStyleIdx="4" presStyleCnt="6" custScaleX="128324" custScaleY="110943" custLinFactNeighborX="-12065" custLinFactNeighborY="-624">
        <dgm:presLayoutVars>
          <dgm:chMax val="0"/>
          <dgm:chPref val="0"/>
          <dgm:bulletEnabled val="1"/>
        </dgm:presLayoutVars>
      </dgm:prSet>
      <dgm:spPr/>
    </dgm:pt>
    <dgm:pt modelId="{E8BC8CD7-FA02-4776-820B-5B6D51380CB5}" type="pres">
      <dgm:prSet presAssocID="{953166D1-079E-42E0-8139-41E522E891FE}" presName="Accent6" presStyleCnt="0"/>
      <dgm:spPr/>
    </dgm:pt>
    <dgm:pt modelId="{3A76A9DD-79DD-4FA7-AC71-82B389679058}" type="pres">
      <dgm:prSet presAssocID="{953166D1-079E-42E0-8139-41E522E891FE}" presName="Accent" presStyleLbl="bgShp" presStyleIdx="5" presStyleCnt="6"/>
      <dgm:spPr/>
    </dgm:pt>
    <dgm:pt modelId="{AA915F0E-176D-4CA7-B68A-EB68F992773A}" type="pres">
      <dgm:prSet presAssocID="{953166D1-079E-42E0-8139-41E522E891FE}" presName="Child6" presStyleLbl="node1" presStyleIdx="5" presStyleCnt="6" custScaleX="128547" custScaleY="111675" custLinFactNeighborX="-11953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1CBF910C-A43D-438C-8A55-107530D11633}" srcId="{5D25010E-64E2-4CBF-B04E-61D22D576A8F}" destId="{3388BFF1-B90E-4974-89DE-079214626DBE}" srcOrd="1" destOrd="0" parTransId="{CDD07E75-771E-41B2-A84C-E4C45BE73BDD}" sibTransId="{307EBCF2-2509-4D49-A7CF-BB39A4BE269E}"/>
    <dgm:cxn modelId="{AB645C13-AFB1-41FE-B51D-596CFB9F6584}" srcId="{3F375E08-67C9-44B9-95D1-77D265285835}" destId="{76372E23-9E9A-4E3A-ACC0-0256E5BBDA49}" srcOrd="2" destOrd="0" parTransId="{957BE4CA-6F03-46CC-BC4E-47407CE09A28}" sibTransId="{FC0F5DC3-685A-4550-8C05-5BDD60158269}"/>
    <dgm:cxn modelId="{DEF64F1A-660C-486D-B1C1-1172671169BB}" type="presOf" srcId="{3B92BDD3-D15A-406B-847A-ECF73811A90E}" destId="{08568413-B06B-4E67-B818-C0CC0C90EC11}" srcOrd="0" destOrd="0" presId="urn:microsoft.com/office/officeart/2011/layout/HexagonRadial"/>
    <dgm:cxn modelId="{28D68723-EDE7-4AA1-B13C-1A519CC93DB9}" srcId="{3F375E08-67C9-44B9-95D1-77D265285835}" destId="{953166D1-079E-42E0-8139-41E522E891FE}" srcOrd="5" destOrd="0" parTransId="{606681D8-FF14-48B5-A1C8-F84B0DC3021A}" sibTransId="{491E253C-E588-4026-AFC8-4DE15C346816}"/>
    <dgm:cxn modelId="{159E4238-168B-44DA-A786-229420D36BBF}" srcId="{3F375E08-67C9-44B9-95D1-77D265285835}" destId="{3B92BDD3-D15A-406B-847A-ECF73811A90E}" srcOrd="1" destOrd="0" parTransId="{3DE44D17-1A35-4F19-B0F2-17EB05471EE6}" sibTransId="{D9A31383-2879-49D8-95B4-FA45E2C883B6}"/>
    <dgm:cxn modelId="{A21A6939-726D-419A-8785-8012C65F05DA}" srcId="{5D25010E-64E2-4CBF-B04E-61D22D576A8F}" destId="{3F375E08-67C9-44B9-95D1-77D265285835}" srcOrd="0" destOrd="0" parTransId="{F3421BBA-A4F6-4EEB-B8EE-CE1FE458DF9D}" sibTransId="{0FF0DAF8-D1B3-4CAC-89FA-F802B246C414}"/>
    <dgm:cxn modelId="{010BEA8B-D3F2-4E46-AB7B-80E2F119EBFC}" type="presOf" srcId="{953166D1-079E-42E0-8139-41E522E891FE}" destId="{AA915F0E-176D-4CA7-B68A-EB68F992773A}" srcOrd="0" destOrd="0" presId="urn:microsoft.com/office/officeart/2011/layout/HexagonRadial"/>
    <dgm:cxn modelId="{71788B8E-86D1-4F9E-97B1-3709933723CB}" type="presOf" srcId="{5D25010E-64E2-4CBF-B04E-61D22D576A8F}" destId="{2FE1C353-284C-438D-A7CC-7D707AF45398}" srcOrd="0" destOrd="0" presId="urn:microsoft.com/office/officeart/2011/layout/HexagonRadial"/>
    <dgm:cxn modelId="{87C49893-8510-4E6E-BD1F-B544AD9BC2C0}" type="presOf" srcId="{B008E0F0-9133-4BE5-A719-1EAB05D26CF2}" destId="{BC25FAAF-D8E3-43D7-8C95-44E18899E922}" srcOrd="0" destOrd="0" presId="urn:microsoft.com/office/officeart/2011/layout/HexagonRadial"/>
    <dgm:cxn modelId="{3E92F797-14E0-491B-9AAA-2126D382A801}" type="presOf" srcId="{76372E23-9E9A-4E3A-ACC0-0256E5BBDA49}" destId="{214D057D-D7F1-4CF4-9650-BB775F8631F1}" srcOrd="0" destOrd="0" presId="urn:microsoft.com/office/officeart/2011/layout/HexagonRadial"/>
    <dgm:cxn modelId="{BB3487BC-379A-41C6-9D27-2C9800D682EF}" srcId="{3F375E08-67C9-44B9-95D1-77D265285835}" destId="{B008E0F0-9133-4BE5-A719-1EAB05D26CF2}" srcOrd="4" destOrd="0" parTransId="{E118FB84-7B21-4AA2-AD69-1E49F80FABD6}" sibTransId="{6E53547B-FE93-4EAC-BB71-91A1DDD22473}"/>
    <dgm:cxn modelId="{3ABC0BD2-7610-406C-A0E7-04587A1C6B3A}" type="presOf" srcId="{BA85A26C-1489-4CED-9372-A9F92C22E967}" destId="{68E7C9CB-8BBF-45AD-9626-180FADDF4100}" srcOrd="0" destOrd="0" presId="urn:microsoft.com/office/officeart/2011/layout/HexagonRadial"/>
    <dgm:cxn modelId="{20598AD6-2F9B-4BFF-9891-60E155697DCA}" type="presOf" srcId="{3F375E08-67C9-44B9-95D1-77D265285835}" destId="{F20CF797-71DB-4036-8CC5-AD6CFAD830E0}" srcOrd="0" destOrd="0" presId="urn:microsoft.com/office/officeart/2011/layout/HexagonRadial"/>
    <dgm:cxn modelId="{80D9F0EF-22B7-44DC-BAC3-FBA071189A35}" srcId="{3F375E08-67C9-44B9-95D1-77D265285835}" destId="{E10645DC-4278-4711-878E-CD8D052481EA}" srcOrd="0" destOrd="0" parTransId="{DD4335EF-D9FC-40DC-A847-FBFEEE0465D7}" sibTransId="{310C9728-A7AA-4508-A986-667152E797C5}"/>
    <dgm:cxn modelId="{ABE6BEFB-BA22-4324-8181-2DF27A9ABB2A}" srcId="{3F375E08-67C9-44B9-95D1-77D265285835}" destId="{BA85A26C-1489-4CED-9372-A9F92C22E967}" srcOrd="3" destOrd="0" parTransId="{F723EF68-599E-4AC1-B4E6-89A7227D84B3}" sibTransId="{853D5596-6A1C-4008-B491-F6D404EFAE53}"/>
    <dgm:cxn modelId="{1BFC16FF-43CE-4A3B-823C-24D4E0EAE192}" type="presOf" srcId="{E10645DC-4278-4711-878E-CD8D052481EA}" destId="{C8B25E6A-66F4-4119-8907-CEA0EC1D1A6A}" srcOrd="0" destOrd="0" presId="urn:microsoft.com/office/officeart/2011/layout/HexagonRadial"/>
    <dgm:cxn modelId="{4174A802-3A47-4584-8704-77355B47D294}" type="presParOf" srcId="{2FE1C353-284C-438D-A7CC-7D707AF45398}" destId="{F20CF797-71DB-4036-8CC5-AD6CFAD830E0}" srcOrd="0" destOrd="0" presId="urn:microsoft.com/office/officeart/2011/layout/HexagonRadial"/>
    <dgm:cxn modelId="{C66CCFBF-6400-4B1B-81DE-59D1DF513F24}" type="presParOf" srcId="{2FE1C353-284C-438D-A7CC-7D707AF45398}" destId="{725D4AF7-E391-4A11-9D1A-71FB596A4310}" srcOrd="1" destOrd="0" presId="urn:microsoft.com/office/officeart/2011/layout/HexagonRadial"/>
    <dgm:cxn modelId="{11510B53-E9EA-4ADA-A3A3-5FD78344B40D}" type="presParOf" srcId="{725D4AF7-E391-4A11-9D1A-71FB596A4310}" destId="{B00C0832-9C7E-48E1-B9A7-D499B814FF7B}" srcOrd="0" destOrd="0" presId="urn:microsoft.com/office/officeart/2011/layout/HexagonRadial"/>
    <dgm:cxn modelId="{E20FE79C-5902-48F9-8DAF-ABBADA852A33}" type="presParOf" srcId="{2FE1C353-284C-438D-A7CC-7D707AF45398}" destId="{C8B25E6A-66F4-4119-8907-CEA0EC1D1A6A}" srcOrd="2" destOrd="0" presId="urn:microsoft.com/office/officeart/2011/layout/HexagonRadial"/>
    <dgm:cxn modelId="{B32E0625-B6B6-436F-9D86-7038CDF64654}" type="presParOf" srcId="{2FE1C353-284C-438D-A7CC-7D707AF45398}" destId="{2EB28FA8-E336-4B20-BB9B-500811B910DA}" srcOrd="3" destOrd="0" presId="urn:microsoft.com/office/officeart/2011/layout/HexagonRadial"/>
    <dgm:cxn modelId="{9DD6FF26-9164-4D5D-A6BB-3462992CBB0B}" type="presParOf" srcId="{2EB28FA8-E336-4B20-BB9B-500811B910DA}" destId="{64DB49A8-3F33-4742-A575-28A4E9225ADC}" srcOrd="0" destOrd="0" presId="urn:microsoft.com/office/officeart/2011/layout/HexagonRadial"/>
    <dgm:cxn modelId="{A6CA2D6F-B712-472D-BADE-6FFF3B6F0E5C}" type="presParOf" srcId="{2FE1C353-284C-438D-A7CC-7D707AF45398}" destId="{08568413-B06B-4E67-B818-C0CC0C90EC11}" srcOrd="4" destOrd="0" presId="urn:microsoft.com/office/officeart/2011/layout/HexagonRadial"/>
    <dgm:cxn modelId="{A379A3B3-838A-46B3-A200-45DAAB4B590E}" type="presParOf" srcId="{2FE1C353-284C-438D-A7CC-7D707AF45398}" destId="{46B4C8A6-8A0D-4E78-BF7E-BC22E8655628}" srcOrd="5" destOrd="0" presId="urn:microsoft.com/office/officeart/2011/layout/HexagonRadial"/>
    <dgm:cxn modelId="{2ED7EBAF-202E-4F24-A3A2-974D9E025FD5}" type="presParOf" srcId="{46B4C8A6-8A0D-4E78-BF7E-BC22E8655628}" destId="{54383AB4-9920-4F24-8B06-02567E2AEF39}" srcOrd="0" destOrd="0" presId="urn:microsoft.com/office/officeart/2011/layout/HexagonRadial"/>
    <dgm:cxn modelId="{2CAF70E1-E724-4062-9861-0EC7D6DA6AD2}" type="presParOf" srcId="{2FE1C353-284C-438D-A7CC-7D707AF45398}" destId="{214D057D-D7F1-4CF4-9650-BB775F8631F1}" srcOrd="6" destOrd="0" presId="urn:microsoft.com/office/officeart/2011/layout/HexagonRadial"/>
    <dgm:cxn modelId="{FC57EDFE-C5BC-476E-9115-905BD1D1F4CC}" type="presParOf" srcId="{2FE1C353-284C-438D-A7CC-7D707AF45398}" destId="{D098DC35-1D44-476D-820A-2D897BB0C090}" srcOrd="7" destOrd="0" presId="urn:microsoft.com/office/officeart/2011/layout/HexagonRadial"/>
    <dgm:cxn modelId="{670BA9CC-DF76-4EBF-98D2-2B187BE01625}" type="presParOf" srcId="{D098DC35-1D44-476D-820A-2D897BB0C090}" destId="{9D325D39-0C78-4673-BD1F-6AA9373F0C43}" srcOrd="0" destOrd="0" presId="urn:microsoft.com/office/officeart/2011/layout/HexagonRadial"/>
    <dgm:cxn modelId="{3586B79B-2FCA-425A-9B1B-9F1F8A8026A7}" type="presParOf" srcId="{2FE1C353-284C-438D-A7CC-7D707AF45398}" destId="{68E7C9CB-8BBF-45AD-9626-180FADDF4100}" srcOrd="8" destOrd="0" presId="urn:microsoft.com/office/officeart/2011/layout/HexagonRadial"/>
    <dgm:cxn modelId="{0071A935-C2B0-4BD4-8BA9-DFDF079337D5}" type="presParOf" srcId="{2FE1C353-284C-438D-A7CC-7D707AF45398}" destId="{A25790A4-38DF-4B4A-B894-9501B1C456D8}" srcOrd="9" destOrd="0" presId="urn:microsoft.com/office/officeart/2011/layout/HexagonRadial"/>
    <dgm:cxn modelId="{0AEA0A8C-1B53-4C4B-ABF5-5FF722752F2E}" type="presParOf" srcId="{A25790A4-38DF-4B4A-B894-9501B1C456D8}" destId="{2B082E55-6D97-488C-95CD-C1FFB5DBDC16}" srcOrd="0" destOrd="0" presId="urn:microsoft.com/office/officeart/2011/layout/HexagonRadial"/>
    <dgm:cxn modelId="{5206025A-9745-48A4-BD5E-115CF04EFB2A}" type="presParOf" srcId="{2FE1C353-284C-438D-A7CC-7D707AF45398}" destId="{BC25FAAF-D8E3-43D7-8C95-44E18899E922}" srcOrd="10" destOrd="0" presId="urn:microsoft.com/office/officeart/2011/layout/HexagonRadial"/>
    <dgm:cxn modelId="{56E4752D-C027-43E2-8DF0-5088E71AD96B}" type="presParOf" srcId="{2FE1C353-284C-438D-A7CC-7D707AF45398}" destId="{E8BC8CD7-FA02-4776-820B-5B6D51380CB5}" srcOrd="11" destOrd="0" presId="urn:microsoft.com/office/officeart/2011/layout/HexagonRadial"/>
    <dgm:cxn modelId="{0CE44E70-BC08-40F4-98A4-E9BBDD99143E}" type="presParOf" srcId="{E8BC8CD7-FA02-4776-820B-5B6D51380CB5}" destId="{3A76A9DD-79DD-4FA7-AC71-82B389679058}" srcOrd="0" destOrd="0" presId="urn:microsoft.com/office/officeart/2011/layout/HexagonRadial"/>
    <dgm:cxn modelId="{54EC2285-EE78-418F-B7A3-1FDDC99CCCF8}" type="presParOf" srcId="{2FE1C353-284C-438D-A7CC-7D707AF45398}" destId="{AA915F0E-176D-4CA7-B68A-EB68F992773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CF797-71DB-4036-8CC5-AD6CFAD830E0}">
      <dsp:nvSpPr>
        <dsp:cNvPr id="0" name=""/>
        <dsp:cNvSpPr/>
      </dsp:nvSpPr>
      <dsp:spPr>
        <a:xfrm>
          <a:off x="3200405" y="1752597"/>
          <a:ext cx="2463754" cy="211856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Developing and managing a case</a:t>
          </a:r>
        </a:p>
      </dsp:txBody>
      <dsp:txXfrm>
        <a:off x="3607476" y="2102635"/>
        <a:ext cx="1649612" cy="1418491"/>
      </dsp:txXfrm>
    </dsp:sp>
    <dsp:sp modelId="{64DB49A8-3F33-4742-A575-28A4E9225ADC}">
      <dsp:nvSpPr>
        <dsp:cNvPr id="0" name=""/>
        <dsp:cNvSpPr/>
      </dsp:nvSpPr>
      <dsp:spPr>
        <a:xfrm>
          <a:off x="4724054" y="854935"/>
          <a:ext cx="872358" cy="7516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25E6A-66F4-4119-8907-CEA0EC1D1A6A}">
      <dsp:nvSpPr>
        <dsp:cNvPr id="0" name=""/>
        <dsp:cNvSpPr/>
      </dsp:nvSpPr>
      <dsp:spPr>
        <a:xfrm>
          <a:off x="3166425" y="-8261"/>
          <a:ext cx="2472372" cy="168465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Mechanisms for confiscation</a:t>
          </a:r>
        </a:p>
      </dsp:txBody>
      <dsp:txXfrm>
        <a:off x="3532891" y="241446"/>
        <a:ext cx="1739440" cy="1185240"/>
      </dsp:txXfrm>
    </dsp:sp>
    <dsp:sp modelId="{54383AB4-9920-4F24-8B06-02567E2AEF39}">
      <dsp:nvSpPr>
        <dsp:cNvPr id="0" name=""/>
        <dsp:cNvSpPr/>
      </dsp:nvSpPr>
      <dsp:spPr>
        <a:xfrm>
          <a:off x="5742164" y="2260124"/>
          <a:ext cx="872358" cy="7516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68413-B06B-4E67-B818-C0CC0C90EC11}">
      <dsp:nvSpPr>
        <dsp:cNvPr id="0" name=""/>
        <dsp:cNvSpPr/>
      </dsp:nvSpPr>
      <dsp:spPr>
        <a:xfrm>
          <a:off x="5181592" y="869647"/>
          <a:ext cx="2494408" cy="183508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International cooperation in asset recovery </a:t>
          </a:r>
        </a:p>
      </dsp:txBody>
      <dsp:txXfrm>
        <a:off x="5564220" y="1151139"/>
        <a:ext cx="1729152" cy="1272099"/>
      </dsp:txXfrm>
    </dsp:sp>
    <dsp:sp modelId="{9D325D39-0C78-4673-BD1F-6AA9373F0C43}">
      <dsp:nvSpPr>
        <dsp:cNvPr id="0" name=""/>
        <dsp:cNvSpPr/>
      </dsp:nvSpPr>
      <dsp:spPr>
        <a:xfrm>
          <a:off x="5034919" y="3846318"/>
          <a:ext cx="872358" cy="7516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D057D-D7F1-4CF4-9650-BB775F8631F1}">
      <dsp:nvSpPr>
        <dsp:cNvPr id="0" name=""/>
        <dsp:cNvSpPr/>
      </dsp:nvSpPr>
      <dsp:spPr>
        <a:xfrm>
          <a:off x="5181601" y="2808034"/>
          <a:ext cx="2536264" cy="19809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Civil proceedings; domestic confiscation proceedings undertaken in foreign jurisdictions  </a:t>
          </a:r>
        </a:p>
      </dsp:txBody>
      <dsp:txXfrm>
        <a:off x="5581605" y="3120450"/>
        <a:ext cx="1736256" cy="1356074"/>
      </dsp:txXfrm>
    </dsp:sp>
    <dsp:sp modelId="{2B082E55-6D97-488C-95CD-C1FFB5DBDC16}">
      <dsp:nvSpPr>
        <dsp:cNvPr id="0" name=""/>
        <dsp:cNvSpPr/>
      </dsp:nvSpPr>
      <dsp:spPr>
        <a:xfrm>
          <a:off x="3280522" y="4010971"/>
          <a:ext cx="872358" cy="7516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7C9CB-8BBF-45AD-9626-180FADDF4100}">
      <dsp:nvSpPr>
        <dsp:cNvPr id="0" name=""/>
        <dsp:cNvSpPr/>
      </dsp:nvSpPr>
      <dsp:spPr>
        <a:xfrm>
          <a:off x="3283304" y="3886201"/>
          <a:ext cx="2306561" cy="171360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Securing evidence and tracing assets</a:t>
          </a:r>
        </a:p>
      </dsp:txBody>
      <dsp:txXfrm>
        <a:off x="3638709" y="4150241"/>
        <a:ext cx="1595751" cy="1185522"/>
      </dsp:txXfrm>
    </dsp:sp>
    <dsp:sp modelId="{3A76A9DD-79DD-4FA7-AC71-82B389679058}">
      <dsp:nvSpPr>
        <dsp:cNvPr id="0" name=""/>
        <dsp:cNvSpPr/>
      </dsp:nvSpPr>
      <dsp:spPr>
        <a:xfrm>
          <a:off x="2245739" y="2606346"/>
          <a:ext cx="872358" cy="7516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5FAAF-D8E3-43D7-8C95-44E18899E922}">
      <dsp:nvSpPr>
        <dsp:cNvPr id="0" name=""/>
        <dsp:cNvSpPr/>
      </dsp:nvSpPr>
      <dsp:spPr>
        <a:xfrm>
          <a:off x="1246466" y="2884228"/>
          <a:ext cx="2431445" cy="181857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Securing the assets</a:t>
          </a:r>
        </a:p>
      </dsp:txBody>
      <dsp:txXfrm>
        <a:off x="1622275" y="3165311"/>
        <a:ext cx="1679827" cy="1256410"/>
      </dsp:txXfrm>
    </dsp:sp>
    <dsp:sp modelId="{AA915F0E-176D-4CA7-B68A-EB68F992773A}">
      <dsp:nvSpPr>
        <dsp:cNvPr id="0" name=""/>
        <dsp:cNvSpPr/>
      </dsp:nvSpPr>
      <dsp:spPr>
        <a:xfrm>
          <a:off x="1246475" y="903036"/>
          <a:ext cx="2435670" cy="183057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Managing assets subject to confiscation</a:t>
          </a:r>
        </a:p>
      </dsp:txBody>
      <dsp:txXfrm>
        <a:off x="1623779" y="1186606"/>
        <a:ext cx="1681062" cy="1263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607A1-0186-494C-A3A9-07772C489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3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BACCAB-D60E-5D4C-9575-030BC7C72B1D}" type="datetimeFigureOut">
              <a:rPr lang="en-US"/>
              <a:pPr/>
              <a:t>11/20/20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3C551B-FB78-B248-85BC-CAC8E1FB7F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7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0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Every year between USD 20 and 40 billions of public funds are embezzled (equivalent of 20% to 40% of the global ODA).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2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CFT = combating the financing of terrorism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74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5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cases from which lessons were drawn included the Lava </a:t>
            </a:r>
            <a:r>
              <a:rPr lang="en-SG" sz="1200" b="0" i="0" kern="1200" dirty="0" err="1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Jato</a:t>
            </a:r>
            <a:r>
              <a:rPr lang="en-SG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case in Brazil, the return of assets stolen by former President Sani Abacha to Nigeria, the return of stolen assets to Kazakhstan, and the return of assets to Kenya through a multi-party framework for the return of assets from Crime and Corruption in Kenya (FRACCK).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29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551B-FB78-B248-85BC-CAC8E1FB7F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6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5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8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71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90600" y="533400"/>
            <a:ext cx="7013448" cy="5779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0153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62647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6324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2648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2209800"/>
            <a:ext cx="65532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3400" y="2743200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990600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43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408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566160"/>
            <a:ext cx="530352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4960" y="3566160"/>
            <a:ext cx="374904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752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389120"/>
            <a:ext cx="45720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3440" y="4389120"/>
            <a:ext cx="448056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792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374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ＭＳ Ｐゴシック" charset="-128"/>
              <a:cs typeface="+mn-cs"/>
            </a:endParaRP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261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32610" y="0"/>
            <a:ext cx="4526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322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7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440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9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0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1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4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9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725" r:id="rId13"/>
    <p:sldLayoutId id="2147483727" r:id="rId14"/>
    <p:sldLayoutId id="2147483719" r:id="rId15"/>
    <p:sldLayoutId id="2147483720" r:id="rId16"/>
    <p:sldLayoutId id="2147483721" r:id="rId17"/>
    <p:sldLayoutId id="2147483728" r:id="rId18"/>
    <p:sldLayoutId id="2147483723" r:id="rId19"/>
    <p:sldLayoutId id="214748372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idelines.assetrecovery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-corruptio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lgovernance.org/sites/default/files/2020-09/200902_AR_Guide_FINAL.pdf" TargetMode="External"/><Relationship Id="rId2" Type="http://schemas.openxmlformats.org/officeDocument/2006/relationships/hyperlink" Target="https://star.worldbank.org/?q=publications&amp;keys=&amp;sort_by=field_date_value&amp;sort_order=DESC&amp;items_per_page=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odc.org/unodc/en/corruption/asset-recovery.html" TargetMode="External"/><Relationship Id="rId4" Type="http://schemas.openxmlformats.org/officeDocument/2006/relationships/hyperlink" Target="https://star.worldbank.org/about-us/global-forum-asset-recovery-gfa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0DD65B-D9AD-411E-8D0F-0AE83BCE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60020"/>
            <a:ext cx="1039368" cy="216535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C5F1CCB-9F50-6244-B0A6-992E7B145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31691"/>
            <a:ext cx="7592568" cy="1397109"/>
          </a:xfrm>
        </p:spPr>
        <p:txBody>
          <a:bodyPr>
            <a:noAutofit/>
          </a:bodyPr>
          <a:lstStyle/>
          <a:p>
            <a:r>
              <a:rPr lang="en-SG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Lessons Learned on Recovering Stolen Assets: Key Standards, Mechanisms and Guidelines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49A05B36-66B9-2642-B106-CFF007B66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182" y="5300871"/>
            <a:ext cx="7934218" cy="139711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Presentation by: Anga R Timilsina (PhD)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Global Anti-Corruption Advisor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UNDP Global Centre for Technology, Innovation and Sustainable Development, Singapore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5448ED-3FC5-4B14-A306-38664B753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8" r="5712"/>
          <a:stretch/>
        </p:blipFill>
        <p:spPr bwMode="auto">
          <a:xfrm>
            <a:off x="1219200" y="1832224"/>
            <a:ext cx="6096000" cy="3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3CB6A-9F11-4210-94B2-6EF31F9A876E}"/>
              </a:ext>
            </a:extLst>
          </p:cNvPr>
          <p:cNvSpPr txBox="1"/>
          <p:nvPr/>
        </p:nvSpPr>
        <p:spPr>
          <a:xfrm>
            <a:off x="1223481" y="4844573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source: </a:t>
            </a:r>
            <a:r>
              <a:rPr lang="en-US" sz="1200" dirty="0" err="1"/>
              <a:t>StAR</a:t>
            </a:r>
            <a:r>
              <a:rPr lang="en-US" sz="1200" dirty="0"/>
              <a:t> Initiative</a:t>
            </a:r>
          </a:p>
        </p:txBody>
      </p:sp>
    </p:spTree>
    <p:extLst>
      <p:ext uri="{BB962C8B-B14F-4D97-AF65-F5344CB8AC3E}">
        <p14:creationId xmlns:p14="http://schemas.microsoft.com/office/powerpoint/2010/main" val="340321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0DD65B-D9AD-411E-8D0F-0AE83BCE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60020"/>
            <a:ext cx="1039368" cy="216535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CB9B799-266E-4862-A229-42F0CFB34B28}"/>
              </a:ext>
            </a:extLst>
          </p:cNvPr>
          <p:cNvSpPr txBox="1">
            <a:spLocks/>
          </p:cNvSpPr>
          <p:nvPr/>
        </p:nvSpPr>
        <p:spPr bwMode="auto">
          <a:xfrm>
            <a:off x="103632" y="241357"/>
            <a:ext cx="8001000" cy="9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Lausanne guidelines for the efficient recovery of stolen assets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E18DB44-71C6-4BD5-B2EF-C62796BB2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55340"/>
              </p:ext>
            </p:extLst>
          </p:nvPr>
        </p:nvGraphicFramePr>
        <p:xfrm>
          <a:off x="152400" y="762000"/>
          <a:ext cx="8887968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137">
                  <a:extLst>
                    <a:ext uri="{9D8B030D-6E8A-4147-A177-3AD203B41FA5}">
                      <a16:colId xmlns:a16="http://schemas.microsoft.com/office/drawing/2014/main" val="2990206101"/>
                    </a:ext>
                  </a:extLst>
                </a:gridCol>
                <a:gridCol w="6215831">
                  <a:extLst>
                    <a:ext uri="{9D8B030D-6E8A-4147-A177-3AD203B41FA5}">
                      <a16:colId xmlns:a16="http://schemas.microsoft.com/office/drawing/2014/main" val="4180920641"/>
                    </a:ext>
                  </a:extLst>
                </a:gridCol>
              </a:tblGrid>
              <a:tr h="438039">
                <a:tc>
                  <a:txBody>
                    <a:bodyPr/>
                    <a:lstStyle/>
                    <a:p>
                      <a:r>
                        <a:rPr lang="en-US" sz="1700" dirty="0"/>
                        <a:t>Guideline 1: Preliminary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700" dirty="0"/>
                        <a:t>Prior to a criminal investigation, involved jurisdictions should undertake a sufficient preliminary review, using all sources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243758"/>
                  </a:ext>
                </a:extLst>
              </a:tr>
              <a:tr h="438039">
                <a:tc>
                  <a:txBody>
                    <a:bodyPr/>
                    <a:lstStyle/>
                    <a:p>
                      <a:r>
                        <a:rPr lang="en-US" sz="1700" dirty="0"/>
                        <a:t>Guideline 2: Restraining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7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Involved jurisdictions should promptly consider various options for preventing the untimely dissipation of assets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46935"/>
                  </a:ext>
                </a:extLst>
              </a:tr>
              <a:tr h="438039">
                <a:tc>
                  <a:txBody>
                    <a:bodyPr/>
                    <a:lstStyle/>
                    <a:p>
                      <a:r>
                        <a:rPr lang="en-US" sz="1700" dirty="0"/>
                        <a:t>Guideline 3: Investigation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700" dirty="0"/>
                        <a:t>Develop a comprehensive investigative and legal strategy for the case in consultation with all concerned public institutions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848406"/>
                  </a:ext>
                </a:extLst>
              </a:tr>
              <a:tr h="438039">
                <a:tc>
                  <a:txBody>
                    <a:bodyPr/>
                    <a:lstStyle/>
                    <a:p>
                      <a:r>
                        <a:rPr lang="en-US" sz="1700" dirty="0"/>
                        <a:t>Guideline 4: 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700" dirty="0"/>
                        <a:t>Consider – and discuss with the jurisdiction to be requested – the timing of various types of requests for MLA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49211"/>
                  </a:ext>
                </a:extLst>
              </a:tr>
              <a:tr h="438039">
                <a:tc>
                  <a:txBody>
                    <a:bodyPr/>
                    <a:lstStyle/>
                    <a:p>
                      <a:r>
                        <a:rPr lang="en-US" sz="1700" dirty="0"/>
                        <a:t>Guideline 5: Legal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700" dirty="0"/>
                        <a:t>Requesting and requested jurisdictions need to understand the legal requirements of one another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76796"/>
                  </a:ext>
                </a:extLst>
              </a:tr>
              <a:tr h="438039">
                <a:tc>
                  <a:txBody>
                    <a:bodyPr/>
                    <a:lstStyle/>
                    <a:p>
                      <a:r>
                        <a:rPr lang="en-US" sz="1700" dirty="0"/>
                        <a:t>Guideline 6: Contacts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700" dirty="0"/>
                        <a:t>Requesting and requested jurisdictions should establish and use direct contacts between practitioner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05801"/>
                  </a:ext>
                </a:extLst>
              </a:tr>
              <a:tr h="438039">
                <a:tc>
                  <a:txBody>
                    <a:bodyPr/>
                    <a:lstStyle/>
                    <a:p>
                      <a:r>
                        <a:rPr lang="en-US" sz="1700" dirty="0"/>
                        <a:t>Guideline 7: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700" dirty="0"/>
                        <a:t>Promptly discuss relevant elements of the investigative/legal strategy, a case outline and subject profile with involved jurisdictions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29634"/>
                  </a:ext>
                </a:extLst>
              </a:tr>
              <a:tr h="438039">
                <a:tc>
                  <a:txBody>
                    <a:bodyPr/>
                    <a:lstStyle/>
                    <a:p>
                      <a:r>
                        <a:rPr lang="en-US" sz="1700" dirty="0"/>
                        <a:t>Guideline 8: Parallel investigations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700" dirty="0"/>
                        <a:t>Requested jurisdictions should consider initiating a parallel investigation into the assets and the facts surrounding these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452278"/>
                  </a:ext>
                </a:extLst>
              </a:tr>
              <a:tr h="438039">
                <a:tc>
                  <a:txBody>
                    <a:bodyPr/>
                    <a:lstStyle/>
                    <a:p>
                      <a:r>
                        <a:rPr lang="en-US" sz="1700" dirty="0"/>
                        <a:t>Guideline 9: Draft request for 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700" dirty="0"/>
                        <a:t>Share draft requests for MLA between the requesting and requested jurisdictions to confirm all requirements are met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975060"/>
                  </a:ext>
                </a:extLst>
              </a:tr>
              <a:tr h="438039">
                <a:tc>
                  <a:txBody>
                    <a:bodyPr/>
                    <a:lstStyle/>
                    <a:p>
                      <a:r>
                        <a:rPr lang="en-SG" sz="1700" dirty="0"/>
                        <a:t>Guideline 10: Execution of request for MLA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700" dirty="0"/>
                        <a:t>The requested authority proceeds to the execution of the request.</a:t>
                      </a:r>
                    </a:p>
                    <a:p>
                      <a:r>
                        <a:rPr lang="en-US" sz="1700" dirty="0">
                          <a:hlinkClick r:id="rId4"/>
                        </a:rPr>
                        <a:t>https://guidelines.assetrecovery.org/</a:t>
                      </a:r>
                      <a:r>
                        <a:rPr lang="en-US" sz="17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072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66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EEF7ED-FB1E-4E4B-BCF2-69310D3D0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18889" r="19167" b="57407"/>
          <a:stretch/>
        </p:blipFill>
        <p:spPr>
          <a:xfrm>
            <a:off x="76200" y="76200"/>
            <a:ext cx="8763000" cy="1400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5370E-3C62-4DB1-8762-093D7CC2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04799"/>
            <a:ext cx="6324600" cy="943047"/>
          </a:xfrm>
        </p:spPr>
        <p:txBody>
          <a:bodyPr>
            <a:normAutofit fontScale="90000"/>
          </a:bodyPr>
          <a:lstStyle/>
          <a:p>
            <a:r>
              <a:rPr lang="en-SG" sz="2800" b="1" dirty="0"/>
              <a:t>GFAR Principles for Disposition and Transfer of</a:t>
            </a:r>
            <a:br>
              <a:rPr lang="en-SG" sz="2800" b="1" dirty="0"/>
            </a:br>
            <a:r>
              <a:rPr lang="en-SG" sz="2800" b="1" dirty="0"/>
              <a:t>Confiscated Stolen Assets in Corruption Cases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793A-D6BC-414A-AC57-78290410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495352"/>
            <a:ext cx="8164830" cy="5134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PRINCIPLE 1: PARTNERSHIP </a:t>
            </a:r>
            <a:r>
              <a:rPr lang="en-US" sz="2000" dirty="0"/>
              <a:t>(</a:t>
            </a:r>
            <a:r>
              <a:rPr lang="en-SG" sz="2000" dirty="0"/>
              <a:t>strong partnership between transferring and receiving countries help build trust and confidence.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r>
              <a:rPr lang="en-SG" sz="2000" b="1" dirty="0"/>
              <a:t>PRINCIPLE 2: MUTUAL INTERESTS </a:t>
            </a:r>
            <a:r>
              <a:rPr lang="en-SG" sz="2000" dirty="0"/>
              <a:t>(recognize that both transferring and receiving countries have shared interests; establish mutually agreed arrangement).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r>
              <a:rPr lang="en-US" sz="2000" b="1" dirty="0"/>
              <a:t>PRINCIPLE 3: EARLY DIALOGUE </a:t>
            </a:r>
            <a:r>
              <a:rPr lang="en-US" sz="2000" dirty="0"/>
              <a:t>(</a:t>
            </a:r>
            <a:r>
              <a:rPr lang="en-SG" sz="2000" dirty="0"/>
              <a:t>commence dialogue between transferring and receiving countries at the earliest opportunity in the process, and continuing dialogue throughout the process).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r>
              <a:rPr lang="en-SG" sz="2000" b="1" dirty="0"/>
              <a:t>PRINCIPLE 4: TRANSPARENCY AND ACCOUNTABILITY </a:t>
            </a:r>
            <a:r>
              <a:rPr lang="en-SG" sz="2000" dirty="0"/>
              <a:t>(information on the transfer and administration of returned assets should be made public).</a:t>
            </a:r>
          </a:p>
          <a:p>
            <a:pPr marL="0" indent="0">
              <a:buNone/>
            </a:pPr>
            <a:endParaRPr lang="en-SG" sz="2000" dirty="0"/>
          </a:p>
          <a:p>
            <a:pPr marL="0" indent="0">
              <a:buNone/>
            </a:pPr>
            <a:r>
              <a:rPr lang="en-SG" sz="2000" b="1" dirty="0"/>
              <a:t>PRINCIPLE 5: BENEFICIARIES </a:t>
            </a:r>
            <a:r>
              <a:rPr lang="en-SG" sz="2000" dirty="0"/>
              <a:t>(stolen assets recovered from corrupt officials should benefit the people harmed by the underlying corruption).</a:t>
            </a:r>
            <a:endParaRPr lang="en-SG" sz="2200" dirty="0"/>
          </a:p>
          <a:p>
            <a:endParaRPr lang="en-SG" sz="2200" dirty="0"/>
          </a:p>
          <a:p>
            <a:endParaRPr lang="en-SG" sz="2200" dirty="0"/>
          </a:p>
          <a:p>
            <a:endParaRPr lang="en-US" sz="2200" dirty="0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E0435E6A-7640-4C8D-B194-E468D748C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295400"/>
            <a:ext cx="816483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E410F-7AC0-4308-849B-21DF7056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20371" r="20000" b="58889"/>
          <a:stretch/>
        </p:blipFill>
        <p:spPr>
          <a:xfrm>
            <a:off x="0" y="220663"/>
            <a:ext cx="8763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5370E-3C62-4DB1-8762-093D7CC2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365126"/>
            <a:ext cx="6477000" cy="777874"/>
          </a:xfrm>
        </p:spPr>
        <p:txBody>
          <a:bodyPr>
            <a:normAutofit fontScale="90000"/>
          </a:bodyPr>
          <a:lstStyle/>
          <a:p>
            <a:r>
              <a:rPr lang="en-SG" sz="2400" b="1" dirty="0"/>
              <a:t>GFAR Principles for Disposition and Transfer of</a:t>
            </a:r>
            <a:br>
              <a:rPr lang="en-SG" sz="2400" b="1" dirty="0"/>
            </a:br>
            <a:r>
              <a:rPr lang="en-SG" sz="2400" b="1" dirty="0"/>
              <a:t>Confiscated Stolen Assets in Corruption Cases (contd.)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0793A-D6BC-414A-AC57-78290410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19" y="1584332"/>
            <a:ext cx="8164831" cy="51974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SG" sz="2200" b="1" dirty="0"/>
              <a:t>PRINCIPLE 6: STRENGTHENING ANTI-CORRUPTION AND DEVELOPMENT </a:t>
            </a:r>
            <a:r>
              <a:rPr lang="en-SG" sz="2200" dirty="0"/>
              <a:t>(to repair the damage done by corruption, and achieve development goals).</a:t>
            </a:r>
          </a:p>
          <a:p>
            <a:pPr marL="0" indent="0">
              <a:buNone/>
            </a:pPr>
            <a:endParaRPr lang="en-SG" sz="2200" dirty="0"/>
          </a:p>
          <a:p>
            <a:pPr marL="0" indent="0">
              <a:buNone/>
            </a:pPr>
            <a:r>
              <a:rPr lang="en-SG" sz="2200" b="1" dirty="0"/>
              <a:t>PRINCIPLE 7: CASE-SPECIFIC TREATMENT </a:t>
            </a:r>
            <a:r>
              <a:rPr lang="en-SG" sz="2200" dirty="0"/>
              <a:t>(disposition of confiscated proceeds of crime should be considered in a case-specific manner). </a:t>
            </a:r>
          </a:p>
          <a:p>
            <a:pPr marL="0" indent="0">
              <a:buNone/>
            </a:pPr>
            <a:endParaRPr lang="en-SG" sz="2200" dirty="0"/>
          </a:p>
          <a:p>
            <a:pPr marL="0" indent="0">
              <a:buNone/>
            </a:pPr>
            <a:r>
              <a:rPr lang="en-SG" sz="2200" b="1" dirty="0"/>
              <a:t>PRINCIPLE 8: CONSIDER USING AN AGREEMENT UNDER UNCAC ARTICLE 57(5) </a:t>
            </a:r>
            <a:r>
              <a:rPr lang="en-SG" sz="2200" dirty="0"/>
              <a:t>(The transferring mechanism(s) should, where possible, use existing political and institutional frameworks and be in line with the country development strategy).</a:t>
            </a:r>
          </a:p>
          <a:p>
            <a:pPr marL="0" indent="0">
              <a:buNone/>
            </a:pPr>
            <a:endParaRPr lang="en-SG" sz="2200" dirty="0"/>
          </a:p>
          <a:p>
            <a:pPr marL="0" indent="0">
              <a:buNone/>
            </a:pPr>
            <a:r>
              <a:rPr lang="en-SG" sz="2200" b="1" dirty="0"/>
              <a:t>PRINCIPLE 9: PRECLUSION OF BENEFIT TO OFFENDERS </a:t>
            </a:r>
            <a:r>
              <a:rPr lang="en-SG" sz="2200" dirty="0"/>
              <a:t>(ensure that the disposition of confiscated proceeds of crime do not benefit persons involved in the commission of the offence(s)).</a:t>
            </a:r>
          </a:p>
          <a:p>
            <a:pPr marL="0" indent="0">
              <a:buNone/>
            </a:pPr>
            <a:endParaRPr lang="en-SG" sz="2200" dirty="0"/>
          </a:p>
          <a:p>
            <a:pPr marL="0" indent="0">
              <a:buNone/>
            </a:pPr>
            <a:r>
              <a:rPr lang="en-SG" sz="2200" b="1" dirty="0"/>
              <a:t>PRINCIPLE 10: INCLUSION OF NON-GOVERNMENT STAKEHOLDERS </a:t>
            </a:r>
            <a:r>
              <a:rPr lang="en-SG" sz="2200" dirty="0"/>
              <a:t>(civil society, non-governmental organizations and community-based organizations, should be encouraged to participate in the process).</a:t>
            </a:r>
          </a:p>
          <a:p>
            <a:endParaRPr lang="en-SG" sz="2200" dirty="0"/>
          </a:p>
          <a:p>
            <a:endParaRPr lang="en-SG" sz="2200" dirty="0"/>
          </a:p>
          <a:p>
            <a:endParaRPr lang="en-US" sz="2200" dirty="0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6653B216-DFD2-487D-AFFE-444033A41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" y="1295400"/>
            <a:ext cx="8610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41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A0281-9E63-4691-92FA-B3603D4985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1"/>
            <a:ext cx="8991600" cy="4724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F58B97-EED7-4BD7-9A42-69F9F5C85966}"/>
              </a:ext>
            </a:extLst>
          </p:cNvPr>
          <p:cNvSpPr txBox="1"/>
          <p:nvPr/>
        </p:nvSpPr>
        <p:spPr>
          <a:xfrm>
            <a:off x="381000" y="417493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Recommendations from UNODC-organized international expert meetings on the return of stolen assets: Good practices and challenges</a:t>
            </a:r>
            <a:endParaRPr lang="en-US" sz="2800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F4707EE4-86D7-4E3F-B5B1-2B6761BFB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828800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2C971-D223-4EC2-BD62-85A0DC76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/>
          <a:lstStyle/>
          <a:p>
            <a:r>
              <a:rPr lang="en-US" b="1" dirty="0"/>
              <a:t>Lessons learned/recommendations: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DA1405-25B1-494F-AA3C-DC2D060C3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210550" cy="5029200"/>
          </a:xfrm>
        </p:spPr>
        <p:txBody>
          <a:bodyPr>
            <a:normAutofit fontScale="92500" lnSpcReduction="20000"/>
          </a:bodyPr>
          <a:lstStyle/>
          <a:p>
            <a:r>
              <a:rPr lang="en-SG" sz="2600" dirty="0"/>
              <a:t>Asset recovery needs a high-level policy and political commitment</a:t>
            </a:r>
          </a:p>
          <a:p>
            <a:r>
              <a:rPr lang="en-SG" sz="2600" dirty="0"/>
              <a:t>Need a range of tools (e.g., legislative tools) to rapidly freeze assets, confiscate them in the absence of	a conviction</a:t>
            </a:r>
          </a:p>
          <a:p>
            <a:r>
              <a:rPr lang="en-US" sz="2600" dirty="0"/>
              <a:t>Be proactive, not reactive to </a:t>
            </a:r>
            <a:r>
              <a:rPr lang="en-SG" sz="2600" dirty="0"/>
              <a:t>identify and freeze allegedly stolen assets while also establishing incentives for to initiate cases.</a:t>
            </a:r>
          </a:p>
          <a:p>
            <a:r>
              <a:rPr lang="en-SG" sz="2600" dirty="0"/>
              <a:t>Involve development agencies in asset recovery to raise credibility and ensure that resources that could be used for development (e.g., MoU between Uzbekistan and Switzerland; Nigeria – a tripartite MOU between Nigeria, Switzerland, and the World Bank for Abacha II case)</a:t>
            </a:r>
          </a:p>
          <a:p>
            <a:r>
              <a:rPr lang="en-SG" sz="2600" dirty="0"/>
              <a:t>Strengthen the country’s capacity to prevent illicit financial flows, promote the transparency of beneficial ownership, tax and trade systems, implement asset declaration and whistleblowing systems, and other preventive mechanisms.</a:t>
            </a:r>
          </a:p>
        </p:txBody>
      </p:sp>
    </p:spTree>
    <p:extLst>
      <p:ext uri="{BB962C8B-B14F-4D97-AF65-F5344CB8AC3E}">
        <p14:creationId xmlns:p14="http://schemas.microsoft.com/office/powerpoint/2010/main" val="335784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D6714D-20C3-41A5-8A15-5EE2FB4DA2C1}"/>
              </a:ext>
            </a:extLst>
          </p:cNvPr>
          <p:cNvSpPr txBox="1"/>
          <p:nvPr/>
        </p:nvSpPr>
        <p:spPr>
          <a:xfrm>
            <a:off x="1037333" y="4191000"/>
            <a:ext cx="70693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tx2"/>
                </a:solidFill>
                <a:latin typeface="Avenir LT Std 45 Book" panose="020B0502020203020204" pitchFamily="34" charset="0"/>
              </a:rPr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6FFCA-0B5C-4856-9790-1B775D3F64EA}"/>
              </a:ext>
            </a:extLst>
          </p:cNvPr>
          <p:cNvSpPr txBox="1"/>
          <p:nvPr/>
        </p:nvSpPr>
        <p:spPr>
          <a:xfrm>
            <a:off x="1037333" y="4895463"/>
            <a:ext cx="706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Avenir LT Std 45 Book" panose="020B05020202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www.anti-corruption.org</a:t>
            </a:r>
            <a:endParaRPr lang="en-US" sz="2400" dirty="0">
              <a:solidFill>
                <a:schemeClr val="tx2"/>
              </a:solidFill>
              <a:latin typeface="Avenir LT Std 45 Book" panose="020B0502020203020204" pitchFamily="34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Avenir LT Std 45 Book" panose="020B0502020203020204" pitchFamily="34" charset="0"/>
              </a:rPr>
              <a:t>@UNDPGAIN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  <a:latin typeface="Avenir LT Std 45 Book" panose="020B0502020203020204" pitchFamily="34" charset="0"/>
              </a:rPr>
              <a:t>@</a:t>
            </a:r>
            <a:r>
              <a:rPr lang="en-US" sz="2400" b="1" dirty="0" err="1">
                <a:solidFill>
                  <a:schemeClr val="tx2"/>
                </a:solidFill>
                <a:latin typeface="Avenir LT Std 45 Book" panose="020B0502020203020204" pitchFamily="34" charset="0"/>
              </a:rPr>
              <a:t>AngaTimilsina</a:t>
            </a:r>
            <a:endParaRPr lang="en-US" sz="2400" b="1" dirty="0">
              <a:solidFill>
                <a:schemeClr val="tx2"/>
              </a:solidFill>
              <a:latin typeface="Avenir LT Std 45 Book" panose="020B0502020203020204" pitchFamily="34" charset="0"/>
            </a:endParaRPr>
          </a:p>
        </p:txBody>
      </p:sp>
      <p:pic>
        <p:nvPicPr>
          <p:cNvPr id="10" name="Picture 7" descr="Related image">
            <a:extLst>
              <a:ext uri="{FF2B5EF4-FFF2-40B4-BE49-F238E27FC236}">
                <a16:creationId xmlns:a16="http://schemas.microsoft.com/office/drawing/2014/main" id="{6E884168-C22F-4809-89AF-E505DD00F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4407" r="5211" b="4246"/>
          <a:stretch/>
        </p:blipFill>
        <p:spPr bwMode="auto">
          <a:xfrm>
            <a:off x="2552700" y="1181940"/>
            <a:ext cx="4038600" cy="282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E991D4-7F7C-2843-B96A-CC0194348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-1"/>
            <a:ext cx="1424609" cy="21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0DD65B-D9AD-411E-8D0F-0AE83BCE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60020"/>
            <a:ext cx="1039368" cy="216535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CB9B799-266E-4862-A229-42F0CFB34B28}"/>
              </a:ext>
            </a:extLst>
          </p:cNvPr>
          <p:cNvSpPr txBox="1">
            <a:spLocks/>
          </p:cNvSpPr>
          <p:nvPr/>
        </p:nvSpPr>
        <p:spPr bwMode="auto">
          <a:xfrm>
            <a:off x="628650" y="498158"/>
            <a:ext cx="495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id="{72A08084-E9CF-48D2-836D-FFAB37FA4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" y="140208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14E65CE-D0B1-456C-837F-917539D8DA53}"/>
              </a:ext>
            </a:extLst>
          </p:cNvPr>
          <p:cNvSpPr txBox="1">
            <a:spLocks/>
          </p:cNvSpPr>
          <p:nvPr/>
        </p:nvSpPr>
        <p:spPr>
          <a:xfrm>
            <a:off x="502920" y="2278062"/>
            <a:ext cx="7574280" cy="320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SG" sz="2800" dirty="0">
                <a:solidFill>
                  <a:schemeClr val="bg1"/>
                </a:solidFill>
              </a:rPr>
              <a:t>Progress so far on recovering stolen assets</a:t>
            </a:r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SG" sz="2800" dirty="0">
                <a:solidFill>
                  <a:schemeClr val="bg1"/>
                </a:solidFill>
              </a:rPr>
              <a:t>Good practices, key standards, mechanisms and guidelines</a:t>
            </a:r>
          </a:p>
          <a:p>
            <a:pPr marL="514350" indent="-51435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SG" sz="2800" dirty="0">
                <a:solidFill>
                  <a:schemeClr val="bg1"/>
                </a:solidFill>
              </a:rPr>
              <a:t>Lessons learned and recommendations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1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0DD65B-D9AD-411E-8D0F-0AE83BCE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60020"/>
            <a:ext cx="1039368" cy="216535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CB9B799-266E-4862-A229-42F0CFB34B28}"/>
              </a:ext>
            </a:extLst>
          </p:cNvPr>
          <p:cNvSpPr txBox="1">
            <a:spLocks/>
          </p:cNvSpPr>
          <p:nvPr/>
        </p:nvSpPr>
        <p:spPr bwMode="auto">
          <a:xfrm>
            <a:off x="628650" y="381000"/>
            <a:ext cx="7372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so far: Asset recovery now has a wider recognition as a major  global development, governance and </a:t>
            </a:r>
            <a:r>
              <a:rPr lang="en-US" altLang="en-US" sz="4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anti-corruption</a:t>
            </a:r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</a:t>
            </a:r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id="{72A08084-E9CF-48D2-836D-FFAB37FA4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" y="13716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2952C-066B-4129-9148-425D67226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22" y="1600204"/>
            <a:ext cx="7797978" cy="525779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</a:rPr>
              <a:t>There is greater recognition now that the recovery of stolen assets matters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Development case/development financing issue; political case (accountability, legitimacy, stability); Rule of law case (ending impunity safe havens, deterrence, establishing rule of law and compensating victims).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</a:rPr>
              <a:t>The Advent of UNCAC in 2005: </a:t>
            </a:r>
            <a:r>
              <a:rPr lang="en-SG" sz="2400" b="1" dirty="0">
                <a:solidFill>
                  <a:srgbClr val="FFFF00"/>
                </a:solidFill>
              </a:rPr>
              <a:t>Chapter V, Asset Recovery - </a:t>
            </a:r>
            <a:r>
              <a:rPr lang="en-SG" sz="2400" b="1" dirty="0">
                <a:solidFill>
                  <a:schemeClr val="bg1"/>
                </a:solidFill>
              </a:rPr>
              <a:t>a major breakthrough (“The return of assets is a fundamental principle of this Convention…);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2400" b="1" dirty="0">
                <a:solidFill>
                  <a:srgbClr val="FFFF00"/>
                </a:solidFill>
              </a:rPr>
              <a:t>UNGASS 2021</a:t>
            </a:r>
            <a:r>
              <a:rPr lang="en-SG" sz="2400" b="1" dirty="0">
                <a:solidFill>
                  <a:schemeClr val="bg1"/>
                </a:solidFill>
              </a:rPr>
              <a:t>: </a:t>
            </a:r>
            <a:r>
              <a:rPr lang="en-SG" sz="2400" dirty="0">
                <a:solidFill>
                  <a:schemeClr val="bg1"/>
                </a:solidFill>
              </a:rPr>
              <a:t>Special session of the UN General Assembly against corruption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</a:rPr>
              <a:t>There is recognition that it is a development issue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2030 Agenda (Target 16.4: </a:t>
            </a:r>
            <a:r>
              <a:rPr lang="en-SG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By 2030, significantly reduce illicit financial and strengthen the recovery and return of stolen assets) (Target 17.1: strengthen domestic resource mobilization; 2015 Addis Ababa Action Agenda on Financing for Development (urged countries to recover and return stolen assets to their country of origin).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G" sz="2400" b="1" dirty="0">
                <a:solidFill>
                  <a:srgbClr val="FFFF00"/>
                </a:solidFill>
              </a:rPr>
              <a:t>We now have more examples, practices and lessons learned </a:t>
            </a:r>
            <a:r>
              <a:rPr lang="en-SG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 terms of what is working and what is not working.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3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0DD65B-D9AD-411E-8D0F-0AE83BCE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60020"/>
            <a:ext cx="1039368" cy="216535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CB9B799-266E-4862-A229-42F0CFB34B28}"/>
              </a:ext>
            </a:extLst>
          </p:cNvPr>
          <p:cNvSpPr txBox="1">
            <a:spLocks/>
          </p:cNvSpPr>
          <p:nvPr/>
        </p:nvSpPr>
        <p:spPr bwMode="auto">
          <a:xfrm>
            <a:off x="140002" y="304800"/>
            <a:ext cx="2209800" cy="32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Initiative 2019 report: Progress is slow.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EACCC-94EB-435A-ACDC-CC3D7F0D2E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67" t="18889" r="20000" b="17407"/>
          <a:stretch/>
        </p:blipFill>
        <p:spPr>
          <a:xfrm>
            <a:off x="2057401" y="76200"/>
            <a:ext cx="6993242" cy="48750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48EB02-59DC-4F0F-8EC7-F7CA22737B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02" r="7129"/>
          <a:stretch/>
        </p:blipFill>
        <p:spPr>
          <a:xfrm>
            <a:off x="0" y="3733800"/>
            <a:ext cx="4478641" cy="2971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D6AD94-6FA7-4062-9B7F-85DC70E65697}"/>
              </a:ext>
            </a:extLst>
          </p:cNvPr>
          <p:cNvSpPr/>
          <p:nvPr/>
        </p:nvSpPr>
        <p:spPr>
          <a:xfrm>
            <a:off x="4572000" y="5027474"/>
            <a:ext cx="4468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>
                <a:solidFill>
                  <a:schemeClr val="bg1"/>
                </a:solidFill>
                <a:latin typeface="arial" panose="020B0604020202020204" pitchFamily="34" charset="0"/>
              </a:rPr>
              <a:t>The tracing, freezing, confiscating and returning the stolen assets to their country of origin is usually a complex and lengthy process,  involving multiple jurisdictions and often complicated by technical, legal or political barriers.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89D0C-D4D5-4988-9C56-C5C640270A65}"/>
              </a:ext>
            </a:extLst>
          </p:cNvPr>
          <p:cNvSpPr txBox="1"/>
          <p:nvPr/>
        </p:nvSpPr>
        <p:spPr>
          <a:xfrm>
            <a:off x="3276600" y="57199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147.2m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61CF75-A08C-4B89-AD37-B79150B05AC7}"/>
              </a:ext>
            </a:extLst>
          </p:cNvPr>
          <p:cNvSpPr txBox="1"/>
          <p:nvPr/>
        </p:nvSpPr>
        <p:spPr>
          <a:xfrm>
            <a:off x="1760306" y="431927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(Estimates: 2010-2012)</a:t>
            </a:r>
          </a:p>
        </p:txBody>
      </p:sp>
    </p:spTree>
    <p:extLst>
      <p:ext uri="{BB962C8B-B14F-4D97-AF65-F5344CB8AC3E}">
        <p14:creationId xmlns:p14="http://schemas.microsoft.com/office/powerpoint/2010/main" val="132167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B08F-81B9-47D6-A369-0ED0E7FA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barriers for asset recovery as highlited by the </a:t>
            </a:r>
            <a:r>
              <a:rPr lang="en-US" dirty="0" err="1"/>
              <a:t>StAR</a:t>
            </a:r>
            <a:r>
              <a:rPr lang="en-US" dirty="0"/>
              <a:t>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6C5B0-C77D-4C88-916C-19889DEF8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4"/>
            <a:ext cx="8763000" cy="472757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Lack of trust/ineffective communication </a:t>
            </a:r>
            <a:r>
              <a:rPr lang="en-US" dirty="0"/>
              <a:t>is major barrier to </a:t>
            </a:r>
            <a:r>
              <a:rPr lang="en-SG" dirty="0"/>
              <a:t>ensure successful and proactive international cooperation for all of the asset recovery stages</a:t>
            </a:r>
            <a:endParaRPr lang="en-US" dirty="0"/>
          </a:p>
          <a:p>
            <a:r>
              <a:rPr lang="en-SG" b="1" dirty="0">
                <a:solidFill>
                  <a:schemeClr val="accent2"/>
                </a:solidFill>
              </a:rPr>
              <a:t>Lack of a Comprehensive Asset Recovery Policy</a:t>
            </a:r>
            <a:r>
              <a:rPr lang="en-SG" dirty="0"/>
              <a:t>: t a mix of political sensitivities around asset recovery; a lack of priority; and a failure to align tools, expertise, and resources to sustain asset recovery programme</a:t>
            </a:r>
          </a:p>
          <a:p>
            <a:r>
              <a:rPr lang="en-SG" b="1" dirty="0">
                <a:solidFill>
                  <a:schemeClr val="accent2"/>
                </a:solidFill>
              </a:rPr>
              <a:t>Lack of sufficient resources</a:t>
            </a:r>
            <a:r>
              <a:rPr lang="en-SG" dirty="0"/>
              <a:t>: Originating and requested jurisdictions oft </a:t>
            </a:r>
            <a:r>
              <a:rPr lang="en-SG" dirty="0" err="1"/>
              <a:t>en</a:t>
            </a:r>
            <a:r>
              <a:rPr lang="en-SG" dirty="0"/>
              <a:t> do not commit </a:t>
            </a:r>
            <a:r>
              <a:rPr lang="en-SG" dirty="0" err="1"/>
              <a:t>suffi</a:t>
            </a:r>
            <a:r>
              <a:rPr lang="en-SG" dirty="0"/>
              <a:t> </a:t>
            </a:r>
            <a:r>
              <a:rPr lang="en-SG" dirty="0" err="1"/>
              <a:t>cient</a:t>
            </a:r>
            <a:r>
              <a:rPr lang="en-SG" dirty="0"/>
              <a:t> resources to providing assistance in asset recovery cases.</a:t>
            </a:r>
          </a:p>
          <a:p>
            <a:r>
              <a:rPr lang="en-SG" b="1" dirty="0">
                <a:solidFill>
                  <a:schemeClr val="accent2"/>
                </a:solidFill>
              </a:rPr>
              <a:t>Lack of Adherence to and Enforcement of AML/CFT Measures</a:t>
            </a:r>
          </a:p>
          <a:p>
            <a:r>
              <a:rPr lang="en-SG" b="1" dirty="0">
                <a:solidFill>
                  <a:schemeClr val="accent2"/>
                </a:solidFill>
              </a:rPr>
              <a:t>Too Many Cooks in the Kitchen</a:t>
            </a:r>
            <a:r>
              <a:rPr lang="en-SG" dirty="0"/>
              <a:t>—Lack of Effective Coordination (e.g., diplomatic channels, transmission related to politically sensitive issues – politically exposed person)</a:t>
            </a:r>
          </a:p>
          <a:p>
            <a:r>
              <a:rPr lang="en-SG" b="1" dirty="0">
                <a:solidFill>
                  <a:schemeClr val="accent2"/>
                </a:solidFill>
              </a:rPr>
              <a:t>Quick Trigger on Formal MLA Submission</a:t>
            </a:r>
            <a:r>
              <a:rPr lang="en-SG" dirty="0"/>
              <a:t> (without certain prescribed procedures, requirements, and conditions, and the </a:t>
            </a:r>
            <a:r>
              <a:rPr lang="en-SG" dirty="0" err="1"/>
              <a:t>ueffective</a:t>
            </a:r>
            <a:r>
              <a:rPr lang="en-SG" dirty="0"/>
              <a:t> use of information </a:t>
            </a:r>
            <a:r>
              <a:rPr lang="en-SG" dirty="0" err="1"/>
              <a:t>communicaton</a:t>
            </a:r>
            <a:r>
              <a:rPr lang="en-SG" dirty="0"/>
              <a:t> and network before the formal process)</a:t>
            </a:r>
          </a:p>
          <a:p>
            <a:r>
              <a:rPr lang="en-SG" b="1" dirty="0">
                <a:solidFill>
                  <a:schemeClr val="accent2"/>
                </a:solidFill>
              </a:rPr>
              <a:t>Legal barriers </a:t>
            </a:r>
            <a:r>
              <a:rPr lang="en-SG" dirty="0"/>
              <a:t>– Differences in legal traditions; inability to provide MLA; failure to observe UNCAC and UNTOC; no quick freeze or restraint mechanisms; bank secrecy laws; lack of a non-conviction-based confiscation mechanism; Immunity Laws that Prevent Prosecution and MLA; etc.</a:t>
            </a:r>
          </a:p>
          <a:p>
            <a:endParaRPr lang="en-S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68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BEC0-9152-42A8-AAC7-557A3CCA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24200"/>
            <a:ext cx="7886700" cy="13255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SG" dirty="0"/>
              <a:t>Good practices, key standards, mechanisms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360780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0DD65B-D9AD-411E-8D0F-0AE83BCE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60020"/>
            <a:ext cx="1039368" cy="216535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CB9B799-266E-4862-A229-42F0CFB34B28}"/>
              </a:ext>
            </a:extLst>
          </p:cNvPr>
          <p:cNvSpPr txBox="1">
            <a:spLocks/>
          </p:cNvSpPr>
          <p:nvPr/>
        </p:nvSpPr>
        <p:spPr bwMode="auto">
          <a:xfrm>
            <a:off x="304800" y="498158"/>
            <a:ext cx="7372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practices on asset recovery:</a:t>
            </a:r>
          </a:p>
        </p:txBody>
      </p:sp>
      <p:sp>
        <p:nvSpPr>
          <p:cNvPr id="13" name="Line 3">
            <a:extLst>
              <a:ext uri="{FF2B5EF4-FFF2-40B4-BE49-F238E27FC236}">
                <a16:creationId xmlns:a16="http://schemas.microsoft.com/office/drawing/2014/main" id="{72A08084-E9CF-48D2-836D-FFAB37FA4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" y="140208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2952C-066B-4129-9148-425D67226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734300" cy="4607242"/>
          </a:xfrm>
        </p:spPr>
        <p:txBody>
          <a:bodyPr>
            <a:normAutofit lnSpcReduction="10000"/>
          </a:bodyPr>
          <a:lstStyle/>
          <a:p>
            <a:r>
              <a:rPr lang="en-S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Having early and open communication between the requesting and requested States. </a:t>
            </a:r>
          </a:p>
          <a:p>
            <a:r>
              <a:rPr lang="en-S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Building trust among the partners and understanding the differences in legal systems and domestic requirements when it comes to asset recovery and asset return. </a:t>
            </a:r>
          </a:p>
          <a:p>
            <a:r>
              <a:rPr lang="en-S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Seeking technical assistance and training to enable countries to fully use all available options for asset recovery and asset return. </a:t>
            </a:r>
          </a:p>
          <a:p>
            <a:r>
              <a:rPr lang="en-S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Developing capacity for all stages of asset recovery processes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1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E037-0833-4B4B-82E4-60C56560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7"/>
            <a:ext cx="8134350" cy="1082674"/>
          </a:xfrm>
        </p:spPr>
        <p:txBody>
          <a:bodyPr>
            <a:normAutofit/>
          </a:bodyPr>
          <a:lstStyle/>
          <a:p>
            <a:r>
              <a:rPr lang="en-US" sz="3200" b="1" dirty="0"/>
              <a:t>Key guidelines, resources and tools: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F7947-48E8-4CBB-B802-E55F17CE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410199"/>
          </a:xfrm>
        </p:spPr>
        <p:txBody>
          <a:bodyPr>
            <a:normAutofit fontScale="92500" lnSpcReduction="10000"/>
          </a:bodyPr>
          <a:lstStyle/>
          <a:p>
            <a:r>
              <a:rPr lang="en-SG" sz="2400" dirty="0">
                <a:hlinkClick r:id="rId2"/>
              </a:rPr>
              <a:t>The Stolen Asset Recovery Initiative (</a:t>
            </a:r>
            <a:r>
              <a:rPr lang="en-SG" sz="2400" dirty="0" err="1">
                <a:hlinkClick r:id="rId2"/>
              </a:rPr>
              <a:t>StAR</a:t>
            </a:r>
            <a:r>
              <a:rPr lang="en-SG" sz="2400" dirty="0">
                <a:hlinkClick r:id="rId2"/>
              </a:rPr>
              <a:t>) publications</a:t>
            </a:r>
            <a:r>
              <a:rPr lang="en-SG" sz="2400" dirty="0"/>
              <a:t>: </a:t>
            </a:r>
          </a:p>
          <a:p>
            <a:pPr lvl="1"/>
            <a:r>
              <a:rPr lang="en-SG" sz="2200" dirty="0"/>
              <a:t>Asset recovery handbook; global directory of networks on asset recovery, a database of ‘Asset Recovery Cases’; good practices of FIUs working with law enforcement agencies and prosecutors; good practices on non-conviction-based asset forfeiture; examples of technical support provided by the </a:t>
            </a:r>
            <a:r>
              <a:rPr lang="en-SG" sz="2200" dirty="0" err="1"/>
              <a:t>StAR</a:t>
            </a:r>
            <a:r>
              <a:rPr lang="en-SG" sz="2200" dirty="0"/>
              <a:t> initiative; </a:t>
            </a:r>
            <a:r>
              <a:rPr lang="en-SG" sz="2200" dirty="0" err="1"/>
              <a:t>StAR</a:t>
            </a:r>
            <a:r>
              <a:rPr lang="en-SG" sz="2200" dirty="0"/>
              <a:t> Database of Grand Corruption Cases: compilation of large-scale Corruption cases, etc.</a:t>
            </a:r>
          </a:p>
          <a:p>
            <a:r>
              <a:rPr lang="en-US" sz="2400" dirty="0">
                <a:hlinkClick r:id="rId3"/>
              </a:rPr>
              <a:t>Basel Institute on Governance guidelines/</a:t>
            </a:r>
            <a:r>
              <a:rPr lang="en-SG" sz="2400" dirty="0">
                <a:hlinkClick r:id="rId3"/>
              </a:rPr>
              <a:t>Lausanne guidelines for the efficient recovery of stolen assets</a:t>
            </a:r>
            <a:endParaRPr lang="en-SG" sz="2400" dirty="0"/>
          </a:p>
          <a:p>
            <a:r>
              <a:rPr lang="en-SG" sz="2400" dirty="0">
                <a:hlinkClick r:id="rId4"/>
              </a:rPr>
              <a:t>Global Forum on Asset Recovery (GFAR) principles</a:t>
            </a:r>
            <a:r>
              <a:rPr lang="en-SG" sz="2400" dirty="0"/>
              <a:t>: Inaugural meeting organized by UK and USA with support from </a:t>
            </a:r>
            <a:r>
              <a:rPr lang="en-SG" sz="2400" dirty="0" err="1"/>
              <a:t>StAR</a:t>
            </a:r>
            <a:r>
              <a:rPr lang="en-SG" sz="2400" dirty="0"/>
              <a:t> initiative on 4-6</a:t>
            </a:r>
            <a:r>
              <a:rPr lang="en-SG" sz="2400" baseline="30000" dirty="0"/>
              <a:t>th</a:t>
            </a:r>
            <a:r>
              <a:rPr lang="en-SG" sz="2400" dirty="0"/>
              <a:t> December 2017 in Washington D.C., focusing on assistance to four priority countries: Nigeria, Sri Lanka, Tunisia and Ukraine.</a:t>
            </a:r>
          </a:p>
          <a:p>
            <a:r>
              <a:rPr lang="en-SG" sz="2400" dirty="0">
                <a:hlinkClick r:id="rId5"/>
              </a:rPr>
              <a:t>UN/UNODC resources</a:t>
            </a:r>
            <a:r>
              <a:rPr lang="en-SG" sz="2400" dirty="0"/>
              <a:t>: </a:t>
            </a:r>
          </a:p>
          <a:p>
            <a:pPr lvl="1"/>
            <a:r>
              <a:rPr lang="en-SG" sz="2200" dirty="0"/>
              <a:t>TRACK - Asset recovery</a:t>
            </a:r>
          </a:p>
          <a:p>
            <a:pPr lvl="1"/>
            <a:r>
              <a:rPr lang="en-SG" sz="2200" dirty="0"/>
              <a:t>Laws and regulations from over 175 jurisdictions on Asset recovery</a:t>
            </a:r>
          </a:p>
          <a:p>
            <a:pPr lvl="1"/>
            <a:r>
              <a:rPr lang="en-SG" sz="2200" dirty="0"/>
              <a:t>Open-ended Intergovernmental Working Group on Asset Recovery</a:t>
            </a:r>
          </a:p>
          <a:p>
            <a:pPr lvl="1"/>
            <a:r>
              <a:rPr lang="en-SG" sz="2200" dirty="0"/>
              <a:t>Resources from the  expert meetings on the return of stolen assets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7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E2EEFA87-61DF-4B7A-B7A7-731E91619C05}"/>
              </a:ext>
            </a:extLst>
          </p:cNvPr>
          <p:cNvSpPr/>
          <p:nvPr/>
        </p:nvSpPr>
        <p:spPr>
          <a:xfrm>
            <a:off x="3276600" y="2133600"/>
            <a:ext cx="872358" cy="751652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EB9CB-67D0-4F77-8BE9-6EAE9786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082674"/>
          </a:xfrm>
        </p:spPr>
        <p:txBody>
          <a:bodyPr>
            <a:normAutofit/>
          </a:bodyPr>
          <a:lstStyle/>
          <a:p>
            <a:pPr algn="ctr"/>
            <a:r>
              <a:rPr lang="en-SG" sz="2800" b="1" dirty="0" err="1"/>
              <a:t>StAR</a:t>
            </a:r>
            <a:r>
              <a:rPr lang="en-SG" sz="2800" b="1" dirty="0"/>
              <a:t> Initiative Asset Recovery Handbook: A Guide for Practitioners</a:t>
            </a:r>
            <a:endParaRPr lang="en-US" sz="28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85E9922-A525-4FF5-B482-2D71690EB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186428"/>
              </p:ext>
            </p:extLst>
          </p:nvPr>
        </p:nvGraphicFramePr>
        <p:xfrm>
          <a:off x="76200" y="1219201"/>
          <a:ext cx="8915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22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62f0073b-7eff-4593-94c2-d8e359bedc05">PowerPoint Template</Description0>
    <Language xmlns="62f0073b-7eff-4593-94c2-d8e359bedc05">English</Language>
    <_dlc_DocId xmlns="059678d3-0933-4798-85ce-4e8030ba05bc">UNITPB-86-420</_dlc_DocId>
    <_dlc_DocIdUrl xmlns="059678d3-0933-4798-85ce-4e8030ba05bc">
      <Url>https://intranet.undp.org/unit/pb/communicate/tagline/_layouts/DocIdRedir.aspx?ID=UNITPB-86-420</Url>
      <Description>UNITPB-86-420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28049EB6A0D40A488D2E566DA2343" ma:contentTypeVersion="2" ma:contentTypeDescription="Create a new document." ma:contentTypeScope="" ma:versionID="8775a79da2c2b1536f35dcd86e5bffc2">
  <xsd:schema xmlns:xsd="http://www.w3.org/2001/XMLSchema" xmlns:xs="http://www.w3.org/2001/XMLSchema" xmlns:p="http://schemas.microsoft.com/office/2006/metadata/properties" xmlns:ns2="62f0073b-7eff-4593-94c2-d8e359bedc05" xmlns:ns3="059678d3-0933-4798-85ce-4e8030ba05bc" targetNamespace="http://schemas.microsoft.com/office/2006/metadata/properties" ma:root="true" ma:fieldsID="cd5dbe334e651d5a058b0a1c23e0774e" ns2:_="" ns3:_="">
    <xsd:import namespace="62f0073b-7eff-4593-94c2-d8e359bedc05"/>
    <xsd:import namespace="059678d3-0933-4798-85ce-4e8030ba05bc"/>
    <xsd:element name="properties">
      <xsd:complexType>
        <xsd:sequence>
          <xsd:element name="documentManagement">
            <xsd:complexType>
              <xsd:all>
                <xsd:element ref="ns2:Language"/>
                <xsd:element ref="ns2:Description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0073b-7eff-4593-94c2-d8e359bedc05" elementFormDefault="qualified">
    <xsd:import namespace="http://schemas.microsoft.com/office/2006/documentManagement/types"/>
    <xsd:import namespace="http://schemas.microsoft.com/office/infopath/2007/PartnerControls"/>
    <xsd:element name="Language" ma:index="8" ma:displayName="Language" ma:format="Dropdown" ma:internalName="Language">
      <xsd:simpleType>
        <xsd:restriction base="dms:Choice">
          <xsd:enumeration value="Arabic"/>
          <xsd:enumeration value="Chinese"/>
          <xsd:enumeration value="English"/>
          <xsd:enumeration value="French"/>
          <xsd:enumeration value="Russian"/>
          <xsd:enumeration value="Spanish"/>
          <xsd:enumeration value="Portuguese"/>
        </xsd:restriction>
      </xsd:simpleType>
    </xsd:element>
    <xsd:element name="Description0" ma:index="9" ma:displayName="Description" ma:format="Dropdown" ma:internalName="Description0">
      <xsd:simpleType>
        <xsd:restriction base="dms:Choice">
          <xsd:enumeration value="Logo with tagline"/>
          <xsd:enumeration value="50th Anniversary Logo"/>
          <xsd:enumeration value="Myriad Pro fonts – for PC and MAC"/>
          <xsd:enumeration value="PowerPoint Template"/>
          <xsd:enumeration value="UNDP Pull-up Banners"/>
          <xsd:enumeration value="UNDP Editorial Style Manual"/>
          <xsd:enumeration value="UNDP Promotional items"/>
          <xsd:enumeration value="Press Releases and Media Advisories"/>
          <xsd:enumeration value="Fast Facts and UNDP Results template"/>
          <xsd:enumeration value="The Development Advocate"/>
          <xsd:enumeration value="UNDP Corporate Brochure 2014 files"/>
          <xsd:enumeration value="UNDP stationery"/>
          <xsd:enumeration value="UNDP boilerplate text"/>
          <xsd:enumeration value="Promotional items"/>
          <xsd:enumeration value="UNDP business cards and e-signature"/>
          <xsd:enumeration value="Font"/>
          <xsd:enumeration value="Policy on logo and tagline use"/>
          <xsd:enumeration value="UN Emblem"/>
          <xsd:enumeration value="UNDP Brand Manual"/>
          <xsd:enumeration value="UNDP CO Toolkit on EU Visibility"/>
          <xsd:enumeration value="Photography Guidelines"/>
          <xsd:enumeration value="Corporate Posters"/>
          <xsd:enumeration value="Annual Report 2013"/>
          <xsd:enumeration value="Annual Report 2014"/>
          <xsd:enumeration value="MDG icons"/>
          <xsd:enumeration value="RBAS Booklets"/>
          <xsd:enumeration value="UNDP People and Planet - LOGO"/>
          <xsd:enumeration value="2014 / 2015 UNDP IN FOCUS"/>
          <xsd:enumeration value="SDG Posters"/>
          <xsd:enumeration value="SDG Icons"/>
          <xsd:enumeration value="UNDP Publications and Copyright Policy"/>
          <xsd:enumeration value="2016 UNDP IN FOCU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995BF71-5740-48A1-A40F-2C066643CC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F8D4A-5003-48B2-A25D-256FD3D73991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59678d3-0933-4798-85ce-4e8030ba05bc"/>
    <ds:schemaRef ds:uri="62f0073b-7eff-4593-94c2-d8e359bedc0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DC6C7A-B4A9-4A45-80EC-302C5F547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0073b-7eff-4593-94c2-d8e359bedc05"/>
    <ds:schemaRef ds:uri="059678d3-0933-4798-85ce-4e8030ba0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9B760B7-7EF0-4A11-8E70-999823C7191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5280</TotalTime>
  <Words>1634</Words>
  <Application>Microsoft Macintosh PowerPoint</Application>
  <PresentationFormat>On-screen Show (4:3)</PresentationFormat>
  <Paragraphs>118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arial</vt:lpstr>
      <vt:lpstr>Avenir LT Std 45 Book</vt:lpstr>
      <vt:lpstr>Calibri</vt:lpstr>
      <vt:lpstr>Calibri Light</vt:lpstr>
      <vt:lpstr>Myriad Pro</vt:lpstr>
      <vt:lpstr>Times New Roman</vt:lpstr>
      <vt:lpstr>Office Theme</vt:lpstr>
      <vt:lpstr>Global Lessons Learned on Recovering Stolen Assets: Key Standards, Mechanisms and Guidelines</vt:lpstr>
      <vt:lpstr>PowerPoint Presentation</vt:lpstr>
      <vt:lpstr>PowerPoint Presentation</vt:lpstr>
      <vt:lpstr>PowerPoint Presentation</vt:lpstr>
      <vt:lpstr>General barriers for asset recovery as highlited by the StAR initiative</vt:lpstr>
      <vt:lpstr>Good practices, key standards, mechanisms and guidelines</vt:lpstr>
      <vt:lpstr>PowerPoint Presentation</vt:lpstr>
      <vt:lpstr>Key guidelines, resources and tools:</vt:lpstr>
      <vt:lpstr>StAR Initiative Asset Recovery Handbook: A Guide for Practitioners</vt:lpstr>
      <vt:lpstr>PowerPoint Presentation</vt:lpstr>
      <vt:lpstr>GFAR Principles for Disposition and Transfer of Confiscated Stolen Assets in Corruption Cases</vt:lpstr>
      <vt:lpstr>GFAR Principles for Disposition and Transfer of Confiscated Stolen Assets in Corruption Cases (contd.)</vt:lpstr>
      <vt:lpstr>PowerPoint Presentation</vt:lpstr>
      <vt:lpstr>Lessons learned/recommendations:</vt:lpstr>
      <vt:lpstr>PowerPoint Presentation</vt:lpstr>
    </vt:vector>
  </TitlesOfParts>
  <Company>UNDP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Presentation, English, blank</dc:title>
  <dc:creator>DC191NP</dc:creator>
  <cp:lastModifiedBy>Vu Giao</cp:lastModifiedBy>
  <cp:revision>460</cp:revision>
  <dcterms:created xsi:type="dcterms:W3CDTF">2011-06-27T14:19:05Z</dcterms:created>
  <dcterms:modified xsi:type="dcterms:W3CDTF">2020-11-20T11:17:57Z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0x010100C1228049EB6A0D40A488D2E566DA2343</vt:lpwstr>
  </property>
  <property fmtid="{D5CDD505-2E9C-101B-9397-08002B2CF9AE}" pid="3" name="_dlc_DocIdItemGuid">
    <vt:lpwstr>30e660ce-ece0-45cb-99c7-f53cee92130a</vt:lpwstr>
  </property>
</Properties>
</file>