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media/image1.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410" r:id="rId3"/>
    <p:sldId id="411" r:id="rId5"/>
    <p:sldId id="412" r:id="rId6"/>
    <p:sldId id="449" r:id="rId7"/>
    <p:sldId id="450" r:id="rId8"/>
    <p:sldId id="451" r:id="rId9"/>
    <p:sldId id="453" r:id="rId10"/>
    <p:sldId id="454" r:id="rId11"/>
    <p:sldId id="456" r:id="rId12"/>
    <p:sldId id="457" r:id="rId13"/>
    <p:sldId id="459" r:id="rId14"/>
    <p:sldId id="458" r:id="rId15"/>
    <p:sldId id="460" r:id="rId16"/>
    <p:sldId id="461" r:id="rId17"/>
    <p:sldId id="466" r:id="rId18"/>
    <p:sldId id="463" r:id="rId19"/>
    <p:sldId id="432" r:id="rId2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9D9D9"/>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60"/>
        <p:guide pos="3882"/>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3DD9C11C-D04B-4B83-A5E8-D873315BDD39}"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F05682C6-BE15-415E-9985-CDCE9943C8CC}" type="slidenum">
              <a:rPr kumimoji="0" lang="zh-CN" altLang="en-US" sz="1200" b="0" i="0" u="none" strike="noStrike" kern="1200" cap="none" spc="0" normalizeH="0" baseline="0" noProof="0" smtClean="0">
                <a:ln>
                  <a:noFill/>
                </a:ln>
                <a:solidFill>
                  <a:prstClr val="black"/>
                </a:solidFill>
                <a:effectLst/>
                <a:uLnTx/>
                <a:uFillTx/>
                <a:latin typeface="等线" panose="02010600030101010101" charset="-122"/>
                <a:ea typeface="等线" panose="02010600030101010101"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charset="-122"/>
              <a:ea typeface="等线" panose="02010600030101010101" charset="-122"/>
              <a:cs typeface="+mn-c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3DD9C11C-D04B-4B83-A5E8-D873315BDD39}"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ECE054B-68E7-45EF-8070-F21E5616883B}" type="slidenum">
              <a:rPr kumimoji="0" lang="zh-CN" altLang="en-US" sz="1200" b="0" i="0" u="none" strike="noStrike" kern="1200" cap="none" spc="0" normalizeH="0" baseline="0" noProof="0" smtClean="0">
                <a:ln>
                  <a:noFill/>
                </a:ln>
                <a:solidFill>
                  <a:prstClr val="black"/>
                </a:solidFill>
                <a:effectLst/>
                <a:uLnTx/>
                <a:uFillTx/>
                <a:latin typeface="等线" panose="02010600030101010101" charset="-122"/>
                <a:ea typeface="等线" panose="02010600030101010101"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charset="-122"/>
              <a:ea typeface="等线" panose="02010600030101010101" charset="-122"/>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3DD9C11C-D04B-4B83-A5E8-D873315BDD39}"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3DD9C11C-D04B-4B83-A5E8-D873315BDD39}"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F05682C6-BE15-415E-9985-CDCE9943C8CC}" type="slidenum">
              <a:rPr kumimoji="0" lang="zh-CN" altLang="en-US" sz="1200" b="0" i="0" u="none" strike="noStrike" kern="1200" cap="none" spc="0" normalizeH="0" baseline="0" noProof="0" smtClean="0">
                <a:ln>
                  <a:noFill/>
                </a:ln>
                <a:solidFill>
                  <a:prstClr val="black"/>
                </a:solidFill>
                <a:effectLst/>
                <a:uLnTx/>
                <a:uFillTx/>
                <a:latin typeface="等线" panose="02010600030101010101" charset="-122"/>
                <a:ea typeface="等线" panose="02010600030101010101"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charset="-122"/>
              <a:ea typeface="等线" panose="02010600030101010101" charset="-122"/>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F05682C6-BE15-415E-9985-CDCE9943C8CC}" type="slidenum">
              <a:rPr kumimoji="0" lang="zh-CN" altLang="en-US" sz="1200" b="0" i="0" u="none" strike="noStrike" kern="1200" cap="none" spc="0" normalizeH="0" baseline="0" noProof="0" smtClean="0">
                <a:ln>
                  <a:noFill/>
                </a:ln>
                <a:solidFill>
                  <a:prstClr val="black"/>
                </a:solidFill>
                <a:effectLst/>
                <a:uLnTx/>
                <a:uFillTx/>
                <a:latin typeface="等线" panose="02010600030101010101" charset="-122"/>
                <a:ea typeface="等线" panose="02010600030101010101"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charset="-122"/>
              <a:ea typeface="等线" panose="02010600030101010101" charset="-122"/>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3DD9C11C-D04B-4B83-A5E8-D873315BDD39}"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F05682C6-BE15-415E-9985-CDCE9943C8CC}" type="slidenum">
              <a:rPr kumimoji="0" lang="zh-CN" altLang="en-US" sz="1200" b="0" i="0" u="none" strike="noStrike" kern="1200" cap="none" spc="0" normalizeH="0" baseline="0" noProof="0" smtClean="0">
                <a:ln>
                  <a:noFill/>
                </a:ln>
                <a:solidFill>
                  <a:prstClr val="black"/>
                </a:solidFill>
                <a:effectLst/>
                <a:uLnTx/>
                <a:uFillTx/>
                <a:latin typeface="等线" panose="02010600030101010101" charset="-122"/>
                <a:ea typeface="等线" panose="02010600030101010101"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charset="-122"/>
              <a:ea typeface="等线" panose="02010600030101010101" charset="-122"/>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F05682C6-BE15-415E-9985-CDCE9943C8CC}" type="slidenum">
              <a:rPr kumimoji="0" lang="zh-CN" altLang="en-US" sz="1200" b="0" i="0" u="none" strike="noStrike" kern="1200" cap="none" spc="0" normalizeH="0" baseline="0" noProof="0" smtClean="0">
                <a:ln>
                  <a:noFill/>
                </a:ln>
                <a:solidFill>
                  <a:prstClr val="black"/>
                </a:solidFill>
                <a:effectLst/>
                <a:uLnTx/>
                <a:uFillTx/>
                <a:latin typeface="等线" panose="02010600030101010101" charset="-122"/>
                <a:ea typeface="等线" panose="02010600030101010101"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charset="-122"/>
              <a:ea typeface="等线" panose="02010600030101010101" charset="-122"/>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b="1" i="0" spc="300" baseline="0">
                <a:solidFill>
                  <a:schemeClr val="tx1">
                    <a:lumMod val="85000"/>
                    <a:lumOff val="15000"/>
                  </a:schemeClr>
                </a:solidFill>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eaLnBrk="1" fontAlgn="auto" latinLnBrk="0" hangingPunct="1">
              <a:lnSpc>
                <a:spcPct val="110000"/>
              </a:lnSpc>
              <a:buNone/>
              <a:defRPr sz="2400" u="none" strike="noStrike" kern="1200" cap="none" spc="200" normalizeH="0" baseline="0">
                <a:solidFill>
                  <a:schemeClr val="tx1">
                    <a:lumMod val="65000"/>
                    <a:lumOff val="3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lvl1pPr marL="228600" indent="-22860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685800" indent="-22860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1143000" indent="-22860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600200" indent="-22860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2057400" indent="-22860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60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marL="0" indent="0" algn="ctr">
              <a:lnSpc>
                <a:spcPct val="110000"/>
              </a:lnSpc>
              <a:buNone/>
              <a:defRPr sz="2400" spc="200" baseline="0">
                <a:solidFill>
                  <a:schemeClr val="tx1">
                    <a:lumMod val="65000"/>
                    <a:lumOff val="35000"/>
                  </a:schemeClr>
                </a:solidFill>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样机2">
    <p:spTree>
      <p:nvGrpSpPr>
        <p:cNvPr id="1" name=""/>
        <p:cNvGrpSpPr/>
        <p:nvPr/>
      </p:nvGrpSpPr>
      <p:grpSpPr>
        <a:xfrm>
          <a:off x="0" y="0"/>
          <a:ext cx="0" cy="0"/>
          <a:chOff x="0" y="0"/>
          <a:chExt cx="0" cy="0"/>
        </a:xfrm>
      </p:grpSpPr>
      <p:sp>
        <p:nvSpPr>
          <p:cNvPr id="7" name="图片占位符 6"/>
          <p:cNvSpPr>
            <a:spLocks noGrp="1"/>
          </p:cNvSpPr>
          <p:nvPr>
            <p:ph type="pic" sz="quarter" idx="13"/>
          </p:nvPr>
        </p:nvSpPr>
        <p:spPr>
          <a:xfrm>
            <a:off x="1892300" y="906779"/>
            <a:ext cx="2362200" cy="5321300"/>
          </a:xfrm>
          <a:prstGeom prst="roundRect">
            <a:avLst>
              <a:gd name="adj" fmla="val 10215"/>
            </a:avLst>
          </a:prstGeom>
        </p:spPr>
        <p:txBody>
          <a:bodyPr/>
          <a:lstStyle/>
          <a:p>
            <a:endParaRPr lang="zh-CN" altLang="en-US"/>
          </a:p>
        </p:txBody>
      </p:sp>
      <p:sp>
        <p:nvSpPr>
          <p:cNvPr id="2" name="日期占位符 1"/>
          <p:cNvSpPr>
            <a:spLocks noGrp="1"/>
          </p:cNvSpPr>
          <p:nvPr>
            <p:ph type="dt" sz="half" idx="10"/>
          </p:nvPr>
        </p:nvSpPr>
        <p:spPr/>
        <p:txBody>
          <a:bodyPr/>
          <a:lstStyle/>
          <a:p>
            <a:fld id="{34E63B7F-BEDC-44E3-891F-8E1DE6767941}"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84F3269D-51BB-4135-9D7F-7CA81D23812E}" type="slidenum">
              <a:rPr lang="zh-CN" altLang="en-US" smtClean="0"/>
            </a:fld>
            <a:endParaRPr lang="zh-CN" altLang="en-US"/>
          </a:p>
        </p:txBody>
      </p:sp>
      <p:pic>
        <p:nvPicPr>
          <p:cNvPr id="10" name="图片 9"/>
          <p:cNvPicPr>
            <a:picLocks noChangeAspect="1"/>
          </p:cNvPicPr>
          <p:nvPr userDrawn="1"/>
        </p:nvPicPr>
        <p:blipFill>
          <a:blip r:embed="rId2"/>
          <a:stretch>
            <a:fillRect/>
          </a:stretch>
        </p:blipFill>
        <p:spPr>
          <a:xfrm>
            <a:off x="9681029" y="298670"/>
            <a:ext cx="2409371" cy="599981"/>
          </a:xfrm>
          <a:prstGeom prst="rect">
            <a:avLst/>
          </a:prstGeom>
        </p:spPr>
      </p:pic>
      <p:pic>
        <p:nvPicPr>
          <p:cNvPr id="6" name="图片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26085" y="781540"/>
            <a:ext cx="2693515" cy="5605115"/>
          </a:xfrm>
          <a:prstGeom prst="rect">
            <a:avLst/>
          </a:prstGeom>
          <a:effectLst>
            <a:outerShdw blurRad="254000" sx="102000" sy="102000" algn="ctr" rotWithShape="0">
              <a:prstClr val="black">
                <a:alpha val="20000"/>
              </a:prstClr>
            </a:out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eaLnBrk="1" fontAlgn="auto" latinLnBrk="0" hangingPunct="1">
              <a:lnSpc>
                <a:spcPct val="130000"/>
              </a:lnSpc>
              <a:buNone/>
              <a:defRPr kumimoji="0" lang="zh-CN" altLang="en-US" sz="180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lvl1pPr marL="228600" indent="-228600" eaLnBrk="1" fontAlgn="auto" latinLnBrk="0" hangingPunct="1">
              <a:lnSpc>
                <a:spcPct val="130000"/>
              </a:lnSpc>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685800" indent="-22860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1143000" indent="-228600" eaLnBrk="1" fontAlgn="auto" latinLnBrk="0" hangingPunct="1">
              <a:lnSpc>
                <a:spcPct val="120000"/>
              </a:lnSpc>
              <a:buFont typeface="Arial" panose="020B0604020202020204" pitchFamily="34" charset="0"/>
              <a:buChar char="●"/>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600200" indent="-228600" eaLnBrk="1" fontAlgn="auto" latinLnBrk="0" hangingPunct="1">
              <a:lnSpc>
                <a:spcPct val="120000"/>
              </a:lnSpc>
              <a:buFont typeface="Wingdings" panose="05000000000000000000" charset="0"/>
              <a:buChar char=""/>
              <a:defRPr sz="14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400" u="none" strike="noStrike" kern="1200" cap="none" spc="150" normalizeH="0">
                <a:solidFill>
                  <a:schemeClr val="tx1">
                    <a:lumMod val="65000"/>
                    <a:lumOff val="3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30" y="1555115"/>
            <a:ext cx="5233035" cy="4608195"/>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457200" indent="0" defTabSz="914400" eaLnBrk="1" fontAlgn="auto" latinLnBrk="0" hangingPunct="1">
              <a:buNone/>
              <a:tabLst>
                <a:tab pos="1609725" algn="l"/>
                <a:tab pos="1609725" algn="l"/>
                <a:tab pos="1609725" algn="l"/>
                <a:tab pos="1609725" algn="l"/>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endParaRPr dirty="0">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lvl1pPr>
              <a:defRPr baseline="0"/>
            </a:lvl1p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8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endParaRPr dirty="0">
              <a:sym typeface="+mn-ea"/>
            </a:endParaRPr>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685800" indent="-22860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1143000" indent="-22860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600200" indent="-22860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2057400" indent="-22860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9" Type="http://schemas.openxmlformats.org/officeDocument/2006/relationships/theme" Target="../theme/theme1.xml"/><Relationship Id="rId18" Type="http://schemas.openxmlformats.org/officeDocument/2006/relationships/tags" Target="../tags/tag62.xml"/><Relationship Id="rId17" Type="http://schemas.openxmlformats.org/officeDocument/2006/relationships/tags" Target="../tags/tag61.xml"/><Relationship Id="rId16" Type="http://schemas.openxmlformats.org/officeDocument/2006/relationships/tags" Target="../tags/tag60.xml"/><Relationship Id="rId15" Type="http://schemas.openxmlformats.org/officeDocument/2006/relationships/tags" Target="../tags/tag59.xml"/><Relationship Id="rId14" Type="http://schemas.openxmlformats.org/officeDocument/2006/relationships/tags" Target="../tags/tag58.xml"/><Relationship Id="rId13" Type="http://schemas.openxmlformats.org/officeDocument/2006/relationships/tags" Target="../tags/tag57.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3"/>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4"/>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5"/>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6"/>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7"/>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Tree>
    <p:custDataLst>
      <p:tags r:id="rId18"/>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7.xml"/><Relationship Id="rId2" Type="http://schemas.openxmlformats.org/officeDocument/2006/relationships/image" Target="../media/image1.svg"/><Relationship Id="rId1" Type="http://schemas.openxmlformats.org/officeDocument/2006/relationships/image" Target="../media/image3.png"/></Relationships>
</file>

<file path=ppt/slides/_rels/slide10.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3.png"/><Relationship Id="rId3" Type="http://schemas.openxmlformats.org/officeDocument/2006/relationships/image" Target="../media/image7.jpeg"/><Relationship Id="rId2" Type="http://schemas.openxmlformats.org/officeDocument/2006/relationships/image" Target="../media/image5.jpeg"/><Relationship Id="rId1" Type="http://schemas.openxmlformats.org/officeDocument/2006/relationships/tags" Target="../tags/tag64.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2.xml.rels><?xml version="1.0" encoding="UTF-8" standalone="yes"?>
<Relationships xmlns="http://schemas.openxmlformats.org/package/2006/relationships"><Relationship Id="rId4" Type="http://schemas.openxmlformats.org/officeDocument/2006/relationships/notesSlide" Target="../notesSlides/notesSlide7.xml"/><Relationship Id="rId3" Type="http://schemas.openxmlformats.org/officeDocument/2006/relationships/slideLayout" Target="../slideLayouts/slideLayout7.xml"/><Relationship Id="rId2" Type="http://schemas.openxmlformats.org/officeDocument/2006/relationships/image" Target="../media/image1.svg"/><Relationship Id="rId1"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4.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8.jpeg"/><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tags" Target="../tags/tag6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image" Target="../media/image4.png"/></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7.xml"/><Relationship Id="rId2" Type="http://schemas.openxmlformats.org/officeDocument/2006/relationships/image" Target="../media/image1.svg"/><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7.xml"/><Relationship Id="rId2" Type="http://schemas.openxmlformats.org/officeDocument/2006/relationships/image" Target="../media/image1.svg"/><Relationship Id="rId1"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tags" Target="../tags/tag63.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4" name="矩形 3"/>
          <p:cNvSpPr/>
          <p:nvPr/>
        </p:nvSpPr>
        <p:spPr>
          <a:xfrm>
            <a:off x="12065" y="2200129"/>
            <a:ext cx="12192000" cy="3298971"/>
          </a:xfrm>
          <a:prstGeom prst="rect">
            <a:avLst/>
          </a:prstGeom>
          <a:solidFill>
            <a:srgbClr val="A4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536575" y="2979420"/>
            <a:ext cx="11667490" cy="521970"/>
          </a:xfrm>
          <a:prstGeom prst="rect">
            <a:avLst/>
          </a:prstGeom>
          <a:noFill/>
        </p:spPr>
        <p:txBody>
          <a:bodyPr wrap="square" rtlCol="0">
            <a:spAutoFit/>
          </a:bodyPr>
          <a:lstStyle/>
          <a:p>
            <a:r>
              <a:rPr lang="en-US" altLang="zh-CN" sz="2800" b="1" dirty="0">
                <a:solidFill>
                  <a:schemeClr val="bg1"/>
                </a:solidFill>
                <a:latin typeface="微软雅黑" panose="020B0503020204020204" pitchFamily="34" charset="-122"/>
                <a:ea typeface="微软雅黑" panose="020B0503020204020204" pitchFamily="34" charset="-122"/>
              </a:rPr>
              <a:t> </a:t>
            </a:r>
            <a:r>
              <a:rPr sz="2800" b="1" dirty="0">
                <a:solidFill>
                  <a:schemeClr val="bg1"/>
                </a:solidFill>
                <a:latin typeface="微软雅黑" panose="020B0503020204020204" pitchFamily="34" charset="-122"/>
                <a:ea typeface="微软雅黑" panose="020B0503020204020204" pitchFamily="34" charset="-122"/>
              </a:rPr>
              <a:t>China</a:t>
            </a:r>
            <a:r>
              <a:rPr lang="en-US" sz="2800" b="1" dirty="0">
                <a:solidFill>
                  <a:schemeClr val="bg1"/>
                </a:solidFill>
                <a:latin typeface="微软雅黑" panose="020B0503020204020204" pitchFamily="34" charset="-122"/>
                <a:ea typeface="微软雅黑" panose="020B0503020204020204" pitchFamily="34" charset="-122"/>
              </a:rPr>
              <a:t>'</a:t>
            </a:r>
            <a:r>
              <a:rPr sz="2800" b="1" dirty="0">
                <a:solidFill>
                  <a:schemeClr val="bg1"/>
                </a:solidFill>
                <a:latin typeface="微软雅黑" panose="020B0503020204020204" pitchFamily="34" charset="-122"/>
                <a:ea typeface="微软雅黑" panose="020B0503020204020204" pitchFamily="34" charset="-122"/>
              </a:rPr>
              <a:t>s Legal System on the Recovery of Corruption Assets</a:t>
            </a:r>
            <a:endParaRPr sz="2800" b="1" dirty="0">
              <a:solidFill>
                <a:schemeClr val="bg1"/>
              </a:solidFill>
              <a:latin typeface="微软雅黑" panose="020B0503020204020204" pitchFamily="34" charset="-122"/>
              <a:ea typeface="微软雅黑" panose="020B0503020204020204" pitchFamily="34" charset="-122"/>
            </a:endParaRPr>
          </a:p>
        </p:txBody>
      </p:sp>
      <p:sp>
        <p:nvSpPr>
          <p:cNvPr id="7" name="文本框 6"/>
          <p:cNvSpPr txBox="1"/>
          <p:nvPr/>
        </p:nvSpPr>
        <p:spPr>
          <a:xfrm>
            <a:off x="4872355" y="4209415"/>
            <a:ext cx="6391910" cy="835025"/>
          </a:xfrm>
          <a:prstGeom prst="rect">
            <a:avLst/>
          </a:prstGeom>
          <a:noFill/>
        </p:spPr>
        <p:txBody>
          <a:bodyPr wrap="square" rtlCol="0">
            <a:spAutoFit/>
          </a:bodyPr>
          <a:lstStyle/>
          <a:p>
            <a:pPr>
              <a:lnSpc>
                <a:spcPts val="2900"/>
              </a:lnSpc>
              <a:spcBef>
                <a:spcPts val="0"/>
              </a:spcBef>
              <a:spcAft>
                <a:spcPts val="0"/>
              </a:spcAft>
            </a:pPr>
            <a:r>
              <a:rPr lang="en-US" sz="2000" b="1" dirty="0">
                <a:solidFill>
                  <a:schemeClr val="bg1"/>
                </a:solidFill>
                <a:latin typeface="微软雅黑" panose="020B0503020204020204" pitchFamily="34" charset="-122"/>
                <a:ea typeface="微软雅黑" panose="020B0503020204020204" pitchFamily="34" charset="-122"/>
              </a:rPr>
              <a:t>Dr. LI Lu</a:t>
            </a:r>
            <a:endParaRPr lang="en-US" sz="2000" b="1" dirty="0">
              <a:solidFill>
                <a:schemeClr val="bg1"/>
              </a:solidFill>
              <a:latin typeface="微软雅黑" panose="020B0503020204020204" pitchFamily="34" charset="-122"/>
              <a:ea typeface="微软雅黑" panose="020B0503020204020204" pitchFamily="34" charset="-122"/>
            </a:endParaRPr>
          </a:p>
          <a:p>
            <a:pPr>
              <a:lnSpc>
                <a:spcPts val="2900"/>
              </a:lnSpc>
              <a:spcBef>
                <a:spcPts val="0"/>
              </a:spcBef>
              <a:spcAft>
                <a:spcPts val="0"/>
              </a:spcAft>
            </a:pPr>
            <a:r>
              <a:rPr lang="en-US" sz="2000" b="1" dirty="0">
                <a:solidFill>
                  <a:schemeClr val="bg1"/>
                </a:solidFill>
                <a:latin typeface="微软雅黑" panose="020B0503020204020204" pitchFamily="34" charset="-122"/>
                <a:ea typeface="微软雅黑" panose="020B0503020204020204" pitchFamily="34" charset="-122"/>
              </a:rPr>
              <a:t>China University of Pilitical Science and Law</a:t>
            </a:r>
            <a:endParaRPr lang="en-US" sz="2000" b="1" dirty="0">
              <a:solidFill>
                <a:schemeClr val="bg1"/>
              </a:solidFill>
              <a:latin typeface="微软雅黑" panose="020B0503020204020204" pitchFamily="34" charset="-122"/>
              <a:ea typeface="微软雅黑" panose="020B0503020204020204" pitchFamily="34" charset="-122"/>
            </a:endParaRPr>
          </a:p>
        </p:txBody>
      </p:sp>
      <p:pic>
        <p:nvPicPr>
          <p:cNvPr id="9" name="图形 8"/>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2410626" y="98614"/>
            <a:ext cx="6443095" cy="2317371"/>
          </a:xfrm>
          <a:prstGeom prst="rect">
            <a:avLst/>
          </a:prstGeom>
        </p:spPr>
      </p:pic>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3000">
        <p15:prstTrans prst="pageCurlDouble"/>
      </p:transition>
    </mc:Choice>
    <mc:Fallback>
      <p:transition spd="slow" advTm="3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 name="Line 6"/>
          <p:cNvSpPr/>
          <p:nvPr/>
        </p:nvSpPr>
        <p:spPr>
          <a:xfrm flipV="1">
            <a:off x="7687628" y="562610"/>
            <a:ext cx="4583112" cy="14288"/>
          </a:xfrm>
          <a:prstGeom prst="line">
            <a:avLst/>
          </a:prstGeom>
          <a:ln w="6350" cap="flat" cmpd="sng">
            <a:solidFill>
              <a:srgbClr val="8C1515"/>
            </a:solidFill>
            <a:prstDash val="solid"/>
            <a:round/>
            <a:headEnd type="none" w="med" len="med"/>
            <a:tailEnd type="none" w="med" len="med"/>
          </a:ln>
        </p:spPr>
      </p:sp>
      <p:sp>
        <p:nvSpPr>
          <p:cNvPr id="26629" name="文本框 2"/>
          <p:cNvSpPr txBox="1"/>
          <p:nvPr/>
        </p:nvSpPr>
        <p:spPr>
          <a:xfrm>
            <a:off x="280988" y="1110615"/>
            <a:ext cx="6246812" cy="5015865"/>
          </a:xfrm>
          <a:prstGeom prst="rect">
            <a:avLst/>
          </a:prstGeom>
          <a:noFill/>
          <a:ln w="9525">
            <a:noFill/>
          </a:ln>
        </p:spPr>
        <p:txBody>
          <a:bodyPr wrap="square" anchor="t">
            <a:spAutoFit/>
          </a:bodyPr>
          <a:p>
            <a:pPr marL="342900" indent="-342900">
              <a:buFont typeface="Wingdings" panose="05000000000000000000" charset="0"/>
              <a:buChar char="l"/>
            </a:pPr>
            <a:r>
              <a:rPr sz="2000">
                <a:latin typeface="Arial" panose="020B0604020202020204" pitchFamily="34" charset="0"/>
                <a:ea typeface="宋体" panose="02010600030101010101" pitchFamily="2" charset="-122"/>
              </a:rPr>
              <a:t>In practice, after the Chinese court made a confiscation ruling, China will request the country where the assets involved in the case are located to recognize and enforce the ruling in accordance with the relevant laws of that country.</a:t>
            </a:r>
            <a:endParaRPr sz="2000">
              <a:latin typeface="Arial" panose="020B0604020202020204" pitchFamily="34" charset="0"/>
              <a:ea typeface="宋体" panose="02010600030101010101" pitchFamily="2" charset="-122"/>
            </a:endParaRPr>
          </a:p>
          <a:p>
            <a:pPr marL="342900" indent="-342900">
              <a:buFont typeface="Wingdings" panose="05000000000000000000" charset="0"/>
              <a:buChar char="l"/>
            </a:pPr>
            <a:r>
              <a:rPr lang="en-US" sz="2000">
                <a:latin typeface="Arial" panose="020B0604020202020204" pitchFamily="34" charset="0"/>
                <a:ea typeface="宋体" panose="02010600030101010101" pitchFamily="2" charset="-122"/>
              </a:rPr>
              <a:t>A</a:t>
            </a:r>
            <a:r>
              <a:rPr sz="2000">
                <a:latin typeface="Arial" panose="020B0604020202020204" pitchFamily="34" charset="0"/>
                <a:ea typeface="宋体" panose="02010600030101010101" pitchFamily="2" charset="-122"/>
              </a:rPr>
              <a:t> new design in China</a:t>
            </a:r>
            <a:endParaRPr sz="2000">
              <a:latin typeface="Arial" panose="020B0604020202020204" pitchFamily="34" charset="0"/>
              <a:ea typeface="宋体" panose="02010600030101010101" pitchFamily="2" charset="-122"/>
            </a:endParaRPr>
          </a:p>
          <a:p>
            <a:pPr marL="342900" indent="-342900">
              <a:buFont typeface="Wingdings" panose="05000000000000000000" charset="0"/>
              <a:buChar char="l"/>
            </a:pPr>
            <a:r>
              <a:rPr sz="2000">
                <a:latin typeface="Arial" panose="020B0604020202020204" pitchFamily="34" charset="0"/>
                <a:ea typeface="宋体" panose="02010600030101010101" pitchFamily="2" charset="-122"/>
              </a:rPr>
              <a:t>Li Huabo, a former Chinese official on China’s “100 most wanted list”, fled to Singapore and managed to transfer corruption proceeds to Singapore. A Chinese court made a ruling to confiscate his illicit assets in China and in Singapore worth of 29 million RMB yuan (4.3 million USD) in accordance with the law. </a:t>
            </a:r>
            <a:r>
              <a:rPr lang="en-US" sz="2000">
                <a:latin typeface="Arial" panose="020B0604020202020204" pitchFamily="34" charset="0"/>
                <a:ea typeface="宋体" panose="02010600030101010101" pitchFamily="2" charset="-122"/>
              </a:rPr>
              <a:t>T</a:t>
            </a:r>
            <a:r>
              <a:rPr sz="2000">
                <a:latin typeface="Arial" panose="020B0604020202020204" pitchFamily="34" charset="0"/>
                <a:ea typeface="宋体" panose="02010600030101010101" pitchFamily="2" charset="-122"/>
              </a:rPr>
              <a:t>he confiscation order issued by the Chinese court was recognizes and enforced by Singapore. Thus illicit assets were returned to China.</a:t>
            </a:r>
            <a:endParaRPr sz="2000">
              <a:latin typeface="Arial" panose="020B0604020202020204" pitchFamily="34" charset="0"/>
              <a:ea typeface="宋体" panose="02010600030101010101" pitchFamily="2" charset="-122"/>
            </a:endParaRPr>
          </a:p>
        </p:txBody>
      </p:sp>
      <p:pic>
        <p:nvPicPr>
          <p:cNvPr id="3" name="图片 2" descr="百名红通"/>
          <p:cNvPicPr>
            <a:picLocks noChangeAspect="1"/>
          </p:cNvPicPr>
          <p:nvPr>
            <p:custDataLst>
              <p:tags r:id="rId1"/>
            </p:custDataLst>
          </p:nvPr>
        </p:nvPicPr>
        <p:blipFill>
          <a:blip r:embed="rId2"/>
          <a:stretch>
            <a:fillRect/>
          </a:stretch>
        </p:blipFill>
        <p:spPr>
          <a:xfrm>
            <a:off x="6894195" y="1438275"/>
            <a:ext cx="5297805" cy="3380105"/>
          </a:xfrm>
          <a:prstGeom prst="rect">
            <a:avLst/>
          </a:prstGeom>
        </p:spPr>
      </p:pic>
      <p:pic>
        <p:nvPicPr>
          <p:cNvPr id="2" name="图片 1" descr="李华波"/>
          <p:cNvPicPr>
            <a:picLocks noChangeAspect="1"/>
          </p:cNvPicPr>
          <p:nvPr/>
        </p:nvPicPr>
        <p:blipFill>
          <a:blip r:embed="rId3"/>
          <a:stretch>
            <a:fillRect/>
          </a:stretch>
        </p:blipFill>
        <p:spPr>
          <a:xfrm>
            <a:off x="7803515" y="4483100"/>
            <a:ext cx="3609975" cy="2463800"/>
          </a:xfrm>
          <a:prstGeom prst="rect">
            <a:avLst/>
          </a:prstGeom>
        </p:spPr>
      </p:pic>
      <p:pic>
        <p:nvPicPr>
          <p:cNvPr id="5" name="图形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518056" y="-10795"/>
            <a:ext cx="3685374" cy="1325509"/>
          </a:xfrm>
          <a:prstGeom prst="rect">
            <a:avLst/>
          </a:prstGeom>
        </p:spPr>
      </p:pic>
      <p:cxnSp>
        <p:nvCxnSpPr>
          <p:cNvPr id="6" name="直接连接符 5"/>
          <p:cNvCxnSpPr/>
          <p:nvPr/>
        </p:nvCxnSpPr>
        <p:spPr>
          <a:xfrm>
            <a:off x="587899" y="943782"/>
            <a:ext cx="7215809" cy="0"/>
          </a:xfrm>
          <a:prstGeom prst="line">
            <a:avLst/>
          </a:prstGeom>
          <a:ln w="76200">
            <a:solidFill>
              <a:srgbClr val="9B0000"/>
            </a:solidFill>
          </a:ln>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588010" y="360045"/>
            <a:ext cx="6866255" cy="583565"/>
          </a:xfrm>
          <a:prstGeom prst="rect">
            <a:avLst/>
          </a:prstGeom>
          <a:noFill/>
        </p:spPr>
        <p:txBody>
          <a:bodyPr wrap="square" rtlCol="0">
            <a:spAutoFit/>
          </a:bodyPr>
          <a:p>
            <a:pPr marR="0" indent="0" defTabSz="914400" fontAlgn="auto">
              <a:lnSpc>
                <a:spcPct val="100000"/>
              </a:lnSpc>
              <a:spcBef>
                <a:spcPts val="0"/>
              </a:spcBef>
              <a:spcAft>
                <a:spcPts val="0"/>
              </a:spcAft>
              <a:buClrTx/>
              <a:buSzTx/>
              <a:buFontTx/>
              <a:buNone/>
              <a:defRPr/>
            </a:pPr>
            <a:r>
              <a:rPr sz="3200" b="1" noProof="0">
                <a:ln>
                  <a:noFill/>
                </a:ln>
                <a:solidFill>
                  <a:srgbClr val="8C1515"/>
                </a:solidFill>
                <a:effectLst/>
                <a:uLnTx/>
                <a:latin typeface="Times New Roman" panose="02020603050405020304" charset="0"/>
                <a:ea typeface="方正兰亭粗黑简体" pitchFamily="2" charset="-122"/>
                <a:cs typeface="Times New Roman" panose="02020603050405020304" charset="0"/>
                <a:sym typeface="+mn-ea"/>
              </a:rPr>
              <a:t>Special Confiscation Procedures</a:t>
            </a:r>
            <a:endParaRPr kumimoji="0" lang="zh-CN" altLang="en-US" sz="3200" b="1" i="0" kern="1200" cap="none" spc="0" normalizeH="0" baseline="0" noProof="0" dirty="0">
              <a:solidFill>
                <a:srgbClr val="9B0000"/>
              </a:solidFill>
              <a:latin typeface="等线" panose="02010600030101010101" charset="-122"/>
              <a:ea typeface="等线" panose="02010600030101010101" charset="-122"/>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1+#ppt_w/2"/>
                                          </p:val>
                                        </p:tav>
                                        <p:tav tm="100000">
                                          <p:val>
                                            <p:strVal val="#ppt_x"/>
                                          </p:val>
                                        </p:tav>
                                      </p:tavLst>
                                    </p:anim>
                                    <p:anim calcmode="lin" valueType="num">
                                      <p:cBhvr additive="base">
                                        <p:cTn id="8" dur="500" fill="hold"/>
                                        <p:tgtEl>
                                          <p:spTgt spid="9"/>
                                        </p:tgtEl>
                                        <p:attrNameLst>
                                          <p:attrName>ppt_y</p:attrName>
                                        </p:attrNameLst>
                                      </p:cBhvr>
                                      <p:tavLst>
                                        <p:tav tm="0">
                                          <p:val>
                                            <p:strVal val="#ppt_y"/>
                                          </p:val>
                                        </p:tav>
                                        <p:tav tm="100000">
                                          <p:val>
                                            <p:strVal val="#ppt_y"/>
                                          </p:val>
                                        </p:tav>
                                      </p:tavLst>
                                    </p:anim>
                                  </p:childTnLst>
                                </p:cTn>
                              </p:par>
                              <p:par>
                                <p:cTn id="9" presetID="6" presetClass="entr" presetSubtype="16" fill="hold"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circle(in)">
                                      <p:cBhvr>
                                        <p:cTn id="11" dur="250"/>
                                        <p:tgtEl>
                                          <p:spTgt spid="6"/>
                                        </p:tgtEl>
                                      </p:cBhvr>
                                    </p:animEffect>
                                  </p:childTnLst>
                                </p:cTn>
                              </p:par>
                              <p:par>
                                <p:cTn id="12" presetID="6" presetClass="entr" presetSubtype="16" fill="hold" grpId="0" nodeType="with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circle(in)">
                                      <p:cBhvr>
                                        <p:cTn id="14" dur="25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11" name="图形 10"/>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8506626" y="0"/>
            <a:ext cx="3685374" cy="1325509"/>
          </a:xfrm>
          <a:prstGeom prst="rect">
            <a:avLst/>
          </a:prstGeom>
        </p:spPr>
      </p:pic>
      <p:cxnSp>
        <p:nvCxnSpPr>
          <p:cNvPr id="4" name="直接连接符 3"/>
          <p:cNvCxnSpPr/>
          <p:nvPr/>
        </p:nvCxnSpPr>
        <p:spPr>
          <a:xfrm>
            <a:off x="576469" y="1197782"/>
            <a:ext cx="7215809" cy="0"/>
          </a:xfrm>
          <a:prstGeom prst="line">
            <a:avLst/>
          </a:prstGeom>
          <a:ln w="76200">
            <a:solidFill>
              <a:srgbClr val="9B0000"/>
            </a:solidFill>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576580" y="539750"/>
            <a:ext cx="6866255" cy="583565"/>
          </a:xfrm>
          <a:prstGeom prst="rect">
            <a:avLst/>
          </a:prstGeom>
          <a:noFill/>
        </p:spPr>
        <p:txBody>
          <a:bodyPr wrap="square" rtlCol="0">
            <a:spAutoFit/>
          </a:bodyPr>
          <a:p>
            <a:pPr marR="0" indent="0" defTabSz="914400" fontAlgn="auto">
              <a:lnSpc>
                <a:spcPct val="100000"/>
              </a:lnSpc>
              <a:spcBef>
                <a:spcPts val="0"/>
              </a:spcBef>
              <a:spcAft>
                <a:spcPts val="0"/>
              </a:spcAft>
              <a:buClrTx/>
              <a:buSzTx/>
              <a:buFontTx/>
              <a:buNone/>
              <a:defRPr/>
            </a:pPr>
            <a:r>
              <a:rPr sz="3200" b="1" noProof="0">
                <a:ln>
                  <a:noFill/>
                </a:ln>
                <a:solidFill>
                  <a:srgbClr val="8C1515"/>
                </a:solidFill>
                <a:effectLst/>
                <a:uLnTx/>
                <a:latin typeface="Times New Roman" panose="02020603050405020304" charset="0"/>
                <a:ea typeface="方正兰亭粗黑简体" pitchFamily="2" charset="-122"/>
                <a:cs typeface="Times New Roman" panose="02020603050405020304" charset="0"/>
                <a:sym typeface="+mn-ea"/>
              </a:rPr>
              <a:t>Formal Cooperation</a:t>
            </a:r>
            <a:endParaRPr sz="3200" b="1" noProof="0">
              <a:ln>
                <a:noFill/>
              </a:ln>
              <a:solidFill>
                <a:srgbClr val="8C1515"/>
              </a:solidFill>
              <a:effectLst/>
              <a:uLnTx/>
              <a:latin typeface="Times New Roman" panose="02020603050405020304" charset="0"/>
              <a:ea typeface="方正兰亭粗黑简体" pitchFamily="2" charset="-122"/>
              <a:cs typeface="Times New Roman" panose="02020603050405020304" charset="0"/>
              <a:sym typeface="+mn-ea"/>
            </a:endParaRPr>
          </a:p>
        </p:txBody>
      </p:sp>
      <p:sp>
        <p:nvSpPr>
          <p:cNvPr id="100" name="文本框 99"/>
          <p:cNvSpPr txBox="1"/>
          <p:nvPr/>
        </p:nvSpPr>
        <p:spPr>
          <a:xfrm>
            <a:off x="661670" y="1468755"/>
            <a:ext cx="9617075" cy="3784600"/>
          </a:xfrm>
          <a:prstGeom prst="rect">
            <a:avLst/>
          </a:prstGeom>
          <a:noFill/>
          <a:ln w="9525">
            <a:noFill/>
          </a:ln>
        </p:spPr>
        <p:txBody>
          <a:bodyPr wrap="square">
            <a:spAutoFit/>
          </a:bodyPr>
          <a:p>
            <a:pPr marL="342900" indent="-342900">
              <a:buFont typeface="Wingdings" panose="05000000000000000000" charset="0"/>
              <a:buChar char="l"/>
            </a:pPr>
            <a:r>
              <a:rPr sz="2400">
                <a:latin typeface="Arial" panose="020B0604020202020204" pitchFamily="34" charset="0"/>
                <a:ea typeface="宋体" panose="02010600030101010101" pitchFamily="2" charset="-122"/>
              </a:rPr>
              <a:t>in October 2018, the Law of the People's Republic of China on International Criminal Judicial Assistance was promulgated</a:t>
            </a:r>
            <a:r>
              <a:rPr lang="en-US" sz="2400">
                <a:latin typeface="Arial" panose="020B0604020202020204" pitchFamily="34" charset="0"/>
                <a:ea typeface="宋体" panose="02010600030101010101" pitchFamily="2" charset="-122"/>
              </a:rPr>
              <a:t>.</a:t>
            </a:r>
            <a:endParaRPr lang="en-US" sz="2400">
              <a:latin typeface="Arial" panose="020B0604020202020204" pitchFamily="34" charset="0"/>
              <a:ea typeface="宋体" panose="02010600030101010101" pitchFamily="2" charset="-122"/>
            </a:endParaRPr>
          </a:p>
          <a:p>
            <a:pPr indent="0">
              <a:buFont typeface="Wingdings" panose="05000000000000000000" charset="0"/>
              <a:buNone/>
            </a:pPr>
            <a:endParaRPr lang="en-US" sz="2400">
              <a:latin typeface="Arial" panose="020B0604020202020204" pitchFamily="34" charset="0"/>
              <a:ea typeface="宋体" panose="02010600030101010101" pitchFamily="2" charset="-122"/>
            </a:endParaRPr>
          </a:p>
          <a:p>
            <a:pPr marL="342900" indent="-342900">
              <a:buFont typeface="Wingdings" panose="05000000000000000000" charset="0"/>
              <a:buChar char="l"/>
            </a:pPr>
            <a:r>
              <a:rPr lang="en-US" sz="2400">
                <a:latin typeface="Arial" panose="020B0604020202020204" pitchFamily="34" charset="0"/>
                <a:ea typeface="宋体" panose="02010600030101010101" pitchFamily="2" charset="-122"/>
              </a:rPr>
              <a:t>It</a:t>
            </a:r>
            <a:r>
              <a:rPr sz="2400">
                <a:latin typeface="Arial" panose="020B0604020202020204" pitchFamily="34" charset="0"/>
                <a:ea typeface="宋体" panose="02010600030101010101" pitchFamily="2" charset="-122"/>
              </a:rPr>
              <a:t> provides for the specific requirements and procedures for the filing, receiving and processing of criminal judicial assistance requests, as well as for the confiscation and return of illicit proceeds and other property involved in the case.</a:t>
            </a:r>
            <a:endParaRPr sz="2400">
              <a:latin typeface="Arial" panose="020B0604020202020204" pitchFamily="34" charset="0"/>
              <a:ea typeface="宋体" panose="02010600030101010101" pitchFamily="2" charset="-122"/>
            </a:endParaRPr>
          </a:p>
          <a:p>
            <a:pPr indent="0">
              <a:buFont typeface="Wingdings" panose="05000000000000000000" charset="0"/>
              <a:buNone/>
            </a:pPr>
            <a:endParaRPr sz="2400">
              <a:latin typeface="Arial" panose="020B0604020202020204" pitchFamily="34" charset="0"/>
              <a:ea typeface="宋体" panose="02010600030101010101" pitchFamily="2" charset="-122"/>
            </a:endParaRPr>
          </a:p>
          <a:p>
            <a:pPr marL="342900" indent="-342900">
              <a:buFont typeface="Wingdings" panose="05000000000000000000" charset="0"/>
              <a:buChar char="l"/>
            </a:pPr>
            <a:r>
              <a:rPr sz="2400">
                <a:latin typeface="Arial" panose="020B0604020202020204" pitchFamily="34" charset="0"/>
                <a:ea typeface="宋体" panose="02010600030101010101" pitchFamily="2" charset="-122"/>
              </a:rPr>
              <a:t> This law has further promoted the MLA cooperation between China and other countries to pursue stolen assets.</a:t>
            </a:r>
            <a:endParaRPr sz="2400">
              <a:latin typeface="Arial" panose="020B0604020202020204" pitchFamily="34" charset="0"/>
              <a:ea typeface="宋体" panose="02010600030101010101" pitchFamily="2" charset="-122"/>
            </a:endParaRPr>
          </a:p>
        </p:txBody>
      </p:sp>
      <p:pic>
        <p:nvPicPr>
          <p:cNvPr id="3" name="图形 10"/>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8518056" y="-10795"/>
            <a:ext cx="3685374" cy="1325509"/>
          </a:xfrm>
          <a:prstGeom prst="rect">
            <a:avLst/>
          </a:prstGeom>
        </p:spPr>
      </p:pic>
      <p:cxnSp>
        <p:nvCxnSpPr>
          <p:cNvPr id="6" name="直接连接符 5"/>
          <p:cNvCxnSpPr/>
          <p:nvPr/>
        </p:nvCxnSpPr>
        <p:spPr>
          <a:xfrm>
            <a:off x="587899" y="1186987"/>
            <a:ext cx="7215809" cy="0"/>
          </a:xfrm>
          <a:prstGeom prst="line">
            <a:avLst/>
          </a:prstGeom>
          <a:ln w="76200">
            <a:solidFill>
              <a:srgbClr val="9B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2000" advClick="0" advTm="2000"/>
    </mc:Choice>
    <mc:Fallback>
      <p:transition spd="slow" advClick="0" advTm="2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50"/>
                                        <p:tgtEl>
                                          <p:spTgt spid="4"/>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ircle(in)">
                                      <p:cBhvr>
                                        <p:cTn id="10" dur="250"/>
                                        <p:tgtEl>
                                          <p:spTgt spid="5"/>
                                        </p:tgtEl>
                                      </p:cBhvr>
                                    </p:animEffect>
                                  </p:childTnLst>
                                </p:cTn>
                              </p:par>
                              <p:par>
                                <p:cTn id="11" presetID="6" presetClass="entr" presetSubtype="16"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circle(in)">
                                      <p:cBhvr>
                                        <p:cTn id="13" dur="25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矩形 1"/>
          <p:cNvSpPr/>
          <p:nvPr/>
        </p:nvSpPr>
        <p:spPr>
          <a:xfrm>
            <a:off x="-22860" y="0"/>
            <a:ext cx="12214860" cy="2352675"/>
          </a:xfrm>
          <a:prstGeom prst="rect">
            <a:avLst/>
          </a:prstGeom>
          <a:solidFill>
            <a:srgbClr val="A4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圆角 2"/>
          <p:cNvSpPr/>
          <p:nvPr/>
        </p:nvSpPr>
        <p:spPr>
          <a:xfrm>
            <a:off x="2689860" y="1637030"/>
            <a:ext cx="6788785" cy="1326515"/>
          </a:xfrm>
          <a:prstGeom prst="roundRect">
            <a:avLst/>
          </a:prstGeom>
          <a:solidFill>
            <a:schemeClr val="bg1"/>
          </a:solidFill>
          <a:ln w="38100">
            <a:solidFill>
              <a:srgbClr val="A40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524125" y="1637030"/>
            <a:ext cx="7279640" cy="1383665"/>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b="1" noProof="0" dirty="0">
                <a:ln>
                  <a:noFill/>
                </a:ln>
                <a:solidFill>
                  <a:prstClr val="black"/>
                </a:solidFill>
                <a:effectLst/>
                <a:uLnTx/>
                <a:uFillTx/>
                <a:latin typeface="微软雅黑" panose="020B0503020204020204" pitchFamily="34" charset="-122"/>
                <a:ea typeface="微软雅黑" panose="020B0503020204020204" pitchFamily="34" charset="-122"/>
                <a:sym typeface="+mn-ea"/>
              </a:rPr>
              <a:t>The Integration of China's Domestic Laws with International Conventions and Bilateral Agreements</a:t>
            </a:r>
            <a:endParaRPr lang="zh-CN" altLang="en-US" sz="2800" b="1" noProof="0" dirty="0">
              <a:ln>
                <a:noFill/>
              </a:ln>
              <a:solidFill>
                <a:prstClr val="black"/>
              </a:solidFill>
              <a:effectLst/>
              <a:uLnTx/>
              <a:uFillTx/>
              <a:latin typeface="微软雅黑" panose="020B0503020204020204" pitchFamily="34" charset="-122"/>
              <a:ea typeface="微软雅黑" panose="020B0503020204020204" pitchFamily="34" charset="-122"/>
              <a:sym typeface="+mn-ea"/>
            </a:endParaRPr>
          </a:p>
        </p:txBody>
      </p:sp>
      <p:pic>
        <p:nvPicPr>
          <p:cNvPr id="6" name="图形 5"/>
          <p:cNvPicPr>
            <a:picLocks noChangeAspect="1"/>
          </p:cNvPicPr>
          <p:nvPr/>
        </p:nvPicPr>
        <p:blipFill>
          <a:blip r:embed="rId1">
            <a:lum bright="70000" contrast="-70000"/>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880539" y="-654748"/>
            <a:ext cx="7744022" cy="2785272"/>
          </a:xfrm>
          <a:prstGeom prst="rect">
            <a:avLst/>
          </a:prstGeom>
        </p:spPr>
      </p:pic>
      <p:sp>
        <p:nvSpPr>
          <p:cNvPr id="4" name="文本框 3"/>
          <p:cNvSpPr txBox="1"/>
          <p:nvPr/>
        </p:nvSpPr>
        <p:spPr>
          <a:xfrm>
            <a:off x="1880235" y="3792855"/>
            <a:ext cx="8568055" cy="1322070"/>
          </a:xfrm>
          <a:prstGeom prst="rect">
            <a:avLst/>
          </a:prstGeom>
          <a:noFill/>
        </p:spPr>
        <p:txBody>
          <a:bodyPr wrap="square" rtlCol="0">
            <a:spAutoFit/>
          </a:bodyPr>
          <a:p>
            <a:pPr>
              <a:lnSpc>
                <a:spcPct val="125000"/>
              </a:lnSpc>
              <a:spcBef>
                <a:spcPts val="0"/>
              </a:spcBef>
              <a:spcAft>
                <a:spcPts val="0"/>
              </a:spcAft>
            </a:pPr>
            <a:r>
              <a:rPr lang="en-US" altLang="zh-CN" sz="3200" b="1">
                <a:latin typeface="Times New Roman" panose="02020603050405020304" charset="0"/>
                <a:cs typeface="Times New Roman" panose="02020603050405020304" charset="0"/>
              </a:rPr>
              <a:t>1. </a:t>
            </a:r>
            <a:r>
              <a:rPr lang="zh-CN" altLang="en-US" sz="3200" b="1">
                <a:latin typeface="Times New Roman" panose="02020603050405020304" charset="0"/>
                <a:cs typeface="Times New Roman" panose="02020603050405020304" charset="0"/>
              </a:rPr>
              <a:t>UNCAC </a:t>
            </a:r>
            <a:endParaRPr lang="zh-CN" altLang="en-US" sz="3200" b="1">
              <a:latin typeface="Times New Roman" panose="02020603050405020304" charset="0"/>
              <a:cs typeface="Times New Roman" panose="02020603050405020304" charset="0"/>
            </a:endParaRPr>
          </a:p>
          <a:p>
            <a:pPr>
              <a:lnSpc>
                <a:spcPct val="125000"/>
              </a:lnSpc>
              <a:spcBef>
                <a:spcPts val="0"/>
              </a:spcBef>
              <a:spcAft>
                <a:spcPts val="0"/>
              </a:spcAft>
            </a:pPr>
            <a:r>
              <a:rPr lang="en-US" altLang="zh-CN" sz="3200" b="1">
                <a:latin typeface="Times New Roman" panose="02020603050405020304" charset="0"/>
                <a:cs typeface="Times New Roman" panose="02020603050405020304" charset="0"/>
              </a:rPr>
              <a:t>2. </a:t>
            </a:r>
            <a:r>
              <a:rPr lang="zh-CN" altLang="en-US" sz="3200" b="1">
                <a:latin typeface="Times New Roman" panose="02020603050405020304" charset="0"/>
                <a:cs typeface="Times New Roman" panose="02020603050405020304" charset="0"/>
              </a:rPr>
              <a:t>Bilateral Agreements</a:t>
            </a:r>
            <a:endParaRPr lang="zh-CN" altLang="en-US" sz="3200" b="1">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3000">
        <p15:prstTrans prst="pageCurlDouble"/>
      </p:transition>
    </mc:Choice>
    <mc:Fallback>
      <p:transition spd="slow" advTm="3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11" name="图形 10"/>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8506626" y="0"/>
            <a:ext cx="3685374" cy="1325509"/>
          </a:xfrm>
          <a:prstGeom prst="rect">
            <a:avLst/>
          </a:prstGeom>
        </p:spPr>
      </p:pic>
      <p:cxnSp>
        <p:nvCxnSpPr>
          <p:cNvPr id="4" name="直接连接符 3"/>
          <p:cNvCxnSpPr/>
          <p:nvPr/>
        </p:nvCxnSpPr>
        <p:spPr>
          <a:xfrm>
            <a:off x="576469" y="1197782"/>
            <a:ext cx="7215809" cy="0"/>
          </a:xfrm>
          <a:prstGeom prst="line">
            <a:avLst/>
          </a:prstGeom>
          <a:ln w="76200">
            <a:solidFill>
              <a:srgbClr val="9B0000"/>
            </a:solidFill>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576580" y="539750"/>
            <a:ext cx="6866255" cy="583565"/>
          </a:xfrm>
          <a:prstGeom prst="rect">
            <a:avLst/>
          </a:prstGeom>
          <a:noFill/>
        </p:spPr>
        <p:txBody>
          <a:bodyPr wrap="square" rtlCol="0">
            <a:spAutoFit/>
          </a:bodyPr>
          <a:p>
            <a:pPr marR="0" indent="0" defTabSz="914400" fontAlgn="auto">
              <a:lnSpc>
                <a:spcPct val="100000"/>
              </a:lnSpc>
              <a:spcBef>
                <a:spcPts val="0"/>
              </a:spcBef>
              <a:spcAft>
                <a:spcPts val="0"/>
              </a:spcAft>
              <a:buClrTx/>
              <a:buSzTx/>
              <a:buFontTx/>
              <a:buNone/>
              <a:defRPr/>
            </a:pPr>
            <a:r>
              <a:rPr sz="3200" b="1" noProof="0">
                <a:ln>
                  <a:noFill/>
                </a:ln>
                <a:solidFill>
                  <a:srgbClr val="8C1515"/>
                </a:solidFill>
                <a:effectLst/>
                <a:uLnTx/>
                <a:latin typeface="Times New Roman" panose="02020603050405020304" charset="0"/>
                <a:ea typeface="方正兰亭粗黑简体" pitchFamily="2" charset="-122"/>
                <a:cs typeface="Times New Roman" panose="02020603050405020304" charset="0"/>
                <a:sym typeface="+mn-ea"/>
              </a:rPr>
              <a:t>UNCAC</a:t>
            </a:r>
            <a:endParaRPr sz="3200" b="1" noProof="0">
              <a:ln>
                <a:noFill/>
              </a:ln>
              <a:solidFill>
                <a:srgbClr val="8C1515"/>
              </a:solidFill>
              <a:effectLst/>
              <a:uLnTx/>
              <a:latin typeface="Times New Roman" panose="02020603050405020304" charset="0"/>
              <a:ea typeface="方正兰亭粗黑简体" pitchFamily="2" charset="-122"/>
              <a:cs typeface="Times New Roman" panose="02020603050405020304" charset="0"/>
              <a:sym typeface="+mn-ea"/>
            </a:endParaRPr>
          </a:p>
        </p:txBody>
      </p:sp>
      <p:sp>
        <p:nvSpPr>
          <p:cNvPr id="100" name="文本框 99"/>
          <p:cNvSpPr txBox="1"/>
          <p:nvPr/>
        </p:nvSpPr>
        <p:spPr>
          <a:xfrm>
            <a:off x="661670" y="1468755"/>
            <a:ext cx="9617075" cy="3784600"/>
          </a:xfrm>
          <a:prstGeom prst="rect">
            <a:avLst/>
          </a:prstGeom>
          <a:noFill/>
          <a:ln w="9525">
            <a:noFill/>
          </a:ln>
        </p:spPr>
        <p:txBody>
          <a:bodyPr wrap="square">
            <a:spAutoFit/>
          </a:bodyPr>
          <a:p>
            <a:pPr marL="342900" indent="-342900">
              <a:buFont typeface="Wingdings" panose="05000000000000000000" charset="0"/>
              <a:buChar char="l"/>
            </a:pPr>
            <a:r>
              <a:rPr sz="2000"/>
              <a:t>In October 2005, the 18th session of the Standing Committee of the National People's Congress deliberated and ratified the United Nations Convention against Corruption. </a:t>
            </a:r>
            <a:endParaRPr sz="2000"/>
          </a:p>
          <a:p>
            <a:pPr marL="342900" indent="-342900">
              <a:buFont typeface="Wingdings" panose="05000000000000000000" charset="0"/>
              <a:buChar char="l"/>
            </a:pPr>
            <a:r>
              <a:rPr sz="2000"/>
              <a:t>Chapter V of the Convention provides for asset recovery, including the prevention and detection of transfers of proceeds of crime, measures for direct recovery of property, mechanisms for recovery of property through international cooperation in confiscation, international cooperation for purposes of confiscation,  special cooperation, return and disposal of assets, financial intelligence agencies, bilateral and multilateral agreements and arrangements, etc. </a:t>
            </a:r>
            <a:endParaRPr sz="2000"/>
          </a:p>
          <a:p>
            <a:pPr marL="342900" indent="-342900">
              <a:buFont typeface="Wingdings" panose="05000000000000000000" charset="0"/>
              <a:buChar char="l"/>
            </a:pPr>
            <a:r>
              <a:rPr sz="2000"/>
              <a:t>This has provided international legal basis and blazed a new trail for China to conduct asset recovery cooperation with other countries. </a:t>
            </a:r>
            <a:endParaRPr sz="2000"/>
          </a:p>
        </p:txBody>
      </p:sp>
      <p:pic>
        <p:nvPicPr>
          <p:cNvPr id="3" name="图形 10"/>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8518056" y="-10795"/>
            <a:ext cx="3685374" cy="1325509"/>
          </a:xfrm>
          <a:prstGeom prst="rect">
            <a:avLst/>
          </a:prstGeom>
        </p:spPr>
      </p:pic>
      <p:cxnSp>
        <p:nvCxnSpPr>
          <p:cNvPr id="6" name="直接连接符 5"/>
          <p:cNvCxnSpPr/>
          <p:nvPr/>
        </p:nvCxnSpPr>
        <p:spPr>
          <a:xfrm>
            <a:off x="587899" y="1186987"/>
            <a:ext cx="7215809" cy="0"/>
          </a:xfrm>
          <a:prstGeom prst="line">
            <a:avLst/>
          </a:prstGeom>
          <a:ln w="76200">
            <a:solidFill>
              <a:srgbClr val="9B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2000" advClick="0" advTm="2000"/>
    </mc:Choice>
    <mc:Fallback>
      <p:transition spd="slow" advClick="0" advTm="2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50"/>
                                        <p:tgtEl>
                                          <p:spTgt spid="4"/>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ircle(in)">
                                      <p:cBhvr>
                                        <p:cTn id="10" dur="250"/>
                                        <p:tgtEl>
                                          <p:spTgt spid="5"/>
                                        </p:tgtEl>
                                      </p:cBhvr>
                                    </p:animEffect>
                                  </p:childTnLst>
                                </p:cTn>
                              </p:par>
                              <p:par>
                                <p:cTn id="11" presetID="6" presetClass="entr" presetSubtype="16"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circle(in)">
                                      <p:cBhvr>
                                        <p:cTn id="13" dur="25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 name="Line 6"/>
          <p:cNvSpPr/>
          <p:nvPr/>
        </p:nvSpPr>
        <p:spPr>
          <a:xfrm flipV="1">
            <a:off x="7687628" y="562610"/>
            <a:ext cx="4583112" cy="14288"/>
          </a:xfrm>
          <a:prstGeom prst="line">
            <a:avLst/>
          </a:prstGeom>
          <a:ln w="6350" cap="flat" cmpd="sng">
            <a:solidFill>
              <a:srgbClr val="8C1515"/>
            </a:solidFill>
            <a:prstDash val="solid"/>
            <a:round/>
            <a:headEnd type="none" w="med" len="med"/>
            <a:tailEnd type="none" w="med" len="med"/>
          </a:ln>
        </p:spPr>
      </p:sp>
      <p:sp>
        <p:nvSpPr>
          <p:cNvPr id="26629" name="文本框 2"/>
          <p:cNvSpPr txBox="1"/>
          <p:nvPr/>
        </p:nvSpPr>
        <p:spPr>
          <a:xfrm>
            <a:off x="235903" y="1505585"/>
            <a:ext cx="6246812" cy="4707890"/>
          </a:xfrm>
          <a:prstGeom prst="rect">
            <a:avLst/>
          </a:prstGeom>
          <a:noFill/>
          <a:ln w="9525">
            <a:noFill/>
          </a:ln>
        </p:spPr>
        <p:txBody>
          <a:bodyPr wrap="square" anchor="t">
            <a:spAutoFit/>
          </a:bodyPr>
          <a:p>
            <a:pPr marL="342900" indent="-342900">
              <a:buFont typeface="Wingdings" panose="05000000000000000000" charset="0"/>
              <a:buChar char="l"/>
            </a:pPr>
            <a:r>
              <a:rPr sz="2000">
                <a:latin typeface="Arial" panose="020B0604020202020204" pitchFamily="34" charset="0"/>
                <a:ea typeface="宋体" panose="02010600030101010101" pitchFamily="2" charset="-122"/>
              </a:rPr>
              <a:t>Yan Yongming, was a former Chinese corrupt official absconded to New Zealand with proceeds of corruption. </a:t>
            </a:r>
            <a:endParaRPr sz="2000">
              <a:latin typeface="Arial" panose="020B0604020202020204" pitchFamily="34" charset="0"/>
              <a:ea typeface="宋体" panose="02010600030101010101" pitchFamily="2" charset="-122"/>
            </a:endParaRPr>
          </a:p>
          <a:p>
            <a:pPr indent="0">
              <a:buFont typeface="Wingdings" panose="05000000000000000000" charset="0"/>
              <a:buNone/>
            </a:pPr>
            <a:endParaRPr sz="2000">
              <a:latin typeface="Arial" panose="020B0604020202020204" pitchFamily="34" charset="0"/>
              <a:ea typeface="宋体" panose="02010600030101010101" pitchFamily="2" charset="-122"/>
            </a:endParaRPr>
          </a:p>
          <a:p>
            <a:pPr marL="342900" indent="-342900">
              <a:buFont typeface="Wingdings" panose="05000000000000000000" charset="0"/>
              <a:buChar char="l"/>
            </a:pPr>
            <a:r>
              <a:rPr sz="2000">
                <a:latin typeface="Arial" panose="020B0604020202020204" pitchFamily="34" charset="0"/>
                <a:ea typeface="宋体" panose="02010600030101010101" pitchFamily="2" charset="-122"/>
              </a:rPr>
              <a:t>China, in accordance with the United Nations Convention against Corruption, assisted New Zealand in filing a lawsuit against the fugitive Yan Yongming and recover his illegal income. </a:t>
            </a:r>
            <a:endParaRPr sz="2000">
              <a:latin typeface="Arial" panose="020B0604020202020204" pitchFamily="34" charset="0"/>
              <a:ea typeface="宋体" panose="02010600030101010101" pitchFamily="2" charset="-122"/>
            </a:endParaRPr>
          </a:p>
          <a:p>
            <a:pPr indent="0">
              <a:buFont typeface="Wingdings" panose="05000000000000000000" charset="0"/>
              <a:buNone/>
            </a:pPr>
            <a:endParaRPr sz="2000">
              <a:latin typeface="Arial" panose="020B0604020202020204" pitchFamily="34" charset="0"/>
              <a:ea typeface="宋体" panose="02010600030101010101" pitchFamily="2" charset="-122"/>
            </a:endParaRPr>
          </a:p>
          <a:p>
            <a:pPr marL="342900" indent="-342900">
              <a:buFont typeface="Wingdings" panose="05000000000000000000" charset="0"/>
              <a:buChar char="l"/>
            </a:pPr>
            <a:r>
              <a:rPr sz="2000">
                <a:latin typeface="Arial" panose="020B0604020202020204" pitchFamily="34" charset="0"/>
                <a:ea typeface="宋体" panose="02010600030101010101" pitchFamily="2" charset="-122"/>
              </a:rPr>
              <a:t>Eventually, under the joint efforts between China and New Zealand based on the UNCAC, Yan Yongming returned to China and surrendered himself. A total of 329 million RMB yuan (48 million USD)of his stolen money and illegal income was fined, confiscated and returned to China. </a:t>
            </a:r>
            <a:endParaRPr sz="2000">
              <a:latin typeface="Arial" panose="020B0604020202020204" pitchFamily="34" charset="0"/>
              <a:ea typeface="宋体" panose="02010600030101010101" pitchFamily="2" charset="-122"/>
            </a:endParaRPr>
          </a:p>
        </p:txBody>
      </p:sp>
      <p:pic>
        <p:nvPicPr>
          <p:cNvPr id="3" name="图片 2" descr="百名红通"/>
          <p:cNvPicPr>
            <a:picLocks noChangeAspect="1"/>
          </p:cNvPicPr>
          <p:nvPr>
            <p:custDataLst>
              <p:tags r:id="rId1"/>
            </p:custDataLst>
          </p:nvPr>
        </p:nvPicPr>
        <p:blipFill>
          <a:blip r:embed="rId2"/>
          <a:stretch>
            <a:fillRect/>
          </a:stretch>
        </p:blipFill>
        <p:spPr>
          <a:xfrm>
            <a:off x="6894195" y="1110615"/>
            <a:ext cx="5297805" cy="3380105"/>
          </a:xfrm>
          <a:prstGeom prst="rect">
            <a:avLst/>
          </a:prstGeom>
        </p:spPr>
      </p:pic>
      <p:pic>
        <p:nvPicPr>
          <p:cNvPr id="5" name="图形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18056" y="-10795"/>
            <a:ext cx="3685374" cy="1325509"/>
          </a:xfrm>
          <a:prstGeom prst="rect">
            <a:avLst/>
          </a:prstGeom>
        </p:spPr>
      </p:pic>
      <p:cxnSp>
        <p:nvCxnSpPr>
          <p:cNvPr id="6" name="直接连接符 5"/>
          <p:cNvCxnSpPr/>
          <p:nvPr/>
        </p:nvCxnSpPr>
        <p:spPr>
          <a:xfrm>
            <a:off x="587899" y="943782"/>
            <a:ext cx="7215809" cy="0"/>
          </a:xfrm>
          <a:prstGeom prst="line">
            <a:avLst/>
          </a:prstGeom>
          <a:ln w="76200">
            <a:solidFill>
              <a:srgbClr val="9B0000"/>
            </a:solidFill>
          </a:ln>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588010" y="360045"/>
            <a:ext cx="6866255" cy="583565"/>
          </a:xfrm>
          <a:prstGeom prst="rect">
            <a:avLst/>
          </a:prstGeom>
          <a:noFill/>
        </p:spPr>
        <p:txBody>
          <a:bodyPr wrap="square" rtlCol="0">
            <a:spAutoFit/>
          </a:bodyPr>
          <a:p>
            <a:pPr marR="0" indent="0" defTabSz="914400" fontAlgn="auto">
              <a:lnSpc>
                <a:spcPct val="100000"/>
              </a:lnSpc>
              <a:spcBef>
                <a:spcPts val="0"/>
              </a:spcBef>
              <a:spcAft>
                <a:spcPts val="0"/>
              </a:spcAft>
              <a:buClrTx/>
              <a:buSzTx/>
              <a:buFontTx/>
              <a:buNone/>
              <a:defRPr/>
            </a:pPr>
            <a:r>
              <a:rPr sz="3200" b="1" noProof="0">
                <a:ln>
                  <a:noFill/>
                </a:ln>
                <a:solidFill>
                  <a:srgbClr val="8C1515"/>
                </a:solidFill>
                <a:effectLst/>
                <a:uLnTx/>
                <a:latin typeface="Times New Roman" panose="02020603050405020304" charset="0"/>
                <a:ea typeface="方正兰亭粗黑简体" pitchFamily="2" charset="-122"/>
                <a:cs typeface="Times New Roman" panose="02020603050405020304" charset="0"/>
                <a:sym typeface="+mn-ea"/>
              </a:rPr>
              <a:t>UNCAC</a:t>
            </a:r>
            <a:endParaRPr kumimoji="0" lang="zh-CN" altLang="en-US" sz="3200" b="1" i="0" kern="1200" cap="none" spc="0" normalizeH="0" baseline="0" noProof="0" dirty="0">
              <a:solidFill>
                <a:srgbClr val="9B0000"/>
              </a:solidFill>
              <a:latin typeface="等线" panose="02010600030101010101" charset="-122"/>
              <a:ea typeface="等线" panose="02010600030101010101" charset="-122"/>
              <a:cs typeface="+mn-cs"/>
            </a:endParaRPr>
          </a:p>
        </p:txBody>
      </p:sp>
      <p:pic>
        <p:nvPicPr>
          <p:cNvPr id="4" name="图片 3" descr="闫永明"/>
          <p:cNvPicPr>
            <a:picLocks noChangeAspect="1"/>
          </p:cNvPicPr>
          <p:nvPr/>
        </p:nvPicPr>
        <p:blipFill>
          <a:blip r:embed="rId4"/>
          <a:stretch>
            <a:fillRect/>
          </a:stretch>
        </p:blipFill>
        <p:spPr>
          <a:xfrm>
            <a:off x="8400415" y="3681095"/>
            <a:ext cx="2851150" cy="370459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1+#ppt_w/2"/>
                                          </p:val>
                                        </p:tav>
                                        <p:tav tm="100000">
                                          <p:val>
                                            <p:strVal val="#ppt_x"/>
                                          </p:val>
                                        </p:tav>
                                      </p:tavLst>
                                    </p:anim>
                                    <p:anim calcmode="lin" valueType="num">
                                      <p:cBhvr additive="base">
                                        <p:cTn id="8" dur="500" fill="hold"/>
                                        <p:tgtEl>
                                          <p:spTgt spid="9"/>
                                        </p:tgtEl>
                                        <p:attrNameLst>
                                          <p:attrName>ppt_y</p:attrName>
                                        </p:attrNameLst>
                                      </p:cBhvr>
                                      <p:tavLst>
                                        <p:tav tm="0">
                                          <p:val>
                                            <p:strVal val="#ppt_y"/>
                                          </p:val>
                                        </p:tav>
                                        <p:tav tm="100000">
                                          <p:val>
                                            <p:strVal val="#ppt_y"/>
                                          </p:val>
                                        </p:tav>
                                      </p:tavLst>
                                    </p:anim>
                                  </p:childTnLst>
                                </p:cTn>
                              </p:par>
                              <p:par>
                                <p:cTn id="9" presetID="6" presetClass="entr" presetSubtype="16" fill="hold"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circle(in)">
                                      <p:cBhvr>
                                        <p:cTn id="11" dur="250"/>
                                        <p:tgtEl>
                                          <p:spTgt spid="6"/>
                                        </p:tgtEl>
                                      </p:cBhvr>
                                    </p:animEffect>
                                  </p:childTnLst>
                                </p:cTn>
                              </p:par>
                              <p:par>
                                <p:cTn id="12" presetID="6" presetClass="entr" presetSubtype="16" fill="hold" grpId="0" nodeType="with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circle(in)">
                                      <p:cBhvr>
                                        <p:cTn id="14" dur="25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11" name="图形 10"/>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8506626" y="0"/>
            <a:ext cx="3685374" cy="1325509"/>
          </a:xfrm>
          <a:prstGeom prst="rect">
            <a:avLst/>
          </a:prstGeom>
        </p:spPr>
      </p:pic>
      <p:cxnSp>
        <p:nvCxnSpPr>
          <p:cNvPr id="6" name="直接连接符 5"/>
          <p:cNvCxnSpPr/>
          <p:nvPr/>
        </p:nvCxnSpPr>
        <p:spPr>
          <a:xfrm>
            <a:off x="486299" y="1028237"/>
            <a:ext cx="7215809" cy="0"/>
          </a:xfrm>
          <a:prstGeom prst="line">
            <a:avLst/>
          </a:prstGeom>
          <a:ln w="76200">
            <a:solidFill>
              <a:srgbClr val="9B0000"/>
            </a:solidFill>
          </a:ln>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576580" y="370840"/>
            <a:ext cx="8750300" cy="460375"/>
          </a:xfrm>
          <a:prstGeom prst="rect">
            <a:avLst/>
          </a:prstGeom>
          <a:noFill/>
        </p:spPr>
        <p:txBody>
          <a:bodyPr wrap="square" rtlCol="0">
            <a:spAutoFit/>
          </a:bodyPr>
          <a:p>
            <a:pPr marR="0" indent="0" defTabSz="914400" fontAlgn="auto">
              <a:lnSpc>
                <a:spcPct val="100000"/>
              </a:lnSpc>
              <a:spcBef>
                <a:spcPts val="0"/>
              </a:spcBef>
              <a:spcAft>
                <a:spcPts val="0"/>
              </a:spcAft>
              <a:buClrTx/>
              <a:buSzTx/>
              <a:buFontTx/>
              <a:buNone/>
              <a:defRPr/>
            </a:pPr>
            <a:r>
              <a:rPr lang="zh-CN" altLang="en-US" sz="2400" b="1" noProof="0" dirty="0">
                <a:solidFill>
                  <a:srgbClr val="9B0000"/>
                </a:solidFill>
                <a:latin typeface="Times New Roman" panose="02020603050405020304" charset="0"/>
                <a:ea typeface="等线" panose="02010600030101010101" charset="-122"/>
                <a:cs typeface="Times New Roman" panose="02020603050405020304" charset="0"/>
                <a:sym typeface="+mn-ea"/>
              </a:rPr>
              <a:t>Bilateral Agreements</a:t>
            </a:r>
            <a:endParaRPr kumimoji="0" lang="zh-CN" altLang="en-US" sz="2400" b="1" i="0" kern="1200" cap="none" spc="0" normalizeH="0" baseline="0" noProof="0" dirty="0">
              <a:solidFill>
                <a:srgbClr val="9B0000"/>
              </a:solidFill>
              <a:latin typeface="Times New Roman" panose="02020603050405020304" charset="0"/>
              <a:ea typeface="等线" panose="02010600030101010101" charset="-122"/>
              <a:cs typeface="Times New Roman" panose="02020603050405020304" charset="0"/>
            </a:endParaRPr>
          </a:p>
        </p:txBody>
      </p:sp>
      <p:grpSp>
        <p:nvGrpSpPr>
          <p:cNvPr id="2" name="组合 1"/>
          <p:cNvGrpSpPr/>
          <p:nvPr/>
        </p:nvGrpSpPr>
        <p:grpSpPr>
          <a:xfrm>
            <a:off x="891540" y="1598295"/>
            <a:ext cx="5017770" cy="4514215"/>
            <a:chOff x="1066347" y="1709738"/>
            <a:chExt cx="3996173" cy="3809621"/>
          </a:xfrm>
        </p:grpSpPr>
        <p:sp>
          <p:nvSpPr>
            <p:cNvPr id="3" name="矩形 2"/>
            <p:cNvSpPr/>
            <p:nvPr/>
          </p:nvSpPr>
          <p:spPr>
            <a:xfrm>
              <a:off x="1066347" y="2190525"/>
              <a:ext cx="3996173" cy="3328834"/>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endParaRPr lang="zh-CN" altLang="en-US">
                <a:solidFill>
                  <a:schemeClr val="tx1"/>
                </a:solidFill>
              </a:endParaRPr>
            </a:p>
            <a:p>
              <a:pPr indent="0" algn="l">
                <a:buFont typeface="Arial" panose="020B0604020202020204" pitchFamily="34" charset="0"/>
                <a:buNone/>
              </a:pPr>
              <a:r>
                <a:rPr lang="zh-CN" altLang="en-US" sz="2800">
                  <a:solidFill>
                    <a:schemeClr val="tx1"/>
                  </a:solidFill>
                  <a:latin typeface="Times New Roman" panose="02020603050405020304" charset="0"/>
                  <a:ea typeface="楷体" panose="02010609060101010101" charset="-122"/>
                  <a:cs typeface="Times New Roman" panose="02020603050405020304" charset="0"/>
                </a:rPr>
                <a:t>China has been negotiating and signing treaties and agreements on judicial assistance with foreign countries since 1986 and extradition treaties with foreign countries since 1993.</a:t>
              </a:r>
              <a:r>
                <a:rPr lang="zh-CN" altLang="en-US">
                  <a:solidFill>
                    <a:schemeClr val="tx1"/>
                  </a:solidFill>
                  <a:latin typeface="楷体" panose="02010609060101010101" charset="-122"/>
                  <a:ea typeface="楷体" panose="02010609060101010101" charset="-122"/>
                  <a:cs typeface="楷体" panose="02010609060101010101" charset="-122"/>
                </a:rPr>
                <a:t> </a:t>
              </a:r>
              <a:endParaRPr lang="zh-CN" altLang="en-US">
                <a:solidFill>
                  <a:schemeClr val="tx1"/>
                </a:solidFill>
                <a:latin typeface="楷体" panose="02010609060101010101" charset="-122"/>
                <a:ea typeface="楷体" panose="02010609060101010101" charset="-122"/>
                <a:cs typeface="楷体" panose="02010609060101010101" charset="-122"/>
              </a:endParaRPr>
            </a:p>
          </p:txBody>
        </p:sp>
        <p:sp>
          <p:nvSpPr>
            <p:cNvPr id="4" name="矩形 3"/>
            <p:cNvSpPr/>
            <p:nvPr/>
          </p:nvSpPr>
          <p:spPr>
            <a:xfrm>
              <a:off x="1658035" y="1709738"/>
              <a:ext cx="2876516" cy="719696"/>
            </a:xfrm>
            <a:prstGeom prst="rect">
              <a:avLst/>
            </a:prstGeom>
            <a:solidFill>
              <a:srgbClr val="B531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600" b="1">
                  <a:solidFill>
                    <a:schemeClr val="bg2"/>
                  </a:solidFill>
                  <a:latin typeface="Angsana New" panose="02020603050405020304" charset="0"/>
                  <a:ea typeface="楷体" panose="02010609060101010101" charset="-122"/>
                  <a:cs typeface="Angsana New" panose="02020603050405020304" charset="0"/>
                  <a:sym typeface="+mn-ea"/>
                </a:rPr>
                <a:t>T</a:t>
              </a:r>
              <a:r>
                <a:rPr lang="zh-CN" altLang="en-US" sz="3600" b="1">
                  <a:solidFill>
                    <a:schemeClr val="bg2"/>
                  </a:solidFill>
                  <a:latin typeface="Angsana New" panose="02020603050405020304" charset="0"/>
                  <a:ea typeface="楷体" panose="02010609060101010101" charset="-122"/>
                  <a:cs typeface="Angsana New" panose="02020603050405020304" charset="0"/>
                  <a:sym typeface="+mn-ea"/>
                </a:rPr>
                <a:t>reaties and </a:t>
              </a:r>
              <a:r>
                <a:rPr lang="en-US" altLang="zh-CN" sz="3600" b="1">
                  <a:solidFill>
                    <a:schemeClr val="bg2"/>
                  </a:solidFill>
                  <a:latin typeface="Angsana New" panose="02020603050405020304" charset="0"/>
                  <a:ea typeface="楷体" panose="02010609060101010101" charset="-122"/>
                  <a:cs typeface="Angsana New" panose="02020603050405020304" charset="0"/>
                  <a:sym typeface="+mn-ea"/>
                </a:rPr>
                <a:t>A</a:t>
              </a:r>
              <a:r>
                <a:rPr lang="zh-CN" altLang="en-US" sz="3600" b="1">
                  <a:solidFill>
                    <a:schemeClr val="bg2"/>
                  </a:solidFill>
                  <a:latin typeface="Angsana New" panose="02020603050405020304" charset="0"/>
                  <a:ea typeface="楷体" panose="02010609060101010101" charset="-122"/>
                  <a:cs typeface="Angsana New" panose="02020603050405020304" charset="0"/>
                  <a:sym typeface="+mn-ea"/>
                </a:rPr>
                <a:t>greements</a:t>
              </a:r>
              <a:endParaRPr lang="zh-CN" altLang="en-US" sz="3600" b="1">
                <a:solidFill>
                  <a:schemeClr val="bg2"/>
                </a:solidFill>
                <a:latin typeface="Angsana New" panose="02020603050405020304" charset="0"/>
                <a:ea typeface="楷体" panose="02010609060101010101" charset="-122"/>
                <a:cs typeface="Angsana New" panose="02020603050405020304" charset="0"/>
                <a:sym typeface="+mn-ea"/>
              </a:endParaRPr>
            </a:p>
          </p:txBody>
        </p:sp>
      </p:grpSp>
      <p:grpSp>
        <p:nvGrpSpPr>
          <p:cNvPr id="5" name="组合 4"/>
          <p:cNvGrpSpPr/>
          <p:nvPr/>
        </p:nvGrpSpPr>
        <p:grpSpPr>
          <a:xfrm>
            <a:off x="6360795" y="1598295"/>
            <a:ext cx="5223510" cy="4443095"/>
            <a:chOff x="1066347" y="1709738"/>
            <a:chExt cx="4248150" cy="4443412"/>
          </a:xfrm>
        </p:grpSpPr>
        <p:sp>
          <p:nvSpPr>
            <p:cNvPr id="8" name="矩形 7"/>
            <p:cNvSpPr/>
            <p:nvPr/>
          </p:nvSpPr>
          <p:spPr>
            <a:xfrm>
              <a:off x="1066347" y="2190750"/>
              <a:ext cx="4248150" cy="3962400"/>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矩形 8"/>
            <p:cNvSpPr/>
            <p:nvPr/>
          </p:nvSpPr>
          <p:spPr>
            <a:xfrm>
              <a:off x="1846490" y="1709738"/>
              <a:ext cx="2687864" cy="885825"/>
            </a:xfrm>
            <a:prstGeom prst="rect">
              <a:avLst/>
            </a:prstGeom>
            <a:solidFill>
              <a:srgbClr val="B531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a:latin typeface="Times New Roman" panose="02020603050405020304" charset="0"/>
                  <a:ea typeface="楷体" panose="02010609060101010101" charset="-122"/>
                  <a:cs typeface="Times New Roman" panose="02020603050405020304" charset="0"/>
                  <a:sym typeface="+mn-ea"/>
                </a:rPr>
                <a:t>169 </a:t>
              </a:r>
              <a:r>
                <a:rPr lang="en-US" altLang="zh-CN" sz="3200">
                  <a:latin typeface="Times New Roman" panose="02020603050405020304" charset="0"/>
                  <a:ea typeface="楷体" panose="02010609060101010101" charset="-122"/>
                  <a:cs typeface="Times New Roman" panose="02020603050405020304" charset="0"/>
                  <a:sym typeface="+mn-ea"/>
                </a:rPr>
                <a:t>&amp; 81</a:t>
              </a:r>
              <a:endParaRPr lang="en-US" altLang="zh-CN" sz="3200">
                <a:latin typeface="Times New Roman" panose="02020603050405020304" charset="0"/>
                <a:ea typeface="楷体" panose="02010609060101010101" charset="-122"/>
                <a:cs typeface="Times New Roman" panose="02020603050405020304" charset="0"/>
                <a:sym typeface="+mn-ea"/>
              </a:endParaRPr>
            </a:p>
          </p:txBody>
        </p:sp>
      </p:grpSp>
      <p:sp>
        <p:nvSpPr>
          <p:cNvPr id="100" name="文本框 99"/>
          <p:cNvSpPr txBox="1"/>
          <p:nvPr/>
        </p:nvSpPr>
        <p:spPr>
          <a:xfrm>
            <a:off x="6186805" y="2790825"/>
            <a:ext cx="5397500" cy="3107690"/>
          </a:xfrm>
          <a:prstGeom prst="rect">
            <a:avLst/>
          </a:prstGeom>
          <a:noFill/>
          <a:ln w="9525">
            <a:noFill/>
          </a:ln>
        </p:spPr>
        <p:txBody>
          <a:bodyPr wrap="square">
            <a:spAutoFit/>
          </a:bodyPr>
          <a:p>
            <a:pPr marL="285750" indent="-285750" algn="l">
              <a:buClrTx/>
              <a:buSzTx/>
              <a:buFont typeface="Arial" panose="020B0604020202020204" pitchFamily="34" charset="0"/>
            </a:pPr>
            <a:r>
              <a:rPr lang="zh-CN" altLang="en-US" sz="2800" b="0">
                <a:latin typeface="Times New Roman" panose="02020603050405020304" charset="0"/>
                <a:ea typeface="楷体" panose="02010609060101010101" charset="-122"/>
                <a:cs typeface="Times New Roman" panose="02020603050405020304" charset="0"/>
              </a:rPr>
              <a:t>   As of August, China has concluded a total of 169 bilateral treaties and agreements with 81 countries, including extradition treaties, judicial assistance treaties, agreements on the return and sharing of assets.</a:t>
            </a:r>
            <a:endParaRPr lang="zh-CN" altLang="en-US" sz="2800" b="0">
              <a:latin typeface="Times New Roman" panose="02020603050405020304" charset="0"/>
              <a:ea typeface="楷体" panose="02010609060101010101" charset="-122"/>
              <a:cs typeface="Times New Roman" panose="02020603050405020304" charset="0"/>
            </a:endParaRPr>
          </a:p>
        </p:txBody>
      </p:sp>
      <p:sp>
        <p:nvSpPr>
          <p:cNvPr id="10" name="文本框 9"/>
          <p:cNvSpPr txBox="1"/>
          <p:nvPr/>
        </p:nvSpPr>
        <p:spPr>
          <a:xfrm>
            <a:off x="6186170" y="2790825"/>
            <a:ext cx="309880" cy="368300"/>
          </a:xfrm>
          <a:prstGeom prst="rect">
            <a:avLst/>
          </a:prstGeom>
          <a:noFill/>
        </p:spPr>
        <p:txBody>
          <a:bodyPr wrap="none" rtlCol="0">
            <a:spAutoFit/>
          </a:bodyPr>
          <a:p>
            <a:pPr marL="285750" indent="-285750" algn="l">
              <a:buClrTx/>
              <a:buSzTx/>
              <a:buFont typeface="Arial" panose="020B0604020202020204" pitchFamily="34" charset="0"/>
            </a:pPr>
            <a:endParaRPr lang="zh-CN" altLang="en-US" sz="1800" b="0">
              <a:latin typeface="楷体" panose="02010609060101010101" charset="-122"/>
              <a:ea typeface="楷体" panose="02010609060101010101" charset="-122"/>
              <a:cs typeface="楷体" panose="02010609060101010101" charset="-122"/>
            </a:endParaRPr>
          </a:p>
        </p:txBody>
      </p:sp>
    </p:spTree>
  </p:cSld>
  <p:clrMapOvr>
    <a:masterClrMapping/>
  </p:clrMapOvr>
  <mc:AlternateContent xmlns:mc="http://schemas.openxmlformats.org/markup-compatibility/2006">
    <mc:Choice xmlns:p14="http://schemas.microsoft.com/office/powerpoint/2010/main" Requires="p14">
      <p:transition spd="slow" p14:dur="2000" advClick="0" advTm="2000"/>
    </mc:Choice>
    <mc:Fallback>
      <p:transition spd="slow" advClick="0" advTm="2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50"/>
                                        <p:tgtEl>
                                          <p:spTgt spid="6"/>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circle(in)">
                                      <p:cBhvr>
                                        <p:cTn id="10" dur="25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11" name="图形 10"/>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8506626" y="0"/>
            <a:ext cx="3685374" cy="1325509"/>
          </a:xfrm>
          <a:prstGeom prst="rect">
            <a:avLst/>
          </a:prstGeom>
        </p:spPr>
      </p:pic>
      <p:cxnSp>
        <p:nvCxnSpPr>
          <p:cNvPr id="6" name="直接连接符 5"/>
          <p:cNvCxnSpPr/>
          <p:nvPr/>
        </p:nvCxnSpPr>
        <p:spPr>
          <a:xfrm>
            <a:off x="486299" y="1028237"/>
            <a:ext cx="7215809" cy="0"/>
          </a:xfrm>
          <a:prstGeom prst="line">
            <a:avLst/>
          </a:prstGeom>
          <a:ln w="76200">
            <a:solidFill>
              <a:srgbClr val="9B0000"/>
            </a:solidFill>
          </a:ln>
        </p:spPr>
        <p:style>
          <a:lnRef idx="1">
            <a:schemeClr val="accent1"/>
          </a:lnRef>
          <a:fillRef idx="0">
            <a:schemeClr val="accent1"/>
          </a:fillRef>
          <a:effectRef idx="0">
            <a:schemeClr val="accent1"/>
          </a:effectRef>
          <a:fontRef idx="minor">
            <a:schemeClr val="tx1"/>
          </a:fontRef>
        </p:style>
      </p:cxnSp>
      <p:grpSp>
        <p:nvGrpSpPr>
          <p:cNvPr id="2" name="组合 1"/>
          <p:cNvGrpSpPr/>
          <p:nvPr/>
        </p:nvGrpSpPr>
        <p:grpSpPr>
          <a:xfrm>
            <a:off x="891540" y="1598295"/>
            <a:ext cx="5017770" cy="4804410"/>
            <a:chOff x="1066347" y="1709738"/>
            <a:chExt cx="3996173" cy="3809621"/>
          </a:xfrm>
        </p:grpSpPr>
        <p:sp>
          <p:nvSpPr>
            <p:cNvPr id="3" name="矩形 2"/>
            <p:cNvSpPr/>
            <p:nvPr/>
          </p:nvSpPr>
          <p:spPr>
            <a:xfrm>
              <a:off x="1066347" y="2190525"/>
              <a:ext cx="3996173" cy="3328834"/>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endParaRPr lang="zh-CN" altLang="en-US">
                <a:solidFill>
                  <a:schemeClr val="tx1"/>
                </a:solidFill>
              </a:endParaRPr>
            </a:p>
            <a:p>
              <a:pPr indent="0" algn="l">
                <a:buFont typeface="Arial" panose="020B0604020202020204" pitchFamily="34" charset="0"/>
                <a:buNone/>
              </a:pPr>
              <a:r>
                <a:rPr lang="en-US" altLang="zh-CN" sz="2400">
                  <a:solidFill>
                    <a:schemeClr val="tx1"/>
                  </a:solidFill>
                  <a:latin typeface="Times New Roman" panose="02020603050405020304" charset="0"/>
                  <a:ea typeface="楷体" panose="02010609060101010101" charset="-122"/>
                  <a:cs typeface="Times New Roman" panose="02020603050405020304" charset="0"/>
                </a:rPr>
                <a:t>I</a:t>
              </a:r>
              <a:r>
                <a:rPr lang="zh-CN" altLang="en-US" sz="2400">
                  <a:solidFill>
                    <a:schemeClr val="tx1"/>
                  </a:solidFill>
                  <a:latin typeface="Times New Roman" panose="02020603050405020304" charset="0"/>
                  <a:ea typeface="楷体" panose="02010609060101010101" charset="-122"/>
                  <a:cs typeface="Times New Roman" panose="02020603050405020304" charset="0"/>
                </a:rPr>
                <a:t>f the court of one party holds that the criminal proceeds belong to the other party or the companies or individuals within its territory, the criminal proceeds will be "returned" to the other according to law. </a:t>
              </a:r>
              <a:endParaRPr lang="zh-CN" altLang="en-US" sz="2400">
                <a:solidFill>
                  <a:schemeClr val="tx1"/>
                </a:solidFill>
                <a:latin typeface="Times New Roman" panose="02020603050405020304" charset="0"/>
                <a:ea typeface="楷体" panose="02010609060101010101" charset="-122"/>
                <a:cs typeface="Times New Roman" panose="02020603050405020304" charset="0"/>
              </a:endParaRPr>
            </a:p>
          </p:txBody>
        </p:sp>
        <p:sp>
          <p:nvSpPr>
            <p:cNvPr id="4" name="矩形 3"/>
            <p:cNvSpPr/>
            <p:nvPr/>
          </p:nvSpPr>
          <p:spPr>
            <a:xfrm>
              <a:off x="1658035" y="1709738"/>
              <a:ext cx="2876516" cy="719696"/>
            </a:xfrm>
            <a:prstGeom prst="rect">
              <a:avLst/>
            </a:prstGeom>
            <a:solidFill>
              <a:srgbClr val="B531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600" b="1">
                  <a:solidFill>
                    <a:schemeClr val="bg2"/>
                  </a:solidFill>
                  <a:latin typeface="Angsana New" panose="02020603050405020304" charset="0"/>
                  <a:ea typeface="楷体" panose="02010609060101010101" charset="-122"/>
                  <a:cs typeface="Angsana New" panose="02020603050405020304" charset="0"/>
                  <a:sym typeface="+mn-ea"/>
                </a:rPr>
                <a:t>Return</a:t>
              </a:r>
              <a:endParaRPr lang="en-US" sz="3600" b="1">
                <a:solidFill>
                  <a:schemeClr val="bg2"/>
                </a:solidFill>
                <a:latin typeface="Angsana New" panose="02020603050405020304" charset="0"/>
                <a:ea typeface="楷体" panose="02010609060101010101" charset="-122"/>
                <a:cs typeface="Angsana New" panose="02020603050405020304" charset="0"/>
                <a:sym typeface="+mn-ea"/>
              </a:endParaRPr>
            </a:p>
          </p:txBody>
        </p:sp>
      </p:grpSp>
      <p:grpSp>
        <p:nvGrpSpPr>
          <p:cNvPr id="5" name="组合 4"/>
          <p:cNvGrpSpPr/>
          <p:nvPr/>
        </p:nvGrpSpPr>
        <p:grpSpPr>
          <a:xfrm>
            <a:off x="6360795" y="1598295"/>
            <a:ext cx="5223510" cy="4804410"/>
            <a:chOff x="1066347" y="1709738"/>
            <a:chExt cx="4248150" cy="4443412"/>
          </a:xfrm>
        </p:grpSpPr>
        <p:sp>
          <p:nvSpPr>
            <p:cNvPr id="8" name="矩形 7"/>
            <p:cNvSpPr/>
            <p:nvPr/>
          </p:nvSpPr>
          <p:spPr>
            <a:xfrm>
              <a:off x="1066347" y="2190750"/>
              <a:ext cx="4248150" cy="3962400"/>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矩形 8"/>
            <p:cNvSpPr/>
            <p:nvPr/>
          </p:nvSpPr>
          <p:spPr>
            <a:xfrm>
              <a:off x="1846490" y="1709738"/>
              <a:ext cx="2687864" cy="885825"/>
            </a:xfrm>
            <a:prstGeom prst="rect">
              <a:avLst/>
            </a:prstGeom>
            <a:solidFill>
              <a:srgbClr val="B531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latin typeface="Times New Roman" panose="02020603050405020304" charset="0"/>
                  <a:ea typeface="楷体" panose="02010609060101010101" charset="-122"/>
                  <a:cs typeface="Times New Roman" panose="02020603050405020304" charset="0"/>
                  <a:sym typeface="+mn-ea"/>
                </a:rPr>
                <a:t>Sharing</a:t>
              </a:r>
              <a:endParaRPr lang="en-US" sz="3200" b="1">
                <a:latin typeface="Times New Roman" panose="02020603050405020304" charset="0"/>
                <a:ea typeface="楷体" panose="02010609060101010101" charset="-122"/>
                <a:cs typeface="Times New Roman" panose="02020603050405020304" charset="0"/>
                <a:sym typeface="+mn-ea"/>
              </a:endParaRPr>
            </a:p>
          </p:txBody>
        </p:sp>
      </p:grpSp>
      <p:sp>
        <p:nvSpPr>
          <p:cNvPr id="100" name="文本框 99"/>
          <p:cNvSpPr txBox="1"/>
          <p:nvPr/>
        </p:nvSpPr>
        <p:spPr>
          <a:xfrm>
            <a:off x="6274435" y="2555875"/>
            <a:ext cx="5309870" cy="3784600"/>
          </a:xfrm>
          <a:prstGeom prst="rect">
            <a:avLst/>
          </a:prstGeom>
          <a:noFill/>
          <a:ln w="9525">
            <a:noFill/>
          </a:ln>
        </p:spPr>
        <p:txBody>
          <a:bodyPr wrap="square">
            <a:spAutoFit/>
          </a:bodyPr>
          <a:p>
            <a:pPr marL="285750" indent="-285750" algn="l">
              <a:buClrTx/>
              <a:buSzTx/>
              <a:buFont typeface="Arial" panose="020B0604020202020204" pitchFamily="34" charset="0"/>
            </a:pPr>
            <a:r>
              <a:rPr lang="zh-CN" altLang="en-US" sz="2400" b="0">
                <a:latin typeface="Times New Roman" panose="02020603050405020304" charset="0"/>
                <a:ea typeface="楷体" panose="02010609060101010101" charset="-122"/>
                <a:cs typeface="Times New Roman" panose="02020603050405020304" charset="0"/>
              </a:rPr>
              <a:t>   If there is no legal owner, such as the proceeds of crime involved in bribery and drug trafficking cases, or the legal owner cannot be proved due to the lack of evidence, one party can "share" the confiscated assets with the other party after confiscation, and the sharing proportion is determined according to the assistance provided by the other party. </a:t>
            </a:r>
            <a:endParaRPr lang="zh-CN" altLang="en-US" sz="2400" b="0">
              <a:latin typeface="Times New Roman" panose="02020603050405020304" charset="0"/>
              <a:ea typeface="楷体" panose="02010609060101010101" charset="-122"/>
              <a:cs typeface="Times New Roman" panose="02020603050405020304" charset="0"/>
            </a:endParaRPr>
          </a:p>
        </p:txBody>
      </p:sp>
      <p:sp>
        <p:nvSpPr>
          <p:cNvPr id="10" name="文本框 9"/>
          <p:cNvSpPr txBox="1"/>
          <p:nvPr/>
        </p:nvSpPr>
        <p:spPr>
          <a:xfrm>
            <a:off x="6186170" y="2790825"/>
            <a:ext cx="309880" cy="368300"/>
          </a:xfrm>
          <a:prstGeom prst="rect">
            <a:avLst/>
          </a:prstGeom>
          <a:noFill/>
        </p:spPr>
        <p:txBody>
          <a:bodyPr wrap="none" rtlCol="0">
            <a:spAutoFit/>
          </a:bodyPr>
          <a:p>
            <a:pPr marL="285750" indent="-285750" algn="l">
              <a:buClrTx/>
              <a:buSzTx/>
              <a:buFont typeface="Arial" panose="020B0604020202020204" pitchFamily="34" charset="0"/>
            </a:pPr>
            <a:endParaRPr lang="zh-CN" altLang="en-US" sz="1800" b="0">
              <a:latin typeface="楷体" panose="02010609060101010101" charset="-122"/>
              <a:ea typeface="楷体" panose="02010609060101010101" charset="-122"/>
              <a:cs typeface="楷体" panose="02010609060101010101" charset="-122"/>
            </a:endParaRPr>
          </a:p>
        </p:txBody>
      </p:sp>
      <p:sp>
        <p:nvSpPr>
          <p:cNvPr id="12" name="文本框 11"/>
          <p:cNvSpPr txBox="1"/>
          <p:nvPr/>
        </p:nvSpPr>
        <p:spPr>
          <a:xfrm>
            <a:off x="522605" y="432435"/>
            <a:ext cx="7179310" cy="460375"/>
          </a:xfrm>
          <a:prstGeom prst="rect">
            <a:avLst/>
          </a:prstGeom>
          <a:noFill/>
        </p:spPr>
        <p:txBody>
          <a:bodyPr wrap="none" rtlCol="0" anchor="t">
            <a:spAutoFit/>
          </a:bodyPr>
          <a:p>
            <a:r>
              <a:rPr lang="zh-CN" altLang="en-US" sz="2400" b="1" noProof="0" dirty="0">
                <a:solidFill>
                  <a:srgbClr val="9B0000"/>
                </a:solidFill>
                <a:latin typeface="Times New Roman" panose="02020603050405020304" charset="0"/>
                <a:ea typeface="等线" panose="02010600030101010101" charset="-122"/>
                <a:cs typeface="Times New Roman" panose="02020603050405020304" charset="0"/>
                <a:sym typeface="+mn-ea"/>
              </a:rPr>
              <a:t>Agreement on Sharing and Return of Forfeited Assets</a:t>
            </a:r>
            <a:endParaRPr lang="zh-CN" altLang="en-US" sz="2400"/>
          </a:p>
        </p:txBody>
      </p:sp>
    </p:spTree>
  </p:cSld>
  <p:clrMapOvr>
    <a:masterClrMapping/>
  </p:clrMapOvr>
  <mc:AlternateContent xmlns:mc="http://schemas.openxmlformats.org/markup-compatibility/2006">
    <mc:Choice xmlns:p14="http://schemas.microsoft.com/office/powerpoint/2010/main" Requires="p14">
      <p:transition spd="slow" p14:dur="2000" advClick="0" advTm="2000"/>
    </mc:Choice>
    <mc:Fallback>
      <p:transition spd="slow" advClick="0" advTm="2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5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4" name="矩形 3"/>
          <p:cNvSpPr/>
          <p:nvPr/>
        </p:nvSpPr>
        <p:spPr>
          <a:xfrm>
            <a:off x="0" y="2301729"/>
            <a:ext cx="12192000" cy="3298971"/>
          </a:xfrm>
          <a:prstGeom prst="rect">
            <a:avLst/>
          </a:prstGeom>
          <a:solidFill>
            <a:srgbClr val="A4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2888572" y="2968195"/>
            <a:ext cx="7536632" cy="922020"/>
          </a:xfrm>
          <a:prstGeom prst="rect">
            <a:avLst/>
          </a:prstGeom>
          <a:noFill/>
        </p:spPr>
        <p:txBody>
          <a:bodyPr wrap="square" rtlCol="0">
            <a:spAutoFit/>
          </a:bodyPr>
          <a:lstStyle/>
          <a:p>
            <a:r>
              <a:rPr lang="en-US" altLang="zh-CN" sz="5400" b="1" dirty="0">
                <a:solidFill>
                  <a:schemeClr val="bg1"/>
                </a:solidFill>
                <a:latin typeface="微软雅黑" panose="020B0503020204020204" pitchFamily="34" charset="-122"/>
                <a:ea typeface="微软雅黑" panose="020B0503020204020204" pitchFamily="34" charset="-122"/>
              </a:rPr>
              <a:t>          Thank you!</a:t>
            </a:r>
            <a:endParaRPr lang="en-US" altLang="zh-CN" sz="5400" b="1" dirty="0">
              <a:solidFill>
                <a:schemeClr val="bg1"/>
              </a:solidFill>
              <a:latin typeface="微软雅黑" panose="020B0503020204020204" pitchFamily="34" charset="-122"/>
              <a:ea typeface="微软雅黑" panose="020B0503020204020204" pitchFamily="34" charset="-122"/>
            </a:endParaRPr>
          </a:p>
        </p:txBody>
      </p:sp>
      <p:sp>
        <p:nvSpPr>
          <p:cNvPr id="7" name="文本框 6"/>
          <p:cNvSpPr txBox="1"/>
          <p:nvPr/>
        </p:nvSpPr>
        <p:spPr>
          <a:xfrm>
            <a:off x="3924300" y="4243705"/>
            <a:ext cx="4891405" cy="368300"/>
          </a:xfrm>
          <a:prstGeom prst="rect">
            <a:avLst/>
          </a:prstGeom>
          <a:noFill/>
        </p:spPr>
        <p:txBody>
          <a:bodyPr wrap="square" rtlCol="0">
            <a:spAutoFit/>
          </a:bodyPr>
          <a:lstStyle/>
          <a:p>
            <a:endParaRPr lang="en-US" altLang="zh-CN" b="1" dirty="0">
              <a:solidFill>
                <a:schemeClr val="bg1"/>
              </a:solidFill>
              <a:latin typeface="微软雅黑" panose="020B0503020204020204" pitchFamily="34" charset="-122"/>
              <a:ea typeface="微软雅黑" panose="020B0503020204020204" pitchFamily="34" charset="-122"/>
            </a:endParaRPr>
          </a:p>
        </p:txBody>
      </p:sp>
      <p:pic>
        <p:nvPicPr>
          <p:cNvPr id="9" name="图形 8"/>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2410626" y="98614"/>
            <a:ext cx="6443095" cy="2317371"/>
          </a:xfrm>
          <a:prstGeom prst="rect">
            <a:avLst/>
          </a:prstGeom>
        </p:spPr>
      </p:pic>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3000">
        <p15:prstTrans prst="pageCurlDouble"/>
      </p:transition>
    </mc:Choice>
    <mc:Fallback>
      <p:transition spd="slow" advTm="3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矩形 1"/>
          <p:cNvSpPr/>
          <p:nvPr/>
        </p:nvSpPr>
        <p:spPr>
          <a:xfrm>
            <a:off x="-22934" y="0"/>
            <a:ext cx="4680659" cy="6858000"/>
          </a:xfrm>
          <a:prstGeom prst="rect">
            <a:avLst/>
          </a:prstGeom>
          <a:solidFill>
            <a:srgbClr val="A4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03579" y="1013440"/>
            <a:ext cx="3062023"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sz="3600" b="1" noProof="0" dirty="0">
                <a:solidFill>
                  <a:srgbClr val="A40000"/>
                </a:solidFill>
                <a:latin typeface="微软雅黑" panose="020B0503020204020204" pitchFamily="34" charset="-122"/>
                <a:ea typeface="微软雅黑" panose="020B0503020204020204" pitchFamily="34" charset="-122"/>
              </a:rPr>
              <a:t>C</a:t>
            </a:r>
            <a:r>
              <a:rPr kumimoji="0" lang="en-US" altLang="zh-CN" sz="3600" b="1" i="0" u="none" strike="noStrike" kern="1200" cap="none" spc="0" normalizeH="0" baseline="0" noProof="0" dirty="0">
                <a:ln>
                  <a:noFill/>
                </a:ln>
                <a:solidFill>
                  <a:srgbClr val="A40000"/>
                </a:solidFill>
                <a:effectLst/>
                <a:uLnTx/>
                <a:uFillTx/>
                <a:latin typeface="微软雅黑" panose="020B0503020204020204" pitchFamily="34" charset="-122"/>
                <a:ea typeface="微软雅黑" panose="020B0503020204020204" pitchFamily="34" charset="-122"/>
                <a:cs typeface="+mn-cs"/>
              </a:rPr>
              <a:t>ONTENTS</a:t>
            </a:r>
            <a:endParaRPr kumimoji="0" lang="zh-CN" altLang="en-US" sz="3600" b="1" i="0" u="none" strike="noStrike" kern="1200" cap="none" spc="0" normalizeH="0" baseline="0" noProof="0" dirty="0">
              <a:ln>
                <a:noFill/>
              </a:ln>
              <a:solidFill>
                <a:srgbClr val="A40000"/>
              </a:solidFill>
              <a:effectLst/>
              <a:uLnTx/>
              <a:uFillTx/>
              <a:latin typeface="微软雅黑" panose="020B0503020204020204" pitchFamily="34" charset="-122"/>
              <a:ea typeface="微软雅黑" panose="020B0503020204020204" pitchFamily="34" charset="-122"/>
              <a:cs typeface="+mn-cs"/>
            </a:endParaRPr>
          </a:p>
        </p:txBody>
      </p:sp>
      <p:grpSp>
        <p:nvGrpSpPr>
          <p:cNvPr id="3" name="组合 2"/>
          <p:cNvGrpSpPr/>
          <p:nvPr/>
        </p:nvGrpSpPr>
        <p:grpSpPr>
          <a:xfrm>
            <a:off x="5104765" y="2030095"/>
            <a:ext cx="6974205" cy="3982564"/>
            <a:chOff x="6290327" y="1912895"/>
            <a:chExt cx="3901281" cy="4000987"/>
          </a:xfrm>
        </p:grpSpPr>
        <p:sp>
          <p:nvSpPr>
            <p:cNvPr id="8" name="文本框 7"/>
            <p:cNvSpPr txBox="1"/>
            <p:nvPr/>
          </p:nvSpPr>
          <p:spPr>
            <a:xfrm>
              <a:off x="6290327" y="1912895"/>
              <a:ext cx="1020724" cy="5862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200" b="1" i="0" u="none" strike="noStrike" kern="1200" cap="none" spc="0" normalizeH="0" baseline="0" noProof="0" dirty="0">
                  <a:ln>
                    <a:noFill/>
                  </a:ln>
                  <a:solidFill>
                    <a:srgbClr val="A40000"/>
                  </a:solidFill>
                  <a:effectLst/>
                  <a:uLnTx/>
                  <a:uFillTx/>
                  <a:latin typeface="微软雅黑" panose="020B0503020204020204" pitchFamily="34" charset="-122"/>
                  <a:ea typeface="微软雅黑" panose="020B0503020204020204" pitchFamily="34" charset="-122"/>
                  <a:cs typeface="+mn-cs"/>
                </a:rPr>
                <a:t>01</a:t>
              </a:r>
              <a:endParaRPr kumimoji="0" lang="zh-CN" altLang="en-US" sz="3200" b="1" i="0" u="none" strike="noStrike" kern="1200" cap="none" spc="0" normalizeH="0" baseline="0" noProof="0" dirty="0">
                <a:ln>
                  <a:noFill/>
                </a:ln>
                <a:solidFill>
                  <a:srgbClr val="A40000"/>
                </a:solidFill>
                <a:effectLst/>
                <a:uLnTx/>
                <a:uFillTx/>
                <a:latin typeface="微软雅黑" panose="020B0503020204020204" pitchFamily="34" charset="-122"/>
                <a:ea typeface="微软雅黑" panose="020B0503020204020204" pitchFamily="34" charset="-122"/>
                <a:cs typeface="+mn-cs"/>
              </a:endParaRPr>
            </a:p>
          </p:txBody>
        </p:sp>
        <p:sp>
          <p:nvSpPr>
            <p:cNvPr id="9" name="矩形 8"/>
            <p:cNvSpPr/>
            <p:nvPr/>
          </p:nvSpPr>
          <p:spPr>
            <a:xfrm>
              <a:off x="7148070" y="1913096"/>
              <a:ext cx="2907848" cy="83378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The Working Mechanism on Asset Recovery in China</a:t>
              </a:r>
              <a:endParaRPr kumimoji="0" lang="zh-CN" altLang="en-US" sz="24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24" name="文本框 23"/>
            <p:cNvSpPr txBox="1"/>
            <p:nvPr/>
          </p:nvSpPr>
          <p:spPr>
            <a:xfrm>
              <a:off x="6290327" y="3095698"/>
              <a:ext cx="1020724" cy="5862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200" b="1" i="0" u="none" strike="noStrike" kern="1200" cap="none" spc="0" normalizeH="0" baseline="0" noProof="0" dirty="0">
                  <a:ln>
                    <a:noFill/>
                  </a:ln>
                  <a:solidFill>
                    <a:srgbClr val="A40000"/>
                  </a:solidFill>
                  <a:effectLst/>
                  <a:uLnTx/>
                  <a:uFillTx/>
                  <a:latin typeface="微软雅黑" panose="020B0503020204020204" pitchFamily="34" charset="-122"/>
                  <a:ea typeface="微软雅黑" panose="020B0503020204020204" pitchFamily="34" charset="-122"/>
                  <a:cs typeface="+mn-cs"/>
                </a:rPr>
                <a:t>02</a:t>
              </a:r>
              <a:endParaRPr kumimoji="0" lang="zh-CN" altLang="en-US" sz="3200" b="1" i="0" u="none" strike="noStrike" kern="1200" cap="none" spc="0" normalizeH="0" baseline="0" noProof="0" dirty="0">
                <a:ln>
                  <a:noFill/>
                </a:ln>
                <a:solidFill>
                  <a:srgbClr val="A40000"/>
                </a:solidFill>
                <a:effectLst/>
                <a:uLnTx/>
                <a:uFillTx/>
                <a:latin typeface="微软雅黑" panose="020B0503020204020204" pitchFamily="34" charset="-122"/>
                <a:ea typeface="微软雅黑" panose="020B0503020204020204" pitchFamily="34" charset="-122"/>
                <a:cs typeface="+mn-cs"/>
              </a:endParaRPr>
            </a:p>
          </p:txBody>
        </p:sp>
        <p:sp>
          <p:nvSpPr>
            <p:cNvPr id="25" name="矩形 24"/>
            <p:cNvSpPr/>
            <p:nvPr/>
          </p:nvSpPr>
          <p:spPr>
            <a:xfrm>
              <a:off x="7147999" y="3095374"/>
              <a:ext cx="2929942" cy="833784"/>
            </a:xfrm>
            <a:prstGeom prst="rect">
              <a:avLst/>
            </a:prstGeom>
          </p:spPr>
          <p:txBody>
            <a:bodyPr wrap="square">
              <a:spAutoFit/>
            </a:bodyPr>
            <a:lstStyle/>
            <a:p>
              <a:pPr marL="0" marR="0" lvl="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Legal Provisions on Asset Recovery in China</a:t>
              </a:r>
              <a:endParaRPr kumimoji="0" lang="zh-CN" altLang="en-US" sz="24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29" name="文本框 28"/>
            <p:cNvSpPr txBox="1"/>
            <p:nvPr/>
          </p:nvSpPr>
          <p:spPr>
            <a:xfrm>
              <a:off x="6290327" y="4482642"/>
              <a:ext cx="1020724" cy="5862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200" b="1" i="0" u="none" strike="noStrike" kern="1200" cap="none" spc="0" normalizeH="0" baseline="0" noProof="0" dirty="0">
                  <a:ln>
                    <a:noFill/>
                  </a:ln>
                  <a:solidFill>
                    <a:srgbClr val="A40000"/>
                  </a:solidFill>
                  <a:effectLst/>
                  <a:uLnTx/>
                  <a:uFillTx/>
                  <a:latin typeface="微软雅黑" panose="020B0503020204020204" pitchFamily="34" charset="-122"/>
                  <a:ea typeface="微软雅黑" panose="020B0503020204020204" pitchFamily="34" charset="-122"/>
                  <a:cs typeface="+mn-cs"/>
                </a:rPr>
                <a:t>03</a:t>
              </a:r>
              <a:endParaRPr kumimoji="0" lang="zh-CN" altLang="en-US" sz="3200" b="1" i="0" u="none" strike="noStrike" kern="1200" cap="none" spc="0" normalizeH="0" baseline="0" noProof="0" dirty="0">
                <a:ln>
                  <a:noFill/>
                </a:ln>
                <a:solidFill>
                  <a:srgbClr val="A40000"/>
                </a:solidFill>
                <a:effectLst/>
                <a:uLnTx/>
                <a:uFillTx/>
                <a:latin typeface="微软雅黑" panose="020B0503020204020204" pitchFamily="34" charset="-122"/>
                <a:ea typeface="微软雅黑" panose="020B0503020204020204" pitchFamily="34" charset="-122"/>
                <a:cs typeface="+mn-cs"/>
              </a:endParaRPr>
            </a:p>
          </p:txBody>
        </p:sp>
        <p:sp>
          <p:nvSpPr>
            <p:cNvPr id="30" name="矩形 29"/>
            <p:cNvSpPr/>
            <p:nvPr/>
          </p:nvSpPr>
          <p:spPr>
            <a:xfrm>
              <a:off x="7170184" y="4338176"/>
              <a:ext cx="3021424" cy="1575706"/>
            </a:xfrm>
            <a:prstGeom prst="rect">
              <a:avLst/>
            </a:prstGeom>
          </p:spPr>
          <p:txBody>
            <a:bodyPr wrap="square">
              <a:spAutoFit/>
            </a:bodyPr>
            <a:lstStyle/>
            <a:p>
              <a:pPr marL="0" marR="0" lvl="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The Integration of China's Domestic Laws with International Conventions and Bilateral Agreements</a:t>
              </a:r>
              <a:endParaRPr kumimoji="0" lang="zh-CN" altLang="en-US" sz="24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grpSp>
      <p:pic>
        <p:nvPicPr>
          <p:cNvPr id="4" name="图片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337116" y="2566207"/>
            <a:ext cx="1905000" cy="1905000"/>
          </a:xfrm>
          <a:prstGeom prst="rect">
            <a:avLst/>
          </a:prstGeom>
        </p:spPr>
      </p:pic>
      <p:sp>
        <p:nvSpPr>
          <p:cNvPr id="36" name="文本框 35"/>
          <p:cNvSpPr txBox="1"/>
          <p:nvPr/>
        </p:nvSpPr>
        <p:spPr>
          <a:xfrm>
            <a:off x="398145" y="875030"/>
            <a:ext cx="3422650" cy="9220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5400" b="1" i="0" u="none" strike="noStrike" kern="120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cs"/>
              </a:rPr>
              <a:t>Contents</a:t>
            </a:r>
            <a:endParaRPr kumimoji="0" lang="en-US" altLang="zh-CN" sz="5400" b="1" i="0" u="none" strike="noStrike" kern="120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cs"/>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3000">
        <p15:prstTrans prst="pageCurlDouble"/>
      </p:transition>
    </mc:Choice>
    <mc:Fallback>
      <p:transition spd="slow" advTm="3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6"/>
                                        </p:tgtEl>
                                        <p:attrNameLst>
                                          <p:attrName>style.visibility</p:attrName>
                                        </p:attrNameLst>
                                      </p:cBhvr>
                                      <p:to>
                                        <p:strVal val="visible"/>
                                      </p:to>
                                    </p:set>
                                    <p:animEffect transition="in" filter="wipe(left)">
                                      <p:cBhvr>
                                        <p:cTn id="10"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6"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矩形 1"/>
          <p:cNvSpPr/>
          <p:nvPr/>
        </p:nvSpPr>
        <p:spPr>
          <a:xfrm>
            <a:off x="-22934" y="0"/>
            <a:ext cx="12214934" cy="3616960"/>
          </a:xfrm>
          <a:prstGeom prst="rect">
            <a:avLst/>
          </a:prstGeom>
          <a:solidFill>
            <a:srgbClr val="A4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圆角 2"/>
          <p:cNvSpPr/>
          <p:nvPr/>
        </p:nvSpPr>
        <p:spPr>
          <a:xfrm>
            <a:off x="2701925" y="2766060"/>
            <a:ext cx="6788785" cy="1326515"/>
          </a:xfrm>
          <a:prstGeom prst="roundRect">
            <a:avLst/>
          </a:prstGeom>
          <a:solidFill>
            <a:schemeClr val="bg1"/>
          </a:solidFill>
          <a:ln w="38100">
            <a:solidFill>
              <a:srgbClr val="A40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550160" y="2893695"/>
            <a:ext cx="6940550" cy="1198880"/>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3600" b="1" noProof="0" dirty="0">
                <a:ln>
                  <a:noFill/>
                </a:ln>
                <a:solidFill>
                  <a:prstClr val="black"/>
                </a:solidFill>
                <a:effectLst/>
                <a:uLnTx/>
                <a:uFillTx/>
                <a:latin typeface="微软雅黑" panose="020B0503020204020204" pitchFamily="34" charset="-122"/>
                <a:ea typeface="微软雅黑" panose="020B0503020204020204" pitchFamily="34" charset="-122"/>
                <a:sym typeface="+mn-ea"/>
              </a:rPr>
              <a:t>The Working Mechanism on Asset Recovery in China</a:t>
            </a:r>
            <a:endParaRPr lang="zh-CN" altLang="en-US" sz="3600" b="1" dirty="0">
              <a:solidFill>
                <a:srgbClr val="A40000"/>
              </a:solidFill>
              <a:latin typeface="微软雅黑" panose="020B0503020204020204" pitchFamily="34" charset="-122"/>
              <a:ea typeface="微软雅黑" panose="020B0503020204020204" pitchFamily="34" charset="-122"/>
            </a:endParaRPr>
          </a:p>
        </p:txBody>
      </p:sp>
      <p:pic>
        <p:nvPicPr>
          <p:cNvPr id="6" name="图形 5"/>
          <p:cNvPicPr>
            <a:picLocks noChangeAspect="1"/>
          </p:cNvPicPr>
          <p:nvPr/>
        </p:nvPicPr>
        <p:blipFill>
          <a:blip r:embed="rId1">
            <a:lum bright="70000" contrast="-70000"/>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869109" y="-63"/>
            <a:ext cx="7744022" cy="2785272"/>
          </a:xfrm>
          <a:prstGeom prst="rect">
            <a:avLst/>
          </a:prstGeom>
        </p:spPr>
      </p:pic>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3000">
        <p15:prstTrans prst="pageCurlDouble"/>
      </p:transition>
    </mc:Choice>
    <mc:Fallback>
      <p:transition spd="slow" advTm="3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7" name="标题 1"/>
          <p:cNvSpPr>
            <a:spLocks noGrp="1" noChangeArrowheads="1"/>
          </p:cNvSpPr>
          <p:nvPr>
            <p:ph type="title"/>
          </p:nvPr>
        </p:nvSpPr>
        <p:spPr>
          <a:xfrm>
            <a:off x="3148330" y="582930"/>
            <a:ext cx="6019800" cy="895350"/>
          </a:xfrm>
        </p:spPr>
        <p:txBody>
          <a:bodyPr vert="horz" wrap="square" lIns="91440" tIns="45720" rIns="91440" bIns="45720" numCol="1" rtlCol="0" anchor="ctr" anchorCtr="0" compatLnSpc="1">
            <a:normAutofit/>
          </a:bodyPr>
          <a:lstStyle/>
          <a:p>
            <a:pPr marL="0" marR="0" lvl="0" indent="0" algn="ctr" defTabSz="914400" rtl="0" eaLnBrk="1" fontAlgn="auto" latinLnBrk="0" hangingPunct="1">
              <a:lnSpc>
                <a:spcPct val="90000"/>
              </a:lnSpc>
              <a:spcBef>
                <a:spcPct val="0"/>
              </a:spcBef>
              <a:spcAft>
                <a:spcPts val="0"/>
              </a:spcAft>
              <a:buClrTx/>
              <a:buSzTx/>
              <a:buFontTx/>
              <a:buNone/>
              <a:defRPr/>
            </a:pPr>
            <a:r>
              <a:rPr sz="3555" noProof="0">
                <a:ln>
                  <a:noFill/>
                </a:ln>
                <a:solidFill>
                  <a:srgbClr val="9B0000"/>
                </a:solidFill>
                <a:effectLst/>
                <a:uLnTx/>
                <a:latin typeface="+mj-ea"/>
                <a:ea typeface="+mj-ea"/>
                <a:sym typeface="+mn-ea"/>
              </a:rPr>
              <a:t>Working Mechanism</a:t>
            </a:r>
            <a:endParaRPr kumimoji="0" lang="zh-CN" altLang="en-US" sz="3555" b="0" i="0" u="none" strike="noStrike" kern="1200" cap="none" spc="0" normalizeH="0" baseline="0" noProof="0" dirty="0">
              <a:ln>
                <a:noFill/>
              </a:ln>
              <a:solidFill>
                <a:srgbClr val="8C1515"/>
              </a:solidFill>
              <a:effectLst/>
              <a:uLnTx/>
              <a:uFillTx/>
              <a:latin typeface="方正兰亭粗黑简体" pitchFamily="2" charset="-122"/>
              <a:ea typeface="方正兰亭粗黑简体" pitchFamily="2" charset="-122"/>
              <a:cs typeface="+mj-cs"/>
            </a:endParaRPr>
          </a:p>
        </p:txBody>
      </p:sp>
      <p:sp>
        <p:nvSpPr>
          <p:cNvPr id="8" name="Line 6"/>
          <p:cNvSpPr/>
          <p:nvPr/>
        </p:nvSpPr>
        <p:spPr>
          <a:xfrm flipV="1">
            <a:off x="0" y="939800"/>
            <a:ext cx="3148965" cy="12700"/>
          </a:xfrm>
          <a:prstGeom prst="line">
            <a:avLst/>
          </a:prstGeom>
          <a:ln w="6350" cap="flat" cmpd="sng">
            <a:solidFill>
              <a:srgbClr val="8C1515"/>
            </a:solidFill>
            <a:prstDash val="solid"/>
            <a:round/>
            <a:headEnd type="none" w="med" len="med"/>
            <a:tailEnd type="none" w="med" len="med"/>
          </a:ln>
        </p:spPr>
      </p:sp>
      <p:sp>
        <p:nvSpPr>
          <p:cNvPr id="9" name="Line 6"/>
          <p:cNvSpPr/>
          <p:nvPr/>
        </p:nvSpPr>
        <p:spPr>
          <a:xfrm>
            <a:off x="9168130" y="939165"/>
            <a:ext cx="3023870" cy="13335"/>
          </a:xfrm>
          <a:prstGeom prst="line">
            <a:avLst/>
          </a:prstGeom>
          <a:ln w="6350" cap="flat" cmpd="sng">
            <a:solidFill>
              <a:srgbClr val="8C1515"/>
            </a:solidFill>
            <a:prstDash val="solid"/>
            <a:round/>
            <a:headEnd type="none" w="med" len="med"/>
            <a:tailEnd type="none" w="med" len="med"/>
          </a:ln>
        </p:spPr>
      </p:sp>
      <p:sp>
        <p:nvSpPr>
          <p:cNvPr id="6" name="矩形 5"/>
          <p:cNvSpPr/>
          <p:nvPr/>
        </p:nvSpPr>
        <p:spPr>
          <a:xfrm>
            <a:off x="3995420" y="1478280"/>
            <a:ext cx="7245985" cy="2296795"/>
          </a:xfrm>
          <a:prstGeom prst="rect">
            <a:avLst/>
          </a:prstGeom>
          <a:solidFill>
            <a:srgbClr val="8C1515">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2400" b="1" i="0" u="none" strike="noStrike" kern="1200" cap="none" spc="0" normalizeH="0" baseline="0" noProof="0" dirty="0">
                <a:ln>
                  <a:noFill/>
                </a:ln>
                <a:solidFill>
                  <a:schemeClr val="tx1"/>
                </a:solidFill>
                <a:effectLst/>
                <a:uLnTx/>
                <a:uFillTx/>
                <a:latin typeface="Times New Roman" panose="02020603050405020304" charset="0"/>
                <a:ea typeface="微软雅黑 Light" panose="020B0502040204020203" pitchFamily="34" charset="-122"/>
                <a:cs typeface="Times New Roman" panose="02020603050405020304" charset="0"/>
                <a:sym typeface="+mn-ea"/>
              </a:rPr>
              <a:t>In China, the National Commission of Supervision is responsible for leading and coordinating the work of international recovery of corruption assets. </a:t>
            </a:r>
            <a:endParaRPr kumimoji="0" lang="zh-CN" altLang="en-US" sz="2400" b="1" i="0" u="none" strike="noStrike" kern="1200" cap="none" spc="0" normalizeH="0" baseline="0" noProof="0" dirty="0">
              <a:ln>
                <a:noFill/>
              </a:ln>
              <a:solidFill>
                <a:schemeClr val="tx1"/>
              </a:solidFill>
              <a:effectLst/>
              <a:uLnTx/>
              <a:uFillTx/>
              <a:latin typeface="Times New Roman" panose="02020603050405020304" charset="0"/>
              <a:ea typeface="微软雅黑 Light" panose="020B0502040204020203" pitchFamily="34" charset="-122"/>
              <a:cs typeface="Times New Roman" panose="02020603050405020304" charset="0"/>
              <a:sym typeface="+mn-ea"/>
            </a:endParaRPr>
          </a:p>
        </p:txBody>
      </p:sp>
      <p:sp>
        <p:nvSpPr>
          <p:cNvPr id="5125" name="文本框 11"/>
          <p:cNvSpPr txBox="1"/>
          <p:nvPr/>
        </p:nvSpPr>
        <p:spPr>
          <a:xfrm>
            <a:off x="113030" y="1713230"/>
            <a:ext cx="3464560" cy="583565"/>
          </a:xfrm>
          <a:prstGeom prst="rect">
            <a:avLst/>
          </a:prstGeom>
          <a:noFill/>
          <a:ln w="9525">
            <a:noFill/>
          </a:ln>
        </p:spPr>
        <p:txBody>
          <a:bodyPr wrap="square" anchor="t">
            <a:spAutoFit/>
          </a:bodyPr>
          <a:p>
            <a:pPr algn="ctr">
              <a:buFont typeface="Arial" panose="020B0604020202020204" pitchFamily="34" charset="0"/>
            </a:pPr>
            <a:r>
              <a:rPr lang="en-US" altLang="zh-CN" sz="3200" b="1" dirty="0">
                <a:latin typeface="Times New Roman" panose="02020603050405020304" charset="0"/>
                <a:ea typeface="方正兰亭粗黑简体" pitchFamily="2" charset="-122"/>
                <a:cs typeface="Times New Roman" panose="02020603050405020304" charset="0"/>
              </a:rPr>
              <a:t>Leading Authority</a:t>
            </a:r>
            <a:r>
              <a:rPr lang="en-US" altLang="zh-CN" sz="3200" dirty="0">
                <a:latin typeface="方正兰亭粗黑简体" pitchFamily="2" charset="-122"/>
                <a:ea typeface="方正兰亭粗黑简体" pitchFamily="2" charset="-122"/>
              </a:rPr>
              <a:t> </a:t>
            </a:r>
            <a:endParaRPr lang="en-US" altLang="zh-CN" sz="3200" dirty="0">
              <a:latin typeface="方正兰亭粗黑简体" pitchFamily="2" charset="-122"/>
              <a:ea typeface="方正兰亭粗黑简体" pitchFamily="2" charset="-122"/>
            </a:endParaRPr>
          </a:p>
        </p:txBody>
      </p:sp>
      <p:sp>
        <p:nvSpPr>
          <p:cNvPr id="2" name="文本框 11"/>
          <p:cNvSpPr txBox="1"/>
          <p:nvPr/>
        </p:nvSpPr>
        <p:spPr>
          <a:xfrm>
            <a:off x="113030" y="4142740"/>
            <a:ext cx="3622040" cy="1445260"/>
          </a:xfrm>
          <a:prstGeom prst="rect">
            <a:avLst/>
          </a:prstGeom>
          <a:noFill/>
          <a:ln w="9525">
            <a:noFill/>
          </a:ln>
        </p:spPr>
        <p:txBody>
          <a:bodyPr wrap="square" anchor="t">
            <a:spAutoFit/>
          </a:bodyPr>
          <a:p>
            <a:pPr algn="l">
              <a:buFont typeface="Arial" panose="020B0604020202020204" pitchFamily="34" charset="0"/>
            </a:pPr>
            <a:r>
              <a:rPr lang="en-US" altLang="zh-CN" sz="2800" b="1" dirty="0">
                <a:latin typeface="Times New Roman" panose="02020603050405020304" charset="0"/>
                <a:ea typeface="方正兰亭粗黑简体" pitchFamily="2" charset="-122"/>
                <a:cs typeface="Times New Roman" panose="02020603050405020304" charset="0"/>
              </a:rPr>
              <a:t>International Fugitive Repatriation and Asset Recovery Office</a:t>
            </a:r>
            <a:r>
              <a:rPr lang="en-US" altLang="zh-CN" sz="3200" dirty="0">
                <a:latin typeface="方正兰亭粗黑简体" pitchFamily="2" charset="-122"/>
                <a:ea typeface="方正兰亭粗黑简体" pitchFamily="2" charset="-122"/>
              </a:rPr>
              <a:t> </a:t>
            </a:r>
            <a:endParaRPr lang="en-US" altLang="zh-CN" sz="3200" dirty="0">
              <a:latin typeface="方正兰亭粗黑简体" pitchFamily="2" charset="-122"/>
              <a:ea typeface="方正兰亭粗黑简体" pitchFamily="2" charset="-122"/>
            </a:endParaRPr>
          </a:p>
        </p:txBody>
      </p:sp>
      <p:sp>
        <p:nvSpPr>
          <p:cNvPr id="4" name="矩形 3"/>
          <p:cNvSpPr/>
          <p:nvPr/>
        </p:nvSpPr>
        <p:spPr>
          <a:xfrm>
            <a:off x="3995420" y="4142740"/>
            <a:ext cx="7245350" cy="2331085"/>
          </a:xfrm>
          <a:prstGeom prst="rect">
            <a:avLst/>
          </a:prstGeom>
          <a:solidFill>
            <a:srgbClr val="8C1515">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p>
            <a:pPr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2400" b="1" i="0" u="none" strike="noStrike" kern="1200" cap="none" spc="0" normalizeH="0" baseline="0" noProof="0" dirty="0">
                <a:ln>
                  <a:noFill/>
                </a:ln>
                <a:solidFill>
                  <a:schemeClr val="tx1"/>
                </a:solidFill>
                <a:effectLst/>
                <a:uLnTx/>
                <a:uFillTx/>
                <a:latin typeface="Times New Roman" panose="02020603050405020304" charset="0"/>
                <a:ea typeface="微软雅黑 Light" panose="020B0502040204020203" pitchFamily="34" charset="-122"/>
                <a:cs typeface="Times New Roman" panose="02020603050405020304" charset="0"/>
                <a:sym typeface="+mn-ea"/>
              </a:rPr>
              <a:t>led by the </a:t>
            </a:r>
            <a:r>
              <a:rPr kumimoji="0" lang="zh-CN" altLang="en-US" sz="2400" b="1" i="0" u="none" strike="noStrike" kern="1200" cap="none" spc="0" normalizeH="0" baseline="0" noProof="0" dirty="0">
                <a:ln>
                  <a:noFill/>
                </a:ln>
                <a:solidFill>
                  <a:schemeClr val="tx1"/>
                </a:solidFill>
                <a:effectLst/>
                <a:uLnTx/>
                <a:uFillTx/>
                <a:latin typeface="Times New Roman" panose="02020603050405020304" charset="0"/>
                <a:ea typeface="微软雅黑 Light" panose="020B0502040204020203" pitchFamily="34" charset="-122"/>
                <a:cs typeface="Times New Roman" panose="02020603050405020304" charset="0"/>
                <a:sym typeface="+mn-ea"/>
              </a:rPr>
              <a:t>National Commission of Supervision (former Ministry of Supervision)</a:t>
            </a:r>
            <a:endParaRPr kumimoji="0" lang="zh-CN" altLang="en-US" sz="2400" b="1" i="0" u="none" strike="noStrike" kern="1200" cap="none" spc="0" normalizeH="0" baseline="0" noProof="0" dirty="0">
              <a:ln>
                <a:noFill/>
              </a:ln>
              <a:solidFill>
                <a:schemeClr val="tx1"/>
              </a:solidFill>
              <a:effectLst/>
              <a:uLnTx/>
              <a:uFillTx/>
              <a:latin typeface="Times New Roman" panose="02020603050405020304" charset="0"/>
              <a:ea typeface="微软雅黑 Light" panose="020B0502040204020203" pitchFamily="34" charset="-122"/>
              <a:cs typeface="Times New Roman" panose="02020603050405020304" charset="0"/>
              <a:sym typeface="+mn-ea"/>
            </a:endParaRPr>
          </a:p>
          <a:p>
            <a:pPr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2400" b="1" i="0" u="none" strike="noStrike" kern="1200" cap="none" spc="0" normalizeH="0" baseline="0" noProof="0" dirty="0">
                <a:ln>
                  <a:noFill/>
                </a:ln>
                <a:solidFill>
                  <a:schemeClr val="tx1"/>
                </a:solidFill>
                <a:effectLst/>
                <a:uLnTx/>
                <a:uFillTx/>
                <a:latin typeface="Times New Roman" panose="02020603050405020304" charset="0"/>
                <a:ea typeface="微软雅黑 Light" panose="020B0502040204020203" pitchFamily="34" charset="-122"/>
                <a:cs typeface="Times New Roman" panose="02020603050405020304" charset="0"/>
                <a:sym typeface="+mn-ea"/>
              </a:rPr>
              <a:t>composed of the Supreme People's court, the Supreme People's Procuratorate, the Ministry of Foreign Affairs, the Ministry of Public Security, the Ministry of Justice, the People's Bank of China, etc. </a:t>
            </a:r>
            <a:endParaRPr kumimoji="0" lang="zh-CN" altLang="en-US" sz="2400" b="1" i="0" u="none" strike="noStrike" kern="1200" cap="none" spc="0" normalizeH="0" baseline="0" noProof="0" dirty="0">
              <a:ln>
                <a:noFill/>
              </a:ln>
              <a:solidFill>
                <a:schemeClr val="tx1"/>
              </a:solidFill>
              <a:effectLst/>
              <a:uLnTx/>
              <a:uFillTx/>
              <a:latin typeface="Times New Roman" panose="02020603050405020304" charset="0"/>
              <a:ea typeface="微软雅黑 Light" panose="020B0502040204020203" pitchFamily="34" charset="-122"/>
              <a:cs typeface="Times New Roman" panose="0202060305040502030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ppt_x</p:attrName>
                                        </p:attrNameLst>
                                      </p:cBhvr>
                                      <p:tavLst>
                                        <p:tav tm="0">
                                          <p:val>
                                            <p:strVal val="1+#ppt_w/2"/>
                                          </p:val>
                                        </p:tav>
                                        <p:tav tm="100000">
                                          <p:val>
                                            <p:strVal val="#ppt_x"/>
                                          </p:val>
                                        </p:tav>
                                      </p:tavLst>
                                    </p:anim>
                                    <p:anim calcmode="lin" valueType="num">
                                      <p:cBhvr>
                                        <p:cTn id="8" dur="500" fill="hold"/>
                                        <p:tgtEl>
                                          <p:spTgt spid="8"/>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nodeType="after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500" fill="hold"/>
                                        <p:tgtEl>
                                          <p:spTgt spid="9"/>
                                        </p:tgtEl>
                                        <p:attrNameLst>
                                          <p:attrName>ppt_x</p:attrName>
                                        </p:attrNameLst>
                                      </p:cBhvr>
                                      <p:tavLst>
                                        <p:tav tm="0">
                                          <p:val>
                                            <p:strVal val="1+#ppt_w/2"/>
                                          </p:val>
                                        </p:tav>
                                        <p:tav tm="100000">
                                          <p:val>
                                            <p:strVal val="#ppt_x"/>
                                          </p:val>
                                        </p:tav>
                                      </p:tavLst>
                                    </p:anim>
                                    <p:anim calcmode="lin" valueType="num">
                                      <p:cBhvr>
                                        <p:cTn id="13"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7" name="标题 1"/>
          <p:cNvSpPr>
            <a:spLocks noGrp="1" noChangeArrowheads="1"/>
          </p:cNvSpPr>
          <p:nvPr>
            <p:ph type="title"/>
          </p:nvPr>
        </p:nvSpPr>
        <p:spPr>
          <a:xfrm>
            <a:off x="3148330" y="582930"/>
            <a:ext cx="6019800" cy="895350"/>
          </a:xfrm>
        </p:spPr>
        <p:txBody>
          <a:bodyPr vert="horz" wrap="square" lIns="91440" tIns="45720" rIns="91440" bIns="45720" numCol="1" rtlCol="0" anchor="ctr" anchorCtr="0" compatLnSpc="1">
            <a:normAutofit/>
          </a:bodyPr>
          <a:lstStyle/>
          <a:p>
            <a:pPr marL="0" marR="0" lvl="0" indent="0" algn="ctr" defTabSz="914400" rtl="0" eaLnBrk="1" fontAlgn="auto" latinLnBrk="0" hangingPunct="1">
              <a:lnSpc>
                <a:spcPct val="90000"/>
              </a:lnSpc>
              <a:spcBef>
                <a:spcPct val="0"/>
              </a:spcBef>
              <a:spcAft>
                <a:spcPts val="0"/>
              </a:spcAft>
              <a:buClrTx/>
              <a:buSzTx/>
              <a:buFontTx/>
              <a:buNone/>
              <a:defRPr/>
            </a:pPr>
            <a:r>
              <a:rPr sz="3555" noProof="0">
                <a:ln>
                  <a:noFill/>
                </a:ln>
                <a:solidFill>
                  <a:srgbClr val="9B0000"/>
                </a:solidFill>
                <a:effectLst/>
                <a:uLnTx/>
                <a:latin typeface="+mj-ea"/>
                <a:ea typeface="+mj-ea"/>
                <a:sym typeface="+mn-ea"/>
              </a:rPr>
              <a:t>Working Mechanism</a:t>
            </a:r>
            <a:endParaRPr kumimoji="0" lang="zh-CN" altLang="en-US" sz="3555" b="0" i="0" u="none" strike="noStrike" kern="1200" cap="none" spc="0" normalizeH="0" baseline="0" noProof="0" dirty="0">
              <a:ln>
                <a:noFill/>
              </a:ln>
              <a:solidFill>
                <a:srgbClr val="8C1515"/>
              </a:solidFill>
              <a:effectLst/>
              <a:uLnTx/>
              <a:uFillTx/>
              <a:latin typeface="方正兰亭粗黑简体" pitchFamily="2" charset="-122"/>
              <a:ea typeface="方正兰亭粗黑简体" pitchFamily="2" charset="-122"/>
              <a:cs typeface="+mj-cs"/>
            </a:endParaRPr>
          </a:p>
        </p:txBody>
      </p:sp>
      <p:sp>
        <p:nvSpPr>
          <p:cNvPr id="8" name="Line 6"/>
          <p:cNvSpPr/>
          <p:nvPr/>
        </p:nvSpPr>
        <p:spPr>
          <a:xfrm flipV="1">
            <a:off x="0" y="939800"/>
            <a:ext cx="3148965" cy="12700"/>
          </a:xfrm>
          <a:prstGeom prst="line">
            <a:avLst/>
          </a:prstGeom>
          <a:ln w="6350" cap="flat" cmpd="sng">
            <a:solidFill>
              <a:srgbClr val="8C1515"/>
            </a:solidFill>
            <a:prstDash val="solid"/>
            <a:round/>
            <a:headEnd type="none" w="med" len="med"/>
            <a:tailEnd type="none" w="med" len="med"/>
          </a:ln>
        </p:spPr>
      </p:sp>
      <p:sp>
        <p:nvSpPr>
          <p:cNvPr id="9" name="Line 6"/>
          <p:cNvSpPr/>
          <p:nvPr/>
        </p:nvSpPr>
        <p:spPr>
          <a:xfrm>
            <a:off x="9168130" y="939165"/>
            <a:ext cx="3023870" cy="13335"/>
          </a:xfrm>
          <a:prstGeom prst="line">
            <a:avLst/>
          </a:prstGeom>
          <a:ln w="6350" cap="flat" cmpd="sng">
            <a:solidFill>
              <a:srgbClr val="8C1515"/>
            </a:solidFill>
            <a:prstDash val="solid"/>
            <a:round/>
            <a:headEnd type="none" w="med" len="med"/>
            <a:tailEnd type="none" w="med" len="med"/>
          </a:ln>
        </p:spPr>
      </p:sp>
      <p:sp>
        <p:nvSpPr>
          <p:cNvPr id="6" name="矩形 5"/>
          <p:cNvSpPr/>
          <p:nvPr/>
        </p:nvSpPr>
        <p:spPr>
          <a:xfrm>
            <a:off x="3646805" y="1478280"/>
            <a:ext cx="7966710" cy="1856105"/>
          </a:xfrm>
          <a:prstGeom prst="rect">
            <a:avLst/>
          </a:prstGeom>
          <a:solidFill>
            <a:srgbClr val="8C1515">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2400" b="1" i="0" u="none" strike="noStrike" kern="1200" cap="none" spc="0" normalizeH="0" baseline="0" noProof="0" dirty="0">
                <a:ln>
                  <a:noFill/>
                </a:ln>
                <a:solidFill>
                  <a:schemeClr val="tx1"/>
                </a:solidFill>
                <a:effectLst/>
                <a:uLnTx/>
                <a:uFillTx/>
                <a:latin typeface="Times New Roman" panose="02020603050405020304" charset="0"/>
                <a:ea typeface="微软雅黑 Light" panose="020B0502040204020203" pitchFamily="34" charset="-122"/>
                <a:cs typeface="Times New Roman" panose="02020603050405020304" charset="0"/>
                <a:sym typeface="+mn-ea"/>
              </a:rPr>
              <a:t>In March 2018</a:t>
            </a:r>
            <a:r>
              <a:rPr kumimoji="0" lang="en-US" altLang="zh-CN" sz="2400" b="1" i="0" u="none" strike="noStrike" kern="1200" cap="none" spc="0" normalizeH="0" baseline="0" noProof="0" dirty="0">
                <a:ln>
                  <a:noFill/>
                </a:ln>
                <a:solidFill>
                  <a:schemeClr val="tx1"/>
                </a:solidFill>
                <a:effectLst/>
                <a:uLnTx/>
                <a:uFillTx/>
                <a:latin typeface="Times New Roman" panose="02020603050405020304" charset="0"/>
                <a:ea typeface="微软雅黑 Light" panose="020B0502040204020203" pitchFamily="34" charset="-122"/>
                <a:cs typeface="Times New Roman" panose="02020603050405020304" charset="0"/>
                <a:sym typeface="+mn-ea"/>
              </a:rPr>
              <a:t>, </a:t>
            </a:r>
            <a:r>
              <a:rPr kumimoji="0" lang="zh-CN" altLang="en-US" sz="2400" b="1" i="0" u="none" strike="noStrike" kern="1200" cap="none" spc="0" normalizeH="0" baseline="0" noProof="0" dirty="0">
                <a:ln>
                  <a:noFill/>
                </a:ln>
                <a:solidFill>
                  <a:schemeClr val="tx1"/>
                </a:solidFill>
                <a:effectLst/>
                <a:uLnTx/>
                <a:uFillTx/>
                <a:latin typeface="Times New Roman" panose="02020603050405020304" charset="0"/>
                <a:ea typeface="微软雅黑 Light" panose="020B0502040204020203" pitchFamily="34" charset="-122"/>
                <a:cs typeface="Times New Roman" panose="02020603050405020304" charset="0"/>
                <a:sym typeface="+mn-ea"/>
              </a:rPr>
              <a:t>the Amendment to the Constitution </a:t>
            </a:r>
            <a:r>
              <a:rPr kumimoji="0" lang="en-US" altLang="zh-CN" sz="2400" b="1" i="0" u="none" strike="noStrike" kern="1200" cap="none" spc="0" normalizeH="0" baseline="0" noProof="0" dirty="0">
                <a:ln>
                  <a:noFill/>
                </a:ln>
                <a:solidFill>
                  <a:schemeClr val="tx1"/>
                </a:solidFill>
                <a:effectLst/>
                <a:uLnTx/>
                <a:uFillTx/>
                <a:latin typeface="Times New Roman" panose="02020603050405020304" charset="0"/>
                <a:ea typeface="微软雅黑 Light" panose="020B0502040204020203" pitchFamily="34" charset="-122"/>
                <a:cs typeface="Times New Roman" panose="02020603050405020304" charset="0"/>
                <a:sym typeface="+mn-ea"/>
              </a:rPr>
              <a:t>and </a:t>
            </a:r>
            <a:r>
              <a:rPr kumimoji="0" lang="zh-CN" altLang="en-US" sz="2400" b="1" i="0" u="none" strike="noStrike" kern="1200" cap="none" spc="0" normalizeH="0" baseline="0" noProof="0" dirty="0">
                <a:ln>
                  <a:noFill/>
                </a:ln>
                <a:solidFill>
                  <a:schemeClr val="tx1"/>
                </a:solidFill>
                <a:effectLst/>
                <a:uLnTx/>
                <a:uFillTx/>
                <a:latin typeface="Times New Roman" panose="02020603050405020304" charset="0"/>
                <a:ea typeface="微软雅黑 Light" panose="020B0502040204020203" pitchFamily="34" charset="-122"/>
                <a:cs typeface="Times New Roman" panose="02020603050405020304" charset="0"/>
                <a:sym typeface="+mn-ea"/>
              </a:rPr>
              <a:t>the Supervision Law </a:t>
            </a:r>
            <a:r>
              <a:rPr kumimoji="0" lang="en-US" altLang="zh-CN" sz="2400" b="1" i="0" u="none" strike="noStrike" kern="1200" cap="none" spc="0" normalizeH="0" baseline="0" noProof="0" dirty="0">
                <a:ln>
                  <a:noFill/>
                </a:ln>
                <a:solidFill>
                  <a:schemeClr val="tx1"/>
                </a:solidFill>
                <a:effectLst/>
                <a:uLnTx/>
                <a:uFillTx/>
                <a:latin typeface="Times New Roman" panose="02020603050405020304" charset="0"/>
                <a:ea typeface="微软雅黑 Light" panose="020B0502040204020203" pitchFamily="34" charset="-122"/>
                <a:cs typeface="Times New Roman" panose="02020603050405020304" charset="0"/>
                <a:sym typeface="+mn-ea"/>
              </a:rPr>
              <a:t>were adopted, and</a:t>
            </a:r>
            <a:r>
              <a:rPr kumimoji="0" lang="zh-CN" altLang="en-US" sz="2400" b="1" i="0" u="none" strike="noStrike" kern="1200" cap="none" spc="0" normalizeH="0" baseline="0" noProof="0" dirty="0">
                <a:ln>
                  <a:noFill/>
                </a:ln>
                <a:solidFill>
                  <a:schemeClr val="tx1"/>
                </a:solidFill>
                <a:effectLst/>
                <a:uLnTx/>
                <a:uFillTx/>
                <a:latin typeface="Times New Roman" panose="02020603050405020304" charset="0"/>
                <a:ea typeface="微软雅黑 Light" panose="020B0502040204020203" pitchFamily="34" charset="-122"/>
                <a:cs typeface="Times New Roman" panose="02020603050405020304" charset="0"/>
                <a:sym typeface="+mn-ea"/>
              </a:rPr>
              <a:t> the National Commission of Supervisory was established accordingly. </a:t>
            </a:r>
            <a:endParaRPr kumimoji="0" lang="zh-CN" altLang="en-US" sz="2400" b="1" i="0" u="none" strike="noStrike" kern="1200" cap="none" spc="0" normalizeH="0" baseline="0" noProof="0" dirty="0">
              <a:ln>
                <a:noFill/>
              </a:ln>
              <a:solidFill>
                <a:schemeClr val="tx1"/>
              </a:solidFill>
              <a:effectLst/>
              <a:uLnTx/>
              <a:uFillTx/>
              <a:latin typeface="Times New Roman" panose="02020603050405020304" charset="0"/>
              <a:ea typeface="微软雅黑 Light" panose="020B0502040204020203" pitchFamily="34" charset="-122"/>
              <a:cs typeface="Times New Roman" panose="02020603050405020304" charset="0"/>
              <a:sym typeface="+mn-ea"/>
            </a:endParaRPr>
          </a:p>
        </p:txBody>
      </p:sp>
      <p:sp>
        <p:nvSpPr>
          <p:cNvPr id="5125" name="文本框 11"/>
          <p:cNvSpPr txBox="1"/>
          <p:nvPr/>
        </p:nvSpPr>
        <p:spPr>
          <a:xfrm>
            <a:off x="0" y="1611630"/>
            <a:ext cx="3464560" cy="1076325"/>
          </a:xfrm>
          <a:prstGeom prst="rect">
            <a:avLst/>
          </a:prstGeom>
          <a:noFill/>
          <a:ln w="9525">
            <a:noFill/>
          </a:ln>
        </p:spPr>
        <p:txBody>
          <a:bodyPr wrap="square" anchor="t">
            <a:spAutoFit/>
          </a:bodyPr>
          <a:p>
            <a:pPr algn="ctr">
              <a:buFont typeface="Arial" panose="020B0604020202020204" pitchFamily="34" charset="0"/>
            </a:pPr>
            <a:r>
              <a:rPr lang="en-US" altLang="zh-CN" sz="3200" b="1" dirty="0">
                <a:latin typeface="Times New Roman" panose="02020603050405020304" charset="0"/>
                <a:ea typeface="方正兰亭粗黑简体" pitchFamily="2" charset="-122"/>
                <a:cs typeface="Times New Roman" panose="02020603050405020304" charset="0"/>
              </a:rPr>
              <a:t>Establishement of the NCS</a:t>
            </a:r>
            <a:r>
              <a:rPr lang="en-US" altLang="zh-CN" sz="3200" dirty="0">
                <a:latin typeface="方正兰亭粗黑简体" pitchFamily="2" charset="-122"/>
                <a:ea typeface="方正兰亭粗黑简体" pitchFamily="2" charset="-122"/>
              </a:rPr>
              <a:t> </a:t>
            </a:r>
            <a:endParaRPr lang="en-US" altLang="zh-CN" sz="3200" dirty="0">
              <a:latin typeface="方正兰亭粗黑简体" pitchFamily="2" charset="-122"/>
              <a:ea typeface="方正兰亭粗黑简体" pitchFamily="2" charset="-122"/>
            </a:endParaRPr>
          </a:p>
        </p:txBody>
      </p:sp>
      <p:sp>
        <p:nvSpPr>
          <p:cNvPr id="2" name="文本框 11"/>
          <p:cNvSpPr txBox="1"/>
          <p:nvPr/>
        </p:nvSpPr>
        <p:spPr>
          <a:xfrm>
            <a:off x="113030" y="4142740"/>
            <a:ext cx="3622040" cy="583565"/>
          </a:xfrm>
          <a:prstGeom prst="rect">
            <a:avLst/>
          </a:prstGeom>
          <a:noFill/>
          <a:ln w="9525">
            <a:noFill/>
          </a:ln>
        </p:spPr>
        <p:txBody>
          <a:bodyPr wrap="square" anchor="t">
            <a:spAutoFit/>
          </a:bodyPr>
          <a:p>
            <a:pPr algn="l">
              <a:buFont typeface="Arial" panose="020B0604020202020204" pitchFamily="34" charset="0"/>
            </a:pPr>
            <a:r>
              <a:rPr lang="en-US" altLang="zh-CN" sz="2800" b="1" dirty="0">
                <a:latin typeface="Times New Roman" panose="02020603050405020304" charset="0"/>
                <a:ea typeface="方正兰亭粗黑简体" pitchFamily="2" charset="-122"/>
                <a:cs typeface="Times New Roman" panose="02020603050405020304" charset="0"/>
              </a:rPr>
              <a:t>Supervision Law</a:t>
            </a:r>
            <a:r>
              <a:rPr lang="en-US" altLang="zh-CN" sz="3200" dirty="0">
                <a:latin typeface="方正兰亭粗黑简体" pitchFamily="2" charset="-122"/>
                <a:ea typeface="方正兰亭粗黑简体" pitchFamily="2" charset="-122"/>
              </a:rPr>
              <a:t> </a:t>
            </a:r>
            <a:endParaRPr lang="en-US" altLang="zh-CN" sz="3200" dirty="0">
              <a:latin typeface="方正兰亭粗黑简体" pitchFamily="2" charset="-122"/>
              <a:ea typeface="方正兰亭粗黑简体" pitchFamily="2" charset="-122"/>
            </a:endParaRPr>
          </a:p>
        </p:txBody>
      </p:sp>
      <p:sp>
        <p:nvSpPr>
          <p:cNvPr id="4" name="矩形 3"/>
          <p:cNvSpPr/>
          <p:nvPr/>
        </p:nvSpPr>
        <p:spPr>
          <a:xfrm>
            <a:off x="3646170" y="3646805"/>
            <a:ext cx="7966710" cy="3368040"/>
          </a:xfrm>
          <a:prstGeom prst="rect">
            <a:avLst/>
          </a:prstGeom>
          <a:solidFill>
            <a:srgbClr val="8C1515">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p>
            <a:pPr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sz="2400" b="1" i="0" u="none" strike="noStrike" kern="1200" cap="none" spc="0" normalizeH="0" baseline="0" noProof="0" dirty="0">
                <a:ln>
                  <a:noFill/>
                </a:ln>
                <a:solidFill>
                  <a:schemeClr val="tx1"/>
                </a:solidFill>
                <a:effectLst/>
                <a:uLnTx/>
                <a:uFillTx/>
                <a:latin typeface="Times New Roman" panose="02020603050405020304" charset="0"/>
                <a:ea typeface="微软雅黑 Light" panose="020B0502040204020203" pitchFamily="34" charset="-122"/>
                <a:cs typeface="Times New Roman" panose="02020603050405020304" charset="0"/>
                <a:sym typeface="+mn-ea"/>
              </a:rPr>
              <a:t>The Chapter 5 "International Cooperation against Corruption" of the Supervision Law stipulates that "the National Commission of Supervisory shall organize and coordinate anti-corruption efforts such as international pursuit of stolen assets......” “Request countries where proceeds of corruption are located to make inquiries , freeze, seize, confiscate, recover, or return the assets involved in cases”. </a:t>
            </a:r>
            <a:endParaRPr kumimoji="0" sz="2400" b="1" i="0" u="none" strike="noStrike" kern="1200" cap="none" spc="0" normalizeH="0" baseline="0" noProof="0" dirty="0">
              <a:ln>
                <a:noFill/>
              </a:ln>
              <a:solidFill>
                <a:schemeClr val="tx1"/>
              </a:solidFill>
              <a:effectLst/>
              <a:uLnTx/>
              <a:uFillTx/>
              <a:latin typeface="Times New Roman" panose="02020603050405020304" charset="0"/>
              <a:ea typeface="微软雅黑 Light" panose="020B0502040204020203" pitchFamily="34" charset="-122"/>
              <a:cs typeface="Times New Roman" panose="0202060305040502030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ppt_x</p:attrName>
                                        </p:attrNameLst>
                                      </p:cBhvr>
                                      <p:tavLst>
                                        <p:tav tm="0">
                                          <p:val>
                                            <p:strVal val="1+#ppt_w/2"/>
                                          </p:val>
                                        </p:tav>
                                        <p:tav tm="100000">
                                          <p:val>
                                            <p:strVal val="#ppt_x"/>
                                          </p:val>
                                        </p:tav>
                                      </p:tavLst>
                                    </p:anim>
                                    <p:anim calcmode="lin" valueType="num">
                                      <p:cBhvr>
                                        <p:cTn id="8" dur="500" fill="hold"/>
                                        <p:tgtEl>
                                          <p:spTgt spid="8"/>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nodeType="after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500" fill="hold"/>
                                        <p:tgtEl>
                                          <p:spTgt spid="9"/>
                                        </p:tgtEl>
                                        <p:attrNameLst>
                                          <p:attrName>ppt_x</p:attrName>
                                        </p:attrNameLst>
                                      </p:cBhvr>
                                      <p:tavLst>
                                        <p:tav tm="0">
                                          <p:val>
                                            <p:strVal val="1+#ppt_w/2"/>
                                          </p:val>
                                        </p:tav>
                                        <p:tav tm="100000">
                                          <p:val>
                                            <p:strVal val="#ppt_x"/>
                                          </p:val>
                                        </p:tav>
                                      </p:tavLst>
                                    </p:anim>
                                    <p:anim calcmode="lin" valueType="num">
                                      <p:cBhvr>
                                        <p:cTn id="13"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矩形 1"/>
          <p:cNvSpPr/>
          <p:nvPr/>
        </p:nvSpPr>
        <p:spPr>
          <a:xfrm>
            <a:off x="-22860" y="0"/>
            <a:ext cx="12214860" cy="2352675"/>
          </a:xfrm>
          <a:prstGeom prst="rect">
            <a:avLst/>
          </a:prstGeom>
          <a:solidFill>
            <a:srgbClr val="A4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圆角 2"/>
          <p:cNvSpPr/>
          <p:nvPr/>
        </p:nvSpPr>
        <p:spPr>
          <a:xfrm>
            <a:off x="2689860" y="1637030"/>
            <a:ext cx="6788785" cy="1326515"/>
          </a:xfrm>
          <a:prstGeom prst="roundRect">
            <a:avLst/>
          </a:prstGeom>
          <a:solidFill>
            <a:schemeClr val="bg1"/>
          </a:solidFill>
          <a:ln w="38100">
            <a:solidFill>
              <a:srgbClr val="A40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689860" y="1764665"/>
            <a:ext cx="6940550" cy="1198880"/>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3600" b="1" noProof="0" dirty="0">
                <a:ln>
                  <a:noFill/>
                </a:ln>
                <a:solidFill>
                  <a:prstClr val="black"/>
                </a:solidFill>
                <a:effectLst/>
                <a:uLnTx/>
                <a:uFillTx/>
                <a:latin typeface="微软雅黑" panose="020B0503020204020204" pitchFamily="34" charset="-122"/>
                <a:ea typeface="微软雅黑" panose="020B0503020204020204" pitchFamily="34" charset="-122"/>
                <a:sym typeface="+mn-ea"/>
              </a:rPr>
              <a:t>Legal Provisions on Asset Recovery in China</a:t>
            </a:r>
            <a:endParaRPr lang="zh-CN" altLang="en-US" sz="3600" b="1" noProof="0" dirty="0">
              <a:ln>
                <a:noFill/>
              </a:ln>
              <a:solidFill>
                <a:prstClr val="black"/>
              </a:solidFill>
              <a:effectLst/>
              <a:uLnTx/>
              <a:uFillTx/>
              <a:latin typeface="微软雅黑" panose="020B0503020204020204" pitchFamily="34" charset="-122"/>
              <a:ea typeface="微软雅黑" panose="020B0503020204020204" pitchFamily="34" charset="-122"/>
              <a:sym typeface="+mn-ea"/>
            </a:endParaRPr>
          </a:p>
        </p:txBody>
      </p:sp>
      <p:pic>
        <p:nvPicPr>
          <p:cNvPr id="6" name="图形 5"/>
          <p:cNvPicPr>
            <a:picLocks noChangeAspect="1"/>
          </p:cNvPicPr>
          <p:nvPr/>
        </p:nvPicPr>
        <p:blipFill>
          <a:blip r:embed="rId1">
            <a:lum bright="70000" contrast="-70000"/>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880539" y="-654748"/>
            <a:ext cx="7744022" cy="2785272"/>
          </a:xfrm>
          <a:prstGeom prst="rect">
            <a:avLst/>
          </a:prstGeom>
        </p:spPr>
      </p:pic>
      <p:sp>
        <p:nvSpPr>
          <p:cNvPr id="4" name="文本框 3"/>
          <p:cNvSpPr txBox="1"/>
          <p:nvPr/>
        </p:nvSpPr>
        <p:spPr>
          <a:xfrm>
            <a:off x="1880235" y="3792855"/>
            <a:ext cx="8568055" cy="1938020"/>
          </a:xfrm>
          <a:prstGeom prst="rect">
            <a:avLst/>
          </a:prstGeom>
          <a:noFill/>
        </p:spPr>
        <p:txBody>
          <a:bodyPr wrap="square" rtlCol="0">
            <a:spAutoFit/>
          </a:bodyPr>
          <a:p>
            <a:pPr>
              <a:lnSpc>
                <a:spcPct val="125000"/>
              </a:lnSpc>
              <a:spcBef>
                <a:spcPts val="0"/>
              </a:spcBef>
              <a:spcAft>
                <a:spcPts val="0"/>
              </a:spcAft>
            </a:pPr>
            <a:r>
              <a:rPr lang="en-US" altLang="zh-CN" sz="3200" b="1">
                <a:latin typeface="Times New Roman" panose="02020603050405020304" charset="0"/>
                <a:cs typeface="Times New Roman" panose="02020603050405020304" charset="0"/>
              </a:rPr>
              <a:t>1. </a:t>
            </a:r>
            <a:r>
              <a:rPr lang="zh-CN" altLang="en-US" sz="3200" b="1">
                <a:latin typeface="Times New Roman" panose="02020603050405020304" charset="0"/>
                <a:cs typeface="Times New Roman" panose="02020603050405020304" charset="0"/>
              </a:rPr>
              <a:t>Voluntary Return</a:t>
            </a:r>
            <a:endParaRPr lang="zh-CN" altLang="en-US" sz="3200" b="1">
              <a:latin typeface="Times New Roman" panose="02020603050405020304" charset="0"/>
              <a:cs typeface="Times New Roman" panose="02020603050405020304" charset="0"/>
            </a:endParaRPr>
          </a:p>
          <a:p>
            <a:pPr>
              <a:lnSpc>
                <a:spcPct val="125000"/>
              </a:lnSpc>
              <a:spcBef>
                <a:spcPts val="0"/>
              </a:spcBef>
              <a:spcAft>
                <a:spcPts val="0"/>
              </a:spcAft>
            </a:pPr>
            <a:r>
              <a:rPr lang="en-US" altLang="zh-CN" sz="3200" b="1">
                <a:latin typeface="Times New Roman" panose="02020603050405020304" charset="0"/>
                <a:cs typeface="Times New Roman" panose="02020603050405020304" charset="0"/>
              </a:rPr>
              <a:t>2. </a:t>
            </a:r>
            <a:r>
              <a:rPr lang="zh-CN" altLang="en-US" sz="3200" b="1">
                <a:latin typeface="Times New Roman" panose="02020603050405020304" charset="0"/>
                <a:cs typeface="Times New Roman" panose="02020603050405020304" charset="0"/>
              </a:rPr>
              <a:t>Special Confiscation Procedures</a:t>
            </a:r>
            <a:endParaRPr lang="zh-CN" altLang="en-US" sz="3200" b="1">
              <a:latin typeface="Times New Roman" panose="02020603050405020304" charset="0"/>
              <a:cs typeface="Times New Roman" panose="02020603050405020304" charset="0"/>
            </a:endParaRPr>
          </a:p>
          <a:p>
            <a:pPr>
              <a:lnSpc>
                <a:spcPct val="125000"/>
              </a:lnSpc>
              <a:spcBef>
                <a:spcPts val="0"/>
              </a:spcBef>
              <a:spcAft>
                <a:spcPts val="0"/>
              </a:spcAft>
            </a:pPr>
            <a:r>
              <a:rPr lang="en-US" altLang="zh-CN" sz="3200" b="1">
                <a:latin typeface="Times New Roman" panose="02020603050405020304" charset="0"/>
                <a:cs typeface="Times New Roman" panose="02020603050405020304" charset="0"/>
              </a:rPr>
              <a:t>3. MLA Cooperation</a:t>
            </a:r>
            <a:endParaRPr lang="zh-CN" altLang="en-US" sz="3200" b="1">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3000">
        <p15:prstTrans prst="pageCurlDouble"/>
      </p:transition>
    </mc:Choice>
    <mc:Fallback>
      <p:transition spd="slow" advTm="3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7" name="标题 1"/>
          <p:cNvSpPr>
            <a:spLocks noGrp="1" noChangeArrowheads="1"/>
          </p:cNvSpPr>
          <p:nvPr>
            <p:ph type="title"/>
          </p:nvPr>
        </p:nvSpPr>
        <p:spPr>
          <a:xfrm>
            <a:off x="4320540" y="44450"/>
            <a:ext cx="3551555" cy="894080"/>
          </a:xfrm>
        </p:spPr>
        <p:txBody>
          <a:bodyPr vert="horz" wrap="square" lIns="91440" tIns="45720" rIns="91440" bIns="45720" numCol="1" rtlCol="0" anchor="ctr" anchorCtr="0" compatLnSpc="1">
            <a:normAutofit fontScale="90000"/>
          </a:bodyPr>
          <a:lstStyle/>
          <a:p>
            <a:pPr marL="0" marR="0" lvl="0" indent="0" algn="ctr" defTabSz="914400" rtl="0" eaLnBrk="1" fontAlgn="auto" latinLnBrk="0" hangingPunct="1">
              <a:lnSpc>
                <a:spcPct val="90000"/>
              </a:lnSpc>
              <a:spcBef>
                <a:spcPct val="0"/>
              </a:spcBef>
              <a:spcAft>
                <a:spcPts val="0"/>
              </a:spcAft>
              <a:buClrTx/>
              <a:buSzTx/>
              <a:buFontTx/>
              <a:buNone/>
              <a:defRPr/>
            </a:pPr>
            <a:r>
              <a:rPr kumimoji="0" lang="zh-CN" altLang="en-US" sz="4400" b="0" i="0" u="none" strike="noStrike" kern="1200" cap="none" spc="0" normalizeH="0" baseline="0" noProof="0" dirty="0">
                <a:ln>
                  <a:noFill/>
                </a:ln>
                <a:solidFill>
                  <a:srgbClr val="8C1515"/>
                </a:solidFill>
                <a:effectLst/>
                <a:uLnTx/>
                <a:uFillTx/>
                <a:latin typeface="方正兰亭粗黑简体" pitchFamily="2" charset="-122"/>
                <a:ea typeface="方正兰亭粗黑简体" pitchFamily="2" charset="-122"/>
                <a:cs typeface="+mj-cs"/>
              </a:rPr>
              <a:t> </a:t>
            </a:r>
            <a:r>
              <a:rPr sz="3555" spc="0" noProof="0">
                <a:ln>
                  <a:noFill/>
                </a:ln>
                <a:solidFill>
                  <a:srgbClr val="8C1515"/>
                </a:solidFill>
                <a:effectLst/>
                <a:uLnTx/>
                <a:latin typeface="Times New Roman" panose="02020603050405020304" charset="0"/>
                <a:ea typeface="方正兰亭粗黑简体" pitchFamily="2" charset="-122"/>
                <a:cs typeface="Times New Roman" panose="02020603050405020304" charset="0"/>
                <a:sym typeface="+mn-ea"/>
              </a:rPr>
              <a:t>Voluntary Return</a:t>
            </a:r>
            <a:endParaRPr kumimoji="0" lang="zh-CN" altLang="en-US" sz="3555" i="0" u="none" strike="noStrike" kern="1200" cap="none" spc="0" normalizeH="0" baseline="0" noProof="0" dirty="0">
              <a:ln>
                <a:noFill/>
              </a:ln>
              <a:solidFill>
                <a:srgbClr val="8C1515"/>
              </a:solidFill>
              <a:effectLst/>
              <a:uLnTx/>
              <a:uFillTx/>
              <a:latin typeface="Times New Roman" panose="02020603050405020304" charset="0"/>
              <a:ea typeface="方正兰亭粗黑简体" pitchFamily="2" charset="-122"/>
              <a:cs typeface="Times New Roman" panose="02020603050405020304" charset="0"/>
              <a:sym typeface="+mn-ea"/>
            </a:endParaRPr>
          </a:p>
        </p:txBody>
      </p:sp>
      <p:sp>
        <p:nvSpPr>
          <p:cNvPr id="8" name="Line 6"/>
          <p:cNvSpPr/>
          <p:nvPr/>
        </p:nvSpPr>
        <p:spPr>
          <a:xfrm>
            <a:off x="90170" y="513080"/>
            <a:ext cx="4471035" cy="13970"/>
          </a:xfrm>
          <a:prstGeom prst="line">
            <a:avLst/>
          </a:prstGeom>
          <a:ln w="6350" cap="flat" cmpd="sng">
            <a:solidFill>
              <a:srgbClr val="8C1515"/>
            </a:solidFill>
            <a:prstDash val="solid"/>
            <a:round/>
            <a:headEnd type="none" w="med" len="med"/>
            <a:tailEnd type="none" w="med" len="med"/>
          </a:ln>
        </p:spPr>
      </p:sp>
      <p:sp>
        <p:nvSpPr>
          <p:cNvPr id="9" name="Line 6"/>
          <p:cNvSpPr/>
          <p:nvPr/>
        </p:nvSpPr>
        <p:spPr>
          <a:xfrm flipV="1">
            <a:off x="7872730" y="498475"/>
            <a:ext cx="4319270" cy="14605"/>
          </a:xfrm>
          <a:prstGeom prst="line">
            <a:avLst/>
          </a:prstGeom>
          <a:ln w="6350" cap="flat" cmpd="sng">
            <a:solidFill>
              <a:srgbClr val="8C1515"/>
            </a:solidFill>
            <a:prstDash val="solid"/>
            <a:round/>
            <a:headEnd type="none" w="med" len="med"/>
            <a:tailEnd type="none" w="med" len="med"/>
          </a:ln>
        </p:spPr>
      </p:sp>
      <p:sp>
        <p:nvSpPr>
          <p:cNvPr id="15" name="弧形 14"/>
          <p:cNvSpPr/>
          <p:nvPr/>
        </p:nvSpPr>
        <p:spPr>
          <a:xfrm>
            <a:off x="-2689225" y="1692275"/>
            <a:ext cx="4146550" cy="4227513"/>
          </a:xfrm>
          <a:prstGeom prst="arc">
            <a:avLst>
              <a:gd name="adj1" fmla="val 17289824"/>
              <a:gd name="adj2" fmla="val 4294408"/>
            </a:avLst>
          </a:prstGeom>
          <a:noFill/>
          <a:ln w="31750">
            <a:solidFill>
              <a:srgbClr val="8C1515"/>
            </a:solidFill>
            <a:prstDash val="sysDash"/>
            <a:headEnd type="oval"/>
            <a:tailEnd type="ova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nvGrpSpPr>
          <p:cNvPr id="27" name="组合 26"/>
          <p:cNvGrpSpPr/>
          <p:nvPr/>
        </p:nvGrpSpPr>
        <p:grpSpPr>
          <a:xfrm>
            <a:off x="2543175" y="786765"/>
            <a:ext cx="9464676" cy="2545715"/>
            <a:chOff x="3249427" y="1339728"/>
            <a:chExt cx="7656585" cy="1066064"/>
          </a:xfrm>
        </p:grpSpPr>
        <p:sp>
          <p:nvSpPr>
            <p:cNvPr id="12294" name="矩形 27"/>
            <p:cNvSpPr/>
            <p:nvPr/>
          </p:nvSpPr>
          <p:spPr>
            <a:xfrm>
              <a:off x="3249427" y="1594211"/>
              <a:ext cx="7656585" cy="811581"/>
            </a:xfrm>
            <a:prstGeom prst="rect">
              <a:avLst/>
            </a:prstGeom>
            <a:noFill/>
            <a:ln w="9525">
              <a:noFill/>
            </a:ln>
          </p:spPr>
          <p:txBody>
            <a:bodyPr wrap="square" anchor="t">
              <a:spAutoFit/>
            </a:bodyPr>
            <a:p>
              <a:pPr algn="l" eaLnBrk="0" hangingPunct="0">
                <a:lnSpc>
                  <a:spcPct val="100000"/>
                </a:lnSpc>
                <a:buFont typeface="Arial" panose="020B0604020202020204" pitchFamily="34" charset="0"/>
              </a:pPr>
              <a:r>
                <a:rPr lang="en-US" altLang="zh-CN" sz="2400" b="1" dirty="0">
                  <a:solidFill>
                    <a:schemeClr val="tx1">
                      <a:lumMod val="65000"/>
                      <a:lumOff val="35000"/>
                    </a:schemeClr>
                  </a:solidFill>
                  <a:latin typeface="Times New Roman" panose="02020603050405020304" charset="0"/>
                  <a:ea typeface="微软雅黑" panose="020B0503020204020204" pitchFamily="34" charset="-122"/>
                  <a:cs typeface="Times New Roman" panose="02020603050405020304" charset="0"/>
                </a:rPr>
                <a:t>“</a:t>
              </a:r>
              <a:r>
                <a:rPr lang="zh-CN" altLang="en-US" sz="2400" b="1" dirty="0">
                  <a:solidFill>
                    <a:schemeClr val="tx1">
                      <a:lumMod val="65000"/>
                      <a:lumOff val="35000"/>
                    </a:schemeClr>
                  </a:solidFill>
                  <a:latin typeface="Times New Roman" panose="02020603050405020304" charset="0"/>
                  <a:ea typeface="微软雅黑" panose="020B0503020204020204" pitchFamily="34" charset="-122"/>
                  <a:cs typeface="Times New Roman" panose="02020603050405020304" charset="0"/>
                </a:rPr>
                <a:t>Whoever commits the crime of corruption, and before the public prosecution is filed, truthfully confesses his or her crime, shows sincere repentance and actively returns the ill-gotten asset to reduce losses may be given a lighter or mitigated penalty or be exempt from penalty according to the seriousness of the circumstances.</a:t>
              </a:r>
              <a:endParaRPr lang="zh-CN" altLang="en-US" sz="2400" b="1" dirty="0">
                <a:solidFill>
                  <a:schemeClr val="tx1">
                    <a:lumMod val="65000"/>
                    <a:lumOff val="35000"/>
                  </a:schemeClr>
                </a:solidFill>
                <a:latin typeface="Times New Roman" panose="02020603050405020304" charset="0"/>
                <a:ea typeface="微软雅黑" panose="020B0503020204020204" pitchFamily="34" charset="-122"/>
                <a:cs typeface="Times New Roman" panose="02020603050405020304" charset="0"/>
              </a:endParaRPr>
            </a:p>
          </p:txBody>
        </p:sp>
        <p:sp>
          <p:nvSpPr>
            <p:cNvPr id="12295" name="矩形 28"/>
            <p:cNvSpPr/>
            <p:nvPr/>
          </p:nvSpPr>
          <p:spPr>
            <a:xfrm>
              <a:off x="3304392" y="1339728"/>
              <a:ext cx="5525184" cy="254483"/>
            </a:xfrm>
            <a:prstGeom prst="rect">
              <a:avLst/>
            </a:prstGeom>
            <a:noFill/>
            <a:ln w="9525">
              <a:noFill/>
            </a:ln>
          </p:spPr>
          <p:txBody>
            <a:bodyPr wrap="square" anchor="t">
              <a:spAutoFit/>
            </a:bodyPr>
            <a:p>
              <a:pPr algn="just">
                <a:lnSpc>
                  <a:spcPct val="120000"/>
                </a:lnSpc>
                <a:buFont typeface="Arial" panose="020B0604020202020204" pitchFamily="34" charset="0"/>
              </a:pPr>
              <a:r>
                <a:rPr lang="zh-CN" altLang="en-US" sz="2800" b="1" dirty="0">
                  <a:solidFill>
                    <a:schemeClr val="tx1"/>
                  </a:solidFill>
                  <a:latin typeface="Times New Roman" panose="02020603050405020304" charset="0"/>
                  <a:ea typeface="方正兰亭粗黑简体" pitchFamily="2" charset="-122"/>
                  <a:cs typeface="Times New Roman" panose="02020603050405020304" charset="0"/>
                </a:rPr>
                <a:t>Article 383 of China's Criminal Law</a:t>
              </a:r>
              <a:endParaRPr lang="zh-CN" altLang="en-US" sz="2800" b="1" dirty="0">
                <a:solidFill>
                  <a:schemeClr val="tx1"/>
                </a:solidFill>
                <a:latin typeface="Times New Roman" panose="02020603050405020304" charset="0"/>
                <a:ea typeface="方正兰亭粗黑简体" pitchFamily="2" charset="-122"/>
                <a:cs typeface="Times New Roman" panose="02020603050405020304" charset="0"/>
              </a:endParaRPr>
            </a:p>
          </p:txBody>
        </p:sp>
      </p:grpSp>
      <p:grpSp>
        <p:nvGrpSpPr>
          <p:cNvPr id="32" name="组合 31"/>
          <p:cNvGrpSpPr/>
          <p:nvPr/>
        </p:nvGrpSpPr>
        <p:grpSpPr>
          <a:xfrm>
            <a:off x="2468880" y="3332480"/>
            <a:ext cx="8607425" cy="2914521"/>
            <a:chOff x="3544312" y="1615217"/>
            <a:chExt cx="8131750" cy="1222411"/>
          </a:xfrm>
        </p:grpSpPr>
        <p:sp>
          <p:nvSpPr>
            <p:cNvPr id="12301" name="矩形 27"/>
            <p:cNvSpPr/>
            <p:nvPr/>
          </p:nvSpPr>
          <p:spPr>
            <a:xfrm>
              <a:off x="3544312" y="1870043"/>
              <a:ext cx="8131750" cy="967585"/>
            </a:xfrm>
            <a:prstGeom prst="rect">
              <a:avLst/>
            </a:prstGeom>
            <a:noFill/>
            <a:ln w="9525">
              <a:noFill/>
            </a:ln>
          </p:spPr>
          <p:txBody>
            <a:bodyPr anchor="t">
              <a:spAutoFit/>
            </a:bodyPr>
            <a:p>
              <a:pPr algn="just" eaLnBrk="0" hangingPunct="0">
                <a:lnSpc>
                  <a:spcPct val="100000"/>
                </a:lnSpc>
                <a:buFont typeface="Arial" panose="020B0604020202020204" pitchFamily="34" charset="0"/>
              </a:pPr>
              <a:r>
                <a:rPr lang="zh-CN" altLang="en-US" sz="2400" b="1" dirty="0">
                  <a:solidFill>
                    <a:schemeClr val="tx1">
                      <a:lumMod val="65000"/>
                      <a:lumOff val="35000"/>
                    </a:schemeClr>
                  </a:solidFill>
                  <a:latin typeface="Times New Roman" panose="02020603050405020304" charset="0"/>
                  <a:ea typeface="微软雅黑" panose="020B0503020204020204" pitchFamily="34" charset="-122"/>
                  <a:cs typeface="Times New Roman" panose="02020603050405020304" charset="0"/>
                </a:rPr>
                <a:t>Where the person under investigation for a suspected duty-related crime voluntarily admits guilt and accepts punishment, under any of the following circumstances, a recommendation for lenient punishment may be made by the supervisory organ on transferring the case to the people’s procuratorate......</a:t>
              </a:r>
              <a:endParaRPr lang="zh-CN" altLang="en-US" sz="2400" b="1" dirty="0">
                <a:solidFill>
                  <a:schemeClr val="tx1">
                    <a:lumMod val="65000"/>
                    <a:lumOff val="35000"/>
                  </a:schemeClr>
                </a:solidFill>
                <a:latin typeface="Times New Roman" panose="02020603050405020304" charset="0"/>
                <a:ea typeface="微软雅黑" panose="020B0503020204020204" pitchFamily="34" charset="-122"/>
                <a:cs typeface="Times New Roman" panose="02020603050405020304" charset="0"/>
              </a:endParaRPr>
            </a:p>
            <a:p>
              <a:pPr algn="just" eaLnBrk="0" hangingPunct="0">
                <a:lnSpc>
                  <a:spcPct val="100000"/>
                </a:lnSpc>
                <a:buFont typeface="Arial" panose="020B0604020202020204" pitchFamily="34" charset="0"/>
              </a:pPr>
              <a:r>
                <a:rPr lang="zh-CN" altLang="en-US" sz="2400" b="1" dirty="0">
                  <a:solidFill>
                    <a:schemeClr val="tx1">
                      <a:lumMod val="65000"/>
                      <a:lumOff val="35000"/>
                    </a:schemeClr>
                  </a:solidFill>
                  <a:latin typeface="Times New Roman" panose="02020603050405020304" charset="0"/>
                  <a:ea typeface="微软雅黑" panose="020B0503020204020204" pitchFamily="34" charset="-122"/>
                  <a:cs typeface="Times New Roman" panose="02020603050405020304" charset="0"/>
                </a:rPr>
                <a:t>(3)Voluntarily returns the ill-gotten gains and reduces losses.</a:t>
              </a:r>
              <a:endParaRPr lang="zh-CN" altLang="en-US" sz="2400" b="1" dirty="0">
                <a:solidFill>
                  <a:schemeClr val="tx1">
                    <a:lumMod val="65000"/>
                    <a:lumOff val="35000"/>
                  </a:schemeClr>
                </a:solidFill>
                <a:latin typeface="Times New Roman" panose="02020603050405020304" charset="0"/>
                <a:ea typeface="微软雅黑" panose="020B0503020204020204" pitchFamily="34" charset="-122"/>
                <a:cs typeface="Times New Roman" panose="02020603050405020304" charset="0"/>
              </a:endParaRPr>
            </a:p>
          </p:txBody>
        </p:sp>
        <p:sp>
          <p:nvSpPr>
            <p:cNvPr id="12302" name="矩形 28"/>
            <p:cNvSpPr/>
            <p:nvPr/>
          </p:nvSpPr>
          <p:spPr>
            <a:xfrm>
              <a:off x="3544312" y="1615217"/>
              <a:ext cx="5413737" cy="254880"/>
            </a:xfrm>
            <a:prstGeom prst="rect">
              <a:avLst/>
            </a:prstGeom>
            <a:noFill/>
            <a:ln w="9525">
              <a:noFill/>
            </a:ln>
          </p:spPr>
          <p:txBody>
            <a:bodyPr wrap="square" anchor="t">
              <a:spAutoFit/>
            </a:bodyPr>
            <a:p>
              <a:pPr algn="just">
                <a:lnSpc>
                  <a:spcPct val="120000"/>
                </a:lnSpc>
                <a:buFont typeface="Arial" panose="020B0604020202020204" pitchFamily="34" charset="0"/>
              </a:pPr>
              <a:r>
                <a:rPr lang="zh-CN" altLang="en-US" sz="2800" b="1" dirty="0">
                  <a:solidFill>
                    <a:schemeClr val="tx1"/>
                  </a:solidFill>
                  <a:latin typeface="Times New Roman" panose="02020603050405020304" charset="0"/>
                  <a:ea typeface="方正兰亭粗黑简体" pitchFamily="2" charset="-122"/>
                  <a:cs typeface="Times New Roman" panose="02020603050405020304" charset="0"/>
                </a:rPr>
                <a:t>Article 31 of the Supervision Law</a:t>
              </a:r>
              <a:endParaRPr lang="zh-CN" altLang="en-US" sz="2800" b="1" dirty="0">
                <a:solidFill>
                  <a:schemeClr val="tx1"/>
                </a:solidFill>
                <a:latin typeface="Times New Roman" panose="02020603050405020304" charset="0"/>
                <a:ea typeface="方正兰亭粗黑简体" pitchFamily="2" charset="-122"/>
                <a:cs typeface="Times New Roman" panose="02020603050405020304" charset="0"/>
              </a:endParaRPr>
            </a:p>
          </p:txBody>
        </p:sp>
      </p:grpSp>
      <p:cxnSp>
        <p:nvCxnSpPr>
          <p:cNvPr id="3" name="直接连接符 2"/>
          <p:cNvCxnSpPr/>
          <p:nvPr/>
        </p:nvCxnSpPr>
        <p:spPr>
          <a:xfrm flipV="1">
            <a:off x="1297940" y="2237105"/>
            <a:ext cx="1245235" cy="420370"/>
          </a:xfrm>
          <a:prstGeom prst="line">
            <a:avLst/>
          </a:prstGeom>
          <a:ln w="28575">
            <a:solidFill>
              <a:srgbClr val="8C1515"/>
            </a:solidFill>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a:off x="1330960" y="4618990"/>
            <a:ext cx="1296035" cy="358775"/>
          </a:xfrm>
          <a:prstGeom prst="line">
            <a:avLst/>
          </a:prstGeom>
          <a:ln w="28575">
            <a:solidFill>
              <a:srgbClr val="8C1515"/>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1+#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nodeType="after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1+#ppt_w/2"/>
                                          </p:val>
                                        </p:tav>
                                        <p:tav tm="100000">
                                          <p:val>
                                            <p:strVal val="#ppt_x"/>
                                          </p:val>
                                        </p:tav>
                                      </p:tavLst>
                                    </p:anim>
                                    <p:anim calcmode="lin" valueType="num">
                                      <p:cBhvr additive="base">
                                        <p:cTn id="13" dur="500" fill="hold"/>
                                        <p:tgtEl>
                                          <p:spTgt spid="9"/>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2" presetClass="entr" presetSubtype="1" fill="hold" nodeType="after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wipe(up)">
                                      <p:cBhvr>
                                        <p:cTn id="17" dur="500"/>
                                        <p:tgtEl>
                                          <p:spTgt spid="15"/>
                                        </p:tgtEl>
                                      </p:cBhvr>
                                    </p:animEffect>
                                  </p:childTnLst>
                                </p:cTn>
                              </p:par>
                            </p:childTnLst>
                          </p:cTn>
                        </p:par>
                        <p:par>
                          <p:cTn id="18" fill="hold">
                            <p:stCondLst>
                              <p:cond delay="1500"/>
                            </p:stCondLst>
                            <p:childTnLst>
                              <p:par>
                                <p:cTn id="19" presetID="22" presetClass="entr" presetSubtype="8" fill="hold" nodeType="afterEffect">
                                  <p:stCondLst>
                                    <p:cond delay="0"/>
                                  </p:stCondLst>
                                  <p:childTnLst>
                                    <p:set>
                                      <p:cBhvr>
                                        <p:cTn id="20" dur="1" fill="hold">
                                          <p:stCondLst>
                                            <p:cond delay="0"/>
                                          </p:stCondLst>
                                        </p:cTn>
                                        <p:tgtEl>
                                          <p:spTgt spid="27"/>
                                        </p:tgtEl>
                                        <p:attrNameLst>
                                          <p:attrName>style.visibility</p:attrName>
                                        </p:attrNameLst>
                                      </p:cBhvr>
                                      <p:to>
                                        <p:strVal val="visible"/>
                                      </p:to>
                                    </p:set>
                                    <p:animEffect transition="in" filter="wipe(left)">
                                      <p:cBhvr>
                                        <p:cTn id="21" dur="500"/>
                                        <p:tgtEl>
                                          <p:spTgt spid="27"/>
                                        </p:tgtEl>
                                      </p:cBhvr>
                                    </p:animEffect>
                                  </p:childTnLst>
                                </p:cTn>
                              </p:par>
                            </p:childTnLst>
                          </p:cTn>
                        </p:par>
                        <p:par>
                          <p:cTn id="22" fill="hold">
                            <p:stCondLst>
                              <p:cond delay="2000"/>
                            </p:stCondLst>
                            <p:childTnLst>
                              <p:par>
                                <p:cTn id="23" presetID="22" presetClass="entr" presetSubtype="8" fill="hold" nodeType="afterEffect">
                                  <p:stCondLst>
                                    <p:cond delay="0"/>
                                  </p:stCondLst>
                                  <p:childTnLst>
                                    <p:set>
                                      <p:cBhvr>
                                        <p:cTn id="24" dur="1" fill="hold">
                                          <p:stCondLst>
                                            <p:cond delay="0"/>
                                          </p:stCondLst>
                                        </p:cTn>
                                        <p:tgtEl>
                                          <p:spTgt spid="32"/>
                                        </p:tgtEl>
                                        <p:attrNameLst>
                                          <p:attrName>style.visibility</p:attrName>
                                        </p:attrNameLst>
                                      </p:cBhvr>
                                      <p:to>
                                        <p:strVal val="visible"/>
                                      </p:to>
                                    </p:set>
                                    <p:animEffect transition="in" filter="wipe(left)">
                                      <p:cBhvr>
                                        <p:cTn id="25"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5" name="标题 1"/>
          <p:cNvSpPr>
            <a:spLocks noGrp="1"/>
          </p:cNvSpPr>
          <p:nvPr>
            <p:ph type="title"/>
          </p:nvPr>
        </p:nvSpPr>
        <p:spPr>
          <a:xfrm>
            <a:off x="4530725" y="137795"/>
            <a:ext cx="3157220" cy="893445"/>
          </a:xfrm>
        </p:spPr>
        <p:txBody>
          <a:bodyPr vert="horz" wrap="square" lIns="91440" tIns="45720" rIns="91440" bIns="45720" anchor="ctr">
            <a:normAutofit fontScale="90000"/>
          </a:bodyPr>
          <a:p>
            <a:pPr algn="ctr" eaLnBrk="1" hangingPunct="1"/>
            <a:r>
              <a:rPr sz="3200" spc="0" noProof="0">
                <a:ln>
                  <a:noFill/>
                </a:ln>
                <a:solidFill>
                  <a:srgbClr val="8C1515"/>
                </a:solidFill>
                <a:effectLst/>
                <a:uLnTx/>
                <a:latin typeface="Times New Roman" panose="02020603050405020304" charset="0"/>
                <a:ea typeface="方正兰亭粗黑简体" pitchFamily="2" charset="-122"/>
                <a:cs typeface="Times New Roman" panose="02020603050405020304" charset="0"/>
                <a:sym typeface="+mn-ea"/>
              </a:rPr>
              <a:t>Voluntary Return</a:t>
            </a:r>
            <a:endParaRPr lang="zh-CN" altLang="en-US" sz="3200" dirty="0">
              <a:solidFill>
                <a:srgbClr val="8C1515"/>
              </a:solidFill>
              <a:latin typeface="方正兰亭粗黑简体" pitchFamily="2" charset="-122"/>
              <a:ea typeface="方正兰亭粗黑简体" pitchFamily="2" charset="-122"/>
            </a:endParaRPr>
          </a:p>
        </p:txBody>
      </p:sp>
      <p:sp>
        <p:nvSpPr>
          <p:cNvPr id="8" name="Line 6"/>
          <p:cNvSpPr/>
          <p:nvPr/>
        </p:nvSpPr>
        <p:spPr>
          <a:xfrm flipV="1">
            <a:off x="0" y="576898"/>
            <a:ext cx="4583113" cy="14287"/>
          </a:xfrm>
          <a:prstGeom prst="line">
            <a:avLst/>
          </a:prstGeom>
          <a:ln w="6350" cap="flat" cmpd="sng">
            <a:solidFill>
              <a:srgbClr val="8C1515"/>
            </a:solidFill>
            <a:prstDash val="solid"/>
            <a:round/>
            <a:headEnd type="none" w="med" len="med"/>
            <a:tailEnd type="none" w="med" len="med"/>
          </a:ln>
        </p:spPr>
      </p:sp>
      <p:sp>
        <p:nvSpPr>
          <p:cNvPr id="9" name="Line 6"/>
          <p:cNvSpPr/>
          <p:nvPr/>
        </p:nvSpPr>
        <p:spPr>
          <a:xfrm flipV="1">
            <a:off x="7687628" y="562610"/>
            <a:ext cx="4583112" cy="14288"/>
          </a:xfrm>
          <a:prstGeom prst="line">
            <a:avLst/>
          </a:prstGeom>
          <a:ln w="6350" cap="flat" cmpd="sng">
            <a:solidFill>
              <a:srgbClr val="8C1515"/>
            </a:solidFill>
            <a:prstDash val="solid"/>
            <a:round/>
            <a:headEnd type="none" w="med" len="med"/>
            <a:tailEnd type="none" w="med" len="med"/>
          </a:ln>
        </p:spPr>
      </p:sp>
      <p:sp>
        <p:nvSpPr>
          <p:cNvPr id="26629" name="文本框 2"/>
          <p:cNvSpPr txBox="1"/>
          <p:nvPr/>
        </p:nvSpPr>
        <p:spPr>
          <a:xfrm>
            <a:off x="337503" y="1742440"/>
            <a:ext cx="6246812" cy="4154170"/>
          </a:xfrm>
          <a:prstGeom prst="rect">
            <a:avLst/>
          </a:prstGeom>
          <a:noFill/>
          <a:ln w="9525">
            <a:noFill/>
          </a:ln>
        </p:spPr>
        <p:txBody>
          <a:bodyPr wrap="square" anchor="t">
            <a:spAutoFit/>
          </a:bodyPr>
          <a:p>
            <a:r>
              <a:rPr lang="zh-CN" altLang="en-US" sz="2400">
                <a:latin typeface="Arial" panose="020B0604020202020204" pitchFamily="34" charset="0"/>
                <a:ea typeface="宋体" panose="02010600030101010101" pitchFamily="2" charset="-122"/>
              </a:rPr>
              <a:t>Xiao Jianming, a former public official on China</a:t>
            </a:r>
            <a:r>
              <a:rPr lang="en-US" altLang="zh-CN" sz="2400">
                <a:latin typeface="Arial" panose="020B0604020202020204" pitchFamily="34" charset="0"/>
                <a:ea typeface="宋体" panose="02010600030101010101" pitchFamily="2" charset="-122"/>
              </a:rPr>
              <a:t>‘</a:t>
            </a:r>
            <a:r>
              <a:rPr lang="zh-CN" altLang="en-US" sz="2400">
                <a:latin typeface="Arial" panose="020B0604020202020204" pitchFamily="34" charset="0"/>
                <a:ea typeface="宋体" panose="02010600030101010101" pitchFamily="2" charset="-122"/>
              </a:rPr>
              <a:t>s “100 most wanted list” once claimed that he would always on the run in foreign countries until death stops him. </a:t>
            </a:r>
            <a:br>
              <a:rPr lang="zh-CN" altLang="en-US" sz="2400">
                <a:latin typeface="Arial" panose="020B0604020202020204" pitchFamily="34" charset="0"/>
                <a:ea typeface="宋体" panose="02010600030101010101" pitchFamily="2" charset="-122"/>
              </a:rPr>
            </a:br>
            <a:endParaRPr lang="zh-CN" altLang="en-US" sz="2400">
              <a:latin typeface="Arial" panose="020B0604020202020204" pitchFamily="34" charset="0"/>
              <a:ea typeface="宋体" panose="02010600030101010101" pitchFamily="2" charset="-122"/>
            </a:endParaRPr>
          </a:p>
          <a:p>
            <a:r>
              <a:rPr lang="zh-CN" altLang="en-US" sz="2400">
                <a:latin typeface="Arial" panose="020B0604020202020204" pitchFamily="34" charset="0"/>
                <a:ea typeface="宋体" panose="02010600030101010101" pitchFamily="2" charset="-122"/>
              </a:rPr>
              <a:t>Finally, under the guidance of these policies and legal deterrence, he voluntarily returned to China and surrendered himself to Chinese authorities, and voluntarily returned illegal assets worth of about 250 million RMB yuan (37 million USD).</a:t>
            </a:r>
            <a:endParaRPr lang="zh-CN" altLang="en-US" sz="2400">
              <a:latin typeface="Arial" panose="020B0604020202020204" pitchFamily="34" charset="0"/>
              <a:ea typeface="宋体" panose="02010600030101010101" pitchFamily="2" charset="-122"/>
            </a:endParaRPr>
          </a:p>
        </p:txBody>
      </p:sp>
      <p:pic>
        <p:nvPicPr>
          <p:cNvPr id="3" name="图片 2" descr="百名红通"/>
          <p:cNvPicPr>
            <a:picLocks noChangeAspect="1"/>
          </p:cNvPicPr>
          <p:nvPr>
            <p:custDataLst>
              <p:tags r:id="rId1"/>
            </p:custDataLst>
          </p:nvPr>
        </p:nvPicPr>
        <p:blipFill>
          <a:blip r:embed="rId2"/>
          <a:stretch>
            <a:fillRect/>
          </a:stretch>
        </p:blipFill>
        <p:spPr>
          <a:xfrm>
            <a:off x="6758940" y="1031240"/>
            <a:ext cx="5297805" cy="3380105"/>
          </a:xfrm>
          <a:prstGeom prst="rect">
            <a:avLst/>
          </a:prstGeom>
        </p:spPr>
      </p:pic>
      <p:pic>
        <p:nvPicPr>
          <p:cNvPr id="4" name="图片 3" descr="肖建民"/>
          <p:cNvPicPr>
            <a:picLocks noChangeAspect="1"/>
          </p:cNvPicPr>
          <p:nvPr/>
        </p:nvPicPr>
        <p:blipFill>
          <a:blip r:embed="rId3"/>
          <a:stretch>
            <a:fillRect/>
          </a:stretch>
        </p:blipFill>
        <p:spPr>
          <a:xfrm>
            <a:off x="7687945" y="4010660"/>
            <a:ext cx="3988435" cy="26562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1+#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nodeType="after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1+#ppt_w/2"/>
                                          </p:val>
                                        </p:tav>
                                        <p:tav tm="100000">
                                          <p:val>
                                            <p:strVal val="#ppt_x"/>
                                          </p:val>
                                        </p:tav>
                                      </p:tavLst>
                                    </p:anim>
                                    <p:anim calcmode="lin" valueType="num">
                                      <p:cBhvr additive="base">
                                        <p:cTn id="13"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11" name="图形 10"/>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8506626" y="0"/>
            <a:ext cx="3685374" cy="1325509"/>
          </a:xfrm>
          <a:prstGeom prst="rect">
            <a:avLst/>
          </a:prstGeom>
        </p:spPr>
      </p:pic>
      <p:cxnSp>
        <p:nvCxnSpPr>
          <p:cNvPr id="4" name="直接连接符 3"/>
          <p:cNvCxnSpPr/>
          <p:nvPr/>
        </p:nvCxnSpPr>
        <p:spPr>
          <a:xfrm>
            <a:off x="576469" y="1197782"/>
            <a:ext cx="7215809" cy="0"/>
          </a:xfrm>
          <a:prstGeom prst="line">
            <a:avLst/>
          </a:prstGeom>
          <a:ln w="76200">
            <a:solidFill>
              <a:srgbClr val="9B0000"/>
            </a:solidFill>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576580" y="539750"/>
            <a:ext cx="6866255" cy="583565"/>
          </a:xfrm>
          <a:prstGeom prst="rect">
            <a:avLst/>
          </a:prstGeom>
          <a:noFill/>
        </p:spPr>
        <p:txBody>
          <a:bodyPr wrap="square" rtlCol="0">
            <a:spAutoFit/>
          </a:bodyPr>
          <a:p>
            <a:pPr marR="0" indent="0" defTabSz="914400" fontAlgn="auto">
              <a:lnSpc>
                <a:spcPct val="100000"/>
              </a:lnSpc>
              <a:spcBef>
                <a:spcPts val="0"/>
              </a:spcBef>
              <a:spcAft>
                <a:spcPts val="0"/>
              </a:spcAft>
              <a:buClrTx/>
              <a:buSzTx/>
              <a:buFontTx/>
              <a:buNone/>
              <a:defRPr/>
            </a:pPr>
            <a:r>
              <a:rPr sz="3200" b="1" noProof="0">
                <a:ln>
                  <a:noFill/>
                </a:ln>
                <a:solidFill>
                  <a:srgbClr val="8C1515"/>
                </a:solidFill>
                <a:effectLst/>
                <a:uLnTx/>
                <a:latin typeface="Times New Roman" panose="02020603050405020304" charset="0"/>
                <a:ea typeface="方正兰亭粗黑简体" pitchFamily="2" charset="-122"/>
                <a:cs typeface="Times New Roman" panose="02020603050405020304" charset="0"/>
                <a:sym typeface="+mn-ea"/>
              </a:rPr>
              <a:t>Special Confiscation Procedures</a:t>
            </a:r>
            <a:endParaRPr kumimoji="0" lang="zh-CN" altLang="en-US" sz="3200" b="1" i="0" kern="1200" cap="none" spc="0" normalizeH="0" baseline="0" noProof="0" dirty="0">
              <a:solidFill>
                <a:srgbClr val="9B0000"/>
              </a:solidFill>
              <a:latin typeface="等线" panose="02010600030101010101" charset="-122"/>
              <a:ea typeface="等线" panose="02010600030101010101" charset="-122"/>
              <a:cs typeface="+mn-cs"/>
            </a:endParaRPr>
          </a:p>
        </p:txBody>
      </p:sp>
      <p:sp>
        <p:nvSpPr>
          <p:cNvPr id="100" name="文本框 99"/>
          <p:cNvSpPr txBox="1"/>
          <p:nvPr/>
        </p:nvSpPr>
        <p:spPr>
          <a:xfrm>
            <a:off x="661670" y="1468755"/>
            <a:ext cx="9617075" cy="5015865"/>
          </a:xfrm>
          <a:prstGeom prst="rect">
            <a:avLst/>
          </a:prstGeom>
          <a:noFill/>
          <a:ln w="9525">
            <a:noFill/>
          </a:ln>
        </p:spPr>
        <p:txBody>
          <a:bodyPr wrap="square">
            <a:spAutoFit/>
          </a:bodyPr>
          <a:p>
            <a:pPr marL="342900" indent="-342900">
              <a:buFont typeface="Wingdings" panose="05000000000000000000" charset="0"/>
              <a:buChar char="l"/>
            </a:pPr>
            <a:r>
              <a:rPr lang="en-US" altLang="zh-CN" sz="2000">
                <a:sym typeface="+mn-ea"/>
              </a:rPr>
              <a:t>I</a:t>
            </a:r>
            <a:r>
              <a:rPr lang="zh-CN" altLang="en-US" sz="2000">
                <a:sym typeface="+mn-ea"/>
              </a:rPr>
              <a:t>n March 2012</a:t>
            </a:r>
            <a:r>
              <a:rPr lang="en-US" altLang="zh-CN" sz="2000">
                <a:sym typeface="+mn-ea"/>
              </a:rPr>
              <a:t>, the </a:t>
            </a:r>
            <a:r>
              <a:rPr lang="zh-CN" altLang="en-US" sz="2000" b="0"/>
              <a:t>Criminal Procedure Law of the People's Republic of China was amended. It added the confiscation procedures for illegal income in cases where a criminal suspect or defendant escapes or dies. </a:t>
            </a:r>
            <a:endParaRPr lang="zh-CN" altLang="en-US" sz="2000" b="0"/>
          </a:p>
          <a:p>
            <a:pPr marL="342900" indent="-342900">
              <a:buFont typeface="Wingdings" panose="05000000000000000000" charset="0"/>
              <a:buChar char="l"/>
            </a:pPr>
            <a:r>
              <a:rPr lang="zh-CN" altLang="en-US" sz="2000" b="0"/>
              <a:t>Where, in a case regarding a serious crime such as embezzlement, bribery, or terrorist activities, a criminal suspect or defendant escapes and cannot be present in court after being wanted for a year, or a criminal suspect or defendant dies, if his or her illegal income and other property involved in the case shall be recovered in accordance with the Criminal Law, a people's procuratorate may file an application to a people's court for confiscation of illegal income.”</a:t>
            </a:r>
            <a:endParaRPr lang="zh-CN" altLang="en-US" sz="2000" b="0"/>
          </a:p>
          <a:p>
            <a:pPr marL="342900" indent="-342900">
              <a:buFont typeface="Wingdings" panose="05000000000000000000" charset="0"/>
              <a:buChar char="l"/>
            </a:pPr>
            <a:r>
              <a:rPr lang="zh-CN" altLang="en-US" sz="2000" b="0"/>
              <a:t>When necessary, a people's court may seize, impound, or freeze the property to be confiscated upon application.” </a:t>
            </a:r>
            <a:endParaRPr lang="zh-CN" altLang="en-US" sz="2000" b="0"/>
          </a:p>
          <a:p>
            <a:pPr marL="342900" indent="-342900">
              <a:buFont typeface="Wingdings" panose="05000000000000000000" charset="0"/>
              <a:buChar char="l"/>
            </a:pPr>
            <a:r>
              <a:rPr lang="zh-CN" altLang="en-US" sz="2000" b="0"/>
              <a:t>A people's court shall render a ruling to confiscate illegal income and other property involved in the case that are confirmed at trial, except those legally returned to the victims; or, for property which shall not be recovered, shall render a ruling to dismiss the application and terminate the seizure, impound, or freezing measure taken.”</a:t>
            </a:r>
            <a:endParaRPr lang="zh-CN" altLang="en-US">
              <a:latin typeface="楷体" panose="02010609060101010101" charset="-122"/>
              <a:ea typeface="楷体" panose="02010609060101010101" charset="-122"/>
              <a:cs typeface="楷体" panose="02010609060101010101" charset="-122"/>
            </a:endParaRPr>
          </a:p>
        </p:txBody>
      </p:sp>
      <p:pic>
        <p:nvPicPr>
          <p:cNvPr id="3" name="图形 10"/>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8518056" y="-10795"/>
            <a:ext cx="3685374" cy="1325509"/>
          </a:xfrm>
          <a:prstGeom prst="rect">
            <a:avLst/>
          </a:prstGeom>
        </p:spPr>
      </p:pic>
      <p:cxnSp>
        <p:nvCxnSpPr>
          <p:cNvPr id="6" name="直接连接符 5"/>
          <p:cNvCxnSpPr/>
          <p:nvPr/>
        </p:nvCxnSpPr>
        <p:spPr>
          <a:xfrm>
            <a:off x="587899" y="1186987"/>
            <a:ext cx="7215809" cy="0"/>
          </a:xfrm>
          <a:prstGeom prst="line">
            <a:avLst/>
          </a:prstGeom>
          <a:ln w="76200">
            <a:solidFill>
              <a:srgbClr val="9B0000"/>
            </a:solidFill>
          </a:ln>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588010" y="528955"/>
            <a:ext cx="6866255" cy="583565"/>
          </a:xfrm>
          <a:prstGeom prst="rect">
            <a:avLst/>
          </a:prstGeom>
          <a:noFill/>
        </p:spPr>
        <p:txBody>
          <a:bodyPr wrap="square" rtlCol="0">
            <a:spAutoFit/>
          </a:bodyPr>
          <a:p>
            <a:pPr marR="0" indent="0" defTabSz="914400" fontAlgn="auto">
              <a:lnSpc>
                <a:spcPct val="100000"/>
              </a:lnSpc>
              <a:spcBef>
                <a:spcPts val="0"/>
              </a:spcBef>
              <a:spcAft>
                <a:spcPts val="0"/>
              </a:spcAft>
              <a:buClrTx/>
              <a:buSzTx/>
              <a:buFontTx/>
              <a:buNone/>
              <a:defRPr/>
            </a:pPr>
            <a:r>
              <a:rPr sz="3200" b="1" noProof="0">
                <a:ln>
                  <a:noFill/>
                </a:ln>
                <a:solidFill>
                  <a:srgbClr val="8C1515"/>
                </a:solidFill>
                <a:effectLst/>
                <a:uLnTx/>
                <a:latin typeface="Times New Roman" panose="02020603050405020304" charset="0"/>
                <a:ea typeface="方正兰亭粗黑简体" pitchFamily="2" charset="-122"/>
                <a:cs typeface="Times New Roman" panose="02020603050405020304" charset="0"/>
                <a:sym typeface="+mn-ea"/>
              </a:rPr>
              <a:t>Special Confiscation Procedures</a:t>
            </a:r>
            <a:endParaRPr kumimoji="0" lang="zh-CN" altLang="en-US" sz="3200" b="1" i="0" kern="1200" cap="none" spc="0" normalizeH="0" baseline="0" noProof="0" dirty="0">
              <a:solidFill>
                <a:srgbClr val="9B0000"/>
              </a:solidFill>
              <a:latin typeface="等线" panose="02010600030101010101" charset="-122"/>
              <a:ea typeface="等线" panose="02010600030101010101" charset="-122"/>
              <a:cs typeface="+mn-cs"/>
            </a:endParaRPr>
          </a:p>
        </p:txBody>
      </p:sp>
    </p:spTree>
  </p:cSld>
  <p:clrMapOvr>
    <a:masterClrMapping/>
  </p:clrMapOvr>
  <mc:AlternateContent xmlns:mc="http://schemas.openxmlformats.org/markup-compatibility/2006">
    <mc:Choice xmlns:p14="http://schemas.microsoft.com/office/powerpoint/2010/main" Requires="p14">
      <p:transition spd="slow" p14:dur="2000" advClick="0" advTm="2000"/>
    </mc:Choice>
    <mc:Fallback>
      <p:transition spd="slow" advClick="0" advTm="2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50"/>
                                        <p:tgtEl>
                                          <p:spTgt spid="4"/>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ircle(in)">
                                      <p:cBhvr>
                                        <p:cTn id="10" dur="250"/>
                                        <p:tgtEl>
                                          <p:spTgt spid="5"/>
                                        </p:tgtEl>
                                      </p:cBhvr>
                                    </p:animEffect>
                                  </p:childTnLst>
                                </p:cTn>
                              </p:par>
                              <p:par>
                                <p:cTn id="11" presetID="6" presetClass="entr" presetSubtype="16"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circle(in)">
                                      <p:cBhvr>
                                        <p:cTn id="13" dur="250"/>
                                        <p:tgtEl>
                                          <p:spTgt spid="6"/>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circle(in)">
                                      <p:cBhvr>
                                        <p:cTn id="16" dur="25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PLACING_PICTURE_USER_VIEWPORT" val="{&quot;height&quot;:10105,&quot;width&quot;:15840}"/>
</p:tagLst>
</file>

<file path=ppt/tags/tag64.xml><?xml version="1.0" encoding="utf-8"?>
<p:tagLst xmlns:p="http://schemas.openxmlformats.org/presentationml/2006/main">
  <p:tag name="KSO_WM_UNIT_PLACING_PICTURE_USER_VIEWPORT" val="{&quot;height&quot;:10105,&quot;width&quot;:15840}"/>
</p:tagLst>
</file>

<file path=ppt/tags/tag65.xml><?xml version="1.0" encoding="utf-8"?>
<p:tagLst xmlns:p="http://schemas.openxmlformats.org/presentationml/2006/main">
  <p:tag name="KSO_WM_UNIT_PLACING_PICTURE_USER_VIEWPORT" val="{&quot;height&quot;:10105,&quot;width&quot;:15840}"/>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7824</Words>
  <Application>WPS 演示</Application>
  <PresentationFormat>宽屏</PresentationFormat>
  <Paragraphs>130</Paragraphs>
  <Slides>17</Slides>
  <Notes>4</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17</vt:i4>
      </vt:variant>
    </vt:vector>
  </HeadingPairs>
  <TitlesOfParts>
    <vt:vector size="32" baseType="lpstr">
      <vt:lpstr>Arial</vt:lpstr>
      <vt:lpstr>宋体</vt:lpstr>
      <vt:lpstr>Wingdings</vt:lpstr>
      <vt:lpstr>微软雅黑</vt:lpstr>
      <vt:lpstr>Wingdings</vt:lpstr>
      <vt:lpstr>等线</vt:lpstr>
      <vt:lpstr>方正兰亭粗黑简体</vt:lpstr>
      <vt:lpstr>黑体</vt:lpstr>
      <vt:lpstr>Times New Roman</vt:lpstr>
      <vt:lpstr>微软雅黑 Light</vt:lpstr>
      <vt:lpstr>楷体</vt:lpstr>
      <vt:lpstr>Angsana New</vt:lpstr>
      <vt:lpstr>Arial Unicode MS</vt:lpstr>
      <vt:lpstr>Calibri</vt:lpstr>
      <vt:lpstr>Office 主题​​</vt:lpstr>
      <vt:lpstr>PowerPoint 演示文稿</vt:lpstr>
      <vt:lpstr>PowerPoint 演示文稿</vt:lpstr>
      <vt:lpstr>PowerPoint 演示文稿</vt:lpstr>
      <vt:lpstr>Working Mechanism</vt:lpstr>
      <vt:lpstr>Working Mechanism</vt:lpstr>
      <vt:lpstr>PowerPoint 演示文稿</vt:lpstr>
      <vt:lpstr> Voluntary Return</vt:lpstr>
      <vt:lpstr>Voluntary Return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李露</cp:lastModifiedBy>
  <cp:revision>191</cp:revision>
  <dcterms:created xsi:type="dcterms:W3CDTF">2019-06-19T02:08:00Z</dcterms:created>
  <dcterms:modified xsi:type="dcterms:W3CDTF">2020-11-23T00:50:55Z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2052-11.1.0.10132</vt:lpwstr>
  </property>
</Properties>
</file>