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86567" autoAdjust="0"/>
  </p:normalViewPr>
  <p:slideViewPr>
    <p:cSldViewPr snapToGrid="0">
      <p:cViewPr varScale="1">
        <p:scale>
          <a:sx n="78" d="100"/>
          <a:sy n="78" d="100"/>
        </p:scale>
        <p:origin x="108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5546"/>
          </a:xfrm>
        </p:spPr>
        <p:txBody>
          <a:bodyPr>
            <a:normAutofit/>
          </a:bodyPr>
          <a:lstStyle>
            <a:lvl1pPr>
              <a:defRPr sz="2400"/>
            </a:lvl1pPr>
          </a:lstStyle>
          <a:p>
            <a:r>
              <a:rPr lang="en-US" dirty="0"/>
              <a:t>Click to edit Master title style</a:t>
            </a:r>
          </a:p>
        </p:txBody>
      </p:sp>
      <p:sp>
        <p:nvSpPr>
          <p:cNvPr id="3" name="Content Placeholder 2"/>
          <p:cNvSpPr>
            <a:spLocks noGrp="1"/>
          </p:cNvSpPr>
          <p:nvPr>
            <p:ph idx="1"/>
          </p:nvPr>
        </p:nvSpPr>
        <p:spPr>
          <a:xfrm>
            <a:off x="677334" y="1647569"/>
            <a:ext cx="8596668" cy="4393794"/>
          </a:xfrm>
        </p:spPr>
        <p:txBody>
          <a:bodyPr/>
          <a:lstStyle>
            <a:lvl1pPr>
              <a:defRPr sz="24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11/21/20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11/21/20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lit.i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1724" y="1637607"/>
            <a:ext cx="7952279" cy="2413229"/>
          </a:xfrm>
        </p:spPr>
        <p:txBody>
          <a:bodyPr/>
          <a:lstStyle/>
          <a:p>
            <a:pPr algn="l"/>
            <a:r>
              <a:rPr lang="en-IE">
                <a:latin typeface="Tahoma" panose="020B0604030504040204" pitchFamily="34" charset="0"/>
                <a:ea typeface="Tahoma" panose="020B0604030504040204" pitchFamily="34" charset="0"/>
                <a:cs typeface="Tahoma" panose="020B0604030504040204" pitchFamily="34" charset="0"/>
              </a:rPr>
              <a:t>Thu hồi tài sản</a:t>
            </a:r>
            <a:br>
              <a:rPr lang="en-IE">
                <a:latin typeface="Tahoma" panose="020B0604030504040204" pitchFamily="34" charset="0"/>
                <a:ea typeface="Tahoma" panose="020B0604030504040204" pitchFamily="34" charset="0"/>
                <a:cs typeface="Tahoma" panose="020B0604030504040204" pitchFamily="34" charset="0"/>
              </a:rPr>
            </a:br>
            <a:r>
              <a:rPr lang="en-IE">
                <a:latin typeface="Tahoma" panose="020B0604030504040204" pitchFamily="34" charset="0"/>
                <a:ea typeface="Tahoma" panose="020B0604030504040204" pitchFamily="34" charset="0"/>
                <a:cs typeface="Tahoma" panose="020B0604030504040204" pitchFamily="34" charset="0"/>
              </a:rPr>
              <a:t>Cách tiếp cận của Ireland</a:t>
            </a:r>
            <a:endParaRPr lang="en-IE" dirty="0">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321724" y="4050833"/>
            <a:ext cx="7952279" cy="1352440"/>
          </a:xfrm>
        </p:spPr>
        <p:txBody>
          <a:bodyPr>
            <a:normAutofit/>
          </a:bodyPr>
          <a:lstStyle/>
          <a:p>
            <a:r>
              <a:rPr lang="en-IE"/>
              <a:t>TS. PJ Ryan </a:t>
            </a:r>
            <a:endParaRPr lang="en-IE" dirty="0"/>
          </a:p>
          <a:p>
            <a:r>
              <a:rPr lang="en-IE"/>
              <a:t>Viện Công nghệ Limerick, </a:t>
            </a:r>
            <a:r>
              <a:rPr lang="en-IE" dirty="0"/>
              <a:t>Limerick, Ireland.</a:t>
            </a:r>
          </a:p>
          <a:p>
            <a:r>
              <a:rPr lang="en-IE" dirty="0">
                <a:hlinkClick r:id="rId2"/>
              </a:rPr>
              <a:t>www.lit.ie</a:t>
            </a:r>
            <a:r>
              <a:rPr lang="en-IE" dirty="0"/>
              <a:t>  </a:t>
            </a:r>
          </a:p>
        </p:txBody>
      </p:sp>
    </p:spTree>
    <p:extLst>
      <p:ext uri="{BB962C8B-B14F-4D97-AF65-F5344CB8AC3E}">
        <p14:creationId xmlns:p14="http://schemas.microsoft.com/office/powerpoint/2010/main" val="156012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a:latin typeface="Tahoma" panose="020B0604030504040204" pitchFamily="34" charset="0"/>
                <a:ea typeface="Tahoma" panose="020B0604030504040204" pitchFamily="34" charset="0"/>
                <a:cs typeface="Tahoma" panose="020B0604030504040204" pitchFamily="34" charset="0"/>
              </a:rPr>
              <a:t>Cấu trúc bài viết</a:t>
            </a:r>
            <a:endParaRPr lang="en-IE" sz="28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77334" y="1961803"/>
            <a:ext cx="8596668" cy="4079559"/>
          </a:xfrm>
        </p:spPr>
        <p:txBody>
          <a:bodyPr>
            <a:normAutofit/>
          </a:bodyPr>
          <a:lstStyle/>
          <a:p>
            <a:r>
              <a:rPr lang="en-IE" sz="2800">
                <a:latin typeface="Tahoma" panose="020B0604030504040204" pitchFamily="34" charset="0"/>
                <a:ea typeface="Tahoma" panose="020B0604030504040204" pitchFamily="34" charset="0"/>
                <a:cs typeface="Tahoma" panose="020B0604030504040204" pitchFamily="34" charset="0"/>
              </a:rPr>
              <a:t>Bối cảnh</a:t>
            </a:r>
            <a:endParaRPr lang="en-IE" sz="2800" dirty="0">
              <a:latin typeface="Tahoma" panose="020B0604030504040204" pitchFamily="34" charset="0"/>
              <a:ea typeface="Tahoma" panose="020B0604030504040204" pitchFamily="34" charset="0"/>
              <a:cs typeface="Tahoma" panose="020B0604030504040204" pitchFamily="34" charset="0"/>
            </a:endParaRPr>
          </a:p>
          <a:p>
            <a:r>
              <a:rPr lang="en-IE" sz="2800">
                <a:latin typeface="Tahoma" panose="020B0604030504040204" pitchFamily="34" charset="0"/>
                <a:ea typeface="Tahoma" panose="020B0604030504040204" pitchFamily="34" charset="0"/>
                <a:cs typeface="Tahoma" panose="020B0604030504040204" pitchFamily="34" charset="0"/>
              </a:rPr>
              <a:t>Sự xuất hiện của một cơ quan mới </a:t>
            </a:r>
            <a:r>
              <a:rPr lang="en-IE" sz="280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Cục Xử lý Tài sản Trái phép </a:t>
            </a:r>
            <a:r>
              <a:rPr lang="en-IE" sz="2800"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a:t>
            </a:r>
            <a:r>
              <a:rPr lang="en-IE" sz="280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CAB) </a:t>
            </a:r>
            <a:endParaRPr lang="en-IE" sz="2800"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endParaRPr>
          </a:p>
          <a:p>
            <a:r>
              <a:rPr lang="en-IE" sz="280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Cơ cấu CAB </a:t>
            </a:r>
            <a:endParaRPr lang="en-IE" sz="2800"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endParaRPr>
          </a:p>
          <a:p>
            <a:r>
              <a:rPr lang="en-IE" sz="280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Cách tiếp cận </a:t>
            </a:r>
            <a:endParaRPr lang="en-IE" sz="2800"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endParaRPr>
          </a:p>
          <a:p>
            <a:r>
              <a:rPr lang="en-IE" sz="280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Kết quả và dự đoán trong tương lai</a:t>
            </a:r>
            <a:endParaRPr lang="en-IE"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37027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sz="3100">
                <a:latin typeface="Tahoma" panose="020B0604030504040204" pitchFamily="34" charset="0"/>
                <a:ea typeface="Tahoma" panose="020B0604030504040204" pitchFamily="34" charset="0"/>
                <a:cs typeface="Tahoma" panose="020B0604030504040204" pitchFamily="34" charset="0"/>
              </a:rPr>
              <a:t>Bối cảnh thay đổi cách tiếp cận hình sự ở Ireland</a:t>
            </a:r>
            <a:br>
              <a:rPr lang="en-IE" dirty="0"/>
            </a:br>
            <a:endParaRPr lang="en-IE" dirty="0"/>
          </a:p>
        </p:txBody>
      </p:sp>
      <p:sp>
        <p:nvSpPr>
          <p:cNvPr id="3" name="Content Placeholder 2"/>
          <p:cNvSpPr>
            <a:spLocks noGrp="1"/>
          </p:cNvSpPr>
          <p:nvPr>
            <p:ph idx="1"/>
          </p:nvPr>
        </p:nvSpPr>
        <p:spPr>
          <a:xfrm>
            <a:off x="677334" y="1647569"/>
            <a:ext cx="8898928" cy="4603602"/>
          </a:xfrm>
        </p:spPr>
        <p:txBody>
          <a:bodyPr>
            <a:normAutofit lnSpcReduction="10000"/>
          </a:bodyPr>
          <a:lstStyle/>
          <a:p>
            <a:r>
              <a:rPr lang="en-IE">
                <a:latin typeface="Tahoma" panose="020B0604030504040204" pitchFamily="34" charset="0"/>
                <a:ea typeface="Tahoma" panose="020B0604030504040204" pitchFamily="34" charset="0"/>
                <a:cs typeface="Tahoma" panose="020B0604030504040204" pitchFamily="34" charset="0"/>
              </a:rPr>
              <a:t>Trước năm </a:t>
            </a:r>
            <a:r>
              <a:rPr lang="en-IE" dirty="0">
                <a:latin typeface="Tahoma" panose="020B0604030504040204" pitchFamily="34" charset="0"/>
                <a:ea typeface="Tahoma" panose="020B0604030504040204" pitchFamily="34" charset="0"/>
                <a:cs typeface="Tahoma" panose="020B0604030504040204" pitchFamily="34" charset="0"/>
              </a:rPr>
              <a:t>1996 </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Quan tâm về cách trấn áp “siêu tội phạm”</a:t>
            </a:r>
            <a:endParaRPr lang="en-IE" dirty="0">
              <a:latin typeface="Tahoma" panose="020B0604030504040204" pitchFamily="34" charset="0"/>
              <a:ea typeface="Tahoma" panose="020B0604030504040204" pitchFamily="34" charset="0"/>
              <a:cs typeface="Tahoma" panose="020B0604030504040204" pitchFamily="34" charset="0"/>
            </a:endParaRPr>
          </a:p>
          <a:p>
            <a:r>
              <a:rPr lang="en-IE">
                <a:latin typeface="Tahoma" panose="020B0604030504040204" pitchFamily="34" charset="0"/>
                <a:ea typeface="Tahoma" panose="020B0604030504040204" pitchFamily="34" charset="0"/>
                <a:cs typeface="Tahoma" panose="020B0604030504040204" pitchFamily="34" charset="0"/>
              </a:rPr>
              <a:t>Mô hình cảnh sát, cơ quan công tố và hình phạt – kém hiệu quả</a:t>
            </a:r>
            <a:endParaRPr lang="en-IE" dirty="0">
              <a:latin typeface="Tahoma" panose="020B0604030504040204" pitchFamily="34" charset="0"/>
              <a:ea typeface="Tahoma" panose="020B0604030504040204" pitchFamily="34" charset="0"/>
              <a:cs typeface="Tahoma" panose="020B0604030504040204" pitchFamily="34" charset="0"/>
            </a:endParaRPr>
          </a:p>
          <a:p>
            <a:r>
              <a:rPr lang="en-IE">
                <a:latin typeface="Tahoma" panose="020B0604030504040204" pitchFamily="34" charset="0"/>
                <a:ea typeface="Tahoma" panose="020B0604030504040204" pitchFamily="34" charset="0"/>
                <a:cs typeface="Tahoma" panose="020B0604030504040204" pitchFamily="34" charset="0"/>
              </a:rPr>
              <a:t>Năm 1996 </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Điểm bùng phát</a:t>
            </a:r>
            <a:r>
              <a:rPr lang="en-IE">
                <a:latin typeface="Tahoma" panose="020B0604030504040204" pitchFamily="34" charset="0"/>
                <a:ea typeface="Tahoma" panose="020B0604030504040204" pitchFamily="34" charset="0"/>
                <a:cs typeface="Tahoma" panose="020B0604030504040204" pitchFamily="34" charset="0"/>
              </a:rPr>
              <a:t> </a:t>
            </a:r>
            <a:endParaRPr lang="en-IE" dirty="0">
              <a:latin typeface="Tahoma" panose="020B0604030504040204" pitchFamily="34" charset="0"/>
              <a:ea typeface="Tahoma" panose="020B0604030504040204" pitchFamily="34" charset="0"/>
              <a:cs typeface="Tahoma" panose="020B0604030504040204" pitchFamily="34" charset="0"/>
            </a:endParaRPr>
          </a:p>
          <a:p>
            <a:r>
              <a:rPr lang="en-IE">
                <a:latin typeface="Tahoma" panose="020B0604030504040204" pitchFamily="34" charset="0"/>
                <a:ea typeface="Tahoma" panose="020B0604030504040204" pitchFamily="34" charset="0"/>
                <a:cs typeface="Tahoma" panose="020B0604030504040204" pitchFamily="34" charset="0"/>
              </a:rPr>
              <a:t>Cơ quan mới, cơ cấu mới và thẩm quyền theo luật</a:t>
            </a:r>
            <a:endParaRPr lang="en-IE" dirty="0">
              <a:latin typeface="Tahoma" panose="020B0604030504040204" pitchFamily="34" charset="0"/>
              <a:ea typeface="Tahoma" panose="020B0604030504040204" pitchFamily="34" charset="0"/>
              <a:cs typeface="Tahoma" panose="020B0604030504040204" pitchFamily="34" charset="0"/>
            </a:endParaRPr>
          </a:p>
          <a:p>
            <a:pPr lvl="1"/>
            <a:r>
              <a:rPr lang="en-IE" sz="2000">
                <a:latin typeface="Tahoma" panose="020B0604030504040204" pitchFamily="34" charset="0"/>
                <a:ea typeface="Tahoma" panose="020B0604030504040204" pitchFamily="34" charset="0"/>
                <a:cs typeface="Tahoma" panose="020B0604030504040204" pitchFamily="34" charset="0"/>
              </a:rPr>
              <a:t>Tước tài sản</a:t>
            </a:r>
            <a:endParaRPr lang="en-IE" sz="2000" dirty="0">
              <a:latin typeface="Tahoma" panose="020B0604030504040204" pitchFamily="34" charset="0"/>
              <a:ea typeface="Tahoma" panose="020B0604030504040204" pitchFamily="34" charset="0"/>
              <a:cs typeface="Tahoma" panose="020B0604030504040204" pitchFamily="34" charset="0"/>
            </a:endParaRPr>
          </a:p>
          <a:p>
            <a:pPr lvl="1"/>
            <a:r>
              <a:rPr lang="en-IE" sz="2000">
                <a:latin typeface="Tahoma" panose="020B0604030504040204" pitchFamily="34" charset="0"/>
                <a:ea typeface="Tahoma" panose="020B0604030504040204" pitchFamily="34" charset="0"/>
                <a:cs typeface="Tahoma" panose="020B0604030504040204" pitchFamily="34" charset="0"/>
              </a:rPr>
              <a:t>Tài chính</a:t>
            </a:r>
          </a:p>
          <a:p>
            <a:pPr lvl="1"/>
            <a:r>
              <a:rPr lang="en-IE" sz="2000">
                <a:latin typeface="Tahoma" panose="020B0604030504040204" pitchFamily="34" charset="0"/>
                <a:ea typeface="Tahoma" panose="020B0604030504040204" pitchFamily="34" charset="0"/>
                <a:cs typeface="Tahoma" panose="020B0604030504040204" pitchFamily="34" charset="0"/>
              </a:rPr>
              <a:t>Sự thịnh vượng của xã hội</a:t>
            </a:r>
            <a:endParaRPr lang="en-IE" sz="2000" dirty="0">
              <a:latin typeface="Tahoma" panose="020B0604030504040204" pitchFamily="34" charset="0"/>
              <a:ea typeface="Tahoma" panose="020B0604030504040204" pitchFamily="34" charset="0"/>
              <a:cs typeface="Tahoma" panose="020B0604030504040204" pitchFamily="34" charset="0"/>
            </a:endParaRPr>
          </a:p>
          <a:p>
            <a:pPr lvl="2"/>
            <a:r>
              <a:rPr lang="en-IE" sz="1800">
                <a:latin typeface="Tahoma" panose="020B0604030504040204" pitchFamily="34" charset="0"/>
                <a:ea typeface="Tahoma" panose="020B0604030504040204" pitchFamily="34" charset="0"/>
                <a:cs typeface="Tahoma" panose="020B0604030504040204" pitchFamily="34" charset="0"/>
              </a:rPr>
              <a:t>Sử dụng quyền lực sẵn có để tiếp cận đa cơ quan</a:t>
            </a:r>
            <a:endParaRPr lang="en-IE" sz="1800" dirty="0">
              <a:latin typeface="Tahoma" panose="020B0604030504040204" pitchFamily="34" charset="0"/>
              <a:ea typeface="Tahoma" panose="020B0604030504040204" pitchFamily="34" charset="0"/>
              <a:cs typeface="Tahoma" panose="020B0604030504040204" pitchFamily="34" charset="0"/>
            </a:endParaRPr>
          </a:p>
          <a:p>
            <a:r>
              <a:rPr lang="en-IE">
                <a:latin typeface="Tahoma" panose="020B0604030504040204" pitchFamily="34" charset="0"/>
                <a:ea typeface="Tahoma" panose="020B0604030504040204" pitchFamily="34" charset="0"/>
                <a:cs typeface="Tahoma" panose="020B0604030504040204" pitchFamily="34" charset="0"/>
              </a:rPr>
              <a:t>Không phải là một cơ quan công tố - sử dụng quyền lực dân sự</a:t>
            </a:r>
            <a:endParaRPr lang="en-IE"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64471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a:latin typeface="Tahoma" panose="020B0604030504040204" pitchFamily="34" charset="0"/>
                <a:ea typeface="Tahoma" panose="020B0604030504040204" pitchFamily="34" charset="0"/>
                <a:cs typeface="Tahoma" panose="020B0604030504040204" pitchFamily="34" charset="0"/>
              </a:rPr>
              <a:t>Mục tiêu chính của CAB</a:t>
            </a:r>
            <a:endParaRPr lang="en-IE" sz="28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endParaRPr lang="en-IE" i="1" dirty="0"/>
          </a:p>
          <a:p>
            <a:r>
              <a:rPr lang="en-IE" i="1">
                <a:latin typeface="Tahoma" panose="020B0604030504040204" pitchFamily="34" charset="0"/>
                <a:ea typeface="Tahoma" panose="020B0604030504040204" pitchFamily="34" charset="0"/>
                <a:cs typeface="Tahoma" panose="020B0604030504040204" pitchFamily="34" charset="0"/>
              </a:rPr>
              <a:t>“… sử dụng mọi chế tài và hình phạt tùy ý để xác định, tước đoạt và phủ nhận những nghi phạm và cộng sự của họ hưởng lợi từ tội phạm” (Cục Xử lý Tài sản Trái phép (2001) Báo cáo thường niên 2000, Stationary Office: Dublin, tr. 6) </a:t>
            </a:r>
          </a:p>
          <a:p>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tập trung vào tài sản của tội phạm  </a:t>
            </a:r>
            <a:endParaRPr lang="en-IE">
              <a:latin typeface="Tahoma" panose="020B0604030504040204" pitchFamily="34" charset="0"/>
              <a:ea typeface="Tahoma" panose="020B0604030504040204" pitchFamily="34" charset="0"/>
              <a:cs typeface="Tahoma" panose="020B0604030504040204" pitchFamily="34" charset="0"/>
            </a:endParaRPr>
          </a:p>
          <a:p>
            <a:endParaRPr lang="en-IE" i="1" dirty="0"/>
          </a:p>
        </p:txBody>
      </p:sp>
    </p:spTree>
    <p:extLst>
      <p:ext uri="{BB962C8B-B14F-4D97-AF65-F5344CB8AC3E}">
        <p14:creationId xmlns:p14="http://schemas.microsoft.com/office/powerpoint/2010/main" val="1326126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a:latin typeface="Tahoma" panose="020B0604030504040204" pitchFamily="34" charset="0"/>
                <a:ea typeface="Tahoma" panose="020B0604030504040204" pitchFamily="34" charset="0"/>
                <a:cs typeface="Tahoma" panose="020B0604030504040204" pitchFamily="34" charset="0"/>
              </a:rPr>
              <a:t>Phạm vi hoạt động</a:t>
            </a:r>
            <a:endParaRPr lang="en-IE" sz="28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77334" y="1425146"/>
            <a:ext cx="8596668" cy="4393794"/>
          </a:xfrm>
        </p:spPr>
        <p:txBody>
          <a:bodyPr>
            <a:noAutofit/>
          </a:bodyPr>
          <a:lstStyle/>
          <a:p>
            <a:r>
              <a:rPr lang="en-IE">
                <a:latin typeface="Tahoma" panose="020B0604030504040204" pitchFamily="34" charset="0"/>
                <a:ea typeface="Tahoma" panose="020B0604030504040204" pitchFamily="34" charset="0"/>
                <a:cs typeface="Tahoma" panose="020B0604030504040204" pitchFamily="34" charset="0"/>
              </a:rPr>
              <a:t>Ban đầu </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“Cục không chú trọng hàng đầu việc điều tra tội phạm.” (Cục Xử lý Tài sản Trái phép </a:t>
            </a:r>
            <a:r>
              <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(2014</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a:t>
            </a:r>
            <a:r>
              <a:rPr lang="en-IE" i="1">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Báo cáo thường niên 2013</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(Dublin</a:t>
            </a:r>
            <a:r>
              <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Stationary Office</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mục </a:t>
            </a:r>
            <a:r>
              <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vii.)</a:t>
            </a:r>
          </a:p>
          <a:p>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Hiện tại </a:t>
            </a:r>
            <a:r>
              <a:rPr lang="en-IE" i="1">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“Cục </a:t>
            </a:r>
            <a:r>
              <a:rPr lang="en-IE" i="1" u="sng">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tham gia vào quá trình điều tra tội phạm</a:t>
            </a:r>
            <a:r>
              <a:rPr lang="en-IE" i="1">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Trong mọi vụ án liên quan đến việc xâm phạm luật hình sự, vai trò của Cục là xem xét cẩn thận các chức năng cơ bản của Cảnh sát Ireland (Garda Siochana) và trong một vài ví dụ, Cao ủy Tài chính (Revenue Commissioners) đảm bảo rằng các chế tài thích hợp được áp dụng đối với tội phạm” </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(Cục Xử lý Tài sản Trái phép (</a:t>
            </a:r>
            <a:r>
              <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2015</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a:t>
            </a:r>
            <a:r>
              <a:rPr lang="en-IE" i="1">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Báo cáo thường niên 2014 </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(Dublin</a:t>
            </a:r>
            <a:r>
              <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Stationary Office</a:t>
            </a:r>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mục </a:t>
            </a:r>
            <a:r>
              <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vii.)</a:t>
            </a:r>
          </a:p>
          <a:p>
            <a:r>
              <a:rPr lang="en-IE">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Phản ánh cách tiếp cận thực tiễn nhiều hơn thay đổi về mặt chính sách </a:t>
            </a:r>
            <a:endPar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endParaRPr>
          </a:p>
          <a:p>
            <a:pPr marL="0" indent="0">
              <a:buNone/>
            </a:pPr>
            <a:endPar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endParaRPr>
          </a:p>
          <a:p>
            <a:endPar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endParaRPr>
          </a:p>
          <a:p>
            <a:endParaRPr lang="en-IE"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endParaRPr>
          </a:p>
          <a:p>
            <a:endParaRPr lang="en-IE"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45697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a:latin typeface="Tahoma" panose="020B0604030504040204" pitchFamily="34" charset="0"/>
                <a:ea typeface="Tahoma" panose="020B0604030504040204" pitchFamily="34" charset="0"/>
                <a:cs typeface="Tahoma" panose="020B0604030504040204" pitchFamily="34" charset="0"/>
              </a:rPr>
              <a:t>Phạm vi hoạt động</a:t>
            </a:r>
            <a:endParaRPr lang="en-IE" sz="28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r>
              <a:rPr lang="en-IE">
                <a:latin typeface="Tahoma" panose="020B0604030504040204" pitchFamily="34" charset="0"/>
                <a:ea typeface="Tahoma" panose="020B0604030504040204" pitchFamily="34" charset="0"/>
                <a:cs typeface="Tahoma" panose="020B0604030504040204" pitchFamily="34" charset="0"/>
              </a:rPr>
              <a:t>Huy động lực lượng mô tả tâm lý chung dung tội phạm (profiler) dựa trên hồ sơ tài chính trên diện rộng để thu thập dữ liệu</a:t>
            </a:r>
            <a:endParaRPr lang="en-IE" dirty="0">
              <a:latin typeface="Tahoma" panose="020B0604030504040204" pitchFamily="34" charset="0"/>
              <a:ea typeface="Tahoma" panose="020B0604030504040204" pitchFamily="34" charset="0"/>
              <a:cs typeface="Tahoma" panose="020B0604030504040204" pitchFamily="34" charset="0"/>
            </a:endParaRPr>
          </a:p>
          <a:p>
            <a:r>
              <a:rPr lang="en-IE">
                <a:latin typeface="Tahoma" panose="020B0604030504040204" pitchFamily="34" charset="0"/>
                <a:ea typeface="Tahoma" panose="020B0604030504040204" pitchFamily="34" charset="0"/>
                <a:cs typeface="Tahoma" panose="020B0604030504040204" pitchFamily="34" charset="0"/>
              </a:rPr>
              <a:t>Cách tiếp cận hiện tại hướng đến tài sản của tội phạm (không phải người phạm tội) để trung hòa nguy cơ</a:t>
            </a:r>
            <a:endParaRPr lang="en-IE" dirty="0">
              <a:latin typeface="Tahoma" panose="020B0604030504040204" pitchFamily="34" charset="0"/>
              <a:ea typeface="Tahoma" panose="020B0604030504040204" pitchFamily="34" charset="0"/>
              <a:cs typeface="Tahoma" panose="020B0604030504040204" pitchFamily="34" charset="0"/>
            </a:endParaRPr>
          </a:p>
          <a:p>
            <a:r>
              <a:rPr lang="en-IE">
                <a:latin typeface="Tahoma" panose="020B0604030504040204" pitchFamily="34" charset="0"/>
                <a:ea typeface="Tahoma" panose="020B0604030504040204" pitchFamily="34" charset="0"/>
                <a:cs typeface="Tahoma" panose="020B0604030504040204" pitchFamily="34" charset="0"/>
              </a:rPr>
              <a:t>Số profiler ngày càng tăng </a:t>
            </a:r>
            <a:endParaRPr lang="en-IE" dirty="0">
              <a:latin typeface="Tahoma" panose="020B0604030504040204" pitchFamily="34" charset="0"/>
              <a:ea typeface="Tahoma" panose="020B0604030504040204" pitchFamily="34" charset="0"/>
              <a:cs typeface="Tahoma" panose="020B0604030504040204" pitchFamily="34" charset="0"/>
            </a:endParaRPr>
          </a:p>
          <a:p>
            <a:r>
              <a:rPr lang="en-IE">
                <a:latin typeface="Tahoma" panose="020B0604030504040204" pitchFamily="34" charset="0"/>
                <a:ea typeface="Tahoma" panose="020B0604030504040204" pitchFamily="34" charset="0"/>
                <a:cs typeface="Tahoma" panose="020B0604030504040204" pitchFamily="34" charset="0"/>
              </a:rPr>
              <a:t>CAB cũng tập trung vào các tội phạm ít nghiêm trọng </a:t>
            </a:r>
            <a:endParaRPr lang="en-IE" dirty="0">
              <a:latin typeface="Tahoma" panose="020B0604030504040204" pitchFamily="34" charset="0"/>
              <a:ea typeface="Tahoma" panose="020B0604030504040204" pitchFamily="34" charset="0"/>
              <a:cs typeface="Tahoma" panose="020B0604030504040204" pitchFamily="34" charset="0"/>
            </a:endParaRPr>
          </a:p>
          <a:p>
            <a:pPr lvl="1"/>
            <a:r>
              <a:rPr lang="en-IE" sz="2400">
                <a:latin typeface="Tahoma" panose="020B0604030504040204" pitchFamily="34" charset="0"/>
                <a:ea typeface="Tahoma" panose="020B0604030504040204" pitchFamily="34" charset="0"/>
                <a:cs typeface="Tahoma" panose="020B0604030504040204" pitchFamily="34" charset="0"/>
              </a:rPr>
              <a:t>Số mục tiêu tăng nhưng lượng tài sản hoàn trả giảm </a:t>
            </a:r>
            <a:endParaRPr lang="en-IE" sz="2400" dirty="0">
              <a:latin typeface="Tahoma" panose="020B0604030504040204" pitchFamily="34" charset="0"/>
              <a:ea typeface="Tahoma" panose="020B0604030504040204" pitchFamily="34" charset="0"/>
              <a:cs typeface="Tahoma" panose="020B0604030504040204" pitchFamily="34" charset="0"/>
            </a:endParaRPr>
          </a:p>
          <a:p>
            <a:pPr lvl="1"/>
            <a:r>
              <a:rPr lang="en-IE" sz="2400">
                <a:latin typeface="Tahoma" panose="020B0604030504040204" pitchFamily="34" charset="0"/>
                <a:ea typeface="Tahoma" panose="020B0604030504040204" pitchFamily="34" charset="0"/>
                <a:cs typeface="Tahoma" panose="020B0604030504040204" pitchFamily="34" charset="0"/>
              </a:rPr>
              <a:t>Xá tội theo luật định </a:t>
            </a:r>
            <a:endParaRPr lang="en-IE" sz="2400" dirty="0">
              <a:latin typeface="Tahoma" panose="020B0604030504040204" pitchFamily="34" charset="0"/>
              <a:ea typeface="Tahoma" panose="020B0604030504040204" pitchFamily="34" charset="0"/>
              <a:cs typeface="Tahoma" panose="020B0604030504040204" pitchFamily="34" charset="0"/>
            </a:endParaRPr>
          </a:p>
          <a:p>
            <a:endParaRPr lang="en-IE"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83573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a:latin typeface="Tahoma" panose="020B0604030504040204" pitchFamily="34" charset="0"/>
                <a:ea typeface="Tahoma" panose="020B0604030504040204" pitchFamily="34" charset="0"/>
                <a:cs typeface="Tahoma" panose="020B0604030504040204" pitchFamily="34" charset="0"/>
              </a:rPr>
              <a:t>Một số kết luận</a:t>
            </a:r>
            <a:endParaRPr lang="en-IE" sz="28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r>
              <a:rPr lang="en-IE" i="1">
                <a:latin typeface="Tahoma" panose="020B0604030504040204" pitchFamily="34" charset="0"/>
                <a:ea typeface="Tahoma" panose="020B0604030504040204" pitchFamily="34" charset="0"/>
                <a:cs typeface="Tahoma" panose="020B0604030504040204" pitchFamily="34" charset="0"/>
              </a:rPr>
              <a:t>Các tiếp cận thống kê bảo hiểm đối với tội phạm nhờ cơ chế điều chỉnh, dân sự và hành chính để thay đổi mạng lưới tội phạm đang tồn tại </a:t>
            </a:r>
            <a:endParaRPr lang="en-IE" i="1" dirty="0">
              <a:latin typeface="Tahoma" panose="020B0604030504040204" pitchFamily="34" charset="0"/>
              <a:ea typeface="Tahoma" panose="020B0604030504040204" pitchFamily="34" charset="0"/>
              <a:cs typeface="Tahoma" panose="020B0604030504040204" pitchFamily="34" charset="0"/>
            </a:endParaRPr>
          </a:p>
          <a:p>
            <a:endParaRPr lang="en-IE" i="1" dirty="0">
              <a:latin typeface="Tahoma" panose="020B0604030504040204" pitchFamily="34" charset="0"/>
              <a:ea typeface="Tahoma" panose="020B0604030504040204" pitchFamily="34" charset="0"/>
              <a:cs typeface="Tahoma" panose="020B0604030504040204" pitchFamily="34" charset="0"/>
            </a:endParaRPr>
          </a:p>
          <a:p>
            <a:r>
              <a:rPr lang="en-IE" i="1">
                <a:latin typeface="Tahoma" panose="020B0604030504040204" pitchFamily="34" charset="0"/>
                <a:ea typeface="Tahoma" panose="020B0604030504040204" pitchFamily="34" charset="0"/>
                <a:cs typeface="Tahoma" panose="020B0604030504040204" pitchFamily="34" charset="0"/>
              </a:rPr>
              <a:t>Công cụ phá vỡ và gây gián đoạn của tội phạm học tác động đến tiềm lực kinh tế của tội phạm chứ không phải người phạm tội </a:t>
            </a:r>
            <a:endParaRPr lang="en-IE" i="1" dirty="0">
              <a:latin typeface="Tahoma" panose="020B0604030504040204" pitchFamily="34" charset="0"/>
              <a:ea typeface="Tahoma" panose="020B0604030504040204" pitchFamily="34" charset="0"/>
              <a:cs typeface="Tahoma" panose="020B0604030504040204" pitchFamily="34" charset="0"/>
            </a:endParaRPr>
          </a:p>
          <a:p>
            <a:endParaRPr lang="en-IE"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618874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92</TotalTime>
  <Words>561</Words>
  <Application>Microsoft Macintosh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Tahoma</vt:lpstr>
      <vt:lpstr>Trebuchet MS</vt:lpstr>
      <vt:lpstr>Wingdings</vt:lpstr>
      <vt:lpstr>Wingdings 3</vt:lpstr>
      <vt:lpstr>Facet</vt:lpstr>
      <vt:lpstr>Thu hồi tài sản Cách tiếp cận của Ireland</vt:lpstr>
      <vt:lpstr>Cấu trúc bài viết</vt:lpstr>
      <vt:lpstr>Bối cảnh thay đổi cách tiếp cận hình sự ở Ireland </vt:lpstr>
      <vt:lpstr>Mục tiêu chính của CAB</vt:lpstr>
      <vt:lpstr>Phạm vi hoạt động</vt:lpstr>
      <vt:lpstr>Phạm vi hoạt động</vt:lpstr>
      <vt:lpstr>Một số kết luận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Asset Recovery.  The Irish Approach</dc:title>
  <dc:creator>PJ.Ryan</dc:creator>
  <cp:lastModifiedBy>Vu Giao</cp:lastModifiedBy>
  <cp:revision>18</cp:revision>
  <dcterms:created xsi:type="dcterms:W3CDTF">2020-11-16T14:28:07Z</dcterms:created>
  <dcterms:modified xsi:type="dcterms:W3CDTF">2020-11-20T23:41:07Z</dcterms:modified>
</cp:coreProperties>
</file>