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AC10B8-B48C-4790-1418-33D648022585}" v="4" dt="2024-03-04T11:41:39.3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DD307-1CCF-4704-A3CF-52980E4CB4B1}" type="datetimeFigureOut"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5D538-F416-411D-936C-1B7417F09A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2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AC01D-AF5D-4B6B-A775-91C8EFC66E2D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0216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cc.ie/en/esol/courses/oss20/businessandprofessionalenglish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ucc.ie/en/esol/courses/oss20/ieltspreparationcours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ucc.ie/en/esol/courses/oss20/ae/" TargetMode="External"/><Relationship Id="rId5" Type="http://schemas.openxmlformats.org/officeDocument/2006/relationships/hyperlink" Target="https://www.ucc.ie/en/esol/courses/oss20/ge/" TargetMode="Externa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108F8E-BD8D-4C8B-B357-AB1154F448B7}"/>
              </a:ext>
            </a:extLst>
          </p:cNvPr>
          <p:cNvSpPr txBox="1"/>
          <p:nvPr/>
        </p:nvSpPr>
        <p:spPr>
          <a:xfrm>
            <a:off x="9667240" y="463545"/>
            <a:ext cx="1949230" cy="7898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Price list</a:t>
            </a:r>
          </a:p>
        </p:txBody>
      </p:sp>
      <p:pic>
        <p:nvPicPr>
          <p:cNvPr id="5" name="Graphic 4" descr="Label">
            <a:extLst>
              <a:ext uri="{FF2B5EF4-FFF2-40B4-BE49-F238E27FC236}">
                <a16:creationId xmlns:a16="http://schemas.microsoft.com/office/drawing/2014/main" id="{C98A19C8-CF2C-4D5F-A69F-349CE0BB144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54078" y="389406"/>
            <a:ext cx="914400" cy="914400"/>
          </a:xfrm>
          <a:prstGeom prst="rect">
            <a:avLst/>
          </a:prstGeom>
        </p:spPr>
      </p:pic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0344BBC-6F79-440A-8C55-882BAB42C8AE}"/>
              </a:ext>
            </a:extLst>
          </p:cNvPr>
          <p:cNvGraphicFramePr>
            <a:graphicFrameLocks noGrp="1"/>
          </p:cNvGraphicFramePr>
          <p:nvPr/>
        </p:nvGraphicFramePr>
        <p:xfrm>
          <a:off x="575531" y="3000055"/>
          <a:ext cx="10526904" cy="1582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273">
                  <a:extLst>
                    <a:ext uri="{9D8B030D-6E8A-4147-A177-3AD203B41FA5}">
                      <a16:colId xmlns:a16="http://schemas.microsoft.com/office/drawing/2014/main" val="2364547243"/>
                    </a:ext>
                  </a:extLst>
                </a:gridCol>
                <a:gridCol w="852873">
                  <a:extLst>
                    <a:ext uri="{9D8B030D-6E8A-4147-A177-3AD203B41FA5}">
                      <a16:colId xmlns:a16="http://schemas.microsoft.com/office/drawing/2014/main" val="468647767"/>
                    </a:ext>
                  </a:extLst>
                </a:gridCol>
                <a:gridCol w="893862">
                  <a:extLst>
                    <a:ext uri="{9D8B030D-6E8A-4147-A177-3AD203B41FA5}">
                      <a16:colId xmlns:a16="http://schemas.microsoft.com/office/drawing/2014/main" val="2737831691"/>
                    </a:ext>
                  </a:extLst>
                </a:gridCol>
                <a:gridCol w="893862">
                  <a:extLst>
                    <a:ext uri="{9D8B030D-6E8A-4147-A177-3AD203B41FA5}">
                      <a16:colId xmlns:a16="http://schemas.microsoft.com/office/drawing/2014/main" val="425690951"/>
                    </a:ext>
                  </a:extLst>
                </a:gridCol>
                <a:gridCol w="893862">
                  <a:extLst>
                    <a:ext uri="{9D8B030D-6E8A-4147-A177-3AD203B41FA5}">
                      <a16:colId xmlns:a16="http://schemas.microsoft.com/office/drawing/2014/main" val="3842391027"/>
                    </a:ext>
                  </a:extLst>
                </a:gridCol>
                <a:gridCol w="893862">
                  <a:extLst>
                    <a:ext uri="{9D8B030D-6E8A-4147-A177-3AD203B41FA5}">
                      <a16:colId xmlns:a16="http://schemas.microsoft.com/office/drawing/2014/main" val="3394394873"/>
                    </a:ext>
                  </a:extLst>
                </a:gridCol>
                <a:gridCol w="893862">
                  <a:extLst>
                    <a:ext uri="{9D8B030D-6E8A-4147-A177-3AD203B41FA5}">
                      <a16:colId xmlns:a16="http://schemas.microsoft.com/office/drawing/2014/main" val="518398325"/>
                    </a:ext>
                  </a:extLst>
                </a:gridCol>
                <a:gridCol w="893862">
                  <a:extLst>
                    <a:ext uri="{9D8B030D-6E8A-4147-A177-3AD203B41FA5}">
                      <a16:colId xmlns:a16="http://schemas.microsoft.com/office/drawing/2014/main" val="3536645045"/>
                    </a:ext>
                  </a:extLst>
                </a:gridCol>
                <a:gridCol w="893862">
                  <a:extLst>
                    <a:ext uri="{9D8B030D-6E8A-4147-A177-3AD203B41FA5}">
                      <a16:colId xmlns:a16="http://schemas.microsoft.com/office/drawing/2014/main" val="1539780899"/>
                    </a:ext>
                  </a:extLst>
                </a:gridCol>
                <a:gridCol w="893862">
                  <a:extLst>
                    <a:ext uri="{9D8B030D-6E8A-4147-A177-3AD203B41FA5}">
                      <a16:colId xmlns:a16="http://schemas.microsoft.com/office/drawing/2014/main" val="1276421857"/>
                    </a:ext>
                  </a:extLst>
                </a:gridCol>
                <a:gridCol w="893862">
                  <a:extLst>
                    <a:ext uri="{9D8B030D-6E8A-4147-A177-3AD203B41FA5}">
                      <a16:colId xmlns:a16="http://schemas.microsoft.com/office/drawing/2014/main" val="1379380319"/>
                    </a:ext>
                  </a:extLst>
                </a:gridCol>
              </a:tblGrid>
              <a:tr h="854381">
                <a:tc>
                  <a:txBody>
                    <a:bodyPr/>
                    <a:lstStyle/>
                    <a:p>
                      <a:pPr algn="ctr"/>
                      <a:r>
                        <a:rPr lang="en-IE" sz="1400" dirty="0"/>
                        <a:t>Start dates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b="1" dirty="0"/>
                        <a:t>Hours per week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b="1"/>
                        <a:t>2 weeks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b="1"/>
                        <a:t>3 weeks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b="1"/>
                        <a:t>4 weeks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b="1"/>
                        <a:t>5 weeks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b="1"/>
                        <a:t>6 weeks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b="1"/>
                        <a:t>7 weeks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b="1"/>
                        <a:t>8 weeks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b="1"/>
                        <a:t>9 weeks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b="1"/>
                        <a:t>10 weeks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801584"/>
                  </a:ext>
                </a:extLst>
              </a:tr>
              <a:tr h="383269">
                <a:tc>
                  <a:txBody>
                    <a:bodyPr/>
                    <a:lstStyle/>
                    <a:p>
                      <a:pPr algn="ctr"/>
                      <a:r>
                        <a:rPr lang="en-IE" sz="1300" b="0">
                          <a:solidFill>
                            <a:schemeClr val="tx1"/>
                          </a:solidFill>
                        </a:rPr>
                        <a:t>Any Monday</a:t>
                      </a:r>
                    </a:p>
                  </a:txBody>
                  <a:tcPr anchor="ctr">
                    <a:solidFill>
                      <a:srgbClr val="4FA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€630</a:t>
                      </a:r>
                    </a:p>
                  </a:txBody>
                  <a:tcPr marL="9525" marR="9525" marT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€945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€1200 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€1500 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€1740  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€2030 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€2320  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€2610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€2900 </a:t>
                      </a:r>
                    </a:p>
                  </a:txBody>
                  <a:tcPr marL="9525" marR="9525" marT="9525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679983"/>
                  </a:ext>
                </a:extLst>
              </a:tr>
              <a:tr h="34456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IE" sz="1300" b="0" dirty="0">
                          <a:solidFill>
                            <a:schemeClr val="tx1"/>
                          </a:solidFill>
                        </a:rPr>
                        <a:t>Any Monday</a:t>
                      </a:r>
                    </a:p>
                  </a:txBody>
                  <a:tcPr>
                    <a:solidFill>
                      <a:srgbClr val="4FA2D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4" marR="9524" marT="95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€520</a:t>
                      </a:r>
                    </a:p>
                  </a:txBody>
                  <a:tcPr marL="9524" marR="9524" marT="95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€780</a:t>
                      </a:r>
                    </a:p>
                  </a:txBody>
                  <a:tcPr marL="9524" marR="9524" marT="95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€1025</a:t>
                      </a:r>
                    </a:p>
                  </a:txBody>
                  <a:tcPr marL="9524" marR="9524" marT="95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€1280</a:t>
                      </a:r>
                    </a:p>
                  </a:txBody>
                  <a:tcPr marL="9524" marR="9524" marT="95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€1515</a:t>
                      </a:r>
                    </a:p>
                  </a:txBody>
                  <a:tcPr marL="9524" marR="9524" marT="95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€1765</a:t>
                      </a:r>
                    </a:p>
                  </a:txBody>
                  <a:tcPr marL="9524" marR="9524" marT="95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€2020</a:t>
                      </a:r>
                    </a:p>
                  </a:txBody>
                  <a:tcPr marL="9524" marR="9524" marT="95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€2270</a:t>
                      </a:r>
                    </a:p>
                  </a:txBody>
                  <a:tcPr marL="9524" marR="9524" marT="95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€2520</a:t>
                      </a:r>
                    </a:p>
                  </a:txBody>
                  <a:tcPr marL="9524" marR="9524" marT="9524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10100"/>
                  </a:ext>
                </a:extLst>
              </a:tr>
            </a:tbl>
          </a:graphicData>
        </a:graphic>
      </p:graphicFrame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0E0EFC9-358A-4F6F-A698-AF7C208DA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6839" y="6062291"/>
            <a:ext cx="2743200" cy="493865"/>
          </a:xfrm>
        </p:spPr>
        <p:txBody>
          <a:bodyPr/>
          <a:lstStyle/>
          <a:p>
            <a:r>
              <a:rPr lang="en-IE" b="1" dirty="0"/>
              <a:t>A weekly social programme, Wednesday afternoon and Thursday evening, is included in all programmes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C4A03C-722C-4C0C-8FFE-636333A79896}"/>
              </a:ext>
            </a:extLst>
          </p:cNvPr>
          <p:cNvSpPr txBox="1"/>
          <p:nvPr/>
        </p:nvSpPr>
        <p:spPr>
          <a:xfrm>
            <a:off x="575531" y="882491"/>
            <a:ext cx="436634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IE" b="1" dirty="0">
                <a:solidFill>
                  <a:srgbClr val="CE1F2C"/>
                </a:solidFill>
              </a:rPr>
              <a:t>Programme 1</a:t>
            </a:r>
          </a:p>
          <a:p>
            <a:r>
              <a:rPr lang="en-IE" b="1" dirty="0">
                <a:solidFill>
                  <a:srgbClr val="CE1F2C"/>
                </a:solidFill>
                <a:hlinkClick r:id="rId5"/>
              </a:rPr>
              <a:t>English for Work and Life (General English)</a:t>
            </a:r>
            <a:endParaRPr lang="en-IE" b="1" dirty="0">
              <a:solidFill>
                <a:srgbClr val="CE1F2C"/>
              </a:solidFill>
            </a:endParaRPr>
          </a:p>
        </p:txBody>
      </p:sp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A75F3B02-2DBC-433C-A001-50A1FABA75B8}"/>
              </a:ext>
            </a:extLst>
          </p:cNvPr>
          <p:cNvGraphicFramePr>
            <a:graphicFrameLocks noGrp="1"/>
          </p:cNvGraphicFramePr>
          <p:nvPr/>
        </p:nvGraphicFramePr>
        <p:xfrm>
          <a:off x="667820" y="5595556"/>
          <a:ext cx="7054922" cy="9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511">
                  <a:extLst>
                    <a:ext uri="{9D8B030D-6E8A-4147-A177-3AD203B41FA5}">
                      <a16:colId xmlns:a16="http://schemas.microsoft.com/office/drawing/2014/main" val="2364547243"/>
                    </a:ext>
                  </a:extLst>
                </a:gridCol>
                <a:gridCol w="880615">
                  <a:extLst>
                    <a:ext uri="{9D8B030D-6E8A-4147-A177-3AD203B41FA5}">
                      <a16:colId xmlns:a16="http://schemas.microsoft.com/office/drawing/2014/main" val="1756697005"/>
                    </a:ext>
                  </a:extLst>
                </a:gridCol>
                <a:gridCol w="920167">
                  <a:extLst>
                    <a:ext uri="{9D8B030D-6E8A-4147-A177-3AD203B41FA5}">
                      <a16:colId xmlns:a16="http://schemas.microsoft.com/office/drawing/2014/main" val="468647767"/>
                    </a:ext>
                  </a:extLst>
                </a:gridCol>
                <a:gridCol w="906288">
                  <a:extLst>
                    <a:ext uri="{9D8B030D-6E8A-4147-A177-3AD203B41FA5}">
                      <a16:colId xmlns:a16="http://schemas.microsoft.com/office/drawing/2014/main" val="3842391027"/>
                    </a:ext>
                  </a:extLst>
                </a:gridCol>
                <a:gridCol w="865093">
                  <a:extLst>
                    <a:ext uri="{9D8B030D-6E8A-4147-A177-3AD203B41FA5}">
                      <a16:colId xmlns:a16="http://schemas.microsoft.com/office/drawing/2014/main" val="518398325"/>
                    </a:ext>
                  </a:extLst>
                </a:gridCol>
                <a:gridCol w="843110">
                  <a:extLst>
                    <a:ext uri="{9D8B030D-6E8A-4147-A177-3AD203B41FA5}">
                      <a16:colId xmlns:a16="http://schemas.microsoft.com/office/drawing/2014/main" val="1539780899"/>
                    </a:ext>
                  </a:extLst>
                </a:gridCol>
                <a:gridCol w="935138">
                  <a:extLst>
                    <a:ext uri="{9D8B030D-6E8A-4147-A177-3AD203B41FA5}">
                      <a16:colId xmlns:a16="http://schemas.microsoft.com/office/drawing/2014/main" val="1379380319"/>
                    </a:ext>
                  </a:extLst>
                </a:gridCol>
              </a:tblGrid>
              <a:tr h="604822">
                <a:tc>
                  <a:txBody>
                    <a:bodyPr/>
                    <a:lstStyle/>
                    <a:p>
                      <a:pPr algn="ctr"/>
                      <a:r>
                        <a:rPr lang="en-IE" sz="1400" dirty="0"/>
                        <a:t>Start dates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400" b="1" dirty="0"/>
                        <a:t>Hours per week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b="1" dirty="0"/>
                        <a:t>2 weeks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b="1" dirty="0"/>
                        <a:t>4 weeks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b="1" dirty="0"/>
                        <a:t>6 weeks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b="1" dirty="0"/>
                        <a:t>8 weeks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b="1" dirty="0"/>
                        <a:t>10 weeks</a:t>
                      </a:r>
                    </a:p>
                  </a:txBody>
                  <a:tcPr anchor="ctr">
                    <a:solidFill>
                      <a:srgbClr val="74AA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801584"/>
                  </a:ext>
                </a:extLst>
              </a:tr>
              <a:tr h="355778">
                <a:tc>
                  <a:txBody>
                    <a:bodyPr/>
                    <a:lstStyle/>
                    <a:p>
                      <a:pPr algn="ctr"/>
                      <a:r>
                        <a:rPr lang="en-IE" sz="1300" b="0" dirty="0">
                          <a:solidFill>
                            <a:schemeClr val="tx1"/>
                          </a:solidFill>
                        </a:rPr>
                        <a:t>Any Monday</a:t>
                      </a:r>
                    </a:p>
                  </a:txBody>
                  <a:tcPr anchor="ctr">
                    <a:solidFill>
                      <a:srgbClr val="4FA2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400" b="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€630</a:t>
                      </a:r>
                    </a:p>
                  </a:txBody>
                  <a:tcPr marL="9525" marR="9525" marT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€1200</a:t>
                      </a:r>
                    </a:p>
                  </a:txBody>
                  <a:tcPr marL="9525" marR="9525" marT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€1740</a:t>
                      </a:r>
                    </a:p>
                  </a:txBody>
                  <a:tcPr marL="9525" marR="9525" marT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€2320</a:t>
                      </a:r>
                    </a:p>
                  </a:txBody>
                  <a:tcPr marL="9525" marR="9525" marT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€2900</a:t>
                      </a:r>
                    </a:p>
                  </a:txBody>
                  <a:tcPr marL="9525" marR="9525" marT="9525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67998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AF9BFB1B-650B-4984-8034-39E25C950C1D}"/>
              </a:ext>
            </a:extLst>
          </p:cNvPr>
          <p:cNvSpPr txBox="1"/>
          <p:nvPr/>
        </p:nvSpPr>
        <p:spPr>
          <a:xfrm>
            <a:off x="575531" y="1528823"/>
            <a:ext cx="2681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>
                <a:solidFill>
                  <a:srgbClr val="CE1F2C"/>
                </a:solidFill>
              </a:rPr>
              <a:t>Programme 2</a:t>
            </a:r>
          </a:p>
          <a:p>
            <a:r>
              <a:rPr lang="en-IE" b="1" dirty="0">
                <a:solidFill>
                  <a:srgbClr val="CE1F2C"/>
                </a:solidFill>
                <a:hlinkClick r:id="rId6"/>
              </a:rPr>
              <a:t>Academic English</a:t>
            </a:r>
            <a:endParaRPr lang="en-IE" b="1" dirty="0">
              <a:solidFill>
                <a:srgbClr val="CE1F2C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1D1837-BDB6-428D-9375-EA112E04EE7C}"/>
              </a:ext>
            </a:extLst>
          </p:cNvPr>
          <p:cNvSpPr txBox="1"/>
          <p:nvPr/>
        </p:nvSpPr>
        <p:spPr>
          <a:xfrm>
            <a:off x="575532" y="4829316"/>
            <a:ext cx="198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>
                <a:solidFill>
                  <a:srgbClr val="CE1F2C"/>
                </a:solidFill>
              </a:rPr>
              <a:t>Programme 4</a:t>
            </a:r>
          </a:p>
          <a:p>
            <a:r>
              <a:rPr lang="en-IE" b="1" dirty="0">
                <a:solidFill>
                  <a:srgbClr val="CE1F2C"/>
                </a:solidFill>
                <a:hlinkClick r:id="rId7"/>
              </a:rPr>
              <a:t>English for Exams</a:t>
            </a:r>
            <a:endParaRPr lang="en-IE" b="1" dirty="0">
              <a:solidFill>
                <a:srgbClr val="CE1F2C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67C71E-70A6-A26F-6499-792B5F16BECD}"/>
              </a:ext>
            </a:extLst>
          </p:cNvPr>
          <p:cNvSpPr txBox="1"/>
          <p:nvPr/>
        </p:nvSpPr>
        <p:spPr>
          <a:xfrm>
            <a:off x="2404153" y="1785213"/>
            <a:ext cx="181852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IE" dirty="0"/>
              <a:t>Level B1+ to C1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A7E8A1-8C41-66AF-8324-5E7263D4EA37}"/>
              </a:ext>
            </a:extLst>
          </p:cNvPr>
          <p:cNvSpPr txBox="1"/>
          <p:nvPr/>
        </p:nvSpPr>
        <p:spPr>
          <a:xfrm>
            <a:off x="4746662" y="1150706"/>
            <a:ext cx="238360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IE" dirty="0"/>
              <a:t>Level A2 to C2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9D97DA-7FDE-1836-8B62-9315E795E4B0}"/>
              </a:ext>
            </a:extLst>
          </p:cNvPr>
          <p:cNvSpPr txBox="1"/>
          <p:nvPr/>
        </p:nvSpPr>
        <p:spPr>
          <a:xfrm>
            <a:off x="2445250" y="5106315"/>
            <a:ext cx="199103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IE" dirty="0"/>
              <a:t>Level B1+ to C2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7FA9B5-0CF2-231B-275E-9F6550628487}"/>
              </a:ext>
            </a:extLst>
          </p:cNvPr>
          <p:cNvSpPr txBox="1"/>
          <p:nvPr/>
        </p:nvSpPr>
        <p:spPr>
          <a:xfrm>
            <a:off x="580579" y="2204189"/>
            <a:ext cx="3647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>
                <a:solidFill>
                  <a:srgbClr val="C00000"/>
                </a:solidFill>
              </a:rPr>
              <a:t>Programme 3</a:t>
            </a:r>
          </a:p>
          <a:p>
            <a:r>
              <a:rPr lang="en-IE" b="1" dirty="0">
                <a:hlinkClick r:id="rId8"/>
              </a:rPr>
              <a:t>Business and Professional English</a:t>
            </a:r>
            <a:endParaRPr lang="en-IE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C4BC52-F062-7C4F-3913-47C812802CC5}"/>
              </a:ext>
            </a:extLst>
          </p:cNvPr>
          <p:cNvSpPr txBox="1"/>
          <p:nvPr/>
        </p:nvSpPr>
        <p:spPr>
          <a:xfrm>
            <a:off x="3863085" y="2467965"/>
            <a:ext cx="16027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IE" dirty="0"/>
              <a:t>Level B1+ to C1</a:t>
            </a:r>
          </a:p>
        </p:txBody>
      </p:sp>
    </p:spTree>
    <p:extLst>
      <p:ext uri="{BB962C8B-B14F-4D97-AF65-F5344CB8AC3E}">
        <p14:creationId xmlns:p14="http://schemas.microsoft.com/office/powerpoint/2010/main" val="38649518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170</Words>
  <Application>Microsoft Office PowerPoint</Application>
  <PresentationFormat>Widescreen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Lordan, Vivienne</dc:creator>
  <cp:lastModifiedBy>Rita Flynn</cp:lastModifiedBy>
  <cp:revision>5</cp:revision>
  <dcterms:created xsi:type="dcterms:W3CDTF">2024-03-04T11:41:18Z</dcterms:created>
  <dcterms:modified xsi:type="dcterms:W3CDTF">2024-03-06T13:57:41Z</dcterms:modified>
</cp:coreProperties>
</file>