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70" r:id="rId3"/>
    <p:sldId id="272" r:id="rId4"/>
    <p:sldId id="257" r:id="rId5"/>
    <p:sldId id="260" r:id="rId6"/>
    <p:sldId id="261" r:id="rId7"/>
    <p:sldId id="262" r:id="rId8"/>
    <p:sldId id="263" r:id="rId9"/>
    <p:sldId id="277" r:id="rId10"/>
    <p:sldId id="278" r:id="rId11"/>
    <p:sldId id="273" r:id="rId12"/>
    <p:sldId id="275" r:id="rId13"/>
    <p:sldId id="274" r:id="rId14"/>
    <p:sldId id="276" r:id="rId15"/>
    <p:sldId id="264" r:id="rId16"/>
    <p:sldId id="267" r:id="rId17"/>
    <p:sldId id="268" r:id="rId18"/>
    <p:sldId id="269" r:id="rId19"/>
    <p:sldId id="280" r:id="rId20"/>
    <p:sldId id="281" r:id="rId21"/>
    <p:sldId id="289" r:id="rId22"/>
    <p:sldId id="288" r:id="rId23"/>
    <p:sldId id="286" r:id="rId24"/>
    <p:sldId id="287" r:id="rId25"/>
    <p:sldId id="290" r:id="rId26"/>
    <p:sldId id="291" r:id="rId27"/>
    <p:sldId id="26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483" autoAdjust="0"/>
  </p:normalViewPr>
  <p:slideViewPr>
    <p:cSldViewPr snapToGrid="0" showGuides="1">
      <p:cViewPr varScale="1">
        <p:scale>
          <a:sx n="96" d="100"/>
          <a:sy n="96" d="100"/>
        </p:scale>
        <p:origin x="1152" y="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4C219-4066-46D0-A5C1-FB25ACADB6C5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9F326-096C-4E7F-9D92-3AFA02087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77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1222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sciencedirect-com.ucc.idm.oclc.org/topics/medicine-and-dentistry/heart-rat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599" y="1803405"/>
            <a:ext cx="10270901" cy="1825096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A checklist for the stable heart failure patient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87184"/>
            <a:ext cx="9448800" cy="970796"/>
          </a:xfrm>
        </p:spPr>
        <p:txBody>
          <a:bodyPr>
            <a:normAutofit fontScale="92500" lnSpcReduction="20000"/>
          </a:bodyPr>
          <a:lstStyle/>
          <a:p>
            <a:r>
              <a:rPr lang="en-IE" dirty="0" smtClean="0"/>
              <a:t>Mairead </a:t>
            </a:r>
            <a:r>
              <a:rPr lang="en-IE" dirty="0" err="1" smtClean="0"/>
              <a:t>Lehane</a:t>
            </a:r>
            <a:r>
              <a:rPr lang="en-IE" dirty="0" smtClean="0"/>
              <a:t>, </a:t>
            </a:r>
            <a:r>
              <a:rPr lang="en-IE" dirty="0"/>
              <a:t> </a:t>
            </a:r>
            <a:r>
              <a:rPr lang="en-IE" dirty="0" smtClean="0"/>
              <a:t>Candidate ANP: Cardiology</a:t>
            </a:r>
          </a:p>
          <a:p>
            <a:r>
              <a:rPr lang="en-IE" dirty="0" smtClean="0"/>
              <a:t>Mallow General Hospital</a:t>
            </a:r>
          </a:p>
          <a:p>
            <a:r>
              <a:rPr lang="en-IE" sz="1500" dirty="0" smtClean="0"/>
              <a:t>9</a:t>
            </a:r>
            <a:r>
              <a:rPr lang="en-IE" sz="1500" baseline="30000" dirty="0" smtClean="0"/>
              <a:t>th</a:t>
            </a:r>
            <a:r>
              <a:rPr lang="en-IE" sz="1500" dirty="0" smtClean="0"/>
              <a:t> February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93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12543" y="604911"/>
            <a:ext cx="12079458" cy="625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06" y="103191"/>
            <a:ext cx="8610600" cy="1293028"/>
          </a:xfrm>
        </p:spPr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Anxiety &amp; Depression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57" y="1589649"/>
            <a:ext cx="5696243" cy="4937760"/>
          </a:xfrm>
        </p:spPr>
        <p:txBody>
          <a:bodyPr>
            <a:normAutofit lnSpcReduction="10000"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Incidence of depression in HF 2-3x that of general population.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Depression estimated as 21% (19.6-33.3%)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Anxiety disorders 19%.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NYHA I =11%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NYHA IV =42%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The </a:t>
            </a:r>
            <a:r>
              <a:rPr lang="en-IE" dirty="0">
                <a:solidFill>
                  <a:schemeClr val="bg1"/>
                </a:solidFill>
              </a:rPr>
              <a:t>relationship between depression and poorer HF outcomes is consistent and strong across multiple end </a:t>
            </a:r>
            <a:r>
              <a:rPr lang="en-IE" dirty="0" smtClean="0">
                <a:solidFill>
                  <a:schemeClr val="bg1"/>
                </a:solidFill>
              </a:rPr>
              <a:t>points</a:t>
            </a:r>
          </a:p>
          <a:p>
            <a:r>
              <a:rPr lang="en-IE" dirty="0">
                <a:solidFill>
                  <a:schemeClr val="bg1"/>
                </a:solidFill>
              </a:rPr>
              <a:t>Depression and anxiety disorders in HF patients are common, </a:t>
            </a:r>
            <a:r>
              <a:rPr lang="en-IE" dirty="0" smtClean="0">
                <a:solidFill>
                  <a:schemeClr val="bg1"/>
                </a:solidFill>
              </a:rPr>
              <a:t>under recognised</a:t>
            </a:r>
            <a:r>
              <a:rPr lang="en-IE" dirty="0">
                <a:solidFill>
                  <a:schemeClr val="bg1"/>
                </a:solidFill>
              </a:rPr>
              <a:t>, and linked to adverse outcomes.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IE" dirty="0" smtClean="0">
              <a:solidFill>
                <a:schemeClr val="bg1"/>
              </a:solidFill>
            </a:endParaRPr>
          </a:p>
          <a:p>
            <a:endParaRPr lang="en-IE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637" y="4104829"/>
            <a:ext cx="5334000" cy="2753171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JACC</a:t>
            </a:r>
            <a:r>
              <a:rPr lang="en-GB" baseline="30000" dirty="0">
                <a:solidFill>
                  <a:schemeClr val="bg1"/>
                </a:solidFill>
              </a:rPr>
              <a:t>1</a:t>
            </a:r>
            <a:r>
              <a:rPr lang="en-GB" dirty="0">
                <a:solidFill>
                  <a:schemeClr val="bg1"/>
                </a:solidFill>
              </a:rPr>
              <a:t> and EJHF</a:t>
            </a:r>
            <a:r>
              <a:rPr lang="en-GB" baseline="30000" dirty="0">
                <a:solidFill>
                  <a:schemeClr val="bg1"/>
                </a:solidFill>
              </a:rPr>
              <a:t>2</a:t>
            </a:r>
            <a:r>
              <a:rPr lang="en-GB" dirty="0">
                <a:solidFill>
                  <a:schemeClr val="bg1"/>
                </a:solidFill>
              </a:rPr>
              <a:t> Meta-analysis</a:t>
            </a:r>
            <a:r>
              <a:rPr lang="en-GB" dirty="0" smtClean="0">
                <a:solidFill>
                  <a:schemeClr val="bg1"/>
                </a:solidFill>
              </a:rPr>
              <a:t>:</a:t>
            </a:r>
          </a:p>
          <a:p>
            <a:pPr>
              <a:buFont typeface="+mj-lt"/>
              <a:buAutoNum type="arabicPeriod"/>
            </a:pPr>
            <a:r>
              <a:rPr lang="en-IE" sz="1500" dirty="0">
                <a:solidFill>
                  <a:schemeClr val="bg1"/>
                </a:solidFill>
              </a:rPr>
              <a:t>Rutledge T, Reis VA, </a:t>
            </a:r>
            <a:r>
              <a:rPr lang="en-IE" sz="1500" dirty="0" err="1">
                <a:solidFill>
                  <a:schemeClr val="bg1"/>
                </a:solidFill>
              </a:rPr>
              <a:t>Linke</a:t>
            </a:r>
            <a:r>
              <a:rPr lang="en-IE" sz="1500" dirty="0">
                <a:solidFill>
                  <a:schemeClr val="bg1"/>
                </a:solidFill>
              </a:rPr>
              <a:t> SE, Greenberg BH, Mills PJ. Depression in heart failure: a meta-analytic review of prevalence, intervention effects, and associations with clinical outcomes. Journal of the American college of Cardiology. 2006 Oct 17;48(8):1527-37.</a:t>
            </a:r>
          </a:p>
          <a:p>
            <a:pPr>
              <a:buFont typeface="+mj-lt"/>
              <a:buAutoNum type="arabicPeriod"/>
            </a:pPr>
            <a:r>
              <a:rPr lang="en-IE" sz="1500" dirty="0">
                <a:solidFill>
                  <a:schemeClr val="bg1"/>
                </a:solidFill>
              </a:rPr>
              <a:t>Haworth JE, Moniz‐Cook E, Clark AL, Wang M, Waddington R, Cleland JG. Prevalence and predictors of anxiety and depression in a sample of chronic heart failure patients with left ventricular systolic dysfunction. European journal of heart failure. 2005 Aug;7(5):803-8.</a:t>
            </a:r>
          </a:p>
          <a:p>
            <a:endParaRPr lang="en-GB" sz="1500" dirty="0">
              <a:solidFill>
                <a:schemeClr val="bg1"/>
              </a:solidFill>
            </a:endParaRPr>
          </a:p>
          <a:p>
            <a:pPr>
              <a:buNone/>
            </a:pP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405593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1053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8474" y="6217920"/>
            <a:ext cx="12093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400" dirty="0">
                <a:solidFill>
                  <a:srgbClr val="202020"/>
                </a:solidFill>
                <a:latin typeface="Helvetica" panose="020B0604020202020204" pitchFamily="34" charset="0"/>
              </a:rPr>
              <a:t>Jani BD, </a:t>
            </a:r>
            <a:r>
              <a:rPr lang="en-IE" sz="1400" dirty="0" err="1">
                <a:solidFill>
                  <a:srgbClr val="202020"/>
                </a:solidFill>
                <a:latin typeface="Helvetica" panose="020B0604020202020204" pitchFamily="34" charset="0"/>
              </a:rPr>
              <a:t>Mair</a:t>
            </a:r>
            <a:r>
              <a:rPr lang="en-IE" sz="1400" dirty="0">
                <a:solidFill>
                  <a:srgbClr val="202020"/>
                </a:solidFill>
                <a:latin typeface="Helvetica" panose="020B0604020202020204" pitchFamily="34" charset="0"/>
              </a:rPr>
              <a:t> FS, Roger VL, Weston SA, Jiang R, Chamberlain AM (2016) Comorbid Depression and Heart Failure: A Community Cohort Study. </a:t>
            </a:r>
            <a:r>
              <a:rPr lang="en-IE" sz="1400" dirty="0" err="1">
                <a:solidFill>
                  <a:srgbClr val="202020"/>
                </a:solidFill>
                <a:latin typeface="Helvetica" panose="020B0604020202020204" pitchFamily="34" charset="0"/>
              </a:rPr>
              <a:t>PLoS</a:t>
            </a:r>
            <a:r>
              <a:rPr lang="en-IE" sz="1400" dirty="0">
                <a:solidFill>
                  <a:srgbClr val="202020"/>
                </a:solidFill>
                <a:latin typeface="Helvetica" panose="020B0604020202020204" pitchFamily="34" charset="0"/>
              </a:rPr>
              <a:t> ONE 11(6): e0158570. 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3864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81400" y="313048"/>
            <a:ext cx="8610600" cy="1293028"/>
          </a:xfrm>
        </p:spPr>
        <p:txBody>
          <a:bodyPr>
            <a:normAutofit/>
          </a:bodyPr>
          <a:lstStyle/>
          <a:p>
            <a:r>
              <a:rPr lang="en-IE" sz="2800" dirty="0" smtClean="0"/>
              <a:t>Audit of Anxiety &amp; depression HF Clinic MGH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67286" y="2194559"/>
            <a:ext cx="5752514" cy="4484579"/>
          </a:xfrm>
        </p:spPr>
        <p:txBody>
          <a:bodyPr>
            <a:normAutofit/>
          </a:bodyPr>
          <a:lstStyle/>
          <a:p>
            <a:r>
              <a:rPr lang="en-IE" sz="2000" dirty="0" smtClean="0"/>
              <a:t>AIM: To </a:t>
            </a:r>
            <a:r>
              <a:rPr lang="en-IE" sz="2000" dirty="0"/>
              <a:t>assess the rates of patients who are at risk of </a:t>
            </a:r>
            <a:r>
              <a:rPr lang="en-IE" sz="2000" dirty="0" smtClean="0"/>
              <a:t>anxiety and depression in the Nurse-led HF clinic using HAD Score Tool.</a:t>
            </a:r>
          </a:p>
          <a:p>
            <a:r>
              <a:rPr lang="en-IE" sz="2000" dirty="0" smtClean="0"/>
              <a:t>N=104 patients attending HF Clinic (</a:t>
            </a:r>
            <a:r>
              <a:rPr lang="en-IE" sz="2000" dirty="0"/>
              <a:t>J</a:t>
            </a:r>
            <a:r>
              <a:rPr lang="en-IE" sz="2000" dirty="0" smtClean="0"/>
              <a:t>an-June 2018), </a:t>
            </a:r>
          </a:p>
          <a:p>
            <a:r>
              <a:rPr lang="en-IE" sz="2000" dirty="0"/>
              <a:t>N</a:t>
            </a:r>
            <a:r>
              <a:rPr lang="en-IE" sz="2000" dirty="0" smtClean="0"/>
              <a:t>=86 invited to participate by postal survey</a:t>
            </a:r>
          </a:p>
          <a:p>
            <a:r>
              <a:rPr lang="en-IE" sz="2000" dirty="0" smtClean="0"/>
              <a:t>N= 60 </a:t>
            </a:r>
          </a:p>
          <a:p>
            <a:r>
              <a:rPr lang="en-IE" sz="2000" dirty="0" smtClean="0"/>
              <a:t>Exclusions; cognitive impairment, co-morbid schizophrenia/bipolar, end </a:t>
            </a:r>
            <a:r>
              <a:rPr lang="en-IE" sz="2000" dirty="0"/>
              <a:t>o</a:t>
            </a:r>
            <a:r>
              <a:rPr lang="en-IE" sz="2000" dirty="0" smtClean="0"/>
              <a:t>f life/palliative care.</a:t>
            </a:r>
          </a:p>
          <a:p>
            <a:r>
              <a:rPr lang="en-GB" sz="1800" dirty="0" smtClean="0"/>
              <a:t>15</a:t>
            </a:r>
            <a:r>
              <a:rPr lang="en-GB" sz="1800" dirty="0"/>
              <a:t>% Abnormal Depression score (expected at least19-33%), or higher due to </a:t>
            </a:r>
            <a:r>
              <a:rPr lang="en-GB" sz="1800" dirty="0" smtClean="0"/>
              <a:t>severity</a:t>
            </a:r>
          </a:p>
          <a:p>
            <a:r>
              <a:rPr lang="en-GB" sz="1800" dirty="0" smtClean="0"/>
              <a:t>20</a:t>
            </a:r>
            <a:r>
              <a:rPr lang="en-GB" sz="1800" dirty="0"/>
              <a:t>% Abnormal Anxiety score </a:t>
            </a:r>
          </a:p>
          <a:p>
            <a:endParaRPr lang="en-IE" sz="2000" dirty="0" smtClean="0"/>
          </a:p>
          <a:p>
            <a:endParaRPr lang="en-IE" sz="2000" dirty="0"/>
          </a:p>
          <a:p>
            <a:pPr>
              <a:buNone/>
            </a:pPr>
            <a:endParaRPr lang="en-IE" sz="2000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en-IE" dirty="0"/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304028"/>
            <a:ext cx="5747301" cy="25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981158"/>
            <a:ext cx="5591573" cy="269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521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668" y="309489"/>
            <a:ext cx="8229599" cy="641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2. Review of medications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690781"/>
              </p:ext>
            </p:extLst>
          </p:nvPr>
        </p:nvGraphicFramePr>
        <p:xfrm>
          <a:off x="685800" y="2193923"/>
          <a:ext cx="10820400" cy="38591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2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651">
                <a:tc>
                  <a:txBody>
                    <a:bodyPr/>
                    <a:lstStyle/>
                    <a:p>
                      <a:r>
                        <a:rPr lang="en-IE" dirty="0" smtClean="0"/>
                        <a:t>Heart Failure Model of Care (2012)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8165">
                <a:tc>
                  <a:txBody>
                    <a:bodyPr/>
                    <a:lstStyle/>
                    <a:p>
                      <a:r>
                        <a:rPr lang="en-IE" dirty="0" smtClean="0"/>
                        <a:t>Determine if on appropriate medications and doses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8165">
                <a:tc>
                  <a:txBody>
                    <a:bodyPr/>
                    <a:lstStyle/>
                    <a:p>
                      <a:r>
                        <a:rPr lang="en-IE" dirty="0" smtClean="0"/>
                        <a:t>Introduce new medications if required</a:t>
                      </a:r>
                      <a:r>
                        <a:rPr lang="en-IE" baseline="0" dirty="0" smtClean="0"/>
                        <a:t> or liaise with heart failure nurse/unit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8165">
                <a:tc>
                  <a:txBody>
                    <a:bodyPr/>
                    <a:lstStyle/>
                    <a:p>
                      <a:r>
                        <a:rPr lang="en-IE" dirty="0" smtClean="0"/>
                        <a:t>Determine if any contraindicated medications being used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2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8490"/>
            <a:ext cx="12020550" cy="44085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89245" y="272168"/>
            <a:ext cx="6802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/>
              <a:t> TRED HF (2019) </a:t>
            </a:r>
            <a:r>
              <a:rPr lang="en-IE" b="1" dirty="0" smtClean="0"/>
              <a:t>Trial Description:</a:t>
            </a:r>
            <a:r>
              <a:rPr lang="en-IE" dirty="0" smtClean="0"/>
              <a:t> Patients with dilated cardiomyopathy who had recovered their LVEF were randomised 1:1 to either HF medication withdrawal or medication continuation. 6 month follow up</a:t>
            </a:r>
          </a:p>
          <a:p>
            <a:endParaRPr lang="en-IE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757008"/>
            <a:ext cx="631935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Primary end </a:t>
            </a:r>
            <a:r>
              <a:rPr lang="en-IE" b="1" dirty="0" smtClean="0"/>
              <a:t>points</a:t>
            </a:r>
          </a:p>
          <a:p>
            <a:endParaRPr lang="en-I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 smtClean="0"/>
              <a:t> </a:t>
            </a:r>
            <a:r>
              <a:rPr lang="en-IE" sz="1700" dirty="0" smtClean="0"/>
              <a:t>Reduction </a:t>
            </a:r>
            <a:r>
              <a:rPr lang="en-IE" sz="1700" dirty="0"/>
              <a:t>LVEF &gt;10% and to &lt;50%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700" dirty="0" smtClean="0"/>
              <a:t>Increase </a:t>
            </a:r>
            <a:r>
              <a:rPr lang="en-IE" sz="1700" dirty="0"/>
              <a:t>in LVEDV by &gt;10% and to above normal </a:t>
            </a:r>
            <a:r>
              <a:rPr lang="en-IE" sz="1700" dirty="0" smtClean="0"/>
              <a:t>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700" dirty="0" smtClean="0"/>
              <a:t>Two </a:t>
            </a:r>
            <a:r>
              <a:rPr lang="en-IE" sz="1700" dirty="0"/>
              <a:t>fold rise in NT-pro BNP and &gt;</a:t>
            </a:r>
            <a:r>
              <a:rPr lang="en-IE" sz="1700" dirty="0" smtClean="0"/>
              <a:t>400ng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700" dirty="0" smtClean="0"/>
              <a:t>Clinical </a:t>
            </a:r>
            <a:r>
              <a:rPr lang="en-IE" sz="1700" dirty="0"/>
              <a:t>evidence of heart failure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514" y="6396335"/>
            <a:ext cx="12154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i="1" dirty="0"/>
              <a:t>Halliday et al (2019) Withdrawal </a:t>
            </a:r>
            <a:r>
              <a:rPr lang="en-IE" sz="1200" i="1" dirty="0" smtClean="0"/>
              <a:t>of Pharmacological treatment for </a:t>
            </a:r>
            <a:r>
              <a:rPr lang="en-IE" sz="1200" i="1" dirty="0"/>
              <a:t>heart failure in patients with </a:t>
            </a:r>
            <a:r>
              <a:rPr lang="en-IE" sz="1200" i="1" dirty="0" smtClean="0"/>
              <a:t>recovered </a:t>
            </a:r>
            <a:r>
              <a:rPr lang="en-IE" sz="1200" i="1" dirty="0"/>
              <a:t>dilated cardiomyopathy (TRED-HF</a:t>
            </a:r>
            <a:r>
              <a:rPr lang="en-IE" sz="1200" i="1" dirty="0" smtClean="0"/>
              <a:t>); </a:t>
            </a:r>
            <a:r>
              <a:rPr lang="en-IE" sz="1200" i="1" dirty="0"/>
              <a:t>an open label, pilot, randomised trial. </a:t>
            </a:r>
            <a:r>
              <a:rPr lang="en-IE" sz="1200" i="1" dirty="0" smtClean="0"/>
              <a:t>The </a:t>
            </a:r>
            <a:r>
              <a:rPr lang="en-IE" sz="1200" i="1" dirty="0"/>
              <a:t>Lancet, 393 (10166) 61-73.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34117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493916"/>
            <a:ext cx="8610600" cy="1293028"/>
          </a:xfrm>
        </p:spPr>
        <p:txBody>
          <a:bodyPr/>
          <a:lstStyle/>
          <a:p>
            <a:r>
              <a:rPr lang="en-IE" dirty="0" smtClean="0"/>
              <a:t>Potentially harmful drugs in heart failure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265097"/>
              </p:ext>
            </p:extLst>
          </p:nvPr>
        </p:nvGraphicFramePr>
        <p:xfrm>
          <a:off x="117495" y="1665891"/>
          <a:ext cx="11732455" cy="544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8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19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Examples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Reasons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NSAID’s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Diclofenac,</a:t>
                      </a:r>
                      <a:r>
                        <a:rPr lang="en-IE" baseline="0" dirty="0" smtClean="0"/>
                        <a:t> naproxen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Fluid retention, acute renal failure, increased risk in</a:t>
                      </a:r>
                      <a:r>
                        <a:rPr lang="en-IE" sz="1700" baseline="0" dirty="0" smtClean="0"/>
                        <a:t> combination with diuretics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Corticosteroids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err="1" smtClean="0"/>
                        <a:t>Prednislone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Fluid retention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Calcium Channel Blockers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Verapamil, Diltiazem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 smtClean="0"/>
                        <a:t>Fluid retention, worsening HF</a:t>
                      </a:r>
                      <a:r>
                        <a:rPr lang="en-US" sz="1700" dirty="0" smtClean="0"/>
                        <a:t>,</a:t>
                      </a:r>
                      <a:r>
                        <a:rPr lang="en-US" sz="1700" baseline="0" dirty="0" smtClean="0"/>
                        <a:t> increased </a:t>
                      </a:r>
                      <a:r>
                        <a:rPr lang="en-US" sz="1700" baseline="0" dirty="0" err="1" smtClean="0"/>
                        <a:t>hospitalisations</a:t>
                      </a:r>
                      <a:r>
                        <a:rPr lang="en-US" sz="1700" baseline="0" dirty="0" smtClean="0"/>
                        <a:t>. </a:t>
                      </a:r>
                      <a:r>
                        <a:rPr lang="en-IE" sz="1700" dirty="0" smtClean="0"/>
                        <a:t>Negative</a:t>
                      </a:r>
                      <a:r>
                        <a:rPr lang="en-IE" sz="1700" baseline="0" dirty="0" smtClean="0"/>
                        <a:t> inotropic effect</a:t>
                      </a:r>
                      <a:endParaRPr lang="en-US" sz="17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err="1" smtClean="0"/>
                        <a:t>Thiazolidinediones</a:t>
                      </a:r>
                      <a:endParaRPr lang="en-IE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Hypoglycaemic agents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Rosiglitazone, pioglitazone</a:t>
                      </a:r>
                    </a:p>
                    <a:p>
                      <a:r>
                        <a:rPr lang="en-IE" dirty="0" smtClean="0"/>
                        <a:t>metformin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 smtClean="0"/>
                        <a:t>Fluid retention, worsening HF</a:t>
                      </a:r>
                      <a:endParaRPr lang="en-US" sz="1700" dirty="0" smtClean="0"/>
                    </a:p>
                    <a:p>
                      <a:r>
                        <a:rPr lang="en-IE" sz="1700" dirty="0" smtClean="0"/>
                        <a:t>Metformin linked to lactic acidosis in renal failure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Anti-arrhythmic drugs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err="1" smtClean="0"/>
                        <a:t>Sotolol</a:t>
                      </a:r>
                      <a:r>
                        <a:rPr lang="en-IE" dirty="0" smtClean="0"/>
                        <a:t>, </a:t>
                      </a:r>
                      <a:r>
                        <a:rPr lang="en-IE" dirty="0" err="1" smtClean="0"/>
                        <a:t>flecanide</a:t>
                      </a:r>
                      <a:r>
                        <a:rPr lang="en-IE" dirty="0" smtClean="0"/>
                        <a:t> </a:t>
                      </a:r>
                    </a:p>
                    <a:p>
                      <a:endParaRPr lang="en-IE" dirty="0" smtClean="0"/>
                    </a:p>
                    <a:p>
                      <a:r>
                        <a:rPr lang="en-IE" dirty="0" err="1" smtClean="0"/>
                        <a:t>Dronedarone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Reduced contractility</a:t>
                      </a:r>
                    </a:p>
                    <a:p>
                      <a:r>
                        <a:rPr lang="en-IE" sz="1700" dirty="0" smtClean="0"/>
                        <a:t>Pro-arrhythmic  </a:t>
                      </a:r>
                    </a:p>
                    <a:p>
                      <a:r>
                        <a:rPr lang="en-IE" sz="1700" dirty="0" smtClean="0"/>
                        <a:t>Increased mortality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Cytotoxic drugs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Anthracyclines, </a:t>
                      </a:r>
                      <a:r>
                        <a:rPr lang="en-IE" dirty="0" err="1" smtClean="0"/>
                        <a:t>mitoxantrone</a:t>
                      </a:r>
                      <a:r>
                        <a:rPr lang="en-IE" dirty="0" smtClean="0"/>
                        <a:t>,</a:t>
                      </a:r>
                      <a:r>
                        <a:rPr lang="en-IE" baseline="0" dirty="0" smtClean="0"/>
                        <a:t> cyclophosphamide, </a:t>
                      </a:r>
                      <a:r>
                        <a:rPr lang="en-IE" baseline="0" dirty="0" err="1" smtClean="0"/>
                        <a:t>fluoracil</a:t>
                      </a:r>
                      <a:r>
                        <a:rPr lang="en-IE" baseline="0" dirty="0" smtClean="0"/>
                        <a:t>, </a:t>
                      </a:r>
                      <a:r>
                        <a:rPr lang="en-IE" baseline="0" dirty="0" err="1" smtClean="0"/>
                        <a:t>trastuzumab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700" dirty="0" smtClean="0"/>
                        <a:t>Disrupt myocardial cells</a:t>
                      </a:r>
                    </a:p>
                    <a:p>
                      <a:r>
                        <a:rPr lang="en-IE" sz="1700" dirty="0" smtClean="0"/>
                        <a:t>Free radical formation leading to</a:t>
                      </a:r>
                      <a:r>
                        <a:rPr lang="en-IE" sz="1700" baseline="0" dirty="0" smtClean="0"/>
                        <a:t> </a:t>
                      </a:r>
                      <a:r>
                        <a:rPr lang="en-IE" sz="1700" dirty="0" smtClean="0"/>
                        <a:t>cardiomyopathy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Alpha blockers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Neuro-humoral activation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/>
                        <a:t>Fluid retention, worsening HF</a:t>
                      </a:r>
                      <a:endParaRPr lang="en-US" sz="1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01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585" y="764373"/>
            <a:ext cx="10470525" cy="1293028"/>
          </a:xfrm>
        </p:spPr>
        <p:txBody>
          <a:bodyPr>
            <a:normAutofit/>
          </a:bodyPr>
          <a:lstStyle/>
          <a:p>
            <a:r>
              <a:rPr lang="en-IE" sz="3600" dirty="0" smtClean="0"/>
              <a:t>3. Assessment of self care and education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819714"/>
              </p:ext>
            </p:extLst>
          </p:nvPr>
        </p:nvGraphicFramePr>
        <p:xfrm>
          <a:off x="685800" y="2193925"/>
          <a:ext cx="10820400" cy="4232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9079">
                <a:tc>
                  <a:txBody>
                    <a:bodyPr/>
                    <a:lstStyle/>
                    <a:p>
                      <a:r>
                        <a:rPr lang="en-IE" dirty="0" smtClean="0"/>
                        <a:t>Assessment</a:t>
                      </a:r>
                      <a:r>
                        <a:rPr lang="en-IE" baseline="0" dirty="0" smtClean="0"/>
                        <a:t> of self care and education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079">
                <a:tc>
                  <a:txBody>
                    <a:bodyPr/>
                    <a:lstStyle/>
                    <a:p>
                      <a:r>
                        <a:rPr lang="en-IE" dirty="0" smtClean="0"/>
                        <a:t>Determine if undertaking self-monitoring of weight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079">
                <a:tc>
                  <a:txBody>
                    <a:bodyPr/>
                    <a:lstStyle/>
                    <a:p>
                      <a:r>
                        <a:rPr lang="en-IE" dirty="0" smtClean="0"/>
                        <a:t>Exercise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079">
                <a:tc>
                  <a:txBody>
                    <a:bodyPr/>
                    <a:lstStyle/>
                    <a:p>
                      <a:r>
                        <a:rPr lang="en-IE" dirty="0" smtClean="0"/>
                        <a:t>Salt restriction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079">
                <a:tc>
                  <a:txBody>
                    <a:bodyPr/>
                    <a:lstStyle/>
                    <a:p>
                      <a:r>
                        <a:rPr lang="en-IE" dirty="0" smtClean="0"/>
                        <a:t>Alcohol advice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079">
                <a:tc>
                  <a:txBody>
                    <a:bodyPr/>
                    <a:lstStyle/>
                    <a:p>
                      <a:r>
                        <a:rPr lang="en-IE" dirty="0" smtClean="0"/>
                        <a:t>Medication adherence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079">
                <a:tc>
                  <a:txBody>
                    <a:bodyPr/>
                    <a:lstStyle/>
                    <a:p>
                      <a:r>
                        <a:rPr lang="en-IE" dirty="0" smtClean="0"/>
                        <a:t>Smoking Cessation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9079">
                <a:tc>
                  <a:txBody>
                    <a:bodyPr/>
                    <a:lstStyle/>
                    <a:p>
                      <a:r>
                        <a:rPr lang="en-IE" dirty="0" smtClean="0"/>
                        <a:t>Vaccinations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26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extShape 1"/>
          <p:cNvSpPr txBox="1"/>
          <p:nvPr/>
        </p:nvSpPr>
        <p:spPr>
          <a:xfrm>
            <a:off x="182880" y="1266092"/>
            <a:ext cx="5813760" cy="12942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en-US" sz="16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Any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chronic condition can affect erectile function.</a:t>
            </a:r>
            <a:endParaRPr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Chronic disease can lead to depression which is a risk for Erectile Dysfunction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42" name="TextShape 2"/>
          <p:cNvSpPr txBox="1"/>
          <p:nvPr/>
        </p:nvSpPr>
        <p:spPr>
          <a:xfrm>
            <a:off x="6198240" y="1052640"/>
            <a:ext cx="5993760" cy="187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3080" indent="-342360"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N=100 HF patients 52% men 38% women reported sex was important. (Schwarz et al 2005)</a:t>
            </a:r>
            <a:endParaRPr dirty="0"/>
          </a:p>
          <a:p>
            <a:pPr marL="343080" indent="-342360"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Prevalence 81% of cardiac patients.</a:t>
            </a:r>
            <a:endParaRPr dirty="0"/>
          </a:p>
          <a:p>
            <a:pPr marL="343080" indent="-342360"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52% men  40-70yrs  = ED</a:t>
            </a:r>
          </a:p>
          <a:p>
            <a:pPr marL="720"/>
            <a:endParaRPr dirty="0"/>
          </a:p>
          <a:p>
            <a:pPr>
              <a:lnSpc>
                <a:spcPct val="100000"/>
              </a:lnSpc>
            </a:pPr>
            <a:r>
              <a:rPr lang="en-US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Jaarsma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et al (2014). Sexual dysfunction in Heart Failure </a:t>
            </a:r>
            <a:r>
              <a:rPr lang="en-US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Patients</a:t>
            </a:r>
            <a:r>
              <a:rPr lang="en-US" sz="1400" dirty="0"/>
              <a:t> </a:t>
            </a:r>
            <a:r>
              <a:rPr lang="en-US" sz="1400" i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Curr</a:t>
            </a:r>
            <a:r>
              <a:rPr lang="en-US" sz="1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Heart Fail Rep. 11(3). 330-336 </a:t>
            </a:r>
            <a:endParaRPr sz="14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43" name="TextShape 3"/>
          <p:cNvSpPr txBox="1"/>
          <p:nvPr/>
        </p:nvSpPr>
        <p:spPr>
          <a:xfrm>
            <a:off x="154745" y="5085360"/>
            <a:ext cx="5669280" cy="194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Sexual activity is not the main topic of concern for HF patients.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Legitimate Quality of Life issue/ psychological well-being </a:t>
            </a:r>
            <a:endParaRPr dirty="0"/>
          </a:p>
          <a:p>
            <a:pPr marL="286110" indent="-285750"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10% British marital breakdown 2014 related to sexual dysfunction</a:t>
            </a:r>
            <a:endParaRPr dirty="0"/>
          </a:p>
          <a:p>
            <a:pPr marL="360"/>
            <a:endParaRPr dirty="0"/>
          </a:p>
          <a:p>
            <a:pPr marL="360"/>
            <a:endParaRPr dirty="0"/>
          </a:p>
        </p:txBody>
      </p:sp>
      <p:sp>
        <p:nvSpPr>
          <p:cNvPr id="344" name="TextShape 4"/>
          <p:cNvSpPr txBox="1"/>
          <p:nvPr/>
        </p:nvSpPr>
        <p:spPr>
          <a:xfrm>
            <a:off x="6198239" y="5085360"/>
            <a:ext cx="5843705" cy="1511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140 million men  are currently affected by erectile dysfunction (Jackson et al. 2006).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84% men and 87% women with chronic heart failure suffer from sexual dysfunction.</a:t>
            </a:r>
            <a:r>
              <a:rPr lang="en-US" sz="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Schartz</a:t>
            </a:r>
            <a:r>
              <a:rPr lang="en-U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et al 2008</a:t>
            </a:r>
            <a:endParaRPr sz="1200" dirty="0"/>
          </a:p>
        </p:txBody>
      </p:sp>
      <p:sp>
        <p:nvSpPr>
          <p:cNvPr id="345" name="TextShape 5"/>
          <p:cNvSpPr txBox="1"/>
          <p:nvPr/>
        </p:nvSpPr>
        <p:spPr>
          <a:xfrm>
            <a:off x="4344572" y="30042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Sexual dysfunction in heart failure patients</a:t>
            </a: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dirty="0"/>
          </a:p>
        </p:txBody>
      </p:sp>
      <p:pic>
        <p:nvPicPr>
          <p:cNvPr id="346" name="Content Placeholder 8"/>
          <p:cNvPicPr/>
          <p:nvPr/>
        </p:nvPicPr>
        <p:blipFill>
          <a:blip r:embed="rId2"/>
          <a:stretch/>
        </p:blipFill>
        <p:spPr>
          <a:xfrm>
            <a:off x="0" y="2709000"/>
            <a:ext cx="4937760" cy="2098468"/>
          </a:xfrm>
          <a:prstGeom prst="rect">
            <a:avLst/>
          </a:prstGeom>
          <a:ln>
            <a:noFill/>
          </a:ln>
        </p:spPr>
      </p:pic>
      <p:pic>
        <p:nvPicPr>
          <p:cNvPr id="347" name="Picture 9"/>
          <p:cNvPicPr/>
          <p:nvPr/>
        </p:nvPicPr>
        <p:blipFill>
          <a:blip r:embed="rId3"/>
          <a:stretch/>
        </p:blipFill>
        <p:spPr>
          <a:xfrm>
            <a:off x="7612283" y="2709000"/>
            <a:ext cx="4579717" cy="209846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68994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4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3611" y="0"/>
            <a:ext cx="880710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10956" y="759655"/>
            <a:ext cx="36810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">
              <a:lnSpc>
                <a:spcPct val="100000"/>
              </a:lnSpc>
              <a:buClr>
                <a:srgbClr val="FFFFFF"/>
              </a:buClr>
            </a:pPr>
            <a:r>
              <a:rPr lang="en-US" spc="-1" dirty="0">
                <a:uFill>
                  <a:solidFill>
                    <a:srgbClr val="FFFFFF"/>
                  </a:solidFill>
                </a:uFill>
                <a:latin typeface="Calibri"/>
              </a:rPr>
              <a:t>Inclusion: </a:t>
            </a:r>
            <a:endParaRPr lang="en-US" spc="-1" dirty="0" smtClean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100000"/>
              </a:lnSpc>
              <a:buClr>
                <a:srgbClr val="FFFFFF"/>
              </a:buClr>
            </a:pPr>
            <a:r>
              <a:rPr lang="en-US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- RCT 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latin typeface="Calibri"/>
              </a:rPr>
              <a:t>or quasi-RCT. MI, PCI, CABG, heart failure, transplant, ICD, CRT.</a:t>
            </a:r>
            <a:endParaRPr lang="en-US" dirty="0"/>
          </a:p>
          <a:p>
            <a:pPr marL="28611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r>
              <a:rPr lang="en-US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3 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latin typeface="Calibri"/>
              </a:rPr>
              <a:t>RCT included 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en-US" sz="1200" spc="-1" dirty="0" err="1">
                <a:uFill>
                  <a:solidFill>
                    <a:srgbClr val="FFFFFF"/>
                  </a:solidFill>
                </a:uFill>
                <a:latin typeface="Calibri"/>
              </a:rPr>
              <a:t>Froelicher</a:t>
            </a: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Calibri"/>
              </a:rPr>
              <a:t> 1994, n=258, post MI, Seattle) Klein 2007, n=92, CR Pts, Israel) (Steinke 2004, n=115, CR Pts, USA</a:t>
            </a:r>
            <a:r>
              <a:rPr lang="en-US" sz="12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</a:p>
          <a:p>
            <a:pPr marL="28611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en-US" dirty="0"/>
          </a:p>
          <a:p>
            <a:pPr marL="360">
              <a:lnSpc>
                <a:spcPct val="100000"/>
              </a:lnSpc>
              <a:buClr>
                <a:srgbClr val="FFFFFF"/>
              </a:buClr>
            </a:pPr>
            <a:r>
              <a:rPr lang="en-US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- High 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latin typeface="Calibri"/>
              </a:rPr>
              <a:t>risk of bias: </a:t>
            </a:r>
            <a:endParaRPr lang="en-US" spc="-1" dirty="0" smtClean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611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r>
              <a:rPr lang="en-US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Attrition 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latin typeface="Calibri"/>
              </a:rPr>
              <a:t>25-42%, </a:t>
            </a:r>
            <a:endParaRPr lang="en-US" spc="-1" dirty="0" smtClean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611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r>
              <a:rPr lang="en-US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1 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latin typeface="Calibri"/>
              </a:rPr>
              <a:t>trial conducted 1977-79, 2 trials underpowered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 marL="360">
              <a:lnSpc>
                <a:spcPct val="100000"/>
              </a:lnSpc>
              <a:buClr>
                <a:srgbClr val="FFFFFF"/>
              </a:buClr>
            </a:pPr>
            <a:r>
              <a:rPr lang="en-US" spc="-1" dirty="0">
                <a:uFill>
                  <a:solidFill>
                    <a:srgbClr val="FFFFFF"/>
                  </a:solidFill>
                </a:uFill>
                <a:latin typeface="Calibri"/>
              </a:rPr>
              <a:t>Findings:</a:t>
            </a:r>
            <a:endParaRPr lang="en-US" dirty="0"/>
          </a:p>
          <a:p>
            <a:pPr marL="108000">
              <a:lnSpc>
                <a:spcPct val="100000"/>
              </a:lnSpc>
            </a:pPr>
            <a:r>
              <a:rPr lang="en-US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-Little 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latin typeface="Calibri"/>
              </a:rPr>
              <a:t>evidence on the effectiveness of sexual counselling for improving </a:t>
            </a:r>
            <a:r>
              <a:rPr lang="en-US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outcomes</a:t>
            </a:r>
            <a:endParaRPr lang="en-US" dirty="0" smtClean="0"/>
          </a:p>
          <a:p>
            <a:pPr marL="108000">
              <a:lnSpc>
                <a:spcPct val="100000"/>
              </a:lnSpc>
            </a:pPr>
            <a:r>
              <a:rPr lang="en-US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-  No 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latin typeface="Calibri"/>
              </a:rPr>
              <a:t>significant differences in QOL, psychological well-being, relationship satisfaction</a:t>
            </a:r>
            <a:endParaRPr lang="en-US" dirty="0"/>
          </a:p>
          <a:p>
            <a:pPr marL="108000">
              <a:lnSpc>
                <a:spcPct val="100000"/>
              </a:lnSpc>
            </a:pPr>
            <a:r>
              <a:rPr lang="en-US" dirty="0" smtClean="0"/>
              <a:t>- </a:t>
            </a:r>
            <a:r>
              <a:rPr lang="en-US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Limited 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latin typeface="Calibri"/>
              </a:rPr>
              <a:t>evidence, Group-based interventions show promise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04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60"/>
            <a:ext cx="5334000" cy="3784210"/>
          </a:xfrm>
        </p:spPr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24" y="0"/>
            <a:ext cx="6107724" cy="5809957"/>
          </a:xfrm>
          <a:prstGeom prst="rect">
            <a:avLst/>
          </a:prstGeom>
        </p:spPr>
      </p:pic>
      <p:pic>
        <p:nvPicPr>
          <p:cNvPr id="6" name="Picture 4" descr="Image result for PLISSIT model and heart fail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73" y="0"/>
            <a:ext cx="6330461" cy="614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868573" y="6201556"/>
            <a:ext cx="6295292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</a:rPr>
              <a:t>Jaarsma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</a:rPr>
              <a:t>, T. (2016). Sexual function of patients with heart failure: facts and numbers: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</a:rPr>
              <a:t>Sexual function and heart failure</a:t>
            </a:r>
            <a:r>
              <a:rPr lang="en-US" altLang="en-US" sz="1200" dirty="0" smtClean="0">
                <a:latin typeface="+mn-lt"/>
              </a:rPr>
              <a:t>.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777777"/>
                </a:solidFill>
                <a:effectLst/>
                <a:latin typeface="+mn-lt"/>
              </a:rPr>
              <a:t>ESC Heart Failure 4(1)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inheri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996" y="5919281"/>
            <a:ext cx="578885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Steinke, E.E., </a:t>
            </a:r>
            <a:r>
              <a:rPr lang="en-US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Jaarsma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, T., </a:t>
            </a:r>
            <a:r>
              <a:rPr lang="en-US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Barnason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, S.A., Byrne, M., Doherty, S., Dougherty, C.M., </a:t>
            </a:r>
            <a:r>
              <a:rPr lang="en-US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Fridlund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, B., </a:t>
            </a:r>
            <a:r>
              <a:rPr lang="en-US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Kautz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, D.D., </a:t>
            </a:r>
            <a:r>
              <a:rPr lang="en-US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Mårtensson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, J., </a:t>
            </a:r>
            <a:r>
              <a:rPr lang="en-US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Mosack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, V. and Moser, D.K., 2013. Sexual counselling for individuals with cardiovascular disease and their partners: a consensus document from the American Heart Association and the ESC Council on Cardiovascular Nursing and Allied Professions (CCNAP). </a:t>
            </a:r>
            <a:r>
              <a:rPr lang="en-US" sz="1100" i="1" dirty="0">
                <a:solidFill>
                  <a:srgbClr val="222222"/>
                </a:solidFill>
                <a:latin typeface="Arial" panose="020B0604020202020204" pitchFamily="34" charset="0"/>
              </a:rPr>
              <a:t>European heart journal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1100" i="1" dirty="0">
                <a:solidFill>
                  <a:srgbClr val="222222"/>
                </a:solidFill>
                <a:latin typeface="Arial" panose="020B0604020202020204" pitchFamily="34" charset="0"/>
              </a:rPr>
              <a:t>34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(41), pp.3217-3235.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5546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researchgate.net/publication/308243056/figure/fig1/AS:408123161497601@1474315552634/Factors-related-to-sexual-problems-in-heart-failure-patients_W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63" y="1434058"/>
            <a:ext cx="9115864" cy="52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9835462" y="4824515"/>
            <a:ext cx="2356538" cy="2033485"/>
          </a:xfrm>
          <a:prstGeom prst="cloudCallout">
            <a:avLst>
              <a:gd name="adj1" fmla="val -100771"/>
              <a:gd name="adj2" fmla="val -420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IE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Knowledge relieves anxiety</a:t>
            </a:r>
            <a:endParaRPr lang="en-IE" sz="1600" dirty="0"/>
          </a:p>
          <a:p>
            <a:pPr algn="ctr">
              <a:lnSpc>
                <a:spcPct val="100000"/>
              </a:lnSpc>
            </a:pPr>
            <a:r>
              <a:rPr lang="en-IE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↑ confidence alleviates fear</a:t>
            </a:r>
            <a:endParaRPr lang="en-IE" sz="1600" dirty="0"/>
          </a:p>
        </p:txBody>
      </p:sp>
      <p:sp>
        <p:nvSpPr>
          <p:cNvPr id="4" name="Oval Callout 3"/>
          <p:cNvSpPr/>
          <p:nvPr/>
        </p:nvSpPr>
        <p:spPr>
          <a:xfrm>
            <a:off x="8756543" y="656085"/>
            <a:ext cx="3208149" cy="1775021"/>
          </a:xfrm>
          <a:prstGeom prst="wedgeEllipseCallout">
            <a:avLst>
              <a:gd name="adj1" fmla="val -33876"/>
              <a:gd name="adj2" fmla="val 7210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IE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role of  endothelial dysfunction and ED in non-ischemic  cardiomyopathy is unknown</a:t>
            </a:r>
            <a:endParaRPr lang="en-IE" dirty="0"/>
          </a:p>
        </p:txBody>
      </p:sp>
      <p:sp>
        <p:nvSpPr>
          <p:cNvPr id="5" name="Oval Callout 4"/>
          <p:cNvSpPr/>
          <p:nvPr/>
        </p:nvSpPr>
        <p:spPr>
          <a:xfrm>
            <a:off x="6447294" y="-23712"/>
            <a:ext cx="2526224" cy="1108594"/>
          </a:xfrm>
          <a:prstGeom prst="wedgeEllipseCallout">
            <a:avLst>
              <a:gd name="adj1" fmla="val -25741"/>
              <a:gd name="adj2" fmla="val 9046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IE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ED is a vascular predictor of CVD</a:t>
            </a:r>
            <a:endParaRPr lang="en-IE" sz="1400" dirty="0"/>
          </a:p>
        </p:txBody>
      </p:sp>
      <p:sp>
        <p:nvSpPr>
          <p:cNvPr id="6" name="Cloud Callout 5"/>
          <p:cNvSpPr/>
          <p:nvPr/>
        </p:nvSpPr>
        <p:spPr>
          <a:xfrm>
            <a:off x="9376475" y="3318617"/>
            <a:ext cx="2815525" cy="1047184"/>
          </a:xfrm>
          <a:prstGeom prst="cloudCallout">
            <a:avLst>
              <a:gd name="adj1" fmla="val -149918"/>
              <a:gd name="adj2" fmla="val 13742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Exercise improves mood &amp; </a:t>
            </a:r>
            <a:r>
              <a:rPr lang="en-US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libido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2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extShape 1"/>
          <p:cNvSpPr txBox="1"/>
          <p:nvPr/>
        </p:nvSpPr>
        <p:spPr>
          <a:xfrm>
            <a:off x="5767753" y="5262785"/>
            <a:ext cx="5914800" cy="18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en-US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Assuming sexual dysfunction isn’t ignored…….</a:t>
            </a:r>
            <a:endParaRPr b="1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endParaRPr b="1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 we have a very narrow view of sexuality?</a:t>
            </a:r>
            <a:endParaRPr b="1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endParaRPr b="1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 it a purely biomedical approach?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380" name="TextShape 2"/>
          <p:cNvSpPr txBox="1"/>
          <p:nvPr/>
        </p:nvSpPr>
        <p:spPr>
          <a:xfrm>
            <a:off x="5767753" y="414276"/>
            <a:ext cx="7670031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penis is a barometer of 
endothelial or vascular health……..</a:t>
            </a:r>
            <a:endParaRPr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886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39" y="1427871"/>
            <a:ext cx="10818056" cy="543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6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/>
          <a:stretch/>
        </p:blipFill>
        <p:spPr>
          <a:xfrm>
            <a:off x="179639" y="0"/>
            <a:ext cx="11676563" cy="702900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37902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thank you for liste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96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72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TRED HF speaking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 smtClean="0"/>
              <a:t>Recovered LVEF: Remission or Cure????</a:t>
            </a:r>
          </a:p>
          <a:p>
            <a:r>
              <a:rPr lang="en-IE" dirty="0" smtClean="0"/>
              <a:t>Primary end points: - reduction LVEF &gt;10% and to &lt;50%</a:t>
            </a:r>
          </a:p>
          <a:p>
            <a:pPr marL="0" indent="0">
              <a:buNone/>
            </a:pPr>
            <a:r>
              <a:rPr lang="en-IE" dirty="0"/>
              <a:t>	</a:t>
            </a:r>
            <a:r>
              <a:rPr lang="en-IE" dirty="0" smtClean="0"/>
              <a:t>		    Increase in LVEDV by &gt;10% and to above normal range</a:t>
            </a:r>
          </a:p>
          <a:p>
            <a:pPr marL="0" indent="0">
              <a:buNone/>
            </a:pPr>
            <a:r>
              <a:rPr lang="en-IE" dirty="0"/>
              <a:t> </a:t>
            </a:r>
            <a:r>
              <a:rPr lang="en-IE" dirty="0" smtClean="0"/>
              <a:t>                                      Two fold rise in NT-pro BNP and &gt;400ng/l</a:t>
            </a:r>
          </a:p>
          <a:p>
            <a:pPr marL="0" indent="0">
              <a:buNone/>
            </a:pPr>
            <a:r>
              <a:rPr lang="en-IE" dirty="0"/>
              <a:t> </a:t>
            </a:r>
            <a:r>
              <a:rPr lang="en-IE" dirty="0" smtClean="0"/>
              <a:t>                                      Clinical evidence of heart failure</a:t>
            </a:r>
          </a:p>
          <a:p>
            <a:r>
              <a:rPr lang="en-IE" dirty="0" smtClean="0"/>
              <a:t> Four </a:t>
            </a:r>
            <a:r>
              <a:rPr lang="en-IE" dirty="0"/>
              <a:t>in ten patients with recovered dilated cardiomyopathy will have a relapse within 6 months of starting phased withdrawal of pharmacological treatment for heart failure</a:t>
            </a:r>
            <a:r>
              <a:rPr lang="en-IE" dirty="0" smtClean="0"/>
              <a:t>.</a:t>
            </a:r>
          </a:p>
          <a:p>
            <a:r>
              <a:rPr lang="en-IE" dirty="0" smtClean="0"/>
              <a:t>Most relapsed within 8 weeks</a:t>
            </a:r>
          </a:p>
          <a:p>
            <a:r>
              <a:rPr lang="en-IE" dirty="0" smtClean="0"/>
              <a:t>Likely to be even greater in the long term</a:t>
            </a:r>
          </a:p>
          <a:p>
            <a:r>
              <a:rPr lang="en-IE" dirty="0" smtClean="0"/>
              <a:t>If the patient insists on trial of withdrawal a robust monitoring plan should be in place</a:t>
            </a:r>
          </a:p>
          <a:p>
            <a:r>
              <a:rPr lang="en-IE" dirty="0" smtClean="0"/>
              <a:t>Until </a:t>
            </a:r>
            <a:r>
              <a:rPr lang="en-IE" dirty="0"/>
              <a:t>robust predictors of relapse are defined, treatment should continue indefinitely.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07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193925"/>
            <a:ext cx="10820400" cy="4024313"/>
          </a:xfrm>
        </p:spPr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15" y="1210614"/>
            <a:ext cx="11453015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stable heart failure patient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60608" y="2194559"/>
            <a:ext cx="5659192" cy="4024125"/>
          </a:xfrm>
        </p:spPr>
        <p:txBody>
          <a:bodyPr>
            <a:normAutofit fontScale="92500"/>
          </a:bodyPr>
          <a:lstStyle/>
          <a:p>
            <a:r>
              <a:rPr lang="en-IE" dirty="0"/>
              <a:t>Patients with heart failure (HF) are often considered clinically stable if they are receiving treatment and show no physical signs and symptoms suggestive of worsening cardiac </a:t>
            </a:r>
            <a:r>
              <a:rPr lang="en-IE" dirty="0" smtClean="0"/>
              <a:t>function </a:t>
            </a:r>
            <a:r>
              <a:rPr lang="en-IE" sz="1300" dirty="0" smtClean="0"/>
              <a:t>(Hani et al , 2017). </a:t>
            </a:r>
            <a:endParaRPr lang="en-IE" sz="1300" dirty="0"/>
          </a:p>
          <a:p>
            <a:r>
              <a:rPr lang="en-IE" dirty="0" smtClean="0"/>
              <a:t>Heart </a:t>
            </a:r>
            <a:r>
              <a:rPr lang="en-IE" dirty="0"/>
              <a:t>Failure Model of Care (2012) advocates two structured visits per year in primary care</a:t>
            </a:r>
          </a:p>
          <a:p>
            <a:pPr marL="0" indent="0">
              <a:buNone/>
            </a:pPr>
            <a:r>
              <a:rPr lang="en-US" dirty="0" smtClean="0"/>
              <a:t>1. Clinical </a:t>
            </a:r>
            <a:r>
              <a:rPr lang="en-US" dirty="0"/>
              <a:t>assessment</a:t>
            </a:r>
          </a:p>
          <a:p>
            <a:pPr marL="0" indent="0">
              <a:buNone/>
            </a:pPr>
            <a:r>
              <a:rPr lang="en-US" dirty="0" smtClean="0"/>
              <a:t>2. Review </a:t>
            </a:r>
            <a:r>
              <a:rPr lang="en-US" dirty="0"/>
              <a:t>of medications</a:t>
            </a:r>
          </a:p>
          <a:p>
            <a:pPr marL="0" indent="0">
              <a:buNone/>
            </a:pPr>
            <a:r>
              <a:rPr lang="en-IE" dirty="0" smtClean="0"/>
              <a:t>3. Assessment </a:t>
            </a:r>
            <a:r>
              <a:rPr lang="en-IE" dirty="0"/>
              <a:t>of self care and education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IE" dirty="0"/>
              <a:t>However, a lack of clinically observable signs and symptoms of worsening HF may not always be indicative of a patient's long‐term prognosis</a:t>
            </a:r>
          </a:p>
          <a:p>
            <a:r>
              <a:rPr lang="en-IE" dirty="0"/>
              <a:t>HF </a:t>
            </a:r>
            <a:r>
              <a:rPr lang="en-IE" dirty="0" smtClean="0"/>
              <a:t>is </a:t>
            </a:r>
            <a:r>
              <a:rPr lang="en-IE" dirty="0"/>
              <a:t>a progressive disorder, and ongoing cardiac structural and functional deterioration is present in many patients who are asymptomatic or mildly symptomatic.</a:t>
            </a:r>
          </a:p>
          <a:p>
            <a:r>
              <a:rPr lang="en-IE" dirty="0"/>
              <a:t>Sudden cardiac </a:t>
            </a:r>
            <a:r>
              <a:rPr lang="en-IE" dirty="0" smtClean="0"/>
              <a:t>death </a:t>
            </a:r>
            <a:r>
              <a:rPr lang="en-IE" dirty="0"/>
              <a:t>is most common in patients with mild or moderate HF symptoms who could be considered ‘clinically stable’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0" y="621166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1400" dirty="0">
                <a:solidFill>
                  <a:srgbClr val="000000"/>
                </a:solidFill>
                <a:latin typeface="Calibri Light" panose="020F0302020204030204" pitchFamily="34" charset="0"/>
              </a:rPr>
              <a:t>Silent disease progression in clinically stable heart </a:t>
            </a:r>
            <a:r>
              <a:rPr lang="en-IE" sz="14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failure</a:t>
            </a:r>
            <a:r>
              <a:rPr lang="en-IE" sz="1400" u="sng" dirty="0" err="1">
                <a:solidFill>
                  <a:srgbClr val="0563C1"/>
                </a:solidFill>
                <a:latin typeface="Calibri Light" panose="020F0302020204030204" pitchFamily="34" charset="0"/>
              </a:rPr>
              <a:t>Hani</a:t>
            </a:r>
            <a:r>
              <a:rPr lang="en-IE" sz="1400" u="sng" dirty="0">
                <a:solidFill>
                  <a:srgbClr val="0563C1"/>
                </a:solidFill>
                <a:latin typeface="Calibri Light" panose="020F0302020204030204" pitchFamily="34" charset="0"/>
              </a:rPr>
              <a:t> N. </a:t>
            </a:r>
            <a:r>
              <a:rPr lang="en-IE" sz="1400" u="sng" dirty="0" err="1">
                <a:solidFill>
                  <a:srgbClr val="0563C1"/>
                </a:solidFill>
                <a:latin typeface="Calibri Light" panose="020F0302020204030204" pitchFamily="34" charset="0"/>
              </a:rPr>
              <a:t>Sabbah</a:t>
            </a:r>
            <a:r>
              <a:rPr lang="en-IE" sz="1400" dirty="0">
                <a:solidFill>
                  <a:srgbClr val="000000"/>
                </a:solidFill>
                <a:latin typeface="Calibri Light" panose="020F0302020204030204" pitchFamily="34" charset="0"/>
              </a:rPr>
              <a:t>   </a:t>
            </a:r>
            <a:r>
              <a:rPr lang="en-IE" sz="1400" u="sng" dirty="0" err="1">
                <a:solidFill>
                  <a:srgbClr val="0563C1"/>
                </a:solidFill>
                <a:latin typeface="Calibri Light" panose="020F0302020204030204" pitchFamily="34" charset="0"/>
              </a:rPr>
              <a:t>Eur</a:t>
            </a:r>
            <a:r>
              <a:rPr lang="en-IE" sz="1400" u="sng" dirty="0">
                <a:solidFill>
                  <a:srgbClr val="0563C1"/>
                </a:solidFill>
                <a:latin typeface="Calibri Light" panose="020F0302020204030204" pitchFamily="34" charset="0"/>
              </a:rPr>
              <a:t> J Heart Fail</a:t>
            </a:r>
            <a:r>
              <a:rPr lang="en-IE" sz="1400" dirty="0">
                <a:solidFill>
                  <a:srgbClr val="000000"/>
                </a:solidFill>
                <a:latin typeface="Calibri Light" panose="020F0302020204030204" pitchFamily="34" charset="0"/>
              </a:rPr>
              <a:t>. 2017 Apr; 19(4): 469–478.</a:t>
            </a:r>
            <a:endParaRPr lang="en-IE" sz="1400" dirty="0">
              <a:solidFill>
                <a:srgbClr val="000000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71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546" y="1352283"/>
            <a:ext cx="6143222" cy="4866402"/>
          </a:xfrm>
        </p:spPr>
        <p:txBody>
          <a:bodyPr>
            <a:normAutofit/>
          </a:bodyPr>
          <a:lstStyle/>
          <a:p>
            <a:r>
              <a:rPr lang="en-IE" dirty="0" smtClean="0"/>
              <a:t>PARADIGM HF Trial (2014)</a:t>
            </a:r>
          </a:p>
          <a:p>
            <a:r>
              <a:rPr lang="en-IE" sz="2000" dirty="0" smtClean="0"/>
              <a:t>Angiotensin receptor-</a:t>
            </a:r>
            <a:r>
              <a:rPr lang="en-IE" sz="2000" dirty="0" err="1" smtClean="0"/>
              <a:t>neprilysin</a:t>
            </a:r>
            <a:r>
              <a:rPr lang="en-IE" sz="2000" dirty="0" smtClean="0"/>
              <a:t> inhibitor V </a:t>
            </a:r>
            <a:r>
              <a:rPr lang="en-IE" sz="2000" dirty="0" err="1" smtClean="0"/>
              <a:t>enalapril</a:t>
            </a:r>
            <a:r>
              <a:rPr lang="en-IE" sz="2000" dirty="0" smtClean="0"/>
              <a:t>.</a:t>
            </a:r>
          </a:p>
          <a:p>
            <a:r>
              <a:rPr lang="en-IE" sz="2000" dirty="0" smtClean="0"/>
              <a:t>Double-blind trial, n=8442, EF&lt;40%</a:t>
            </a:r>
          </a:p>
          <a:p>
            <a:r>
              <a:rPr lang="en-IE" sz="2000" dirty="0" smtClean="0"/>
              <a:t>Primary outcome composite of death CV causes or hospitalisations</a:t>
            </a:r>
          </a:p>
          <a:p>
            <a:r>
              <a:rPr lang="en-IE" sz="2000" dirty="0"/>
              <a:t>A total of 711 patients (17.0</a:t>
            </a:r>
            <a:r>
              <a:rPr lang="en-IE" sz="2000" dirty="0" smtClean="0"/>
              <a:t>%) </a:t>
            </a:r>
            <a:r>
              <a:rPr lang="en-IE" sz="2000" dirty="0" err="1" smtClean="0"/>
              <a:t>entresto</a:t>
            </a:r>
            <a:r>
              <a:rPr lang="en-IE" sz="2000" dirty="0" smtClean="0"/>
              <a:t> group and </a:t>
            </a:r>
            <a:r>
              <a:rPr lang="en-IE" sz="2000" dirty="0"/>
              <a:t>835 patients (19.8%) </a:t>
            </a:r>
            <a:r>
              <a:rPr lang="en-IE" sz="2000" dirty="0" err="1" smtClean="0"/>
              <a:t>enalapril</a:t>
            </a:r>
            <a:r>
              <a:rPr lang="en-IE" sz="2000" dirty="0" smtClean="0"/>
              <a:t> </a:t>
            </a:r>
            <a:r>
              <a:rPr lang="en-IE" sz="2000" dirty="0"/>
              <a:t>died (hazard ratio for death from any cause, 0.84; 95% CI, 0.76 to 0.93; P&lt;0.001); </a:t>
            </a:r>
            <a:endParaRPr lang="en-IE" sz="2000" dirty="0" smtClean="0"/>
          </a:p>
          <a:p>
            <a:r>
              <a:rPr lang="en-IE" sz="2000" dirty="0" smtClean="0"/>
              <a:t>1 in 4 HF patients will die within 3 years &amp;</a:t>
            </a:r>
          </a:p>
          <a:p>
            <a:pPr marL="0" indent="0">
              <a:buNone/>
            </a:pPr>
            <a:r>
              <a:rPr lang="en-IE" sz="2000" dirty="0" smtClean="0"/>
              <a:t>   Sudden death is often the first manifestation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7768" y="1"/>
            <a:ext cx="5894231" cy="621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878" y="6067485"/>
            <a:ext cx="65811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McMurray, J.J., Packer, M., Desai, A.S., Gong, J.,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Lefkowitz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, M.P.,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Rizkala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, A.R., Rouleau, J.L., Shi, V.C., Solomon, S.D.,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Swedberg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, K. and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Zile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, M.R., 2014. Angiotensin–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neprilysin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inhibition versus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enalapril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in heart failure. 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New England Journal of Medicine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371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(11), pp.993-1004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43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1. Clinical assessment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718940"/>
              </p:ext>
            </p:extLst>
          </p:nvPr>
        </p:nvGraphicFramePr>
        <p:xfrm>
          <a:off x="685800" y="2193925"/>
          <a:ext cx="10820400" cy="446445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43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9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7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4906">
                <a:tc>
                  <a:txBody>
                    <a:bodyPr/>
                    <a:lstStyle/>
                    <a:p>
                      <a:r>
                        <a:rPr lang="en-IE" dirty="0" smtClean="0"/>
                        <a:t>HEART FAILURE MODEL OF CARE (2012)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906">
                <a:tc>
                  <a:txBody>
                    <a:bodyPr/>
                    <a:lstStyle/>
                    <a:p>
                      <a:r>
                        <a:rPr lang="en-IE" dirty="0" smtClean="0"/>
                        <a:t>Record on a practice heart failure register, EF,</a:t>
                      </a:r>
                      <a:r>
                        <a:rPr lang="en-IE" baseline="0" dirty="0" smtClean="0"/>
                        <a:t> last echocardiogram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Heart rate,</a:t>
                      </a:r>
                      <a:r>
                        <a:rPr lang="en-IE" baseline="0" dirty="0" smtClean="0"/>
                        <a:t> B/P, 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Smoking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906">
                <a:tc>
                  <a:txBody>
                    <a:bodyPr/>
                    <a:lstStyle/>
                    <a:p>
                      <a:r>
                        <a:rPr lang="en-IE" dirty="0" smtClean="0"/>
                        <a:t>Determine unscheduled primary care/secondary care visits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Oedema, </a:t>
                      </a:r>
                      <a:r>
                        <a:rPr lang="en-IE" dirty="0" err="1" smtClean="0"/>
                        <a:t>bibasal</a:t>
                      </a:r>
                      <a:r>
                        <a:rPr lang="en-IE" dirty="0" smtClean="0"/>
                        <a:t> creps, New Symptoms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Alcohol</a:t>
                      </a:r>
                      <a:r>
                        <a:rPr lang="en-IE" baseline="0" dirty="0" smtClean="0"/>
                        <a:t> intake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827">
                <a:tc>
                  <a:txBody>
                    <a:bodyPr/>
                    <a:lstStyle/>
                    <a:p>
                      <a:r>
                        <a:rPr lang="en-IE" dirty="0" smtClean="0"/>
                        <a:t>Annual ECG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Dyspnoea &amp; 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Social issues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4906">
                <a:tc>
                  <a:txBody>
                    <a:bodyPr/>
                    <a:lstStyle/>
                    <a:p>
                      <a:r>
                        <a:rPr lang="en-IE" dirty="0" smtClean="0"/>
                        <a:t>Creatinine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Co-morbidities: diabetes, COPD, IHD, depression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14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" y="4266864"/>
            <a:ext cx="5917809" cy="25812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80006" y="117567"/>
            <a:ext cx="8610600" cy="1293028"/>
          </a:xfrm>
        </p:spPr>
        <p:txBody>
          <a:bodyPr/>
          <a:lstStyle/>
          <a:p>
            <a:r>
              <a:rPr lang="en-IE" dirty="0" smtClean="0"/>
              <a:t>Clinical assessment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65295" y="1533377"/>
            <a:ext cx="5334000" cy="4024125"/>
          </a:xfrm>
        </p:spPr>
        <p:txBody>
          <a:bodyPr/>
          <a:lstStyle/>
          <a:p>
            <a:r>
              <a:rPr lang="en-IE" dirty="0" smtClean="0"/>
              <a:t> </a:t>
            </a:r>
            <a:r>
              <a:rPr lang="en-IE" dirty="0"/>
              <a:t>ECHO following GDMT achieved x 3-6 months </a:t>
            </a:r>
          </a:p>
          <a:p>
            <a:r>
              <a:rPr lang="en-IE" dirty="0"/>
              <a:t>Decision regarding device therapy</a:t>
            </a:r>
          </a:p>
          <a:p>
            <a:r>
              <a:rPr lang="en-IE" dirty="0"/>
              <a:t>Change in clinical status</a:t>
            </a:r>
          </a:p>
          <a:p>
            <a:r>
              <a:rPr lang="en-IE" dirty="0"/>
              <a:t>Routine surveillance in the absence of change in clinical status is unwarranted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9396045" y="1589646"/>
            <a:ext cx="5994009" cy="4808089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/>
              <a:t>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41730"/>
            <a:ext cx="5929629" cy="28519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5688" y="3816954"/>
            <a:ext cx="6466312" cy="305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6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34751" y="201666"/>
            <a:ext cx="8610600" cy="1293028"/>
          </a:xfrm>
        </p:spPr>
        <p:txBody>
          <a:bodyPr/>
          <a:lstStyle/>
          <a:p>
            <a:r>
              <a:rPr lang="en-IE" dirty="0" smtClean="0"/>
              <a:t>Heart Rate Matters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6326" y="1364566"/>
            <a:ext cx="5889674" cy="2917597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72200" y="1871003"/>
            <a:ext cx="5883812" cy="4347681"/>
          </a:xfrm>
        </p:spPr>
        <p:txBody>
          <a:bodyPr>
            <a:normAutofit fontScale="92500" lnSpcReduction="10000"/>
          </a:bodyPr>
          <a:lstStyle/>
          <a:p>
            <a:r>
              <a:rPr lang="en-IE" dirty="0" smtClean="0"/>
              <a:t>373 </a:t>
            </a:r>
            <a:r>
              <a:rPr lang="en-IE" dirty="0"/>
              <a:t>(67.9%) were within </a:t>
            </a:r>
            <a:r>
              <a:rPr lang="en-IE" dirty="0">
                <a:hlinkClick r:id="rId3" tooltip="Learn more about Heart Rate"/>
              </a:rPr>
              <a:t>heart rate</a:t>
            </a:r>
            <a:r>
              <a:rPr lang="en-IE" dirty="0"/>
              <a:t> target guidelines of less than 70 beats per minute (bpm). </a:t>
            </a:r>
            <a:endParaRPr lang="en-IE" dirty="0" smtClean="0"/>
          </a:p>
          <a:p>
            <a:r>
              <a:rPr lang="en-IE" dirty="0" smtClean="0"/>
              <a:t>176 </a:t>
            </a:r>
            <a:r>
              <a:rPr lang="en-IE" dirty="0"/>
              <a:t>(32.1%)  ≥ 70 bpm and 117 (21.3%) patients had resting heart rates &gt; 75 </a:t>
            </a:r>
            <a:r>
              <a:rPr lang="en-IE" dirty="0" smtClean="0"/>
              <a:t>bpm. </a:t>
            </a:r>
            <a:r>
              <a:rPr lang="en-IE" dirty="0"/>
              <a:t> </a:t>
            </a:r>
            <a:r>
              <a:rPr lang="en-IE" dirty="0" smtClean="0"/>
              <a:t>Average HR 80</a:t>
            </a:r>
          </a:p>
          <a:p>
            <a:r>
              <a:rPr lang="en-IE" dirty="0" smtClean="0"/>
              <a:t>42% of the diabetic cohort not at target</a:t>
            </a:r>
          </a:p>
          <a:p>
            <a:r>
              <a:rPr lang="en-IE" dirty="0" smtClean="0"/>
              <a:t>56% of COPD group not at target.</a:t>
            </a:r>
          </a:p>
          <a:p>
            <a:r>
              <a:rPr lang="en-IE" dirty="0" smtClean="0"/>
              <a:t>Those not achieving target HR only 76% on </a:t>
            </a:r>
            <a:r>
              <a:rPr lang="en-IE" dirty="0" err="1" smtClean="0"/>
              <a:t>betablockers</a:t>
            </a:r>
            <a:endParaRPr lang="en-IE" dirty="0" smtClean="0"/>
          </a:p>
          <a:p>
            <a:r>
              <a:rPr lang="en-IE" dirty="0" smtClean="0"/>
              <a:t>Persistent </a:t>
            </a:r>
            <a:r>
              <a:rPr lang="en-IE" dirty="0"/>
              <a:t>tachycardia may be a manifestation of severe cardiac dysfunction or </a:t>
            </a:r>
            <a:r>
              <a:rPr lang="en-IE" dirty="0" err="1"/>
              <a:t>noncardiovascular</a:t>
            </a:r>
            <a:r>
              <a:rPr lang="en-IE" dirty="0"/>
              <a:t> disease, such as thyroid dysfunction.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6326" y="428216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Higher heart rates are associated with increased risk of cardiovascular death and or </a:t>
            </a:r>
            <a:r>
              <a:rPr lang="en-IE" dirty="0" smtClean="0"/>
              <a:t>hospitalisations </a:t>
            </a:r>
            <a:r>
              <a:rPr lang="en-IE" dirty="0"/>
              <a:t>due to heart failure.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For every 1 bpm increase in heart rate the risk increased by 3% </a:t>
            </a:r>
            <a:r>
              <a:rPr lang="en-IE" dirty="0" smtClean="0"/>
              <a:t>. (SHIFT Trial, 2010)</a:t>
            </a: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N=549 / 12 centres</a:t>
            </a:r>
          </a:p>
        </p:txBody>
      </p:sp>
    </p:spTree>
    <p:extLst>
      <p:ext uri="{BB962C8B-B14F-4D97-AF65-F5344CB8AC3E}">
        <p14:creationId xmlns:p14="http://schemas.microsoft.com/office/powerpoint/2010/main" val="318645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342" y="764373"/>
            <a:ext cx="9945858" cy="1293028"/>
          </a:xfrm>
        </p:spPr>
        <p:txBody>
          <a:bodyPr>
            <a:normAutofit/>
          </a:bodyPr>
          <a:lstStyle/>
          <a:p>
            <a:r>
              <a:rPr lang="en-IE" sz="3600" dirty="0" smtClean="0"/>
              <a:t>Competing priorities of multimorbidity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53006229"/>
              </p:ext>
            </p:extLst>
          </p:nvPr>
        </p:nvGraphicFramePr>
        <p:xfrm>
          <a:off x="5824025" y="2193925"/>
          <a:ext cx="6246055" cy="44882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246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3996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ARISE-HF</a:t>
                      </a:r>
                      <a:r>
                        <a:rPr lang="en-IE" baseline="0" dirty="0" smtClean="0"/>
                        <a:t> Framework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308">
                <a:tc>
                  <a:txBody>
                    <a:bodyPr/>
                    <a:lstStyle/>
                    <a:p>
                      <a:r>
                        <a:rPr lang="en-IE" b="1" dirty="0" smtClean="0"/>
                        <a:t>A- </a:t>
                      </a:r>
                      <a:r>
                        <a:rPr lang="en-IE" b="0" dirty="0" smtClean="0"/>
                        <a:t>A</a:t>
                      </a:r>
                      <a:r>
                        <a:rPr lang="en-IE" dirty="0" smtClean="0"/>
                        <a:t>cknowledge multimorbidity</a:t>
                      </a:r>
                      <a:r>
                        <a:rPr lang="en-IE" baseline="0" dirty="0" smtClean="0"/>
                        <a:t> as a clinical syndrome that is associated with poor health outcomes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308">
                <a:tc>
                  <a:txBody>
                    <a:bodyPr/>
                    <a:lstStyle/>
                    <a:p>
                      <a:r>
                        <a:rPr lang="en-IE" b="1" dirty="0" smtClean="0"/>
                        <a:t>R-</a:t>
                      </a:r>
                      <a:r>
                        <a:rPr lang="en-IE" dirty="0" smtClean="0"/>
                        <a:t> Routinely profile all patients hospitalised with HF to determine the extent of concurrent multimorbidity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6154">
                <a:tc>
                  <a:txBody>
                    <a:bodyPr/>
                    <a:lstStyle/>
                    <a:p>
                      <a:r>
                        <a:rPr lang="en-IE" b="1" dirty="0" smtClean="0"/>
                        <a:t>I-</a:t>
                      </a:r>
                      <a:r>
                        <a:rPr lang="en-IE" dirty="0" smtClean="0"/>
                        <a:t> Identify individualised</a:t>
                      </a:r>
                      <a:r>
                        <a:rPr lang="en-IE" baseline="0" dirty="0" smtClean="0"/>
                        <a:t> priorities and person centred goals based on the extent and nature of multimorbidity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6154">
                <a:tc>
                  <a:txBody>
                    <a:bodyPr/>
                    <a:lstStyle/>
                    <a:p>
                      <a:r>
                        <a:rPr lang="en-IE" b="1" dirty="0" smtClean="0"/>
                        <a:t>S-</a:t>
                      </a:r>
                      <a:r>
                        <a:rPr lang="en-IE" dirty="0" smtClean="0"/>
                        <a:t> Support individualised home-based multidisciplinary case management to supplement standard HF management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7308">
                <a:tc>
                  <a:txBody>
                    <a:bodyPr/>
                    <a:lstStyle/>
                    <a:p>
                      <a:r>
                        <a:rPr lang="en-IE" b="1" dirty="0" smtClean="0"/>
                        <a:t>E-</a:t>
                      </a:r>
                      <a:r>
                        <a:rPr lang="en-IE" dirty="0" smtClean="0"/>
                        <a:t> Evaluate health outcomes well beyond acute hospitalisation and encompass all-cause</a:t>
                      </a:r>
                      <a:r>
                        <a:rPr lang="en-IE" baseline="0" dirty="0" smtClean="0"/>
                        <a:t> events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8812" y="2335237"/>
            <a:ext cx="5219114" cy="388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9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3157</TotalTime>
  <Words>1555</Words>
  <Application>Microsoft Office PowerPoint</Application>
  <PresentationFormat>Widescreen</PresentationFormat>
  <Paragraphs>194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DejaVu Sans</vt:lpstr>
      <vt:lpstr>Helvetica</vt:lpstr>
      <vt:lpstr>inherit</vt:lpstr>
      <vt:lpstr>Lucida Sans</vt:lpstr>
      <vt:lpstr>Roboto</vt:lpstr>
      <vt:lpstr>Vapor Trail</vt:lpstr>
      <vt:lpstr>A checklist for the stable heart failure patient</vt:lpstr>
      <vt:lpstr>PowerPoint Presentation</vt:lpstr>
      <vt:lpstr>PowerPoint Presentation</vt:lpstr>
      <vt:lpstr>The stable heart failure patient</vt:lpstr>
      <vt:lpstr> </vt:lpstr>
      <vt:lpstr>1. Clinical assessment</vt:lpstr>
      <vt:lpstr>Clinical assessment</vt:lpstr>
      <vt:lpstr>Heart Rate Matters</vt:lpstr>
      <vt:lpstr>Competing priorities of multimorbidity</vt:lpstr>
      <vt:lpstr>PowerPoint Presentation</vt:lpstr>
      <vt:lpstr>Anxiety &amp; Depression</vt:lpstr>
      <vt:lpstr>PowerPoint Presentation</vt:lpstr>
      <vt:lpstr>Audit of Anxiety &amp; depression HF Clinic MGH</vt:lpstr>
      <vt:lpstr>PowerPoint Presentation</vt:lpstr>
      <vt:lpstr>2. Review of medications</vt:lpstr>
      <vt:lpstr>PowerPoint Presentation</vt:lpstr>
      <vt:lpstr>Potentially harmful drugs in heart failure</vt:lpstr>
      <vt:lpstr>3. Assessment of self care and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TRED HF speaking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checklist for the stable heart failure patient</dc:title>
  <dc:creator>Mairead</dc:creator>
  <cp:lastModifiedBy>AVMS</cp:lastModifiedBy>
  <cp:revision>8</cp:revision>
  <dcterms:created xsi:type="dcterms:W3CDTF">2019-01-31T17:59:29Z</dcterms:created>
  <dcterms:modified xsi:type="dcterms:W3CDTF">2019-02-09T08:50:32Z</dcterms:modified>
</cp:coreProperties>
</file>