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85" r:id="rId4"/>
    <p:sldId id="264" r:id="rId5"/>
    <p:sldId id="265" r:id="rId6"/>
    <p:sldId id="261" r:id="rId7"/>
    <p:sldId id="273" r:id="rId8"/>
    <p:sldId id="268" r:id="rId9"/>
    <p:sldId id="270" r:id="rId10"/>
    <p:sldId id="267" r:id="rId11"/>
    <p:sldId id="274" r:id="rId12"/>
    <p:sldId id="276" r:id="rId13"/>
    <p:sldId id="278" r:id="rId14"/>
    <p:sldId id="279" r:id="rId15"/>
    <p:sldId id="280" r:id="rId16"/>
    <p:sldId id="290" r:id="rId17"/>
    <p:sldId id="281" r:id="rId18"/>
    <p:sldId id="291" r:id="rId19"/>
    <p:sldId id="286"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5" d="100"/>
          <a:sy n="115" d="100"/>
        </p:scale>
        <p:origin x="432" y="108"/>
      </p:cViewPr>
      <p:guideLst>
        <p:guide orient="horz" pos="2160"/>
        <p:guide pos="3817"/>
      </p:guideLst>
    </p:cSldViewPr>
  </p:slideViewPr>
  <p:notesTextViewPr>
    <p:cViewPr>
      <p:scale>
        <a:sx n="1" d="1"/>
        <a:sy n="1" d="1"/>
      </p:scale>
      <p:origin x="0" y="0"/>
    </p:cViewPr>
  </p:notesTextViewPr>
  <p:sorterViewPr>
    <p:cViewPr>
      <p:scale>
        <a:sx n="100" d="100"/>
        <a:sy n="100" d="100"/>
      </p:scale>
      <p:origin x="0" y="-6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498AF-18C1-427C-B314-EDDB7C8A056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6E6004-030B-4C00-8EE5-4312F61B2053}">
      <dgm:prSet phldrT="[Text]"/>
      <dgm:spPr/>
      <dgm:t>
        <a:bodyPr/>
        <a:lstStyle/>
        <a:p>
          <a:pPr algn="l"/>
          <a:r>
            <a:rPr lang="en-IE" dirty="0" smtClean="0"/>
            <a:t>Daily alcohol should be limited to 10-20g /day</a:t>
          </a:r>
        </a:p>
        <a:p>
          <a:pPr algn="l"/>
          <a:r>
            <a:rPr lang="en-IE" dirty="0" smtClean="0"/>
            <a:t>Abstinence in alcohol induced cardiomyopathy</a:t>
          </a:r>
          <a:endParaRPr lang="en-US" dirty="0"/>
        </a:p>
      </dgm:t>
    </dgm:pt>
    <dgm:pt modelId="{CD48B299-F034-4D4F-932A-28F3C347308E}" type="parTrans" cxnId="{80EBC2D5-951A-4415-B27E-D7D255004CBD}">
      <dgm:prSet/>
      <dgm:spPr/>
      <dgm:t>
        <a:bodyPr/>
        <a:lstStyle/>
        <a:p>
          <a:endParaRPr lang="en-US"/>
        </a:p>
      </dgm:t>
    </dgm:pt>
    <dgm:pt modelId="{29E0983C-C110-4CA7-8029-A5E5BA4D3915}" type="sibTrans" cxnId="{80EBC2D5-951A-4415-B27E-D7D255004CBD}">
      <dgm:prSet/>
      <dgm:spPr/>
      <dgm:t>
        <a:bodyPr/>
        <a:lstStyle/>
        <a:p>
          <a:endParaRPr lang="en-US"/>
        </a:p>
      </dgm:t>
    </dgm:pt>
    <dgm:pt modelId="{4C0E0C6F-6794-48AB-91D1-EC4A51271739}">
      <dgm:prSet phldrT="[Text]"/>
      <dgm:spPr/>
      <dgm:t>
        <a:bodyPr/>
        <a:lstStyle/>
        <a:p>
          <a:pPr algn="l"/>
          <a:r>
            <a:rPr lang="en-IE" dirty="0" smtClean="0"/>
            <a:t>No prospective studies of smoking in HF</a:t>
          </a:r>
        </a:p>
        <a:p>
          <a:pPr algn="l"/>
          <a:r>
            <a:rPr lang="en-IE" dirty="0" smtClean="0"/>
            <a:t>Contributes to 42.1% CVD deaths</a:t>
          </a:r>
        </a:p>
        <a:p>
          <a:pPr algn="l"/>
          <a:r>
            <a:rPr lang="en-IE" dirty="0" smtClean="0"/>
            <a:t>Smoking cessation as effective as ACE or beta blocker in reducing mortality</a:t>
          </a:r>
          <a:endParaRPr lang="en-US" dirty="0"/>
        </a:p>
      </dgm:t>
    </dgm:pt>
    <dgm:pt modelId="{7F180B47-5FB6-4C82-A2DF-83C888AADB9E}" type="parTrans" cxnId="{8AC12CDA-FDBE-4C4D-98E9-23831EB0B3FE}">
      <dgm:prSet/>
      <dgm:spPr/>
      <dgm:t>
        <a:bodyPr/>
        <a:lstStyle/>
        <a:p>
          <a:endParaRPr lang="en-US"/>
        </a:p>
      </dgm:t>
    </dgm:pt>
    <dgm:pt modelId="{3D8B68A3-4C50-4511-BD56-174FACB8DA48}" type="sibTrans" cxnId="{8AC12CDA-FDBE-4C4D-98E9-23831EB0B3FE}">
      <dgm:prSet/>
      <dgm:spPr/>
      <dgm:t>
        <a:bodyPr/>
        <a:lstStyle/>
        <a:p>
          <a:endParaRPr lang="en-US"/>
        </a:p>
      </dgm:t>
    </dgm:pt>
    <dgm:pt modelId="{79640C3D-EF81-4C7F-8211-4E6C1E59F0C6}">
      <dgm:prSet phldrT="[Text]"/>
      <dgm:spPr/>
      <dgm:t>
        <a:bodyPr/>
        <a:lstStyle/>
        <a:p>
          <a:pPr algn="l"/>
          <a:r>
            <a:rPr lang="en-IE" dirty="0" smtClean="0"/>
            <a:t>Influenza can lead to premature death and hospitalisation</a:t>
          </a:r>
        </a:p>
        <a:p>
          <a:pPr algn="l"/>
          <a:r>
            <a:rPr lang="en-IE" dirty="0" smtClean="0"/>
            <a:t>No HF specific RCT’s</a:t>
          </a:r>
        </a:p>
        <a:p>
          <a:pPr algn="l"/>
          <a:r>
            <a:rPr lang="en-IE" dirty="0" smtClean="0"/>
            <a:t>Reduced relative risk of mortality at 1 year</a:t>
          </a:r>
          <a:endParaRPr lang="en-US" dirty="0"/>
        </a:p>
      </dgm:t>
    </dgm:pt>
    <dgm:pt modelId="{FE87BF43-59F2-4F68-8067-D47B11E05B38}" type="parTrans" cxnId="{BACC801E-90FD-46EC-81E1-CBB0850BD18D}">
      <dgm:prSet/>
      <dgm:spPr/>
      <dgm:t>
        <a:bodyPr/>
        <a:lstStyle/>
        <a:p>
          <a:endParaRPr lang="en-US"/>
        </a:p>
      </dgm:t>
    </dgm:pt>
    <dgm:pt modelId="{7834F7F5-09DF-4EE8-A6AC-9298F2FCA906}" type="sibTrans" cxnId="{BACC801E-90FD-46EC-81E1-CBB0850BD18D}">
      <dgm:prSet/>
      <dgm:spPr/>
      <dgm:t>
        <a:bodyPr/>
        <a:lstStyle/>
        <a:p>
          <a:endParaRPr lang="en-US"/>
        </a:p>
      </dgm:t>
    </dgm:pt>
    <dgm:pt modelId="{4EDA3C5C-A756-4F6C-BF7D-FD09DBB1E11A}" type="pres">
      <dgm:prSet presAssocID="{FE5498AF-18C1-427C-B314-EDDB7C8A0565}" presName="linearFlow" presStyleCnt="0">
        <dgm:presLayoutVars>
          <dgm:dir/>
          <dgm:resizeHandles val="exact"/>
        </dgm:presLayoutVars>
      </dgm:prSet>
      <dgm:spPr/>
      <dgm:t>
        <a:bodyPr/>
        <a:lstStyle/>
        <a:p>
          <a:endParaRPr lang="en-US"/>
        </a:p>
      </dgm:t>
    </dgm:pt>
    <dgm:pt modelId="{4D803F5A-67D4-4D3D-B318-926050889E56}" type="pres">
      <dgm:prSet presAssocID="{EA6E6004-030B-4C00-8EE5-4312F61B2053}" presName="composite" presStyleCnt="0"/>
      <dgm:spPr/>
    </dgm:pt>
    <dgm:pt modelId="{12117860-9D5E-4F93-A63B-F42E3108C209}" type="pres">
      <dgm:prSet presAssocID="{EA6E6004-030B-4C00-8EE5-4312F61B2053}" presName="imgShp" presStyleLbl="fgImgPlace1" presStyleIdx="0" presStyleCnt="3"/>
      <dgm:spPr>
        <a:blipFill rotWithShape="1">
          <a:blip xmlns:r="http://schemas.openxmlformats.org/officeDocument/2006/relationships" r:embed="rId1"/>
          <a:stretch>
            <a:fillRect/>
          </a:stretch>
        </a:blipFill>
      </dgm:spPr>
    </dgm:pt>
    <dgm:pt modelId="{B38BE381-C618-478A-AE94-10461C563BBF}" type="pres">
      <dgm:prSet presAssocID="{EA6E6004-030B-4C00-8EE5-4312F61B2053}" presName="txShp" presStyleLbl="node1" presStyleIdx="0" presStyleCnt="3">
        <dgm:presLayoutVars>
          <dgm:bulletEnabled val="1"/>
        </dgm:presLayoutVars>
      </dgm:prSet>
      <dgm:spPr/>
      <dgm:t>
        <a:bodyPr/>
        <a:lstStyle/>
        <a:p>
          <a:endParaRPr lang="en-US"/>
        </a:p>
      </dgm:t>
    </dgm:pt>
    <dgm:pt modelId="{46D8A099-43AC-40FE-9681-4D9B6628D83B}" type="pres">
      <dgm:prSet presAssocID="{29E0983C-C110-4CA7-8029-A5E5BA4D3915}" presName="spacing" presStyleCnt="0"/>
      <dgm:spPr/>
    </dgm:pt>
    <dgm:pt modelId="{D2FDD469-9912-4127-B752-CA7B6C20A357}" type="pres">
      <dgm:prSet presAssocID="{4C0E0C6F-6794-48AB-91D1-EC4A51271739}" presName="composite" presStyleCnt="0"/>
      <dgm:spPr/>
    </dgm:pt>
    <dgm:pt modelId="{EA457F6A-FBDA-4EEA-AB7D-ADFED6DA1938}" type="pres">
      <dgm:prSet presAssocID="{4C0E0C6F-6794-48AB-91D1-EC4A5127173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3C033132-1923-4D6E-9E36-9175C0BBB8D4}" type="pres">
      <dgm:prSet presAssocID="{4C0E0C6F-6794-48AB-91D1-EC4A51271739}" presName="txShp" presStyleLbl="node1" presStyleIdx="1" presStyleCnt="3">
        <dgm:presLayoutVars>
          <dgm:bulletEnabled val="1"/>
        </dgm:presLayoutVars>
      </dgm:prSet>
      <dgm:spPr/>
      <dgm:t>
        <a:bodyPr/>
        <a:lstStyle/>
        <a:p>
          <a:endParaRPr lang="en-US"/>
        </a:p>
      </dgm:t>
    </dgm:pt>
    <dgm:pt modelId="{89EEBB89-FF61-4D02-A633-706987EC6FC1}" type="pres">
      <dgm:prSet presAssocID="{3D8B68A3-4C50-4511-BD56-174FACB8DA48}" presName="spacing" presStyleCnt="0"/>
      <dgm:spPr/>
    </dgm:pt>
    <dgm:pt modelId="{DA4EC6FB-6DEF-45C8-AAB3-7E200A81DA12}" type="pres">
      <dgm:prSet presAssocID="{79640C3D-EF81-4C7F-8211-4E6C1E59F0C6}" presName="composite" presStyleCnt="0"/>
      <dgm:spPr/>
    </dgm:pt>
    <dgm:pt modelId="{ECFB3ACD-66CB-49BA-B9F7-5DB0BFEEA234}" type="pres">
      <dgm:prSet presAssocID="{79640C3D-EF81-4C7F-8211-4E6C1E59F0C6}" presName="imgShp" presStyleLbl="fgImgPlace1" presStyleIdx="2" presStyleCnt="3"/>
      <dgm:spPr>
        <a:blipFill rotWithShape="1">
          <a:blip xmlns:r="http://schemas.openxmlformats.org/officeDocument/2006/relationships" r:embed="rId3"/>
          <a:stretch>
            <a:fillRect/>
          </a:stretch>
        </a:blipFill>
      </dgm:spPr>
    </dgm:pt>
    <dgm:pt modelId="{93EB850A-0B33-4238-8395-A24C2D3848E4}" type="pres">
      <dgm:prSet presAssocID="{79640C3D-EF81-4C7F-8211-4E6C1E59F0C6}" presName="txShp" presStyleLbl="node1" presStyleIdx="2" presStyleCnt="3">
        <dgm:presLayoutVars>
          <dgm:bulletEnabled val="1"/>
        </dgm:presLayoutVars>
      </dgm:prSet>
      <dgm:spPr/>
      <dgm:t>
        <a:bodyPr/>
        <a:lstStyle/>
        <a:p>
          <a:endParaRPr lang="en-US"/>
        </a:p>
      </dgm:t>
    </dgm:pt>
  </dgm:ptLst>
  <dgm:cxnLst>
    <dgm:cxn modelId="{6250261C-0E8A-4B11-AEBD-818C7FD73926}" type="presOf" srcId="{EA6E6004-030B-4C00-8EE5-4312F61B2053}" destId="{B38BE381-C618-478A-AE94-10461C563BBF}" srcOrd="0" destOrd="0" presId="urn:microsoft.com/office/officeart/2005/8/layout/vList3"/>
    <dgm:cxn modelId="{2042C789-7A6B-4233-ABA9-9BE2F509D780}" type="presOf" srcId="{79640C3D-EF81-4C7F-8211-4E6C1E59F0C6}" destId="{93EB850A-0B33-4238-8395-A24C2D3848E4}" srcOrd="0" destOrd="0" presId="urn:microsoft.com/office/officeart/2005/8/layout/vList3"/>
    <dgm:cxn modelId="{BACC801E-90FD-46EC-81E1-CBB0850BD18D}" srcId="{FE5498AF-18C1-427C-B314-EDDB7C8A0565}" destId="{79640C3D-EF81-4C7F-8211-4E6C1E59F0C6}" srcOrd="2" destOrd="0" parTransId="{FE87BF43-59F2-4F68-8067-D47B11E05B38}" sibTransId="{7834F7F5-09DF-4EE8-A6AC-9298F2FCA906}"/>
    <dgm:cxn modelId="{7229E083-A693-48B9-A253-70EEE24B0E9A}" type="presOf" srcId="{4C0E0C6F-6794-48AB-91D1-EC4A51271739}" destId="{3C033132-1923-4D6E-9E36-9175C0BBB8D4}" srcOrd="0" destOrd="0" presId="urn:microsoft.com/office/officeart/2005/8/layout/vList3"/>
    <dgm:cxn modelId="{8AC12CDA-FDBE-4C4D-98E9-23831EB0B3FE}" srcId="{FE5498AF-18C1-427C-B314-EDDB7C8A0565}" destId="{4C0E0C6F-6794-48AB-91D1-EC4A51271739}" srcOrd="1" destOrd="0" parTransId="{7F180B47-5FB6-4C82-A2DF-83C888AADB9E}" sibTransId="{3D8B68A3-4C50-4511-BD56-174FACB8DA48}"/>
    <dgm:cxn modelId="{6CFCCE9C-2184-4769-A5B0-49EEAABDA0FE}" type="presOf" srcId="{FE5498AF-18C1-427C-B314-EDDB7C8A0565}" destId="{4EDA3C5C-A756-4F6C-BF7D-FD09DBB1E11A}" srcOrd="0" destOrd="0" presId="urn:microsoft.com/office/officeart/2005/8/layout/vList3"/>
    <dgm:cxn modelId="{80EBC2D5-951A-4415-B27E-D7D255004CBD}" srcId="{FE5498AF-18C1-427C-B314-EDDB7C8A0565}" destId="{EA6E6004-030B-4C00-8EE5-4312F61B2053}" srcOrd="0" destOrd="0" parTransId="{CD48B299-F034-4D4F-932A-28F3C347308E}" sibTransId="{29E0983C-C110-4CA7-8029-A5E5BA4D3915}"/>
    <dgm:cxn modelId="{B3CD95CE-5BA9-401D-8CA1-4ED97A8045F8}" type="presParOf" srcId="{4EDA3C5C-A756-4F6C-BF7D-FD09DBB1E11A}" destId="{4D803F5A-67D4-4D3D-B318-926050889E56}" srcOrd="0" destOrd="0" presId="urn:microsoft.com/office/officeart/2005/8/layout/vList3"/>
    <dgm:cxn modelId="{1E6E5341-D5F1-4309-BF22-8EFF11F1752D}" type="presParOf" srcId="{4D803F5A-67D4-4D3D-B318-926050889E56}" destId="{12117860-9D5E-4F93-A63B-F42E3108C209}" srcOrd="0" destOrd="0" presId="urn:microsoft.com/office/officeart/2005/8/layout/vList3"/>
    <dgm:cxn modelId="{91603E87-F64F-4826-9E1D-2CD0E0E745D1}" type="presParOf" srcId="{4D803F5A-67D4-4D3D-B318-926050889E56}" destId="{B38BE381-C618-478A-AE94-10461C563BBF}" srcOrd="1" destOrd="0" presId="urn:microsoft.com/office/officeart/2005/8/layout/vList3"/>
    <dgm:cxn modelId="{AD1D36C4-D468-4BF7-94B4-2A2A818A5127}" type="presParOf" srcId="{4EDA3C5C-A756-4F6C-BF7D-FD09DBB1E11A}" destId="{46D8A099-43AC-40FE-9681-4D9B6628D83B}" srcOrd="1" destOrd="0" presId="urn:microsoft.com/office/officeart/2005/8/layout/vList3"/>
    <dgm:cxn modelId="{38E052E7-5DC9-400C-9C6C-62ADC252E1C0}" type="presParOf" srcId="{4EDA3C5C-A756-4F6C-BF7D-FD09DBB1E11A}" destId="{D2FDD469-9912-4127-B752-CA7B6C20A357}" srcOrd="2" destOrd="0" presId="urn:microsoft.com/office/officeart/2005/8/layout/vList3"/>
    <dgm:cxn modelId="{40F55AC2-5FE5-4687-980B-AB23D7026DDB}" type="presParOf" srcId="{D2FDD469-9912-4127-B752-CA7B6C20A357}" destId="{EA457F6A-FBDA-4EEA-AB7D-ADFED6DA1938}" srcOrd="0" destOrd="0" presId="urn:microsoft.com/office/officeart/2005/8/layout/vList3"/>
    <dgm:cxn modelId="{1F38D3A2-8639-405A-BA1F-29BB289F8514}" type="presParOf" srcId="{D2FDD469-9912-4127-B752-CA7B6C20A357}" destId="{3C033132-1923-4D6E-9E36-9175C0BBB8D4}" srcOrd="1" destOrd="0" presId="urn:microsoft.com/office/officeart/2005/8/layout/vList3"/>
    <dgm:cxn modelId="{44DEC1B0-F7B3-49D0-B511-271FB3CB94B2}" type="presParOf" srcId="{4EDA3C5C-A756-4F6C-BF7D-FD09DBB1E11A}" destId="{89EEBB89-FF61-4D02-A633-706987EC6FC1}" srcOrd="3" destOrd="0" presId="urn:microsoft.com/office/officeart/2005/8/layout/vList3"/>
    <dgm:cxn modelId="{C99390F3-069F-48B1-8FCB-3C369D376695}" type="presParOf" srcId="{4EDA3C5C-A756-4F6C-BF7D-FD09DBB1E11A}" destId="{DA4EC6FB-6DEF-45C8-AAB3-7E200A81DA12}" srcOrd="4" destOrd="0" presId="urn:microsoft.com/office/officeart/2005/8/layout/vList3"/>
    <dgm:cxn modelId="{0D3734FB-0F96-43EF-8E7E-CE615EF4AFFF}" type="presParOf" srcId="{DA4EC6FB-6DEF-45C8-AAB3-7E200A81DA12}" destId="{ECFB3ACD-66CB-49BA-B9F7-5DB0BFEEA234}" srcOrd="0" destOrd="0" presId="urn:microsoft.com/office/officeart/2005/8/layout/vList3"/>
    <dgm:cxn modelId="{D7CAE908-D7AE-4026-B118-8BAEC0861CA4}" type="presParOf" srcId="{DA4EC6FB-6DEF-45C8-AAB3-7E200A81DA12}" destId="{93EB850A-0B33-4238-8395-A24C2D3848E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BE381-C618-478A-AE94-10461C563BBF}">
      <dsp:nvSpPr>
        <dsp:cNvPr id="0" name=""/>
        <dsp:cNvSpPr/>
      </dsp:nvSpPr>
      <dsp:spPr>
        <a:xfrm rot="10800000">
          <a:off x="2338633" y="1967"/>
          <a:ext cx="7493642" cy="180454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5756" tIns="91440" rIns="170688" bIns="91440" numCol="1" spcCol="1270" anchor="ctr" anchorCtr="0">
          <a:noAutofit/>
        </a:bodyPr>
        <a:lstStyle/>
        <a:p>
          <a:pPr lvl="0" algn="l" defTabSz="1066800">
            <a:lnSpc>
              <a:spcPct val="90000"/>
            </a:lnSpc>
            <a:spcBef>
              <a:spcPct val="0"/>
            </a:spcBef>
            <a:spcAft>
              <a:spcPct val="35000"/>
            </a:spcAft>
          </a:pPr>
          <a:r>
            <a:rPr lang="en-IE" sz="2400" kern="1200" dirty="0" smtClean="0"/>
            <a:t>Daily alcohol should be limited to 10-20g /day</a:t>
          </a:r>
        </a:p>
        <a:p>
          <a:pPr lvl="0" algn="l" defTabSz="1066800">
            <a:lnSpc>
              <a:spcPct val="90000"/>
            </a:lnSpc>
            <a:spcBef>
              <a:spcPct val="0"/>
            </a:spcBef>
            <a:spcAft>
              <a:spcPct val="35000"/>
            </a:spcAft>
          </a:pPr>
          <a:r>
            <a:rPr lang="en-IE" sz="2400" kern="1200" dirty="0" smtClean="0"/>
            <a:t>Abstinence in alcohol induced cardiomyopathy</a:t>
          </a:r>
          <a:endParaRPr lang="en-US" sz="2400" kern="1200" dirty="0"/>
        </a:p>
      </dsp:txBody>
      <dsp:txXfrm rot="10800000">
        <a:off x="2789770" y="1967"/>
        <a:ext cx="7042505" cy="1804549"/>
      </dsp:txXfrm>
    </dsp:sp>
    <dsp:sp modelId="{12117860-9D5E-4F93-A63B-F42E3108C209}">
      <dsp:nvSpPr>
        <dsp:cNvPr id="0" name=""/>
        <dsp:cNvSpPr/>
      </dsp:nvSpPr>
      <dsp:spPr>
        <a:xfrm>
          <a:off x="1436358" y="1967"/>
          <a:ext cx="1804549" cy="1804549"/>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33132-1923-4D6E-9E36-9175C0BBB8D4}">
      <dsp:nvSpPr>
        <dsp:cNvPr id="0" name=""/>
        <dsp:cNvSpPr/>
      </dsp:nvSpPr>
      <dsp:spPr>
        <a:xfrm rot="10800000">
          <a:off x="2338633" y="2345189"/>
          <a:ext cx="7493642" cy="180454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5756" tIns="91440" rIns="170688" bIns="91440" numCol="1" spcCol="1270" anchor="ctr" anchorCtr="0">
          <a:noAutofit/>
        </a:bodyPr>
        <a:lstStyle/>
        <a:p>
          <a:pPr lvl="0" algn="l" defTabSz="1066800">
            <a:lnSpc>
              <a:spcPct val="90000"/>
            </a:lnSpc>
            <a:spcBef>
              <a:spcPct val="0"/>
            </a:spcBef>
            <a:spcAft>
              <a:spcPct val="35000"/>
            </a:spcAft>
          </a:pPr>
          <a:r>
            <a:rPr lang="en-IE" sz="2400" kern="1200" dirty="0" smtClean="0"/>
            <a:t>No prospective studies of smoking in HF</a:t>
          </a:r>
        </a:p>
        <a:p>
          <a:pPr lvl="0" algn="l" defTabSz="1066800">
            <a:lnSpc>
              <a:spcPct val="90000"/>
            </a:lnSpc>
            <a:spcBef>
              <a:spcPct val="0"/>
            </a:spcBef>
            <a:spcAft>
              <a:spcPct val="35000"/>
            </a:spcAft>
          </a:pPr>
          <a:r>
            <a:rPr lang="en-IE" sz="2400" kern="1200" dirty="0" smtClean="0"/>
            <a:t>Contributes to 42.1% CVD deaths</a:t>
          </a:r>
        </a:p>
        <a:p>
          <a:pPr lvl="0" algn="l" defTabSz="1066800">
            <a:lnSpc>
              <a:spcPct val="90000"/>
            </a:lnSpc>
            <a:spcBef>
              <a:spcPct val="0"/>
            </a:spcBef>
            <a:spcAft>
              <a:spcPct val="35000"/>
            </a:spcAft>
          </a:pPr>
          <a:r>
            <a:rPr lang="en-IE" sz="2400" kern="1200" dirty="0" smtClean="0"/>
            <a:t>Smoking cessation as effective as ACE or beta blocker in reducing mortality</a:t>
          </a:r>
          <a:endParaRPr lang="en-US" sz="2400" kern="1200" dirty="0"/>
        </a:p>
      </dsp:txBody>
      <dsp:txXfrm rot="10800000">
        <a:off x="2789770" y="2345189"/>
        <a:ext cx="7042505" cy="1804549"/>
      </dsp:txXfrm>
    </dsp:sp>
    <dsp:sp modelId="{EA457F6A-FBDA-4EEA-AB7D-ADFED6DA1938}">
      <dsp:nvSpPr>
        <dsp:cNvPr id="0" name=""/>
        <dsp:cNvSpPr/>
      </dsp:nvSpPr>
      <dsp:spPr>
        <a:xfrm>
          <a:off x="1436358" y="2345189"/>
          <a:ext cx="1804549" cy="180454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EB850A-0B33-4238-8395-A24C2D3848E4}">
      <dsp:nvSpPr>
        <dsp:cNvPr id="0" name=""/>
        <dsp:cNvSpPr/>
      </dsp:nvSpPr>
      <dsp:spPr>
        <a:xfrm rot="10800000">
          <a:off x="2338633" y="4688410"/>
          <a:ext cx="7493642" cy="180454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5756" tIns="91440" rIns="170688" bIns="91440" numCol="1" spcCol="1270" anchor="ctr" anchorCtr="0">
          <a:noAutofit/>
        </a:bodyPr>
        <a:lstStyle/>
        <a:p>
          <a:pPr lvl="0" algn="l" defTabSz="1066800">
            <a:lnSpc>
              <a:spcPct val="90000"/>
            </a:lnSpc>
            <a:spcBef>
              <a:spcPct val="0"/>
            </a:spcBef>
            <a:spcAft>
              <a:spcPct val="35000"/>
            </a:spcAft>
          </a:pPr>
          <a:r>
            <a:rPr lang="en-IE" sz="2400" kern="1200" dirty="0" smtClean="0"/>
            <a:t>Influenza can lead to premature death and hospitalisation</a:t>
          </a:r>
        </a:p>
        <a:p>
          <a:pPr lvl="0" algn="l" defTabSz="1066800">
            <a:lnSpc>
              <a:spcPct val="90000"/>
            </a:lnSpc>
            <a:spcBef>
              <a:spcPct val="0"/>
            </a:spcBef>
            <a:spcAft>
              <a:spcPct val="35000"/>
            </a:spcAft>
          </a:pPr>
          <a:r>
            <a:rPr lang="en-IE" sz="2400" kern="1200" dirty="0" smtClean="0"/>
            <a:t>No HF specific RCT’s</a:t>
          </a:r>
        </a:p>
        <a:p>
          <a:pPr lvl="0" algn="l" defTabSz="1066800">
            <a:lnSpc>
              <a:spcPct val="90000"/>
            </a:lnSpc>
            <a:spcBef>
              <a:spcPct val="0"/>
            </a:spcBef>
            <a:spcAft>
              <a:spcPct val="35000"/>
            </a:spcAft>
          </a:pPr>
          <a:r>
            <a:rPr lang="en-IE" sz="2400" kern="1200" dirty="0" smtClean="0"/>
            <a:t>Reduced relative risk of mortality at 1 year</a:t>
          </a:r>
          <a:endParaRPr lang="en-US" sz="2400" kern="1200" dirty="0"/>
        </a:p>
      </dsp:txBody>
      <dsp:txXfrm rot="10800000">
        <a:off x="2789770" y="4688410"/>
        <a:ext cx="7042505" cy="1804549"/>
      </dsp:txXfrm>
    </dsp:sp>
    <dsp:sp modelId="{ECFB3ACD-66CB-49BA-B9F7-5DB0BFEEA234}">
      <dsp:nvSpPr>
        <dsp:cNvPr id="0" name=""/>
        <dsp:cNvSpPr/>
      </dsp:nvSpPr>
      <dsp:spPr>
        <a:xfrm>
          <a:off x="1436358" y="4688410"/>
          <a:ext cx="1804549" cy="1804549"/>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2/9/2019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813" y="4023360"/>
            <a:ext cx="11177474" cy="1364565"/>
          </a:xfrm>
        </p:spPr>
        <p:txBody>
          <a:bodyPr/>
          <a:lstStyle/>
          <a:p>
            <a:pPr algn="ctr"/>
            <a:r>
              <a:rPr lang="en-IE" sz="4000" dirty="0" smtClean="0">
                <a:solidFill>
                  <a:schemeClr val="bg1"/>
                </a:solidFill>
              </a:rPr>
              <a:t>Self–care in heart failure:</a:t>
            </a:r>
            <a:br>
              <a:rPr lang="en-IE" sz="4000" dirty="0" smtClean="0">
                <a:solidFill>
                  <a:schemeClr val="bg1"/>
                </a:solidFill>
              </a:rPr>
            </a:br>
            <a:r>
              <a:rPr lang="en-IE" sz="4000" dirty="0" smtClean="0">
                <a:solidFill>
                  <a:schemeClr val="bg1"/>
                </a:solidFill>
              </a:rPr>
              <a:t>What does your patient need to do?</a:t>
            </a:r>
            <a:endParaRPr lang="en-US" sz="4000" dirty="0">
              <a:solidFill>
                <a:schemeClr val="bg1"/>
              </a:solidFill>
            </a:endParaRPr>
          </a:p>
        </p:txBody>
      </p:sp>
      <p:sp>
        <p:nvSpPr>
          <p:cNvPr id="3" name="Subtitle 2"/>
          <p:cNvSpPr>
            <a:spLocks noGrp="1"/>
          </p:cNvSpPr>
          <p:nvPr>
            <p:ph type="subTitle" idx="1"/>
          </p:nvPr>
        </p:nvSpPr>
        <p:spPr>
          <a:xfrm>
            <a:off x="4216266" y="5387925"/>
            <a:ext cx="5785215" cy="1364567"/>
          </a:xfrm>
        </p:spPr>
        <p:txBody>
          <a:bodyPr>
            <a:normAutofit fontScale="62500" lnSpcReduction="20000"/>
          </a:bodyPr>
          <a:lstStyle/>
          <a:p>
            <a:r>
              <a:rPr lang="en-IE" sz="2900" b="1" dirty="0" smtClean="0">
                <a:solidFill>
                  <a:schemeClr val="bg1"/>
                </a:solidFill>
              </a:rPr>
              <a:t>Mairead </a:t>
            </a:r>
            <a:r>
              <a:rPr lang="en-IE" sz="2900" b="1" dirty="0" err="1" smtClean="0">
                <a:solidFill>
                  <a:schemeClr val="bg1"/>
                </a:solidFill>
              </a:rPr>
              <a:t>Lehane</a:t>
            </a:r>
            <a:r>
              <a:rPr lang="en-IE" sz="2900" b="1" dirty="0" smtClean="0">
                <a:solidFill>
                  <a:schemeClr val="bg1"/>
                </a:solidFill>
              </a:rPr>
              <a:t> </a:t>
            </a:r>
            <a:r>
              <a:rPr lang="en-IE" sz="2900" b="1" dirty="0" err="1" smtClean="0">
                <a:solidFill>
                  <a:schemeClr val="bg1"/>
                </a:solidFill>
              </a:rPr>
              <a:t>cANP</a:t>
            </a:r>
            <a:r>
              <a:rPr lang="en-IE" sz="2900" b="1" dirty="0" smtClean="0">
                <a:solidFill>
                  <a:schemeClr val="bg1"/>
                </a:solidFill>
              </a:rPr>
              <a:t>, RNP</a:t>
            </a:r>
          </a:p>
          <a:p>
            <a:r>
              <a:rPr lang="en-IE" sz="2900" b="1" dirty="0" smtClean="0">
                <a:solidFill>
                  <a:schemeClr val="bg1"/>
                </a:solidFill>
              </a:rPr>
              <a:t>Candidate Advance Nurse Practitioner: Cardiology</a:t>
            </a:r>
          </a:p>
          <a:p>
            <a:r>
              <a:rPr lang="en-IE" sz="2900" b="1" dirty="0" smtClean="0">
                <a:solidFill>
                  <a:schemeClr val="bg1"/>
                </a:solidFill>
              </a:rPr>
              <a:t>Mallow General Hospital</a:t>
            </a:r>
          </a:p>
          <a:p>
            <a:r>
              <a:rPr lang="en-IE" sz="2900" b="1" dirty="0" smtClean="0">
                <a:solidFill>
                  <a:schemeClr val="bg1"/>
                </a:solidFill>
              </a:rPr>
              <a:t>9</a:t>
            </a:r>
            <a:r>
              <a:rPr lang="en-IE" sz="2900" b="1" baseline="30000" dirty="0" smtClean="0">
                <a:solidFill>
                  <a:schemeClr val="bg1"/>
                </a:solidFill>
              </a:rPr>
              <a:t>th</a:t>
            </a:r>
            <a:r>
              <a:rPr lang="en-IE" sz="2900" b="1" dirty="0" smtClean="0">
                <a:solidFill>
                  <a:schemeClr val="bg1"/>
                </a:solidFill>
              </a:rPr>
              <a:t> February 2019.</a:t>
            </a:r>
            <a:endParaRPr lang="en-US" sz="2900" b="1" dirty="0">
              <a:solidFill>
                <a:schemeClr val="bg1"/>
              </a:solidFill>
            </a:endParaRPr>
          </a:p>
        </p:txBody>
      </p:sp>
    </p:spTree>
    <p:extLst>
      <p:ext uri="{BB962C8B-B14F-4D97-AF65-F5344CB8AC3E}">
        <p14:creationId xmlns:p14="http://schemas.microsoft.com/office/powerpoint/2010/main" val="2111568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42" y="0"/>
            <a:ext cx="8596668" cy="1320800"/>
          </a:xfrm>
        </p:spPr>
        <p:txBody>
          <a:bodyPr/>
          <a:lstStyle/>
          <a:p>
            <a:r>
              <a:rPr lang="en-IE" dirty="0" smtClean="0"/>
              <a:t>Strategies to improve self-care</a:t>
            </a:r>
            <a:endParaRPr lang="en-US" dirty="0"/>
          </a:p>
        </p:txBody>
      </p:sp>
      <p:sp>
        <p:nvSpPr>
          <p:cNvPr id="3" name="Content Placeholder 2"/>
          <p:cNvSpPr>
            <a:spLocks noGrp="1"/>
          </p:cNvSpPr>
          <p:nvPr>
            <p:ph sz="half" idx="1"/>
          </p:nvPr>
        </p:nvSpPr>
        <p:spPr>
          <a:xfrm>
            <a:off x="325642" y="1035174"/>
            <a:ext cx="5302426" cy="4620038"/>
          </a:xfrm>
        </p:spPr>
        <p:txBody>
          <a:bodyPr>
            <a:normAutofit lnSpcReduction="10000"/>
          </a:bodyPr>
          <a:lstStyle/>
          <a:p>
            <a:r>
              <a:rPr lang="en-IE" dirty="0" smtClean="0"/>
              <a:t>Screen for barriers to self-care  e.g. literacy, visual impairment</a:t>
            </a:r>
          </a:p>
          <a:p>
            <a:r>
              <a:rPr lang="en-IE" dirty="0" smtClean="0"/>
              <a:t>Tailor and reinforce education </a:t>
            </a:r>
            <a:r>
              <a:rPr lang="en-IE" dirty="0" err="1" smtClean="0"/>
              <a:t>eg</a:t>
            </a:r>
            <a:r>
              <a:rPr lang="en-IE" dirty="0" smtClean="0"/>
              <a:t> limit number of subjects per session</a:t>
            </a:r>
          </a:p>
          <a:p>
            <a:r>
              <a:rPr lang="en-IE" dirty="0" smtClean="0"/>
              <a:t>Use teach back techniques</a:t>
            </a:r>
          </a:p>
          <a:p>
            <a:r>
              <a:rPr lang="en-IE" dirty="0" smtClean="0"/>
              <a:t>Adapt communication to patients history, expectations, treatment</a:t>
            </a:r>
          </a:p>
          <a:p>
            <a:r>
              <a:rPr lang="en-IE" dirty="0" smtClean="0"/>
              <a:t>Include family/friends/carers in education &amp; counselling</a:t>
            </a:r>
          </a:p>
          <a:p>
            <a:r>
              <a:rPr lang="en-IE" dirty="0" smtClean="0"/>
              <a:t>Provide different educational materials and methods</a:t>
            </a:r>
          </a:p>
          <a:p>
            <a:r>
              <a:rPr lang="en-IE" dirty="0" smtClean="0"/>
              <a:t>Set mutually agreed goals</a:t>
            </a:r>
          </a:p>
          <a:p>
            <a:r>
              <a:rPr lang="en-IE" dirty="0" smtClean="0"/>
              <a:t>Teach skills </a:t>
            </a:r>
            <a:r>
              <a:rPr lang="en-IE" dirty="0" err="1" smtClean="0"/>
              <a:t>e.g</a:t>
            </a:r>
            <a:r>
              <a:rPr lang="en-IE" dirty="0" smtClean="0"/>
              <a:t> food label reading</a:t>
            </a:r>
          </a:p>
          <a:p>
            <a:r>
              <a:rPr lang="en-IE" dirty="0" smtClean="0"/>
              <a:t>Consider flexible diuretic regimen</a:t>
            </a:r>
            <a:endParaRPr lang="en-US" dirty="0"/>
          </a:p>
        </p:txBody>
      </p:sp>
      <p:sp>
        <p:nvSpPr>
          <p:cNvPr id="5" name="Rectangle 4"/>
          <p:cNvSpPr/>
          <p:nvPr/>
        </p:nvSpPr>
        <p:spPr>
          <a:xfrm>
            <a:off x="438183" y="5619331"/>
            <a:ext cx="4651787" cy="1107996"/>
          </a:xfrm>
          <a:prstGeom prst="rect">
            <a:avLst/>
          </a:prstGeom>
        </p:spPr>
        <p:txBody>
          <a:bodyPr wrap="square">
            <a:spAutoFit/>
          </a:bodyPr>
          <a:lstStyle/>
          <a:p>
            <a:r>
              <a:rPr lang="en-US" sz="1100" dirty="0" err="1"/>
              <a:t>Lainscak</a:t>
            </a:r>
            <a:r>
              <a:rPr lang="en-US" sz="1100" dirty="0"/>
              <a:t>, M., Blue, L., Clark, A.L., </a:t>
            </a:r>
            <a:r>
              <a:rPr lang="en-US" sz="1100" dirty="0" err="1"/>
              <a:t>Dahlström</a:t>
            </a:r>
            <a:r>
              <a:rPr lang="en-US" sz="1100" dirty="0"/>
              <a:t>, U., Dickstein, K., Ekman, I., </a:t>
            </a:r>
            <a:r>
              <a:rPr lang="en-US" sz="1100" dirty="0" err="1"/>
              <a:t>McDonagh</a:t>
            </a:r>
            <a:r>
              <a:rPr lang="en-US" sz="1100" dirty="0"/>
              <a:t>, T., McMurray, J.J., Ryder, M., Stewart, S. and </a:t>
            </a:r>
            <a:r>
              <a:rPr lang="en-US" sz="1100" dirty="0" err="1"/>
              <a:t>Strömberg</a:t>
            </a:r>
            <a:r>
              <a:rPr lang="en-US" sz="1100" dirty="0"/>
              <a:t>, A., 2011. Self‐care management of heart failure: practical recommendations from the Patient Care Committee of the Heart Failure Association of the European Society of Cardiology. </a:t>
            </a:r>
            <a:r>
              <a:rPr lang="en-US" sz="1100" i="1" dirty="0"/>
              <a:t>European journal of heart failure</a:t>
            </a:r>
            <a:r>
              <a:rPr lang="en-US" sz="1100" dirty="0"/>
              <a:t>, </a:t>
            </a:r>
            <a:r>
              <a:rPr lang="en-US" sz="1100" i="1" dirty="0"/>
              <a:t>13</a:t>
            </a:r>
            <a:r>
              <a:rPr lang="en-US" sz="1100" dirty="0"/>
              <a:t>(2), pp.115-126.</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56456" y="754129"/>
            <a:ext cx="5402709" cy="2674871"/>
          </a:xfrm>
        </p:spPr>
      </p:pic>
      <p:pic>
        <p:nvPicPr>
          <p:cNvPr id="10" name="Picture 9"/>
          <p:cNvPicPr>
            <a:picLocks noChangeAspect="1"/>
          </p:cNvPicPr>
          <p:nvPr/>
        </p:nvPicPr>
        <p:blipFill>
          <a:blip r:embed="rId3"/>
          <a:stretch>
            <a:fillRect/>
          </a:stretch>
        </p:blipFill>
        <p:spPr>
          <a:xfrm>
            <a:off x="5956455" y="3429001"/>
            <a:ext cx="5402709" cy="3429000"/>
          </a:xfrm>
          <a:prstGeom prst="rect">
            <a:avLst/>
          </a:prstGeom>
        </p:spPr>
      </p:pic>
    </p:spTree>
    <p:extLst>
      <p:ext uri="{BB962C8B-B14F-4D97-AF65-F5344CB8AC3E}">
        <p14:creationId xmlns:p14="http://schemas.microsoft.com/office/powerpoint/2010/main" val="3412285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Self-care activities</a:t>
            </a:r>
            <a:endParaRPr lang="en-US" dirty="0"/>
          </a:p>
        </p:txBody>
      </p:sp>
      <p:sp>
        <p:nvSpPr>
          <p:cNvPr id="3" name="Content Placeholder 2"/>
          <p:cNvSpPr>
            <a:spLocks noGrp="1"/>
          </p:cNvSpPr>
          <p:nvPr>
            <p:ph sz="half" idx="1"/>
          </p:nvPr>
        </p:nvSpPr>
        <p:spPr>
          <a:xfrm>
            <a:off x="215154" y="1541928"/>
            <a:ext cx="5271246" cy="5316071"/>
          </a:xfrm>
        </p:spPr>
        <p:txBody>
          <a:bodyPr>
            <a:normAutofit/>
          </a:bodyPr>
          <a:lstStyle/>
          <a:p>
            <a:r>
              <a:rPr lang="en-IE" sz="2000" dirty="0" smtClean="0"/>
              <a:t>Symptoms are subjective</a:t>
            </a:r>
          </a:p>
          <a:p>
            <a:r>
              <a:rPr lang="en-IE" sz="2000" dirty="0" smtClean="0"/>
              <a:t>Breathlessness, fatigue, dizziness, loss of appetite</a:t>
            </a:r>
          </a:p>
          <a:p>
            <a:r>
              <a:rPr lang="en-IE" sz="2000" dirty="0" smtClean="0"/>
              <a:t>Optimal method to teach this skill is unknown</a:t>
            </a:r>
          </a:p>
          <a:p>
            <a:r>
              <a:rPr lang="en-IE" sz="2000" dirty="0" smtClean="0"/>
              <a:t>Striving for </a:t>
            </a:r>
            <a:r>
              <a:rPr lang="en-IE" sz="2000" dirty="0" err="1" smtClean="0"/>
              <a:t>euvolaemia</a:t>
            </a:r>
            <a:r>
              <a:rPr lang="en-IE" sz="2000" dirty="0" smtClean="0"/>
              <a:t>: Volume overload versus volume depletion</a:t>
            </a:r>
          </a:p>
          <a:p>
            <a:r>
              <a:rPr lang="en-IE" sz="2000" dirty="0" smtClean="0"/>
              <a:t>No evidence for fluid restriction, tailored advice</a:t>
            </a:r>
          </a:p>
          <a:p>
            <a:r>
              <a:rPr lang="en-IE" sz="2000" dirty="0" smtClean="0"/>
              <a:t>Daily weights, dry weight, report 1-2kg in 1-2 days</a:t>
            </a:r>
          </a:p>
          <a:p>
            <a:r>
              <a:rPr lang="en-IE" sz="2000" dirty="0" smtClean="0"/>
              <a:t>Sick day rules</a:t>
            </a:r>
            <a:endParaRPr lang="en-US" sz="2000"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27790" y="437882"/>
            <a:ext cx="5170767" cy="627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32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12" y="157621"/>
            <a:ext cx="11185970" cy="1320800"/>
          </a:xfrm>
        </p:spPr>
        <p:txBody>
          <a:bodyPr/>
          <a:lstStyle/>
          <a:p>
            <a:r>
              <a:rPr lang="en-IE" dirty="0" smtClean="0"/>
              <a:t>Sick Day Rules: for example</a:t>
            </a:r>
            <a:r>
              <a:rPr lang="en-IE" dirty="0"/>
              <a:t>,</a:t>
            </a:r>
            <a:r>
              <a:rPr lang="en-IE" dirty="0" smtClean="0"/>
              <a:t> Spironolactone</a:t>
            </a:r>
            <a:endParaRPr lang="en-US" dirty="0"/>
          </a:p>
        </p:txBody>
      </p:sp>
      <p:pic>
        <p:nvPicPr>
          <p:cNvPr id="9" name="Content Placeholder 8"/>
          <p:cNvPicPr>
            <a:picLocks noGrp="1" noChangeAspect="1"/>
          </p:cNvPicPr>
          <p:nvPr>
            <p:ph sz="half" idx="1"/>
          </p:nvPr>
        </p:nvPicPr>
        <p:blipFill>
          <a:blip r:embed="rId2"/>
          <a:stretch>
            <a:fillRect/>
          </a:stretch>
        </p:blipFill>
        <p:spPr>
          <a:xfrm>
            <a:off x="0" y="1111624"/>
            <a:ext cx="5089970" cy="5611906"/>
          </a:xfrm>
          <a:prstGeom prst="rect">
            <a:avLst/>
          </a:prstGeom>
        </p:spPr>
      </p:pic>
      <p:pic>
        <p:nvPicPr>
          <p:cNvPr id="12" name="Picture 2" descr="http://ars.els-cdn.com/content/image/1-s2.0-S1551713608000536-gr2.jpg"/>
          <p:cNvPicPr>
            <a:picLocks noGrp="1" noChangeAspect="1" noChangeArrowheads="1"/>
          </p:cNvPicPr>
          <p:nvPr>
            <p:ph sz="half" idx="2"/>
          </p:nvPr>
        </p:nvPicPr>
        <p:blipFill>
          <a:blip r:embed="rId3" cstate="print"/>
          <a:srcRect/>
          <a:stretch>
            <a:fillRect/>
          </a:stretch>
        </p:blipFill>
        <p:spPr bwMode="auto">
          <a:xfrm>
            <a:off x="5340982" y="1111624"/>
            <a:ext cx="6851018" cy="4500282"/>
          </a:xfrm>
          <a:prstGeom prst="rect">
            <a:avLst/>
          </a:prstGeom>
          <a:noFill/>
        </p:spPr>
      </p:pic>
      <p:sp>
        <p:nvSpPr>
          <p:cNvPr id="13" name="Rectangle 12"/>
          <p:cNvSpPr/>
          <p:nvPr/>
        </p:nvSpPr>
        <p:spPr>
          <a:xfrm>
            <a:off x="5340982" y="5919578"/>
            <a:ext cx="6096000" cy="646331"/>
          </a:xfrm>
          <a:prstGeom prst="rect">
            <a:avLst/>
          </a:prstGeom>
        </p:spPr>
        <p:txBody>
          <a:bodyPr>
            <a:spAutoFit/>
          </a:bodyPr>
          <a:lstStyle/>
          <a:p>
            <a:r>
              <a:rPr lang="en-IE" sz="1200" dirty="0" err="1"/>
              <a:t>Juurlink</a:t>
            </a:r>
            <a:r>
              <a:rPr lang="en-IE" sz="1200" dirty="0"/>
              <a:t>, DN, </a:t>
            </a:r>
            <a:r>
              <a:rPr lang="en-IE" sz="1200" dirty="0" err="1"/>
              <a:t>Mamdani</a:t>
            </a:r>
            <a:r>
              <a:rPr lang="en-IE" sz="1200" dirty="0"/>
              <a:t>, M, Lee, D, Kopp, A.,  Austin, PC., </a:t>
            </a:r>
            <a:r>
              <a:rPr lang="en-IE" sz="1200" dirty="0" err="1"/>
              <a:t>Laupacis</a:t>
            </a:r>
            <a:r>
              <a:rPr lang="en-IE" sz="1200" dirty="0"/>
              <a:t>, A.,  </a:t>
            </a:r>
            <a:r>
              <a:rPr lang="en-IE" sz="1200" dirty="0" err="1"/>
              <a:t>Redelmeier</a:t>
            </a:r>
            <a:r>
              <a:rPr lang="en-IE" sz="1200" dirty="0"/>
              <a:t>, DA. (2004) Rates of </a:t>
            </a:r>
            <a:r>
              <a:rPr lang="en-IE" sz="1200" dirty="0" err="1"/>
              <a:t>Hyperkalemia</a:t>
            </a:r>
            <a:r>
              <a:rPr lang="en-IE" sz="1200" dirty="0"/>
              <a:t> after Publication of the Randomized </a:t>
            </a:r>
            <a:r>
              <a:rPr lang="en-IE" sz="1200" dirty="0" err="1"/>
              <a:t>Aldactone</a:t>
            </a:r>
            <a:r>
              <a:rPr lang="en-IE" sz="1200" dirty="0"/>
              <a:t> Evaluation Study.</a:t>
            </a:r>
            <a:r>
              <a:rPr lang="en-IE" sz="1200" i="1" dirty="0"/>
              <a:t> </a:t>
            </a:r>
            <a:r>
              <a:rPr lang="en-IE" sz="1200" b="1" i="1" dirty="0"/>
              <a:t>N </a:t>
            </a:r>
            <a:r>
              <a:rPr lang="en-IE" sz="1200" b="1" i="1" dirty="0" err="1"/>
              <a:t>Engl</a:t>
            </a:r>
            <a:r>
              <a:rPr lang="en-IE" sz="1200" b="1" i="1" dirty="0"/>
              <a:t> J Med </a:t>
            </a:r>
            <a:r>
              <a:rPr lang="en-IE" sz="1200" dirty="0"/>
              <a:t>351:543-51</a:t>
            </a:r>
            <a:endParaRPr lang="en-US" sz="1200" dirty="0"/>
          </a:p>
        </p:txBody>
      </p:sp>
    </p:spTree>
    <p:extLst>
      <p:ext uri="{BB962C8B-B14F-4D97-AF65-F5344CB8AC3E}">
        <p14:creationId xmlns:p14="http://schemas.microsoft.com/office/powerpoint/2010/main" val="16874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Picture 2"/>
          <p:cNvPicPr/>
          <p:nvPr/>
        </p:nvPicPr>
        <p:blipFill>
          <a:blip r:embed="rId2"/>
          <a:stretch/>
        </p:blipFill>
        <p:spPr>
          <a:xfrm>
            <a:off x="143435" y="332640"/>
            <a:ext cx="11726845" cy="2016000"/>
          </a:xfrm>
          <a:prstGeom prst="rect">
            <a:avLst/>
          </a:prstGeom>
          <a:ln>
            <a:noFill/>
          </a:ln>
        </p:spPr>
      </p:pic>
      <p:pic>
        <p:nvPicPr>
          <p:cNvPr id="388" name="Picture 3"/>
          <p:cNvPicPr/>
          <p:nvPr/>
        </p:nvPicPr>
        <p:blipFill>
          <a:blip r:embed="rId3"/>
          <a:stretch/>
        </p:blipFill>
        <p:spPr>
          <a:xfrm>
            <a:off x="2510118" y="2348640"/>
            <a:ext cx="9360162" cy="4206600"/>
          </a:xfrm>
          <a:prstGeom prst="rect">
            <a:avLst/>
          </a:prstGeom>
          <a:ln>
            <a:noFill/>
          </a:ln>
        </p:spPr>
      </p:pic>
      <p:sp>
        <p:nvSpPr>
          <p:cNvPr id="2" name="Rounded Rectangular Callout 1"/>
          <p:cNvSpPr/>
          <p:nvPr/>
        </p:nvSpPr>
        <p:spPr>
          <a:xfrm>
            <a:off x="0" y="2563906"/>
            <a:ext cx="2689411" cy="2333872"/>
          </a:xfrm>
          <a:prstGeom prst="wedgeRoundRectCallout">
            <a:avLst>
              <a:gd name="adj1" fmla="val 124265"/>
              <a:gd name="adj2" fmla="val 94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840" indent="-285480">
              <a:lnSpc>
                <a:spcPct val="100000"/>
              </a:lnSpc>
              <a:buClr>
                <a:srgbClr val="FFFFFF"/>
              </a:buClr>
              <a:buFont typeface="Arial"/>
              <a:buChar char="•"/>
            </a:pPr>
            <a:r>
              <a:rPr lang="en-IE" sz="1600" b="1" spc="-1" dirty="0">
                <a:solidFill>
                  <a:srgbClr val="FFFFFF"/>
                </a:solidFill>
                <a:uFill>
                  <a:solidFill>
                    <a:srgbClr val="FFFFFF"/>
                  </a:solidFill>
                </a:uFill>
                <a:latin typeface="Arial"/>
                <a:ea typeface="DejaVu Sans"/>
              </a:rPr>
              <a:t>1.65 million deaths </a:t>
            </a:r>
            <a:endParaRPr lang="en-IE" sz="1600" dirty="0"/>
          </a:p>
          <a:p>
            <a:pPr marL="285840" indent="-285480">
              <a:lnSpc>
                <a:spcPct val="100000"/>
              </a:lnSpc>
              <a:buClr>
                <a:srgbClr val="FFFFFF"/>
              </a:buClr>
              <a:buFont typeface="Arial"/>
              <a:buChar char="•"/>
            </a:pPr>
            <a:r>
              <a:rPr lang="en-IE" sz="1600" b="1" spc="-1" dirty="0">
                <a:solidFill>
                  <a:srgbClr val="FFFFFF"/>
                </a:solidFill>
                <a:uFill>
                  <a:solidFill>
                    <a:srgbClr val="FFFFFF"/>
                  </a:solidFill>
                </a:uFill>
                <a:latin typeface="Arial"/>
                <a:ea typeface="DejaVu Sans"/>
              </a:rPr>
              <a:t>1 in every 10 CVD deaths</a:t>
            </a:r>
            <a:endParaRPr lang="en-IE" sz="1600" dirty="0"/>
          </a:p>
          <a:p>
            <a:pPr marL="285840" indent="-285480">
              <a:lnSpc>
                <a:spcPct val="100000"/>
              </a:lnSpc>
              <a:buClr>
                <a:srgbClr val="FFFFFF"/>
              </a:buClr>
              <a:buFont typeface="Arial"/>
              <a:buChar char="•"/>
            </a:pPr>
            <a:r>
              <a:rPr lang="en-IE" sz="1600" b="1" spc="-1" dirty="0">
                <a:solidFill>
                  <a:srgbClr val="FFFFFF"/>
                </a:solidFill>
                <a:uFill>
                  <a:solidFill>
                    <a:srgbClr val="FFFFFF"/>
                  </a:solidFill>
                </a:uFill>
                <a:latin typeface="Arial"/>
                <a:ea typeface="DejaVu Sans"/>
              </a:rPr>
              <a:t>40.4% were premature (&lt;70yrs</a:t>
            </a:r>
            <a:r>
              <a:rPr lang="en-IE" sz="1600" spc="-1" dirty="0">
                <a:solidFill>
                  <a:srgbClr val="FFFFFF"/>
                </a:solidFill>
                <a:uFill>
                  <a:solidFill>
                    <a:srgbClr val="FFFFFF"/>
                  </a:solidFill>
                </a:uFill>
                <a:latin typeface="Arial"/>
                <a:ea typeface="DejaVu Sans"/>
              </a:rPr>
              <a:t>) </a:t>
            </a:r>
            <a:endParaRPr lang="en-IE" sz="1600" dirty="0"/>
          </a:p>
        </p:txBody>
      </p:sp>
    </p:spTree>
    <p:extLst>
      <p:ext uri="{BB962C8B-B14F-4D97-AF65-F5344CB8AC3E}">
        <p14:creationId xmlns:p14="http://schemas.microsoft.com/office/powerpoint/2010/main" val="34137765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p:cNvPicPr/>
          <p:nvPr/>
        </p:nvPicPr>
        <p:blipFill>
          <a:blip r:embed="rId2"/>
          <a:stretch/>
        </p:blipFill>
        <p:spPr>
          <a:xfrm>
            <a:off x="-269625" y="2279965"/>
            <a:ext cx="6812009" cy="2496960"/>
          </a:xfrm>
          <a:prstGeom prst="rect">
            <a:avLst/>
          </a:prstGeom>
          <a:ln>
            <a:noFill/>
          </a:ln>
        </p:spPr>
      </p:pic>
      <p:sp>
        <p:nvSpPr>
          <p:cNvPr id="2" name="Title 1"/>
          <p:cNvSpPr>
            <a:spLocks noGrp="1"/>
          </p:cNvSpPr>
          <p:nvPr>
            <p:ph type="title"/>
          </p:nvPr>
        </p:nvSpPr>
        <p:spPr>
          <a:xfrm>
            <a:off x="6454124" y="25787"/>
            <a:ext cx="8596668" cy="1320800"/>
          </a:xfrm>
        </p:spPr>
        <p:txBody>
          <a:bodyPr/>
          <a:lstStyle/>
          <a:p>
            <a:r>
              <a:rPr lang="en-IE" dirty="0" smtClean="0"/>
              <a:t> </a:t>
            </a:r>
            <a:endParaRPr lang="en-US" dirty="0"/>
          </a:p>
        </p:txBody>
      </p:sp>
      <p:pic>
        <p:nvPicPr>
          <p:cNvPr id="5" name="Content Placeholder 6"/>
          <p:cNvPicPr>
            <a:picLocks noGrp="1"/>
          </p:cNvPicPr>
          <p:nvPr>
            <p:ph sz="half" idx="1"/>
          </p:nvPr>
        </p:nvPicPr>
        <p:blipFill>
          <a:blip r:embed="rId3"/>
          <a:stretch/>
        </p:blipFill>
        <p:spPr>
          <a:xfrm>
            <a:off x="6630644" y="686187"/>
            <a:ext cx="4183062" cy="2791728"/>
          </a:xfrm>
          <a:prstGeom prst="rect">
            <a:avLst/>
          </a:prstGeom>
          <a:ln>
            <a:noFill/>
          </a:ln>
        </p:spPr>
      </p:pic>
      <p:sp>
        <p:nvSpPr>
          <p:cNvPr id="6" name="Rectangle 5"/>
          <p:cNvSpPr/>
          <p:nvPr/>
        </p:nvSpPr>
        <p:spPr>
          <a:xfrm>
            <a:off x="6375184" y="3687901"/>
            <a:ext cx="5111050" cy="3170099"/>
          </a:xfrm>
          <a:prstGeom prst="rect">
            <a:avLst/>
          </a:prstGeom>
        </p:spPr>
        <p:txBody>
          <a:bodyPr wrap="square">
            <a:spAutoFit/>
          </a:bodyPr>
          <a:lstStyle/>
          <a:p>
            <a:pPr marL="285840" indent="-285480">
              <a:lnSpc>
                <a:spcPct val="100000"/>
              </a:lnSpc>
              <a:buFont typeface="Arial"/>
              <a:buChar char="•"/>
            </a:pPr>
            <a:r>
              <a:rPr lang="en-IE" sz="2000" spc="-1" dirty="0">
                <a:solidFill>
                  <a:srgbClr val="000000"/>
                </a:solidFill>
                <a:uFill>
                  <a:solidFill>
                    <a:srgbClr val="FFFFFF"/>
                  </a:solidFill>
                </a:uFill>
                <a:latin typeface="Arial"/>
                <a:ea typeface="DejaVu Sans"/>
              </a:rPr>
              <a:t>A dietary pattern of convenience emerging</a:t>
            </a:r>
            <a:endParaRPr lang="en-IE" sz="2000" dirty="0"/>
          </a:p>
          <a:p>
            <a:pPr marL="285840" indent="-285480">
              <a:lnSpc>
                <a:spcPct val="100000"/>
              </a:lnSpc>
              <a:buFont typeface="Arial"/>
              <a:buChar char="•"/>
            </a:pPr>
            <a:r>
              <a:rPr lang="en-IE" sz="2000" spc="-1" dirty="0">
                <a:solidFill>
                  <a:srgbClr val="000000"/>
                </a:solidFill>
                <a:uFill>
                  <a:solidFill>
                    <a:srgbClr val="FFFFFF"/>
                  </a:solidFill>
                </a:uFill>
                <a:latin typeface="Arial"/>
                <a:ea typeface="DejaVu Sans"/>
              </a:rPr>
              <a:t>Increasing consumption of industrially processed foods</a:t>
            </a:r>
            <a:endParaRPr lang="en-IE" sz="2000" dirty="0"/>
          </a:p>
          <a:p>
            <a:pPr marL="285840" indent="-285480">
              <a:lnSpc>
                <a:spcPct val="100000"/>
              </a:lnSpc>
              <a:buFont typeface="Arial"/>
              <a:buChar char="•"/>
            </a:pPr>
            <a:r>
              <a:rPr lang="en-IE" sz="2000" spc="-1" dirty="0">
                <a:solidFill>
                  <a:srgbClr val="000000"/>
                </a:solidFill>
                <a:uFill>
                  <a:solidFill>
                    <a:srgbClr val="FFFFFF"/>
                  </a:solidFill>
                </a:uFill>
                <a:latin typeface="Arial"/>
                <a:ea typeface="DejaVu Sans"/>
              </a:rPr>
              <a:t>Ultra-processed foods are obesogenic  &amp; consumption is rising</a:t>
            </a:r>
            <a:endParaRPr lang="en-IE" sz="2000" dirty="0"/>
          </a:p>
          <a:p>
            <a:pPr marL="285840" indent="-285480">
              <a:lnSpc>
                <a:spcPct val="100000"/>
              </a:lnSpc>
              <a:buFont typeface="Arial"/>
              <a:buChar char="•"/>
            </a:pPr>
            <a:r>
              <a:rPr lang="en-IE" sz="2000" spc="-1" dirty="0">
                <a:solidFill>
                  <a:srgbClr val="000000"/>
                </a:solidFill>
                <a:uFill>
                  <a:solidFill>
                    <a:srgbClr val="FFFFFF"/>
                  </a:solidFill>
                </a:uFill>
                <a:latin typeface="Arial"/>
                <a:ea typeface="DejaVu Sans"/>
              </a:rPr>
              <a:t>10.2% in Portugal, 45.9% in Ireland, 50.7% in the UK.</a:t>
            </a:r>
            <a:endParaRPr lang="en-IE" sz="2000" dirty="0"/>
          </a:p>
          <a:p>
            <a:pPr marL="285840" indent="-285480">
              <a:lnSpc>
                <a:spcPct val="100000"/>
              </a:lnSpc>
              <a:buFont typeface="Arial"/>
              <a:buChar char="•"/>
            </a:pPr>
            <a:r>
              <a:rPr lang="en-IE" sz="2000" spc="-1" dirty="0">
                <a:solidFill>
                  <a:srgbClr val="000000"/>
                </a:solidFill>
                <a:uFill>
                  <a:solidFill>
                    <a:srgbClr val="FFFFFF"/>
                  </a:solidFill>
                </a:uFill>
                <a:latin typeface="Arial"/>
                <a:ea typeface="DejaVu Sans"/>
              </a:rPr>
              <a:t>A perception of time scarcity </a:t>
            </a:r>
            <a:endParaRPr lang="en-IE" sz="2000" spc="-1" dirty="0" smtClean="0">
              <a:solidFill>
                <a:srgbClr val="000000"/>
              </a:solidFill>
              <a:uFill>
                <a:solidFill>
                  <a:srgbClr val="FFFFFF"/>
                </a:solidFill>
              </a:uFill>
              <a:latin typeface="Arial"/>
              <a:ea typeface="DejaVu Sans"/>
            </a:endParaRPr>
          </a:p>
          <a:p>
            <a:pPr marL="360">
              <a:lnSpc>
                <a:spcPct val="100000"/>
              </a:lnSpc>
            </a:pPr>
            <a:endParaRPr lang="en-IE" sz="2000" dirty="0"/>
          </a:p>
        </p:txBody>
      </p:sp>
      <p:pic>
        <p:nvPicPr>
          <p:cNvPr id="7" name="Picture 10"/>
          <p:cNvPicPr>
            <a:picLocks noGrp="1"/>
          </p:cNvPicPr>
          <p:nvPr>
            <p:ph sz="half" idx="2"/>
          </p:nvPr>
        </p:nvPicPr>
        <p:blipFill>
          <a:blip r:embed="rId4"/>
          <a:stretch/>
        </p:blipFill>
        <p:spPr>
          <a:xfrm>
            <a:off x="-181365" y="-28001"/>
            <a:ext cx="6812009" cy="2749176"/>
          </a:xfrm>
          <a:prstGeom prst="rect">
            <a:avLst/>
          </a:prstGeom>
          <a:ln>
            <a:noFill/>
          </a:ln>
        </p:spPr>
      </p:pic>
      <p:pic>
        <p:nvPicPr>
          <p:cNvPr id="9" name="Picture 12"/>
          <p:cNvPicPr/>
          <p:nvPr/>
        </p:nvPicPr>
        <p:blipFill>
          <a:blip r:embed="rId5"/>
          <a:stretch/>
        </p:blipFill>
        <p:spPr>
          <a:xfrm>
            <a:off x="0" y="4495171"/>
            <a:ext cx="6454124" cy="2569071"/>
          </a:xfrm>
          <a:prstGeom prst="rect">
            <a:avLst/>
          </a:prstGeom>
          <a:ln>
            <a:noFill/>
          </a:ln>
        </p:spPr>
      </p:pic>
      <p:sp>
        <p:nvSpPr>
          <p:cNvPr id="10" name="TextBox 9"/>
          <p:cNvSpPr txBox="1"/>
          <p:nvPr/>
        </p:nvSpPr>
        <p:spPr>
          <a:xfrm>
            <a:off x="6698378" y="167472"/>
            <a:ext cx="2629246" cy="369332"/>
          </a:xfrm>
          <a:prstGeom prst="rect">
            <a:avLst/>
          </a:prstGeom>
          <a:noFill/>
        </p:spPr>
        <p:txBody>
          <a:bodyPr wrap="none" rtlCol="0">
            <a:spAutoFit/>
          </a:bodyPr>
          <a:lstStyle/>
          <a:p>
            <a:r>
              <a:rPr lang="en-IE" b="1" dirty="0" smtClean="0">
                <a:solidFill>
                  <a:schemeClr val="accent2">
                    <a:lumMod val="60000"/>
                    <a:lumOff val="40000"/>
                  </a:schemeClr>
                </a:solidFill>
              </a:rPr>
              <a:t>Dietary salt restriction</a:t>
            </a:r>
            <a:endParaRPr lang="en-US" b="1" dirty="0">
              <a:solidFill>
                <a:schemeClr val="accent2">
                  <a:lumMod val="60000"/>
                  <a:lumOff val="40000"/>
                </a:schemeClr>
              </a:solidFill>
            </a:endParaRPr>
          </a:p>
        </p:txBody>
      </p:sp>
    </p:spTree>
    <p:extLst>
      <p:ext uri="{BB962C8B-B14F-4D97-AF65-F5344CB8AC3E}">
        <p14:creationId xmlns:p14="http://schemas.microsoft.com/office/powerpoint/2010/main" val="26886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51" y="0"/>
            <a:ext cx="8596668" cy="1320800"/>
          </a:xfrm>
        </p:spPr>
        <p:txBody>
          <a:bodyPr/>
          <a:lstStyle/>
          <a:p>
            <a:endParaRPr lang="en-US" dirty="0"/>
          </a:p>
        </p:txBody>
      </p:sp>
      <p:pic>
        <p:nvPicPr>
          <p:cNvPr id="5" name="Picture 1"/>
          <p:cNvPicPr>
            <a:picLocks noGrp="1"/>
          </p:cNvPicPr>
          <p:nvPr>
            <p:ph sz="half" idx="1"/>
          </p:nvPr>
        </p:nvPicPr>
        <p:blipFill>
          <a:blip r:embed="rId2"/>
          <a:stretch/>
        </p:blipFill>
        <p:spPr>
          <a:xfrm>
            <a:off x="-423140" y="1267787"/>
            <a:ext cx="4860925" cy="5537199"/>
          </a:xfrm>
          <a:prstGeom prst="rect">
            <a:avLst/>
          </a:prstGeom>
          <a:ln>
            <a:noFill/>
          </a:ln>
        </p:spPr>
      </p:pic>
      <p:pic>
        <p:nvPicPr>
          <p:cNvPr id="6" name="Picture 2"/>
          <p:cNvPicPr/>
          <p:nvPr/>
        </p:nvPicPr>
        <p:blipFill>
          <a:blip r:embed="rId3"/>
          <a:stretch/>
        </p:blipFill>
        <p:spPr>
          <a:xfrm>
            <a:off x="4444429" y="0"/>
            <a:ext cx="7747571" cy="4482353"/>
          </a:xfrm>
          <a:prstGeom prst="rect">
            <a:avLst/>
          </a:prstGeom>
          <a:ln>
            <a:noFill/>
          </a:ln>
        </p:spPr>
      </p:pic>
      <p:pic>
        <p:nvPicPr>
          <p:cNvPr id="7" name="Content Placeholder 6"/>
          <p:cNvPicPr>
            <a:picLocks noGrp="1"/>
          </p:cNvPicPr>
          <p:nvPr>
            <p:ph sz="half" idx="2"/>
          </p:nvPr>
        </p:nvPicPr>
        <p:blipFill>
          <a:blip r:embed="rId4"/>
          <a:stretch/>
        </p:blipFill>
        <p:spPr>
          <a:xfrm>
            <a:off x="8736119" y="4481994"/>
            <a:ext cx="4184650" cy="2375646"/>
          </a:xfrm>
          <a:prstGeom prst="rect">
            <a:avLst/>
          </a:prstGeom>
          <a:ln>
            <a:noFill/>
          </a:ln>
        </p:spPr>
      </p:pic>
      <p:pic>
        <p:nvPicPr>
          <p:cNvPr id="8" name="Picture 2"/>
          <p:cNvPicPr/>
          <p:nvPr/>
        </p:nvPicPr>
        <p:blipFill>
          <a:blip r:embed="rId5"/>
          <a:stretch/>
        </p:blipFill>
        <p:spPr>
          <a:xfrm>
            <a:off x="4444429" y="4429699"/>
            <a:ext cx="4285045" cy="2375287"/>
          </a:xfrm>
          <a:prstGeom prst="rect">
            <a:avLst/>
          </a:prstGeom>
          <a:ln>
            <a:noFill/>
          </a:ln>
        </p:spPr>
      </p:pic>
    </p:spTree>
    <p:extLst>
      <p:ext uri="{BB962C8B-B14F-4D97-AF65-F5344CB8AC3E}">
        <p14:creationId xmlns:p14="http://schemas.microsoft.com/office/powerpoint/2010/main" val="3100550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52" y="0"/>
            <a:ext cx="7891982" cy="563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66670" y="5797535"/>
            <a:ext cx="9272789" cy="461665"/>
          </a:xfrm>
          <a:prstGeom prst="rect">
            <a:avLst/>
          </a:prstGeom>
        </p:spPr>
        <p:txBody>
          <a:bodyPr wrap="square">
            <a:spAutoFit/>
          </a:bodyPr>
          <a:lstStyle/>
          <a:p>
            <a:r>
              <a:rPr lang="en-IE" sz="1200" dirty="0"/>
              <a:t>A specific activity questionnaire to measure the functional capacity off cardiac patients. Rankin, Sarah L. et al.</a:t>
            </a:r>
          </a:p>
          <a:p>
            <a:r>
              <a:rPr lang="en-IE" sz="1200" dirty="0"/>
              <a:t>American Journal of Cardiology , Volume 77 , Issue 14 , 1220 - 1223</a:t>
            </a:r>
          </a:p>
        </p:txBody>
      </p:sp>
    </p:spTree>
    <p:extLst>
      <p:ext uri="{BB962C8B-B14F-4D97-AF65-F5344CB8AC3E}">
        <p14:creationId xmlns:p14="http://schemas.microsoft.com/office/powerpoint/2010/main" val="3346151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289" y="0"/>
            <a:ext cx="8596668" cy="1320800"/>
          </a:xfrm>
        </p:spPr>
        <p:txBody>
          <a:bodyPr/>
          <a:lstStyle/>
          <a:p>
            <a:r>
              <a:rPr lang="en-IE" dirty="0" smtClean="0"/>
              <a:t>Exercise / Physical Activity</a:t>
            </a:r>
            <a:endParaRPr lang="en-US" dirty="0"/>
          </a:p>
        </p:txBody>
      </p:sp>
      <p:sp>
        <p:nvSpPr>
          <p:cNvPr id="3" name="Content Placeholder 2"/>
          <p:cNvSpPr>
            <a:spLocks noGrp="1"/>
          </p:cNvSpPr>
          <p:nvPr>
            <p:ph sz="half" idx="1"/>
          </p:nvPr>
        </p:nvSpPr>
        <p:spPr>
          <a:xfrm>
            <a:off x="143436" y="660400"/>
            <a:ext cx="7297270" cy="6347013"/>
          </a:xfrm>
        </p:spPr>
        <p:txBody>
          <a:bodyPr>
            <a:noAutofit/>
          </a:bodyPr>
          <a:lstStyle/>
          <a:p>
            <a:r>
              <a:rPr lang="en-IE" dirty="0" smtClean="0"/>
              <a:t>Limitation of exercise capacity HF symptom</a:t>
            </a:r>
          </a:p>
          <a:p>
            <a:r>
              <a:rPr lang="en-IE" dirty="0" smtClean="0"/>
              <a:t>Inactivity &amp; deconditioning results in worsening of symptoms</a:t>
            </a:r>
          </a:p>
          <a:p>
            <a:r>
              <a:rPr lang="en-IE" dirty="0" smtClean="0"/>
              <a:t>Class 1 recommendation</a:t>
            </a:r>
          </a:p>
          <a:p>
            <a:r>
              <a:rPr lang="en-IE" dirty="0" smtClean="0"/>
              <a:t>Exercise benefits: </a:t>
            </a:r>
          </a:p>
          <a:p>
            <a:pPr>
              <a:buFontTx/>
              <a:buChar char="-"/>
            </a:pPr>
            <a:r>
              <a:rPr lang="en-IE" dirty="0" smtClean="0"/>
              <a:t>increase in functional capacity</a:t>
            </a:r>
          </a:p>
          <a:p>
            <a:pPr>
              <a:buFontTx/>
              <a:buChar char="-"/>
            </a:pPr>
            <a:r>
              <a:rPr lang="en-IE" dirty="0" smtClean="0"/>
              <a:t>Reduction of symptoms</a:t>
            </a:r>
          </a:p>
          <a:p>
            <a:pPr>
              <a:buFontTx/>
              <a:buChar char="-"/>
            </a:pPr>
            <a:r>
              <a:rPr lang="en-IE" dirty="0" smtClean="0"/>
              <a:t>Improved quality of life</a:t>
            </a:r>
          </a:p>
          <a:p>
            <a:pPr>
              <a:buFontTx/>
              <a:buChar char="-"/>
            </a:pPr>
            <a:r>
              <a:rPr lang="en-IE" dirty="0" smtClean="0"/>
              <a:t>Reverses muscle wasting, endothelial dysfunction, ventricular remodelling</a:t>
            </a:r>
          </a:p>
          <a:p>
            <a:r>
              <a:rPr lang="en-IE" dirty="0" smtClean="0"/>
              <a:t>HF-ACTION (2009)- non significant 7-11% reduction in primary endpoint due to non-adherence</a:t>
            </a:r>
          </a:p>
          <a:p>
            <a:r>
              <a:rPr lang="en-IE" dirty="0" smtClean="0"/>
              <a:t>Every MET/week increase in exercise intensity produced 5% reduction in 90/d risk death/hospitalisation</a:t>
            </a:r>
          </a:p>
          <a:p>
            <a:r>
              <a:rPr lang="en-IE" dirty="0" smtClean="0"/>
              <a:t>Education regarding benefits, safety, process</a:t>
            </a:r>
          </a:p>
          <a:p>
            <a:r>
              <a:rPr lang="en-IE" dirty="0" smtClean="0"/>
              <a:t>Goal setting, problem solving, positive reinforcement, target self-efficacy</a:t>
            </a:r>
          </a:p>
          <a:p>
            <a:r>
              <a:rPr lang="en-IE" dirty="0" smtClean="0"/>
              <a:t>FITT principle</a:t>
            </a:r>
            <a:endParaRPr lang="en-US" dirty="0"/>
          </a:p>
        </p:txBody>
      </p:sp>
      <p:sp>
        <p:nvSpPr>
          <p:cNvPr id="4" name="Content Placeholder 3"/>
          <p:cNvSpPr>
            <a:spLocks noGrp="1"/>
          </p:cNvSpPr>
          <p:nvPr>
            <p:ph sz="half" idx="2"/>
          </p:nvPr>
        </p:nvSpPr>
        <p:spPr>
          <a:xfrm>
            <a:off x="7189693" y="1431364"/>
            <a:ext cx="3980329" cy="5316071"/>
          </a:xfrm>
        </p:spPr>
        <p:txBody>
          <a:bodyPr>
            <a:normAutofit fontScale="70000" lnSpcReduction="20000"/>
          </a:bodyPr>
          <a:lstStyle/>
          <a:p>
            <a:r>
              <a:rPr lang="en-US" dirty="0"/>
              <a:t>O’Connor, C.M., </a:t>
            </a:r>
            <a:r>
              <a:rPr lang="en-US" dirty="0" err="1"/>
              <a:t>Whellan</a:t>
            </a:r>
            <a:r>
              <a:rPr lang="en-US" dirty="0"/>
              <a:t>, D.J., Lee, K.L., </a:t>
            </a:r>
            <a:r>
              <a:rPr lang="en-US" dirty="0" err="1"/>
              <a:t>Keteyian</a:t>
            </a:r>
            <a:r>
              <a:rPr lang="en-US" dirty="0"/>
              <a:t>, S.J., Cooper, L.S., Ellis, S.J., </a:t>
            </a:r>
            <a:r>
              <a:rPr lang="en-US" dirty="0" err="1"/>
              <a:t>Leifer</a:t>
            </a:r>
            <a:r>
              <a:rPr lang="en-US" dirty="0"/>
              <a:t>, E.S., Kraus, W.E., </a:t>
            </a:r>
            <a:r>
              <a:rPr lang="en-US" dirty="0" err="1"/>
              <a:t>Kitzman</a:t>
            </a:r>
            <a:r>
              <a:rPr lang="en-US" dirty="0"/>
              <a:t>, D.W., Blumenthal, J.A. and </a:t>
            </a:r>
            <a:r>
              <a:rPr lang="en-US" dirty="0" err="1"/>
              <a:t>Rendall</a:t>
            </a:r>
            <a:r>
              <a:rPr lang="en-US" dirty="0"/>
              <a:t>, D.S., 2009. Efficacy and safety of exercise training in patients with chronic heart failure: </a:t>
            </a:r>
            <a:r>
              <a:rPr lang="en-US" b="1" dirty="0"/>
              <a:t>HF-ACTION </a:t>
            </a:r>
            <a:r>
              <a:rPr lang="en-US" dirty="0"/>
              <a:t>randomized controlled trial. </a:t>
            </a:r>
            <a:r>
              <a:rPr lang="en-US" i="1" dirty="0"/>
              <a:t>Jama</a:t>
            </a:r>
            <a:r>
              <a:rPr lang="en-US" dirty="0"/>
              <a:t>, </a:t>
            </a:r>
            <a:r>
              <a:rPr lang="en-US" i="1" dirty="0"/>
              <a:t>301</a:t>
            </a:r>
            <a:r>
              <a:rPr lang="en-US" dirty="0"/>
              <a:t>(14), pp.1439-1450</a:t>
            </a:r>
            <a:r>
              <a:rPr lang="en-US" dirty="0" smtClean="0"/>
              <a:t>.</a:t>
            </a:r>
          </a:p>
          <a:p>
            <a:r>
              <a:rPr lang="en-US" dirty="0" err="1"/>
              <a:t>Piepoli</a:t>
            </a:r>
            <a:r>
              <a:rPr lang="en-US" dirty="0"/>
              <a:t>, M.F., </a:t>
            </a:r>
            <a:r>
              <a:rPr lang="en-US" dirty="0" err="1"/>
              <a:t>Conraads</a:t>
            </a:r>
            <a:r>
              <a:rPr lang="en-US" dirty="0"/>
              <a:t>, V., </a:t>
            </a:r>
            <a:r>
              <a:rPr lang="en-US" dirty="0" err="1"/>
              <a:t>Corra</a:t>
            </a:r>
            <a:r>
              <a:rPr lang="en-US" dirty="0"/>
              <a:t>, U., Dickstein, K., Francis, D.P., </a:t>
            </a:r>
            <a:r>
              <a:rPr lang="en-US" dirty="0" err="1"/>
              <a:t>Jaarsma</a:t>
            </a:r>
            <a:r>
              <a:rPr lang="en-US" dirty="0"/>
              <a:t>, T., McMurray, J., </a:t>
            </a:r>
            <a:r>
              <a:rPr lang="en-US" dirty="0" err="1"/>
              <a:t>Pieske</a:t>
            </a:r>
            <a:r>
              <a:rPr lang="en-US" dirty="0"/>
              <a:t>, B., </a:t>
            </a:r>
            <a:r>
              <a:rPr lang="en-US" dirty="0" err="1"/>
              <a:t>Piotrowicz</a:t>
            </a:r>
            <a:r>
              <a:rPr lang="en-US" dirty="0"/>
              <a:t>, E., </a:t>
            </a:r>
            <a:r>
              <a:rPr lang="en-US" dirty="0" err="1"/>
              <a:t>Schmid</a:t>
            </a:r>
            <a:r>
              <a:rPr lang="en-US" dirty="0"/>
              <a:t>, J.P. and Anker, S.D., 2011. Exercise training in heart failure: from theory to practice</a:t>
            </a:r>
            <a:r>
              <a:rPr lang="en-US" b="1" dirty="0"/>
              <a:t>. A consensus document </a:t>
            </a:r>
            <a:r>
              <a:rPr lang="en-US" dirty="0"/>
              <a:t>of the Heart Failure Association and the European Association for Cardiovascular Prevention and Rehabilitation. </a:t>
            </a:r>
            <a:r>
              <a:rPr lang="en-US" i="1" dirty="0"/>
              <a:t>European journal of heart failure</a:t>
            </a:r>
            <a:r>
              <a:rPr lang="en-US" dirty="0"/>
              <a:t>, </a:t>
            </a:r>
            <a:r>
              <a:rPr lang="en-US" i="1" dirty="0"/>
              <a:t>13</a:t>
            </a:r>
            <a:r>
              <a:rPr lang="en-US" dirty="0"/>
              <a:t>(4), pp.347-357.</a:t>
            </a:r>
            <a:endParaRPr lang="en-US" dirty="0" smtClean="0"/>
          </a:p>
          <a:p>
            <a:r>
              <a:rPr lang="en-US" dirty="0" err="1"/>
              <a:t>Conraads</a:t>
            </a:r>
            <a:r>
              <a:rPr lang="en-US" dirty="0"/>
              <a:t>, V.M., Deaton, C., </a:t>
            </a:r>
            <a:r>
              <a:rPr lang="en-US" dirty="0" err="1"/>
              <a:t>Piotrowicz</a:t>
            </a:r>
            <a:r>
              <a:rPr lang="en-US" dirty="0"/>
              <a:t>, E., </a:t>
            </a:r>
            <a:r>
              <a:rPr lang="en-US" dirty="0" err="1"/>
              <a:t>Santaularia</a:t>
            </a:r>
            <a:r>
              <a:rPr lang="en-US" dirty="0"/>
              <a:t>, N., Tierney, S., </a:t>
            </a:r>
            <a:r>
              <a:rPr lang="en-US" dirty="0" err="1"/>
              <a:t>Piepoli</a:t>
            </a:r>
            <a:r>
              <a:rPr lang="en-US" dirty="0"/>
              <a:t>, M.F., </a:t>
            </a:r>
            <a:r>
              <a:rPr lang="en-US" dirty="0" err="1"/>
              <a:t>Pieske</a:t>
            </a:r>
            <a:r>
              <a:rPr lang="en-US" dirty="0"/>
              <a:t>, B., </a:t>
            </a:r>
            <a:r>
              <a:rPr lang="en-US" dirty="0" err="1"/>
              <a:t>Schmid</a:t>
            </a:r>
            <a:r>
              <a:rPr lang="en-US" dirty="0"/>
              <a:t>, J.P., Dickstein, K., </a:t>
            </a:r>
            <a:r>
              <a:rPr lang="en-US" dirty="0" err="1"/>
              <a:t>Ponikowski</a:t>
            </a:r>
            <a:r>
              <a:rPr lang="en-US" dirty="0"/>
              <a:t>, P.P. and </a:t>
            </a:r>
            <a:r>
              <a:rPr lang="en-US" dirty="0" err="1"/>
              <a:t>Jaarsma</a:t>
            </a:r>
            <a:r>
              <a:rPr lang="en-US" dirty="0"/>
              <a:t>, T., 2012. Adherence of heart failure patients to exercise: barriers and possible solutions: </a:t>
            </a:r>
            <a:r>
              <a:rPr lang="en-US" b="1" dirty="0"/>
              <a:t>a position statement </a:t>
            </a:r>
            <a:r>
              <a:rPr lang="en-US" dirty="0"/>
              <a:t>of the Study Group on Exercise Training in Heart Failure of the Heart Failure Association of the European Society of Cardiology. </a:t>
            </a:r>
            <a:r>
              <a:rPr lang="en-US" i="1" dirty="0"/>
              <a:t>European journal of heart failure</a:t>
            </a:r>
            <a:r>
              <a:rPr lang="en-US" dirty="0"/>
              <a:t>, </a:t>
            </a:r>
            <a:r>
              <a:rPr lang="en-US" i="1" dirty="0"/>
              <a:t>14</a:t>
            </a:r>
            <a:r>
              <a:rPr lang="en-US" dirty="0"/>
              <a:t>(5), pp.451-458.</a:t>
            </a:r>
          </a:p>
        </p:txBody>
      </p:sp>
    </p:spTree>
    <p:extLst>
      <p:ext uri="{BB962C8B-B14F-4D97-AF65-F5344CB8AC3E}">
        <p14:creationId xmlns:p14="http://schemas.microsoft.com/office/powerpoint/2010/main" val="1300487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 </a:t>
            </a:r>
            <a:endParaRPr lang="en-US" dirty="0"/>
          </a:p>
        </p:txBody>
      </p:sp>
      <p:graphicFrame>
        <p:nvGraphicFramePr>
          <p:cNvPr id="6" name="Diagram 5"/>
          <p:cNvGraphicFramePr/>
          <p:nvPr>
            <p:extLst>
              <p:ext uri="{D42A27DB-BD31-4B8C-83A1-F6EECF244321}">
                <p14:modId xmlns:p14="http://schemas.microsoft.com/office/powerpoint/2010/main" val="1215311180"/>
              </p:ext>
            </p:extLst>
          </p:nvPr>
        </p:nvGraphicFramePr>
        <p:xfrm>
          <a:off x="0" y="215154"/>
          <a:ext cx="11268635" cy="649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055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60" y="376707"/>
            <a:ext cx="8603086" cy="610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8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000" y="94701"/>
            <a:ext cx="8596668" cy="1320800"/>
          </a:xfrm>
        </p:spPr>
        <p:txBody>
          <a:bodyPr/>
          <a:lstStyle/>
          <a:p>
            <a:r>
              <a:rPr lang="en-IE" dirty="0" smtClean="0"/>
              <a:t>Self-Care or Self-Management?</a:t>
            </a:r>
            <a:endParaRPr lang="en-US" dirty="0"/>
          </a:p>
        </p:txBody>
      </p:sp>
      <p:sp>
        <p:nvSpPr>
          <p:cNvPr id="6" name="Content Placeholder 5"/>
          <p:cNvSpPr>
            <a:spLocks noGrp="1"/>
          </p:cNvSpPr>
          <p:nvPr>
            <p:ph sz="half" idx="2"/>
          </p:nvPr>
        </p:nvSpPr>
        <p:spPr>
          <a:xfrm>
            <a:off x="326714" y="4790546"/>
            <a:ext cx="4607707" cy="1877555"/>
          </a:xfrm>
        </p:spPr>
        <p:txBody>
          <a:bodyPr>
            <a:normAutofit fontScale="70000" lnSpcReduction="20000"/>
          </a:bodyPr>
          <a:lstStyle/>
          <a:p>
            <a:r>
              <a:rPr lang="en-IE" dirty="0"/>
              <a:t>Model of self‐care and related </a:t>
            </a:r>
            <a:r>
              <a:rPr lang="en-IE" dirty="0" smtClean="0"/>
              <a:t>concepts: </a:t>
            </a:r>
            <a:r>
              <a:rPr lang="en-IE" dirty="0"/>
              <a:t>There is a shift in responsibility with the progression from the top (full responsibility of the person) to the bottom of the figure (full responsibility of the healthcare providers). </a:t>
            </a:r>
            <a:endParaRPr lang="en-IE" dirty="0" smtClean="0"/>
          </a:p>
          <a:p>
            <a:r>
              <a:rPr lang="en-IE" dirty="0" smtClean="0"/>
              <a:t>The </a:t>
            </a:r>
            <a:r>
              <a:rPr lang="en-IE" dirty="0"/>
              <a:t>overlaps of the concepts are represented by the different circles inserted one inside the other. The progressive reduction of the circle size identifies the increasingly specific activities that are included in each concept.</a:t>
            </a:r>
          </a:p>
          <a:p>
            <a:endParaRPr lang="en-US" dirty="0"/>
          </a:p>
        </p:txBody>
      </p:sp>
      <p:pic>
        <p:nvPicPr>
          <p:cNvPr id="7" name="Content Placeholder 6"/>
          <p:cNvPicPr>
            <a:picLocks noGrp="1" noChangeAspect="1"/>
          </p:cNvPicPr>
          <p:nvPr>
            <p:ph sz="half" idx="1"/>
          </p:nvPr>
        </p:nvPicPr>
        <p:blipFill>
          <a:blip r:embed="rId2"/>
          <a:stretch>
            <a:fillRect/>
          </a:stretch>
        </p:blipFill>
        <p:spPr>
          <a:xfrm>
            <a:off x="0" y="829994"/>
            <a:ext cx="5219114" cy="3896751"/>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751" y="829994"/>
            <a:ext cx="4335953" cy="20729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751" y="3021037"/>
            <a:ext cx="4335953" cy="25603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70751" y="6119336"/>
            <a:ext cx="6096000" cy="646331"/>
          </a:xfrm>
          <a:prstGeom prst="rect">
            <a:avLst/>
          </a:prstGeom>
        </p:spPr>
        <p:txBody>
          <a:bodyPr>
            <a:spAutoFit/>
          </a:bodyPr>
          <a:lstStyle/>
          <a:p>
            <a:r>
              <a:rPr lang="en-IE" sz="1200" dirty="0" err="1">
                <a:solidFill>
                  <a:srgbClr val="222222"/>
                </a:solidFill>
                <a:latin typeface="Arial" panose="020B0604020202020204" pitchFamily="34" charset="0"/>
              </a:rPr>
              <a:t>Matarese</a:t>
            </a:r>
            <a:r>
              <a:rPr lang="en-IE" sz="1200" dirty="0">
                <a:solidFill>
                  <a:srgbClr val="222222"/>
                </a:solidFill>
                <a:latin typeface="Arial" panose="020B0604020202020204" pitchFamily="34" charset="0"/>
              </a:rPr>
              <a:t>, M., </a:t>
            </a:r>
            <a:r>
              <a:rPr lang="en-IE" sz="1200" dirty="0" err="1">
                <a:solidFill>
                  <a:srgbClr val="222222"/>
                </a:solidFill>
                <a:latin typeface="Arial" panose="020B0604020202020204" pitchFamily="34" charset="0"/>
              </a:rPr>
              <a:t>Lommi</a:t>
            </a:r>
            <a:r>
              <a:rPr lang="en-IE" sz="1200" dirty="0">
                <a:solidFill>
                  <a:srgbClr val="222222"/>
                </a:solidFill>
                <a:latin typeface="Arial" panose="020B0604020202020204" pitchFamily="34" charset="0"/>
              </a:rPr>
              <a:t>, M., De </a:t>
            </a:r>
            <a:r>
              <a:rPr lang="en-IE" sz="1200" dirty="0" err="1">
                <a:solidFill>
                  <a:srgbClr val="222222"/>
                </a:solidFill>
                <a:latin typeface="Arial" panose="020B0604020202020204" pitchFamily="34" charset="0"/>
              </a:rPr>
              <a:t>Marinis</a:t>
            </a:r>
            <a:r>
              <a:rPr lang="en-IE" sz="1200" dirty="0">
                <a:solidFill>
                  <a:srgbClr val="222222"/>
                </a:solidFill>
                <a:latin typeface="Arial" panose="020B0604020202020204" pitchFamily="34" charset="0"/>
              </a:rPr>
              <a:t>, M.G. and </a:t>
            </a:r>
            <a:r>
              <a:rPr lang="en-IE" sz="1200" dirty="0" err="1">
                <a:solidFill>
                  <a:srgbClr val="222222"/>
                </a:solidFill>
                <a:latin typeface="Arial" panose="020B0604020202020204" pitchFamily="34" charset="0"/>
              </a:rPr>
              <a:t>Riegel</a:t>
            </a:r>
            <a:r>
              <a:rPr lang="en-IE" sz="1200" dirty="0">
                <a:solidFill>
                  <a:srgbClr val="222222"/>
                </a:solidFill>
                <a:latin typeface="Arial" panose="020B0604020202020204" pitchFamily="34" charset="0"/>
              </a:rPr>
              <a:t>, B., 2018. A Systematic Review and Integration of Concept Analyses of Self‐Care and Related Concepts. </a:t>
            </a:r>
            <a:r>
              <a:rPr lang="en-IE" sz="1200" i="1" dirty="0">
                <a:solidFill>
                  <a:srgbClr val="222222"/>
                </a:solidFill>
                <a:latin typeface="Arial" panose="020B0604020202020204" pitchFamily="34" charset="0"/>
              </a:rPr>
              <a:t>Journal of Nursing Scholarship</a:t>
            </a:r>
            <a:r>
              <a:rPr lang="en-IE" sz="1200" dirty="0">
                <a:solidFill>
                  <a:srgbClr val="222222"/>
                </a:solidFill>
                <a:latin typeface="Arial" panose="020B0604020202020204" pitchFamily="34" charset="0"/>
              </a:rPr>
              <a:t>, </a:t>
            </a:r>
            <a:r>
              <a:rPr lang="en-IE" sz="1200" i="1" dirty="0">
                <a:solidFill>
                  <a:srgbClr val="222222"/>
                </a:solidFill>
                <a:latin typeface="Arial" panose="020B0604020202020204" pitchFamily="34" charset="0"/>
              </a:rPr>
              <a:t>50</a:t>
            </a:r>
            <a:r>
              <a:rPr lang="en-IE" sz="1200" dirty="0">
                <a:solidFill>
                  <a:srgbClr val="222222"/>
                </a:solidFill>
                <a:latin typeface="Arial" panose="020B0604020202020204" pitchFamily="34" charset="0"/>
              </a:rPr>
              <a:t>(3), pp.296-305.</a:t>
            </a:r>
            <a:endParaRPr lang="en-US" sz="1200" dirty="0"/>
          </a:p>
        </p:txBody>
      </p:sp>
    </p:spTree>
    <p:extLst>
      <p:ext uri="{BB962C8B-B14F-4D97-AF65-F5344CB8AC3E}">
        <p14:creationId xmlns:p14="http://schemas.microsoft.com/office/powerpoint/2010/main" val="1207327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In Conclusion</a:t>
            </a:r>
            <a:endParaRPr lang="en-US" dirty="0"/>
          </a:p>
        </p:txBody>
      </p:sp>
      <p:sp>
        <p:nvSpPr>
          <p:cNvPr id="6" name="Content Placeholder 5"/>
          <p:cNvSpPr>
            <a:spLocks noGrp="1"/>
          </p:cNvSpPr>
          <p:nvPr>
            <p:ph idx="1"/>
          </p:nvPr>
        </p:nvSpPr>
        <p:spPr/>
        <p:txBody>
          <a:bodyPr>
            <a:normAutofit/>
          </a:bodyPr>
          <a:lstStyle/>
          <a:p>
            <a:r>
              <a:rPr lang="en-IE" sz="2800" dirty="0" smtClean="0"/>
              <a:t>Patients should be seen as active partners in their healthcare.</a:t>
            </a:r>
          </a:p>
          <a:p>
            <a:r>
              <a:rPr lang="en-IE" sz="2800" dirty="0" smtClean="0"/>
              <a:t>The most effective self-care interventions are multi-faceted, tailored to individual needs and pro-active in developing self-efficacy.</a:t>
            </a:r>
          </a:p>
          <a:p>
            <a:r>
              <a:rPr lang="en-IE" sz="2800" dirty="0" smtClean="0"/>
              <a:t>Collaboration is key between patients, carers, health professionals and support services.</a:t>
            </a:r>
            <a:endParaRPr lang="en-US" sz="2800" dirty="0"/>
          </a:p>
        </p:txBody>
      </p:sp>
    </p:spTree>
    <p:extLst>
      <p:ext uri="{BB962C8B-B14F-4D97-AF65-F5344CB8AC3E}">
        <p14:creationId xmlns:p14="http://schemas.microsoft.com/office/powerpoint/2010/main" val="2492691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33341" y="875763"/>
            <a:ext cx="8474297" cy="4906851"/>
          </a:xfrm>
          <a:prstGeom prst="rect">
            <a:avLst/>
          </a:prstGeom>
        </p:spPr>
      </p:pic>
    </p:spTree>
    <p:extLst>
      <p:ext uri="{BB962C8B-B14F-4D97-AF65-F5344CB8AC3E}">
        <p14:creationId xmlns:p14="http://schemas.microsoft.com/office/powerpoint/2010/main" val="2905389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42672" y="4153743"/>
            <a:ext cx="6527407" cy="1314450"/>
          </a:xfrm>
          <a:prstGeom prst="rect">
            <a:avLst/>
          </a:prstGeom>
        </p:spPr>
      </p:pic>
      <p:pic>
        <p:nvPicPr>
          <p:cNvPr id="2052" name="Picture 4" descr="Related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1826" y="142609"/>
            <a:ext cx="7118253" cy="42112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9032" y="0"/>
            <a:ext cx="8596668" cy="1320800"/>
          </a:xfrm>
        </p:spPr>
        <p:txBody>
          <a:bodyPr/>
          <a:lstStyle/>
          <a:p>
            <a:r>
              <a:rPr lang="en-IE" dirty="0" smtClean="0"/>
              <a:t>Which Model?</a:t>
            </a:r>
            <a:endParaRPr lang="en-US" dirty="0"/>
          </a:p>
        </p:txBody>
      </p:sp>
      <p:pic>
        <p:nvPicPr>
          <p:cNvPr id="2050" name="Picture 2" descr="Image result for self-care AND heart failur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0" y="927455"/>
            <a:ext cx="5089970" cy="4540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54996"/>
            <a:ext cx="5331655" cy="830997"/>
          </a:xfrm>
          <a:prstGeom prst="rect">
            <a:avLst/>
          </a:prstGeom>
        </p:spPr>
        <p:txBody>
          <a:bodyPr wrap="square">
            <a:spAutoFit/>
          </a:bodyPr>
          <a:lstStyle/>
          <a:p>
            <a:r>
              <a:rPr lang="en-IE" sz="1200" dirty="0" err="1">
                <a:solidFill>
                  <a:srgbClr val="222222"/>
                </a:solidFill>
                <a:latin typeface="Arial" panose="020B0604020202020204" pitchFamily="34" charset="0"/>
              </a:rPr>
              <a:t>Jaarsma</a:t>
            </a:r>
            <a:r>
              <a:rPr lang="en-IE" sz="1200" dirty="0">
                <a:solidFill>
                  <a:srgbClr val="222222"/>
                </a:solidFill>
                <a:latin typeface="Arial" panose="020B0604020202020204" pitchFamily="34" charset="0"/>
              </a:rPr>
              <a:t>, T., Cameron, J., </a:t>
            </a:r>
            <a:r>
              <a:rPr lang="en-IE" sz="1200" dirty="0" err="1">
                <a:solidFill>
                  <a:srgbClr val="222222"/>
                </a:solidFill>
                <a:latin typeface="Arial" panose="020B0604020202020204" pitchFamily="34" charset="0"/>
              </a:rPr>
              <a:t>Riegel</a:t>
            </a:r>
            <a:r>
              <a:rPr lang="en-IE" sz="1200" dirty="0">
                <a:solidFill>
                  <a:srgbClr val="222222"/>
                </a:solidFill>
                <a:latin typeface="Arial" panose="020B0604020202020204" pitchFamily="34" charset="0"/>
              </a:rPr>
              <a:t>, B. and Stromberg, A., 2017. Factors related to self-care in heart failure patients according to the middle-range theory of self-care of chronic illness: a literature update. </a:t>
            </a:r>
            <a:r>
              <a:rPr lang="en-IE" sz="1200" i="1" dirty="0">
                <a:solidFill>
                  <a:srgbClr val="222222"/>
                </a:solidFill>
                <a:latin typeface="Arial" panose="020B0604020202020204" pitchFamily="34" charset="0"/>
              </a:rPr>
              <a:t>Current heart failure reports</a:t>
            </a:r>
            <a:r>
              <a:rPr lang="en-IE" sz="1200" dirty="0">
                <a:solidFill>
                  <a:srgbClr val="222222"/>
                </a:solidFill>
                <a:latin typeface="Arial" panose="020B0604020202020204" pitchFamily="34" charset="0"/>
              </a:rPr>
              <a:t>, </a:t>
            </a:r>
            <a:r>
              <a:rPr lang="en-IE" sz="1200" i="1" dirty="0">
                <a:solidFill>
                  <a:srgbClr val="222222"/>
                </a:solidFill>
                <a:latin typeface="Arial" panose="020B0604020202020204" pitchFamily="34" charset="0"/>
              </a:rPr>
              <a:t>14</a:t>
            </a:r>
            <a:r>
              <a:rPr lang="en-IE" sz="1200" dirty="0">
                <a:solidFill>
                  <a:srgbClr val="222222"/>
                </a:solidFill>
                <a:latin typeface="Arial" panose="020B0604020202020204" pitchFamily="34" charset="0"/>
              </a:rPr>
              <a:t>(2), pp.71-77.</a:t>
            </a:r>
            <a:endParaRPr lang="en-US" sz="1200" dirty="0"/>
          </a:p>
        </p:txBody>
      </p:sp>
      <p:sp>
        <p:nvSpPr>
          <p:cNvPr id="6" name="Rectangle 5"/>
          <p:cNvSpPr/>
          <p:nvPr/>
        </p:nvSpPr>
        <p:spPr>
          <a:xfrm>
            <a:off x="5706794" y="6054996"/>
            <a:ext cx="6096000" cy="461665"/>
          </a:xfrm>
          <a:prstGeom prst="rect">
            <a:avLst/>
          </a:prstGeom>
        </p:spPr>
        <p:txBody>
          <a:bodyPr>
            <a:spAutoFit/>
          </a:bodyPr>
          <a:lstStyle/>
          <a:p>
            <a:r>
              <a:rPr lang="en-IE" sz="1200" dirty="0" err="1">
                <a:solidFill>
                  <a:srgbClr val="222222"/>
                </a:solidFill>
                <a:latin typeface="Arial" panose="020B0604020202020204" pitchFamily="34" charset="0"/>
              </a:rPr>
              <a:t>Riegel</a:t>
            </a:r>
            <a:r>
              <a:rPr lang="en-IE" sz="1200" dirty="0">
                <a:solidFill>
                  <a:srgbClr val="222222"/>
                </a:solidFill>
                <a:latin typeface="Arial" panose="020B0604020202020204" pitchFamily="34" charset="0"/>
              </a:rPr>
              <a:t>, B. and Dickson, V.V., 2008. A situation-specific theory of heart failure self-care. </a:t>
            </a:r>
            <a:r>
              <a:rPr lang="en-IE" sz="1200" i="1" dirty="0">
                <a:solidFill>
                  <a:srgbClr val="222222"/>
                </a:solidFill>
                <a:latin typeface="Arial" panose="020B0604020202020204" pitchFamily="34" charset="0"/>
              </a:rPr>
              <a:t>Journal of cardiovascular Nursing</a:t>
            </a:r>
            <a:r>
              <a:rPr lang="en-IE" sz="1200" dirty="0">
                <a:solidFill>
                  <a:srgbClr val="222222"/>
                </a:solidFill>
                <a:latin typeface="Arial" panose="020B0604020202020204" pitchFamily="34" charset="0"/>
              </a:rPr>
              <a:t>, </a:t>
            </a:r>
            <a:r>
              <a:rPr lang="en-IE" sz="1200" i="1" dirty="0">
                <a:solidFill>
                  <a:srgbClr val="222222"/>
                </a:solidFill>
                <a:latin typeface="Arial" panose="020B0604020202020204" pitchFamily="34" charset="0"/>
              </a:rPr>
              <a:t>23</a:t>
            </a:r>
            <a:r>
              <a:rPr lang="en-IE" sz="1200" dirty="0">
                <a:solidFill>
                  <a:srgbClr val="222222"/>
                </a:solidFill>
                <a:latin typeface="Arial" panose="020B0604020202020204" pitchFamily="34" charset="0"/>
              </a:rPr>
              <a:t>(3), pp.190-196.</a:t>
            </a:r>
            <a:endParaRPr lang="en-US" sz="1200" dirty="0"/>
          </a:p>
        </p:txBody>
      </p:sp>
    </p:spTree>
    <p:extLst>
      <p:ext uri="{BB962C8B-B14F-4D97-AF65-F5344CB8AC3E}">
        <p14:creationId xmlns:p14="http://schemas.microsoft.com/office/powerpoint/2010/main" val="11943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166" y="117231"/>
            <a:ext cx="9228406" cy="1320800"/>
          </a:xfrm>
        </p:spPr>
        <p:txBody>
          <a:bodyPr>
            <a:normAutofit/>
          </a:bodyPr>
          <a:lstStyle/>
          <a:p>
            <a:r>
              <a:rPr lang="en-IE" sz="3200" dirty="0" smtClean="0">
                <a:solidFill>
                  <a:schemeClr val="accent2">
                    <a:lumMod val="60000"/>
                    <a:lumOff val="40000"/>
                  </a:schemeClr>
                </a:solidFill>
              </a:rPr>
              <a:t>Self-care of Heart Failure</a:t>
            </a:r>
            <a:endParaRPr lang="en-US" sz="3200" dirty="0">
              <a:solidFill>
                <a:schemeClr val="accent2">
                  <a:lumMod val="60000"/>
                  <a:lumOff val="40000"/>
                </a:schemeClr>
              </a:solidFill>
            </a:endParaRPr>
          </a:p>
        </p:txBody>
      </p:sp>
      <p:sp>
        <p:nvSpPr>
          <p:cNvPr id="5" name="Content Placeholder 4"/>
          <p:cNvSpPr>
            <a:spLocks noGrp="1"/>
          </p:cNvSpPr>
          <p:nvPr>
            <p:ph sz="half" idx="1"/>
          </p:nvPr>
        </p:nvSpPr>
        <p:spPr>
          <a:xfrm>
            <a:off x="1" y="1035173"/>
            <a:ext cx="3727938" cy="5140544"/>
          </a:xfrm>
        </p:spPr>
        <p:txBody>
          <a:bodyPr>
            <a:normAutofit/>
          </a:bodyPr>
          <a:lstStyle/>
          <a:p>
            <a:r>
              <a:rPr lang="en-IE" dirty="0" smtClean="0">
                <a:solidFill>
                  <a:schemeClr val="accent2">
                    <a:lumMod val="60000"/>
                    <a:lumOff val="40000"/>
                  </a:schemeClr>
                </a:solidFill>
              </a:rPr>
              <a:t>HF Self-care Maintenance:</a:t>
            </a:r>
          </a:p>
          <a:p>
            <a:r>
              <a:rPr lang="en-IE" dirty="0" smtClean="0"/>
              <a:t>Take medications as prescribed</a:t>
            </a:r>
          </a:p>
          <a:p>
            <a:r>
              <a:rPr lang="en-IE" dirty="0" smtClean="0"/>
              <a:t>Attend appointments</a:t>
            </a:r>
          </a:p>
          <a:p>
            <a:r>
              <a:rPr lang="en-IE" dirty="0" smtClean="0"/>
              <a:t>Lower dietary salt</a:t>
            </a:r>
          </a:p>
          <a:p>
            <a:r>
              <a:rPr lang="en-IE" dirty="0" smtClean="0"/>
              <a:t>Regular exercise</a:t>
            </a:r>
          </a:p>
          <a:p>
            <a:r>
              <a:rPr lang="en-IE" dirty="0" smtClean="0"/>
              <a:t>Balance activity &amp; rest</a:t>
            </a:r>
          </a:p>
          <a:p>
            <a:r>
              <a:rPr lang="en-IE" dirty="0" smtClean="0"/>
              <a:t>Actively monitor for HF signs &amp; symptoms</a:t>
            </a:r>
          </a:p>
          <a:p>
            <a:r>
              <a:rPr lang="en-IE" dirty="0" smtClean="0"/>
              <a:t>Quit smoking</a:t>
            </a:r>
          </a:p>
          <a:p>
            <a:r>
              <a:rPr lang="en-IE" dirty="0" smtClean="0"/>
              <a:t>Limit alcohol intake</a:t>
            </a:r>
          </a:p>
          <a:p>
            <a:r>
              <a:rPr lang="en-IE" dirty="0" smtClean="0"/>
              <a:t>Avoid illness / annual vaccination</a:t>
            </a:r>
            <a:endParaRPr lang="en-US" dirty="0"/>
          </a:p>
        </p:txBody>
      </p:sp>
      <p:sp>
        <p:nvSpPr>
          <p:cNvPr id="6" name="Content Placeholder 5"/>
          <p:cNvSpPr>
            <a:spLocks noGrp="1"/>
          </p:cNvSpPr>
          <p:nvPr>
            <p:ph sz="half" idx="2"/>
          </p:nvPr>
        </p:nvSpPr>
        <p:spPr>
          <a:xfrm>
            <a:off x="6921018" y="1035173"/>
            <a:ext cx="3660135" cy="4831055"/>
          </a:xfrm>
        </p:spPr>
        <p:txBody>
          <a:bodyPr>
            <a:normAutofit/>
          </a:bodyPr>
          <a:lstStyle/>
          <a:p>
            <a:r>
              <a:rPr lang="en-IE" dirty="0" smtClean="0">
                <a:solidFill>
                  <a:schemeClr val="accent2">
                    <a:lumMod val="60000"/>
                    <a:lumOff val="40000"/>
                  </a:schemeClr>
                </a:solidFill>
              </a:rPr>
              <a:t>HF Self-care Management</a:t>
            </a:r>
          </a:p>
          <a:p>
            <a:r>
              <a:rPr lang="en-IE" dirty="0" smtClean="0"/>
              <a:t>Decision making in response to signs and symptoms</a:t>
            </a:r>
          </a:p>
          <a:p>
            <a:r>
              <a:rPr lang="en-IE" dirty="0" smtClean="0"/>
              <a:t>Recognise a change such as increasing weight or oedema</a:t>
            </a:r>
          </a:p>
          <a:p>
            <a:r>
              <a:rPr lang="en-IE" dirty="0" smtClean="0"/>
              <a:t>Decide to take action such as contact HF Clinic or take an extra diuretic</a:t>
            </a:r>
          </a:p>
          <a:p>
            <a:r>
              <a:rPr lang="en-IE" dirty="0" smtClean="0"/>
              <a:t>Evaluate their response to treatment</a:t>
            </a:r>
            <a:endParaRPr lang="en-US" dirty="0"/>
          </a:p>
        </p:txBody>
      </p:sp>
      <p:sp>
        <p:nvSpPr>
          <p:cNvPr id="7" name="Rectangle 6"/>
          <p:cNvSpPr/>
          <p:nvPr/>
        </p:nvSpPr>
        <p:spPr>
          <a:xfrm>
            <a:off x="3727939" y="1035173"/>
            <a:ext cx="3366868" cy="3554819"/>
          </a:xfrm>
          <a:prstGeom prst="rect">
            <a:avLst/>
          </a:prstGeom>
        </p:spPr>
        <p:txBody>
          <a:bodyPr wrap="square">
            <a:spAutoFit/>
          </a:bodyPr>
          <a:lstStyle/>
          <a:p>
            <a:r>
              <a:rPr lang="en-IE" dirty="0">
                <a:solidFill>
                  <a:schemeClr val="accent2">
                    <a:lumMod val="60000"/>
                    <a:lumOff val="40000"/>
                  </a:schemeClr>
                </a:solidFill>
              </a:rPr>
              <a:t>HF </a:t>
            </a:r>
            <a:r>
              <a:rPr lang="en-IE" dirty="0" smtClean="0">
                <a:solidFill>
                  <a:schemeClr val="accent2">
                    <a:lumMod val="60000"/>
                    <a:lumOff val="40000"/>
                  </a:schemeClr>
                </a:solidFill>
              </a:rPr>
              <a:t>Self-care Monitoring:</a:t>
            </a:r>
            <a:endParaRPr lang="en-IE" dirty="0">
              <a:solidFill>
                <a:schemeClr val="accent2">
                  <a:lumMod val="60000"/>
                  <a:lumOff val="40000"/>
                </a:schemeClr>
              </a:solidFill>
            </a:endParaRPr>
          </a:p>
          <a:p>
            <a:pPr marL="285750" indent="-285750">
              <a:lnSpc>
                <a:spcPct val="150000"/>
              </a:lnSpc>
              <a:buFont typeface="Arial" panose="020B0604020202020204" pitchFamily="34" charset="0"/>
              <a:buChar char="•"/>
            </a:pPr>
            <a:r>
              <a:rPr lang="en-IE" dirty="0" smtClean="0"/>
              <a:t>Daily Weight Monitoring</a:t>
            </a:r>
          </a:p>
          <a:p>
            <a:pPr marL="285750" indent="-285750">
              <a:lnSpc>
                <a:spcPct val="150000"/>
              </a:lnSpc>
              <a:buFont typeface="Arial" panose="020B0604020202020204" pitchFamily="34" charset="0"/>
              <a:buChar char="•"/>
            </a:pPr>
            <a:r>
              <a:rPr lang="en-IE" dirty="0" smtClean="0"/>
              <a:t>Records a monitoring diary</a:t>
            </a:r>
          </a:p>
          <a:p>
            <a:pPr marL="285750" indent="-285750">
              <a:lnSpc>
                <a:spcPct val="150000"/>
              </a:lnSpc>
              <a:buFont typeface="Arial" panose="020B0604020202020204" pitchFamily="34" charset="0"/>
              <a:buChar char="•"/>
            </a:pPr>
            <a:r>
              <a:rPr lang="en-IE" dirty="0" smtClean="0"/>
              <a:t>Monitor for signs &amp; Symptoms</a:t>
            </a:r>
          </a:p>
          <a:p>
            <a:pPr marL="285750" indent="-285750">
              <a:lnSpc>
                <a:spcPct val="150000"/>
              </a:lnSpc>
              <a:buFont typeface="Arial" panose="020B0604020202020204" pitchFamily="34" charset="0"/>
              <a:buChar char="•"/>
            </a:pPr>
            <a:r>
              <a:rPr lang="en-IE" dirty="0" smtClean="0"/>
              <a:t>Blood pressure monitoring</a:t>
            </a:r>
          </a:p>
          <a:p>
            <a:pPr marL="285750" indent="-285750">
              <a:lnSpc>
                <a:spcPct val="150000"/>
              </a:lnSpc>
              <a:buFont typeface="Arial" panose="020B0604020202020204" pitchFamily="34" charset="0"/>
              <a:buChar char="•"/>
            </a:pPr>
            <a:r>
              <a:rPr lang="en-IE" dirty="0" smtClean="0"/>
              <a:t>INR monitoring</a:t>
            </a:r>
          </a:p>
          <a:p>
            <a:pPr marL="285750" indent="-285750">
              <a:lnSpc>
                <a:spcPct val="150000"/>
              </a:lnSpc>
              <a:buFont typeface="Arial" panose="020B0604020202020204" pitchFamily="34" charset="0"/>
              <a:buChar char="•"/>
            </a:pPr>
            <a:r>
              <a:rPr lang="en-IE" dirty="0" smtClean="0"/>
              <a:t>Blood glucose monitoring</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41521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506" y="70674"/>
            <a:ext cx="8596668" cy="1320800"/>
          </a:xfrm>
        </p:spPr>
        <p:txBody>
          <a:bodyPr/>
          <a:lstStyle/>
          <a:p>
            <a:r>
              <a:rPr lang="en-IE" dirty="0" smtClean="0"/>
              <a:t>Self-care – show me the evidence</a:t>
            </a:r>
            <a:endParaRPr lang="en-US" dirty="0"/>
          </a:p>
        </p:txBody>
      </p:sp>
      <p:sp>
        <p:nvSpPr>
          <p:cNvPr id="5" name="Content Placeholder 4"/>
          <p:cNvSpPr>
            <a:spLocks noGrp="1"/>
          </p:cNvSpPr>
          <p:nvPr>
            <p:ph sz="half" idx="1"/>
          </p:nvPr>
        </p:nvSpPr>
        <p:spPr/>
        <p:txBody>
          <a:bodyPr/>
          <a:lstStyle/>
          <a:p>
            <a:endParaRPr lang="en-IE" dirty="0" smtClean="0"/>
          </a:p>
          <a:p>
            <a:endParaRPr lang="en-IE" dirty="0" smtClean="0"/>
          </a:p>
          <a:p>
            <a:endParaRPr lang="en-US" dirty="0"/>
          </a:p>
        </p:txBody>
      </p:sp>
      <p:sp>
        <p:nvSpPr>
          <p:cNvPr id="6" name="Content Placeholder 5"/>
          <p:cNvSpPr>
            <a:spLocks noGrp="1"/>
          </p:cNvSpPr>
          <p:nvPr>
            <p:ph sz="half" idx="2"/>
          </p:nvPr>
        </p:nvSpPr>
        <p:spPr>
          <a:xfrm>
            <a:off x="6083936" y="1621663"/>
            <a:ext cx="4947138" cy="4697411"/>
          </a:xfrm>
        </p:spPr>
        <p:txBody>
          <a:bodyPr>
            <a:normAutofit/>
          </a:bodyPr>
          <a:lstStyle/>
          <a:p>
            <a:r>
              <a:rPr lang="en-IE" sz="2800" dirty="0"/>
              <a:t>Reduction in readmission</a:t>
            </a:r>
          </a:p>
          <a:p>
            <a:r>
              <a:rPr lang="en-IE" sz="2800" dirty="0"/>
              <a:t>Improved survival</a:t>
            </a:r>
          </a:p>
          <a:p>
            <a:r>
              <a:rPr lang="en-IE" sz="2800" dirty="0"/>
              <a:t>Increased quality of life</a:t>
            </a:r>
          </a:p>
          <a:p>
            <a:r>
              <a:rPr lang="en-IE" sz="2800" dirty="0"/>
              <a:t>Enhanced sense of control</a:t>
            </a:r>
          </a:p>
          <a:p>
            <a:r>
              <a:rPr lang="en-IE" sz="2800" dirty="0"/>
              <a:t>Decreased cost of </a:t>
            </a:r>
            <a:r>
              <a:rPr lang="en-IE" sz="2800" dirty="0" smtClean="0"/>
              <a:t>care</a:t>
            </a:r>
          </a:p>
          <a:p>
            <a:endParaRPr lang="en-IE" sz="2800" dirty="0"/>
          </a:p>
          <a:p>
            <a:r>
              <a:rPr lang="en-IE" sz="2800" dirty="0" smtClean="0"/>
              <a:t>However….. the evidence is inconsistent</a:t>
            </a:r>
            <a:endParaRPr lang="en-IE" sz="2800" dirty="0"/>
          </a:p>
          <a:p>
            <a:pPr marL="0" indent="0">
              <a:buNone/>
            </a:pPr>
            <a:endParaRPr lang="en-US" sz="2800" dirty="0"/>
          </a:p>
        </p:txBody>
      </p:sp>
      <p:pic>
        <p:nvPicPr>
          <p:cNvPr id="7" name="Content Placeholder 6"/>
          <p:cNvPicPr>
            <a:picLocks noChangeAspect="1"/>
          </p:cNvPicPr>
          <p:nvPr/>
        </p:nvPicPr>
        <p:blipFill>
          <a:blip r:embed="rId2"/>
          <a:stretch>
            <a:fillRect/>
          </a:stretch>
        </p:blipFill>
        <p:spPr>
          <a:xfrm>
            <a:off x="485300" y="2676136"/>
            <a:ext cx="5067522" cy="1693959"/>
          </a:xfrm>
          <a:prstGeom prst="rect">
            <a:avLst/>
          </a:prstGeom>
        </p:spPr>
      </p:pic>
      <p:pic>
        <p:nvPicPr>
          <p:cNvPr id="8" name="Picture 7"/>
          <p:cNvPicPr>
            <a:picLocks noChangeAspect="1"/>
          </p:cNvPicPr>
          <p:nvPr/>
        </p:nvPicPr>
        <p:blipFill>
          <a:blip r:embed="rId3"/>
          <a:stretch>
            <a:fillRect/>
          </a:stretch>
        </p:blipFill>
        <p:spPr>
          <a:xfrm>
            <a:off x="525463" y="4362450"/>
            <a:ext cx="4562475" cy="2495550"/>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179579" y="794690"/>
            <a:ext cx="5638800" cy="1737603"/>
          </a:xfrm>
          <a:prstGeom prst="rect">
            <a:avLst/>
          </a:prstGeom>
          <a:noFill/>
          <a:ln w="9525">
            <a:noFill/>
            <a:miter lim="800000"/>
            <a:headEnd/>
            <a:tailEnd/>
          </a:ln>
        </p:spPr>
      </p:pic>
    </p:spTree>
    <p:extLst>
      <p:ext uri="{BB962C8B-B14F-4D97-AF65-F5344CB8AC3E}">
        <p14:creationId xmlns:p14="http://schemas.microsoft.com/office/powerpoint/2010/main" val="77488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269" y="117231"/>
            <a:ext cx="8596668" cy="1320800"/>
          </a:xfrm>
        </p:spPr>
        <p:txBody>
          <a:bodyPr>
            <a:normAutofit fontScale="90000"/>
          </a:bodyPr>
          <a:lstStyle/>
          <a:p>
            <a:r>
              <a:rPr lang="en-IE" b="1" spc="-1" dirty="0">
                <a:solidFill>
                  <a:schemeClr val="accent2">
                    <a:lumMod val="60000"/>
                    <a:lumOff val="40000"/>
                  </a:schemeClr>
                </a:solidFill>
                <a:uFill>
                  <a:solidFill>
                    <a:srgbClr val="FFFFFF"/>
                  </a:solidFill>
                </a:uFill>
                <a:latin typeface="Calibri"/>
              </a:rPr>
              <a:t>Patient </a:t>
            </a:r>
            <a:r>
              <a:rPr lang="en-IE" b="1" i="1" spc="-1" dirty="0">
                <a:solidFill>
                  <a:schemeClr val="accent2">
                    <a:lumMod val="60000"/>
                    <a:lumOff val="40000"/>
                  </a:schemeClr>
                </a:solidFill>
                <a:uFill>
                  <a:solidFill>
                    <a:srgbClr val="FFFFFF"/>
                  </a:solidFill>
                </a:uFill>
                <a:latin typeface="Calibri"/>
              </a:rPr>
              <a:t>Engagement</a:t>
            </a:r>
            <a:r>
              <a:rPr lang="en-IE" b="1" spc="-1" dirty="0">
                <a:solidFill>
                  <a:schemeClr val="accent2">
                    <a:lumMod val="60000"/>
                    <a:lumOff val="40000"/>
                  </a:schemeClr>
                </a:solidFill>
                <a:uFill>
                  <a:solidFill>
                    <a:srgbClr val="FFFFFF"/>
                  </a:solidFill>
                </a:uFill>
                <a:latin typeface="Calibri"/>
              </a:rPr>
              <a:t> and Patient </a:t>
            </a:r>
            <a:r>
              <a:rPr lang="en-IE" b="1" i="1" spc="-1" dirty="0">
                <a:solidFill>
                  <a:schemeClr val="accent2">
                    <a:lumMod val="60000"/>
                    <a:lumOff val="40000"/>
                  </a:schemeClr>
                </a:solidFill>
                <a:uFill>
                  <a:solidFill>
                    <a:srgbClr val="FFFFFF"/>
                  </a:solidFill>
                </a:uFill>
                <a:latin typeface="Calibri"/>
              </a:rPr>
              <a:t>Activation</a:t>
            </a:r>
            <a:r>
              <a:rPr lang="en-IE" b="1" spc="-1" dirty="0">
                <a:solidFill>
                  <a:schemeClr val="accent2">
                    <a:lumMod val="60000"/>
                    <a:lumOff val="40000"/>
                  </a:schemeClr>
                </a:solidFill>
                <a:uFill>
                  <a:solidFill>
                    <a:srgbClr val="FFFFFF"/>
                  </a:solidFill>
                </a:uFill>
                <a:latin typeface="Calibri"/>
              </a:rPr>
              <a:t> are often used interchangeably</a:t>
            </a:r>
            <a:r>
              <a:rPr lang="en-IE" dirty="0"/>
              <a:t/>
            </a:r>
            <a:br>
              <a:rPr lang="en-IE" dirty="0"/>
            </a:br>
            <a:endParaRPr lang="en-US" dirty="0"/>
          </a:p>
        </p:txBody>
      </p:sp>
      <p:pic>
        <p:nvPicPr>
          <p:cNvPr id="9" name="Content Placeholder 8"/>
          <p:cNvPicPr>
            <a:picLocks noGrp="1"/>
          </p:cNvPicPr>
          <p:nvPr>
            <p:ph sz="half" idx="1"/>
          </p:nvPr>
        </p:nvPicPr>
        <p:blipFill>
          <a:blip r:embed="rId2"/>
          <a:stretch/>
        </p:blipFill>
        <p:spPr>
          <a:xfrm>
            <a:off x="5711483" y="1270000"/>
            <a:ext cx="5866228" cy="5313680"/>
          </a:xfrm>
          <a:prstGeom prst="rect">
            <a:avLst/>
          </a:prstGeom>
          <a:ln>
            <a:noFill/>
          </a:ln>
        </p:spPr>
      </p:pic>
      <p:pic>
        <p:nvPicPr>
          <p:cNvPr id="12" name="Picture 7"/>
          <p:cNvPicPr>
            <a:picLocks noGrp="1"/>
          </p:cNvPicPr>
          <p:nvPr>
            <p:ph sz="half" idx="2"/>
          </p:nvPr>
        </p:nvPicPr>
        <p:blipFill>
          <a:blip r:embed="rId3"/>
          <a:stretch/>
        </p:blipFill>
        <p:spPr>
          <a:xfrm>
            <a:off x="292269" y="1930400"/>
            <a:ext cx="5151928" cy="3668542"/>
          </a:xfrm>
          <a:prstGeom prst="rect">
            <a:avLst/>
          </a:prstGeom>
          <a:ln>
            <a:noFill/>
          </a:ln>
        </p:spPr>
      </p:pic>
    </p:spTree>
    <p:extLst>
      <p:ext uri="{BB962C8B-B14F-4D97-AF65-F5344CB8AC3E}">
        <p14:creationId xmlns:p14="http://schemas.microsoft.com/office/powerpoint/2010/main" val="17699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48" y="243840"/>
            <a:ext cx="8596668" cy="1320800"/>
          </a:xfrm>
        </p:spPr>
        <p:txBody>
          <a:bodyPr/>
          <a:lstStyle/>
          <a:p>
            <a:r>
              <a:rPr lang="en-IE" dirty="0" smtClean="0"/>
              <a:t>An inconvenient truth</a:t>
            </a:r>
            <a:endParaRPr lang="en-US" dirty="0"/>
          </a:p>
        </p:txBody>
      </p:sp>
      <p:sp>
        <p:nvSpPr>
          <p:cNvPr id="3" name="Content Placeholder 2"/>
          <p:cNvSpPr>
            <a:spLocks noGrp="1"/>
          </p:cNvSpPr>
          <p:nvPr>
            <p:ph sz="half" idx="1"/>
          </p:nvPr>
        </p:nvSpPr>
        <p:spPr>
          <a:xfrm>
            <a:off x="410049" y="1378634"/>
            <a:ext cx="5014028" cy="4951827"/>
          </a:xfrm>
        </p:spPr>
        <p:txBody>
          <a:bodyPr>
            <a:normAutofit/>
          </a:bodyPr>
          <a:lstStyle/>
          <a:p>
            <a:r>
              <a:rPr lang="en-IE" sz="2400" dirty="0" smtClean="0"/>
              <a:t>Education alone is ineffective</a:t>
            </a:r>
          </a:p>
          <a:p>
            <a:r>
              <a:rPr lang="en-IE" sz="2400" dirty="0" smtClean="0"/>
              <a:t>One size doesn’t fit all</a:t>
            </a:r>
          </a:p>
          <a:p>
            <a:r>
              <a:rPr lang="en-IE" sz="2400" dirty="0" smtClean="0"/>
              <a:t>Behaviour change is challenging</a:t>
            </a:r>
          </a:p>
          <a:p>
            <a:r>
              <a:rPr lang="en-IE" sz="2400" dirty="0" smtClean="0"/>
              <a:t>An unwritten rule exists:</a:t>
            </a:r>
          </a:p>
          <a:p>
            <a:pPr marL="0" indent="0">
              <a:buNone/>
            </a:pPr>
            <a:r>
              <a:rPr lang="en-IE" sz="2400" dirty="0"/>
              <a:t>	</a:t>
            </a:r>
            <a:r>
              <a:rPr lang="en-IE" sz="2400" dirty="0" smtClean="0"/>
              <a:t>40% are pre-contemplators</a:t>
            </a:r>
          </a:p>
          <a:p>
            <a:pPr marL="0" indent="0">
              <a:buNone/>
            </a:pPr>
            <a:r>
              <a:rPr lang="en-IE" sz="2400" dirty="0"/>
              <a:t>	</a:t>
            </a:r>
            <a:r>
              <a:rPr lang="en-IE" sz="2400" dirty="0" smtClean="0"/>
              <a:t>40% are contemplators</a:t>
            </a:r>
          </a:p>
          <a:p>
            <a:pPr marL="0" indent="0">
              <a:buNone/>
            </a:pPr>
            <a:r>
              <a:rPr lang="en-IE" sz="2400" dirty="0"/>
              <a:t>	</a:t>
            </a:r>
            <a:r>
              <a:rPr lang="en-IE" sz="2400" dirty="0" smtClean="0"/>
              <a:t>20% are in preparation/action </a:t>
            </a:r>
          </a:p>
          <a:p>
            <a:pPr marL="0" indent="0">
              <a:buNone/>
            </a:pPr>
            <a:r>
              <a:rPr lang="en-IE" dirty="0"/>
              <a:t>	</a:t>
            </a:r>
            <a:r>
              <a:rPr lang="en-IE" sz="1200" dirty="0" smtClean="0"/>
              <a:t>(Norcross et al, 2011, Prochaska &amp; </a:t>
            </a:r>
            <a:r>
              <a:rPr lang="en-IE" sz="1200" dirty="0" err="1" smtClean="0"/>
              <a:t>Velcier</a:t>
            </a:r>
            <a:r>
              <a:rPr lang="en-IE" sz="1200" dirty="0" smtClean="0"/>
              <a:t>)</a:t>
            </a:r>
          </a:p>
          <a:p>
            <a:endParaRPr lang="en-IE"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5580492" y="1280160"/>
            <a:ext cx="5575188" cy="5416062"/>
          </a:xfrm>
          <a:prstGeom prst="rect">
            <a:avLst/>
          </a:prstGeom>
        </p:spPr>
      </p:pic>
    </p:spTree>
    <p:extLst>
      <p:ext uri="{BB962C8B-B14F-4D97-AF65-F5344CB8AC3E}">
        <p14:creationId xmlns:p14="http://schemas.microsoft.com/office/powerpoint/2010/main" val="407485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0" y="188640"/>
            <a:ext cx="12191400" cy="8388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IE" sz="4400" b="1" i="1" strike="noStrike" spc="-1" dirty="0">
                <a:solidFill>
                  <a:srgbClr val="FFFFFF"/>
                </a:solidFill>
                <a:uFill>
                  <a:solidFill>
                    <a:srgbClr val="FFFFFF"/>
                  </a:solidFill>
                </a:uFill>
                <a:latin typeface="Calibri Light"/>
                <a:ea typeface="DejaVu Sans"/>
              </a:rPr>
              <a:t>They don’t know what they don’t know!</a:t>
            </a:r>
            <a:endParaRPr dirty="0"/>
          </a:p>
        </p:txBody>
      </p:sp>
      <p:pic>
        <p:nvPicPr>
          <p:cNvPr id="406" name="Content Placeholder 3"/>
          <p:cNvPicPr/>
          <p:nvPr/>
        </p:nvPicPr>
        <p:blipFill>
          <a:blip r:embed="rId2"/>
          <a:stretch/>
        </p:blipFill>
        <p:spPr>
          <a:xfrm>
            <a:off x="6172200" y="1825560"/>
            <a:ext cx="6019200" cy="4658760"/>
          </a:xfrm>
          <a:prstGeom prst="rect">
            <a:avLst/>
          </a:prstGeom>
          <a:ln>
            <a:noFill/>
          </a:ln>
        </p:spPr>
      </p:pic>
      <p:sp>
        <p:nvSpPr>
          <p:cNvPr id="407" name="CustomShape 2"/>
          <p:cNvSpPr/>
          <p:nvPr/>
        </p:nvSpPr>
        <p:spPr>
          <a:xfrm>
            <a:off x="315720" y="3396240"/>
            <a:ext cx="477180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IE" sz="2800" spc="-1" dirty="0" smtClean="0">
                <a:solidFill>
                  <a:srgbClr val="000000"/>
                </a:solidFill>
                <a:uFill>
                  <a:solidFill>
                    <a:srgbClr val="FFFFFF"/>
                  </a:solidFill>
                </a:uFill>
                <a:latin typeface="Calibri"/>
                <a:ea typeface="DejaVu Sans"/>
              </a:rPr>
              <a:t>Using the example of salt: many patients are unaware of hidden salt in processed or ultra-processed foods</a:t>
            </a:r>
            <a:endParaRPr dirty="0"/>
          </a:p>
        </p:txBody>
      </p:sp>
      <p:sp>
        <p:nvSpPr>
          <p:cNvPr id="408" name="CustomShape 3"/>
          <p:cNvSpPr/>
          <p:nvPr/>
        </p:nvSpPr>
        <p:spPr>
          <a:xfrm>
            <a:off x="2135520" y="1148400"/>
            <a:ext cx="2664000" cy="612360"/>
          </a:xfrm>
          <a:prstGeom prst="wedgeEllipseCallout">
            <a:avLst>
              <a:gd name="adj1" fmla="val 35557"/>
              <a:gd name="adj2" fmla="val 323244"/>
            </a:avLst>
          </a:prstGeom>
          <a:solidFill>
            <a:srgbClr val="00B0F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E" sz="1800" strike="noStrike" spc="-1" dirty="0">
                <a:solidFill>
                  <a:srgbClr val="FFFFFF"/>
                </a:solidFill>
                <a:uFill>
                  <a:solidFill>
                    <a:srgbClr val="FFFFFF"/>
                  </a:solidFill>
                </a:uFill>
                <a:latin typeface="Arial"/>
                <a:ea typeface="DejaVu Sans"/>
              </a:rPr>
              <a:t>But I don’t use any salt!</a:t>
            </a:r>
            <a:endParaRPr dirty="0"/>
          </a:p>
        </p:txBody>
      </p:sp>
      <p:sp>
        <p:nvSpPr>
          <p:cNvPr id="409" name="CustomShape 4"/>
          <p:cNvSpPr/>
          <p:nvPr/>
        </p:nvSpPr>
        <p:spPr>
          <a:xfrm>
            <a:off x="417600" y="2061000"/>
            <a:ext cx="2808000" cy="612360"/>
          </a:xfrm>
          <a:prstGeom prst="wedgeRoundRectCallout">
            <a:avLst>
              <a:gd name="adj1" fmla="val 84040"/>
              <a:gd name="adj2" fmla="val 161403"/>
              <a:gd name="adj3" fmla="val 16667"/>
            </a:avLst>
          </a:prstGeom>
          <a:solidFill>
            <a:srgbClr val="00B0F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E" sz="1800" strike="noStrike" spc="-1">
                <a:solidFill>
                  <a:srgbClr val="FFFFFF"/>
                </a:solidFill>
                <a:uFill>
                  <a:solidFill>
                    <a:srgbClr val="FFFFFF"/>
                  </a:solidFill>
                </a:uFill>
                <a:latin typeface="Arial"/>
                <a:ea typeface="DejaVu Sans"/>
              </a:rPr>
              <a:t>I threw away the salt shaker</a:t>
            </a:r>
            <a:endParaRPr/>
          </a:p>
        </p:txBody>
      </p:sp>
    </p:spTree>
    <p:extLst>
      <p:ext uri="{BB962C8B-B14F-4D97-AF65-F5344CB8AC3E}">
        <p14:creationId xmlns:p14="http://schemas.microsoft.com/office/powerpoint/2010/main" val="1510260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4185</TotalTime>
  <Words>1007</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DejaVu Sans</vt:lpstr>
      <vt:lpstr>Trebuchet MS</vt:lpstr>
      <vt:lpstr>Wingdings 3</vt:lpstr>
      <vt:lpstr>Facet</vt:lpstr>
      <vt:lpstr>Self–care in heart failure: What does your patient need to do?</vt:lpstr>
      <vt:lpstr>Self-Care or Self-Management?</vt:lpstr>
      <vt:lpstr>PowerPoint Presentation</vt:lpstr>
      <vt:lpstr>Which Model?</vt:lpstr>
      <vt:lpstr>Self-care of Heart Failure</vt:lpstr>
      <vt:lpstr>Self-care – show me the evidence</vt:lpstr>
      <vt:lpstr>Patient Engagement and Patient Activation are often used interchangeably </vt:lpstr>
      <vt:lpstr>An inconvenient truth</vt:lpstr>
      <vt:lpstr>PowerPoint Presentation</vt:lpstr>
      <vt:lpstr>Strategies to improve self-care</vt:lpstr>
      <vt:lpstr>Self-care activities</vt:lpstr>
      <vt:lpstr>Sick Day Rules: for example, Spironolactone</vt:lpstr>
      <vt:lpstr>PowerPoint Presentation</vt:lpstr>
      <vt:lpstr> </vt:lpstr>
      <vt:lpstr>PowerPoint Presentation</vt:lpstr>
      <vt:lpstr>PowerPoint Presentation</vt:lpstr>
      <vt:lpstr>Exercise / Physical Activity</vt:lpstr>
      <vt:lpstr> </vt:lpstr>
      <vt:lpstr>PowerPoint Presentation</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 in heart failure: What does your patient need to do?</dc:title>
  <dc:creator>Mairead</dc:creator>
  <cp:lastModifiedBy>AVMS</cp:lastModifiedBy>
  <cp:revision>7</cp:revision>
  <dcterms:created xsi:type="dcterms:W3CDTF">2019-02-02T17:31:04Z</dcterms:created>
  <dcterms:modified xsi:type="dcterms:W3CDTF">2019-02-09T08:50:55Z</dcterms:modified>
</cp:coreProperties>
</file>