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35"/>
  </p:notesMasterIdLst>
  <p:sldIdLst>
    <p:sldId id="256" r:id="rId2"/>
    <p:sldId id="276" r:id="rId3"/>
    <p:sldId id="277" r:id="rId4"/>
    <p:sldId id="323" r:id="rId5"/>
    <p:sldId id="271" r:id="rId6"/>
    <p:sldId id="259" r:id="rId7"/>
    <p:sldId id="333" r:id="rId8"/>
    <p:sldId id="324" r:id="rId9"/>
    <p:sldId id="325" r:id="rId10"/>
    <p:sldId id="327" r:id="rId11"/>
    <p:sldId id="328" r:id="rId12"/>
    <p:sldId id="265" r:id="rId13"/>
    <p:sldId id="336" r:id="rId14"/>
    <p:sldId id="268" r:id="rId15"/>
    <p:sldId id="329" r:id="rId16"/>
    <p:sldId id="332" r:id="rId17"/>
    <p:sldId id="340" r:id="rId18"/>
    <p:sldId id="334" r:id="rId19"/>
    <p:sldId id="283" r:id="rId20"/>
    <p:sldId id="280" r:id="rId21"/>
    <p:sldId id="341" r:id="rId22"/>
    <p:sldId id="342" r:id="rId23"/>
    <p:sldId id="343" r:id="rId24"/>
    <p:sldId id="344" r:id="rId25"/>
    <p:sldId id="350" r:id="rId26"/>
    <p:sldId id="346" r:id="rId27"/>
    <p:sldId id="347" r:id="rId28"/>
    <p:sldId id="349" r:id="rId29"/>
    <p:sldId id="351" r:id="rId30"/>
    <p:sldId id="348" r:id="rId31"/>
    <p:sldId id="305" r:id="rId32"/>
    <p:sldId id="306" r:id="rId33"/>
    <p:sldId id="34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360" y="-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8E0770-1170-754A-AA27-C9B3A14F2067}" type="datetimeFigureOut">
              <a:rPr lang="en-US" smtClean="0"/>
              <a:t>03/11/16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7807F-9BFD-D943-AF83-31567BBAF101}" type="slidenum">
              <a:rPr lang="en-US" smtClean="0"/>
              <a:t>‹#›</a:t>
            </a:fld>
            <a:endParaRPr lang="en-US"/>
          </a:p>
        </p:txBody>
      </p:sp>
    </p:spTree>
    <p:extLst>
      <p:ext uri="{BB962C8B-B14F-4D97-AF65-F5344CB8AC3E}">
        <p14:creationId xmlns:p14="http://schemas.microsoft.com/office/powerpoint/2010/main" val="9994328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DE071744-D3FD-FC4F-9028-083774B1C499}" type="datetimeFigureOut">
              <a:rPr lang="en-US" smtClean="0"/>
              <a:pPr/>
              <a:t>03/11/16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071744-D3FD-FC4F-9028-083774B1C499}" type="datetimeFigureOut">
              <a:rPr lang="en-US" smtClean="0"/>
              <a:pPr/>
              <a:t>03/11/16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F792F-7BA5-C44B-9D42-220115CC6E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E071744-D3FD-FC4F-9028-083774B1C499}" type="datetimeFigureOut">
              <a:rPr lang="en-US" smtClean="0"/>
              <a:pPr/>
              <a:t>03/11/16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F792F-7BA5-C44B-9D42-220115CC6E50}"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071744-D3FD-FC4F-9028-083774B1C499}" type="datetimeFigureOut">
              <a:rPr lang="en-US" smtClean="0"/>
              <a:pPr/>
              <a:t>03/11/16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F792F-7BA5-C44B-9D42-220115CC6E50}" type="slidenum">
              <a:rPr lang="en-US" smtClean="0"/>
              <a:pPr/>
              <a:t>‹#›</a:t>
            </a:fld>
            <a:endParaRPr lang="en-US"/>
          </a:p>
        </p:txBody>
      </p:sp>
      <p:sp>
        <p:nvSpPr>
          <p:cNvPr id="7" name="Title 6"/>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E071744-D3FD-FC4F-9028-083774B1C499}" type="datetimeFigureOut">
              <a:rPr lang="en-US" smtClean="0"/>
              <a:pPr/>
              <a:t>03/11/16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F792F-7BA5-C44B-9D42-220115CC6E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DE071744-D3FD-FC4F-9028-083774B1C499}" type="datetimeFigureOut">
              <a:rPr lang="en-US" smtClean="0"/>
              <a:pPr/>
              <a:t>03/11/16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F792F-7BA5-C44B-9D42-220115CC6E50}"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DE071744-D3FD-FC4F-9028-083774B1C499}" type="datetimeFigureOut">
              <a:rPr lang="en-US" smtClean="0"/>
              <a:pPr/>
              <a:t>03/11/16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2F792F-7BA5-C44B-9D42-220115CC6E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E071744-D3FD-FC4F-9028-083774B1C499}" type="datetimeFigureOut">
              <a:rPr lang="en-US" smtClean="0"/>
              <a:pPr/>
              <a:t>03/11/16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2F792F-7BA5-C44B-9D42-220115CC6E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E071744-D3FD-FC4F-9028-083774B1C499}" type="datetimeFigureOut">
              <a:rPr lang="en-US" smtClean="0"/>
              <a:pPr/>
              <a:t>03/11/16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F792F-7BA5-C44B-9D42-220115CC6E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E071744-D3FD-FC4F-9028-083774B1C499}" type="datetimeFigureOut">
              <a:rPr lang="en-US" smtClean="0"/>
              <a:pPr/>
              <a:t>03/11/16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GB"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071744-D3FD-FC4F-9028-083774B1C499}" type="datetimeFigureOut">
              <a:rPr lang="en-US" smtClean="0"/>
              <a:pPr/>
              <a:t>03/11/16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F792F-7BA5-C44B-9D42-220115CC6E50}"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E071744-D3FD-FC4F-9028-083774B1C499}" type="datetimeFigureOut">
              <a:rPr lang="en-US" smtClean="0"/>
              <a:pPr/>
              <a:t>03/11/16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C2F792F-7BA5-C44B-9D42-220115CC6E50}"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books.google.ie" TargetMode="External"/><Relationship Id="rId4" Type="http://schemas.openxmlformats.org/officeDocument/2006/relationships/hyperlink" Target="http://booleweb.ucc.ie/"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s://scholar.google.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 Id="rId3" Type="http://schemas.openxmlformats.org/officeDocument/2006/relationships/hyperlink" Target="https://www.llas.ac.uk/resources/mb/259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cc.ie/en/exams/procedures-regulation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hyperlink" Target="https://owl.english.purdue.edu/owl/resource/747/0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3-eu-west-1.amazonaws.com/publicucc/RED/Writing+Skills+Version+1/Writing+Skills-+Plagiarism+by+Dr+Sarah+Thelen+-+Storyline+output/story.html" TargetMode="Externa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cc.ie/en/exams/procedures-regulations/" TargetMode="External"/><Relationship Id="rId3"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cc.ie/en/red/writing/" TargetMode="Externa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457" y="246449"/>
            <a:ext cx="8650686" cy="2239121"/>
          </a:xfrm>
        </p:spPr>
        <p:txBody>
          <a:bodyPr>
            <a:noAutofit/>
            <a:scene3d>
              <a:camera prst="orthographicFront"/>
              <a:lightRig rig="soft" dir="t">
                <a:rot lat="0" lon="0" rev="10800000"/>
              </a:lightRig>
            </a:scene3d>
            <a:sp3d>
              <a:bevelT w="27940" h="12700"/>
              <a:contourClr>
                <a:srgbClr val="DDDDDD"/>
              </a:contourClr>
            </a:sp3d>
          </a:bodyPr>
          <a:lstStyle/>
          <a:p>
            <a:pPr algn="l"/>
            <a:r>
              <a:rPr lang="en-US" sz="6400" b="1" spc="150" dirty="0" smtClean="0">
                <a:ln w="11430"/>
                <a:solidFill>
                  <a:srgbClr val="F8F8F8"/>
                </a:solidFill>
                <a:effectLst>
                  <a:outerShdw blurRad="25400" algn="tl" rotWithShape="0">
                    <a:srgbClr val="000000">
                      <a:alpha val="43000"/>
                    </a:srgbClr>
                  </a:outerShdw>
                </a:effectLst>
              </a:rPr>
              <a:t>Essay Writing &amp; Referencing Guidelines</a:t>
            </a:r>
            <a:endParaRPr lang="en-US" sz="6400" b="1" spc="150" dirty="0">
              <a:ln w="11430"/>
              <a:solidFill>
                <a:srgbClr val="F8F8F8"/>
              </a:solidFill>
              <a:effectLst>
                <a:outerShdw blurRad="25400" algn="tl" rotWithShape="0">
                  <a:srgbClr val="000000">
                    <a:alpha val="43000"/>
                  </a:srgbClr>
                </a:outerShdw>
              </a:effectLst>
            </a:endParaRPr>
          </a:p>
        </p:txBody>
      </p:sp>
      <p:pic>
        <p:nvPicPr>
          <p:cNvPr id="5" name="Picture 4" descr="BA-film-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684" y="3991428"/>
            <a:ext cx="5652316" cy="1381171"/>
          </a:xfrm>
          <a:prstGeom prst="rect">
            <a:avLst/>
          </a:prstGeom>
        </p:spPr>
      </p:pic>
      <p:sp>
        <p:nvSpPr>
          <p:cNvPr id="3" name="TextBox 2"/>
          <p:cNvSpPr txBox="1"/>
          <p:nvPr/>
        </p:nvSpPr>
        <p:spPr>
          <a:xfrm>
            <a:off x="257457" y="5769429"/>
            <a:ext cx="5098143" cy="646331"/>
          </a:xfrm>
          <a:prstGeom prst="rect">
            <a:avLst/>
          </a:prstGeom>
          <a:noFill/>
        </p:spPr>
        <p:txBody>
          <a:bodyPr wrap="square" rtlCol="0">
            <a:spAutoFit/>
          </a:bodyPr>
          <a:lstStyle/>
          <a:p>
            <a:r>
              <a:rPr lang="en-US" b="1" dirty="0" smtClean="0"/>
              <a:t>Prof. Laura Rascaroli</a:t>
            </a:r>
          </a:p>
          <a:p>
            <a:r>
              <a:rPr lang="en-US" b="1" i="1" dirty="0" smtClean="0"/>
              <a:t>For student use – do not upload / distribute</a:t>
            </a:r>
            <a:endParaRPr lang="en-US" b="1" i="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599" cy="4343400"/>
          </a:xfrm>
        </p:spPr>
        <p:txBody>
          <a:bodyPr>
            <a:normAutofit/>
          </a:bodyPr>
          <a:lstStyle/>
          <a:p>
            <a:r>
              <a:rPr lang="en-US" dirty="0" smtClean="0"/>
              <a:t>Instant access to a wealth of information and scholarship; but learn to distinguish between types of Internet content</a:t>
            </a:r>
          </a:p>
          <a:p>
            <a:r>
              <a:rPr lang="en-US" dirty="0" smtClean="0"/>
              <a:t>Wikipedia and other sources of information</a:t>
            </a:r>
          </a:p>
          <a:p>
            <a:r>
              <a:rPr lang="en-US" dirty="0" smtClean="0"/>
              <a:t>Scholarship: databases and search engines</a:t>
            </a:r>
            <a:r>
              <a:rPr lang="en-US" dirty="0"/>
              <a:t>:</a:t>
            </a:r>
            <a:endParaRPr lang="en-US" dirty="0" smtClean="0"/>
          </a:p>
          <a:p>
            <a:r>
              <a:rPr lang="en-US" b="1" dirty="0" smtClean="0">
                <a:hlinkClick r:id="rId2"/>
              </a:rPr>
              <a:t>Google Scholar</a:t>
            </a:r>
            <a:endParaRPr lang="en-US" dirty="0"/>
          </a:p>
          <a:p>
            <a:r>
              <a:rPr lang="en-US" b="1" dirty="0" smtClean="0">
                <a:hlinkClick r:id="rId3"/>
              </a:rPr>
              <a:t>Google Books</a:t>
            </a:r>
            <a:endParaRPr lang="en-US" b="1" dirty="0" smtClean="0"/>
          </a:p>
          <a:p>
            <a:r>
              <a:rPr lang="en-US" b="1" dirty="0" smtClean="0">
                <a:hlinkClick r:id="rId4"/>
              </a:rPr>
              <a:t>Boole Library</a:t>
            </a:r>
            <a:endParaRPr lang="en-US" b="1" dirty="0" smtClean="0"/>
          </a:p>
          <a:p>
            <a:r>
              <a:rPr lang="en-US" dirty="0" smtClean="0"/>
              <a:t>JSTOR</a:t>
            </a:r>
          </a:p>
          <a:p>
            <a:r>
              <a:rPr lang="en-US" dirty="0" smtClean="0"/>
              <a:t>Project Muse</a:t>
            </a:r>
            <a:endParaRPr lang="en-US" b="1" dirty="0" smtClean="0"/>
          </a:p>
          <a:p>
            <a:pPr marL="0" indent="0">
              <a:buNone/>
            </a:pPr>
            <a:endParaRPr lang="en-US" dirty="0"/>
          </a:p>
        </p:txBody>
      </p:sp>
      <p:sp>
        <p:nvSpPr>
          <p:cNvPr id="2" name="Title 1"/>
          <p:cNvSpPr>
            <a:spLocks noGrp="1"/>
          </p:cNvSpPr>
          <p:nvPr>
            <p:ph type="title"/>
          </p:nvPr>
        </p:nvSpPr>
        <p:spPr/>
        <p:txBody>
          <a:bodyPr/>
          <a:lstStyle/>
          <a:p>
            <a:r>
              <a:rPr lang="en-US" dirty="0" smtClean="0"/>
              <a:t>Warning! The Web</a:t>
            </a:r>
            <a:endParaRPr lang="en-US" dirty="0"/>
          </a:p>
        </p:txBody>
      </p:sp>
      <p:pic>
        <p:nvPicPr>
          <p:cNvPr id="4" name="Picture 3"/>
          <p:cNvPicPr>
            <a:picLocks noChangeAspect="1"/>
          </p:cNvPicPr>
          <p:nvPr/>
        </p:nvPicPr>
        <p:blipFill>
          <a:blip r:embed="rId5"/>
          <a:stretch>
            <a:fillRect/>
          </a:stretch>
        </p:blipFill>
        <p:spPr>
          <a:xfrm>
            <a:off x="4091214" y="4028440"/>
            <a:ext cx="5052786" cy="2829560"/>
          </a:xfrm>
          <a:prstGeom prst="rect">
            <a:avLst/>
          </a:prstGeom>
        </p:spPr>
      </p:pic>
    </p:spTree>
    <p:extLst>
      <p:ext uri="{BB962C8B-B14F-4D97-AF65-F5344CB8AC3E}">
        <p14:creationId xmlns:p14="http://schemas.microsoft.com/office/powerpoint/2010/main" val="3372942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Internet Detective</a:t>
            </a:r>
            <a:endParaRPr lang="en-US" dirty="0"/>
          </a:p>
        </p:txBody>
      </p:sp>
      <p:sp>
        <p:nvSpPr>
          <p:cNvPr id="2" name="Content Placeholder 1"/>
          <p:cNvSpPr>
            <a:spLocks noGrp="1"/>
          </p:cNvSpPr>
          <p:nvPr>
            <p:ph sz="quarter" idx="13"/>
          </p:nvPr>
        </p:nvSpPr>
        <p:spPr>
          <a:xfrm>
            <a:off x="235856" y="2032000"/>
            <a:ext cx="4717143" cy="1995714"/>
          </a:xfrm>
        </p:spPr>
        <p:txBody>
          <a:bodyPr/>
          <a:lstStyle/>
          <a:p>
            <a:pPr marL="0" indent="0">
              <a:buNone/>
            </a:pPr>
            <a:r>
              <a:rPr lang="en-US" b="1" dirty="0" smtClean="0"/>
              <a:t>Free Internet tutorial</a:t>
            </a:r>
            <a:r>
              <a:rPr lang="en-US" dirty="0" smtClean="0"/>
              <a:t> </a:t>
            </a:r>
            <a:r>
              <a:rPr lang="en-US" dirty="0"/>
              <a:t>to learn to discern</a:t>
            </a:r>
            <a:br>
              <a:rPr lang="en-US" dirty="0"/>
            </a:br>
            <a:r>
              <a:rPr lang="en-US" dirty="0"/>
              <a:t>the good, the bad and the ugly for your </a:t>
            </a:r>
            <a:r>
              <a:rPr lang="en-US" b="1" dirty="0"/>
              <a:t>online </a:t>
            </a:r>
            <a:r>
              <a:rPr lang="en-US" b="1" dirty="0" smtClean="0"/>
              <a:t>research:</a:t>
            </a:r>
            <a:endParaRPr lang="en-US" b="1" dirty="0" smtClean="0"/>
          </a:p>
          <a:p>
            <a:pPr marL="0" indent="0">
              <a:buNone/>
            </a:pPr>
            <a:endParaRPr lang="en-US" b="1" dirty="0"/>
          </a:p>
          <a:p>
            <a:pPr marL="0" indent="0">
              <a:buNone/>
            </a:pPr>
            <a:endParaRPr lang="en-US" dirty="0"/>
          </a:p>
        </p:txBody>
      </p:sp>
      <p:pic>
        <p:nvPicPr>
          <p:cNvPr id="7" name="Content Placeholder 6" descr="13013.jpg"/>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l="29097" t="-22153" r="27301" b="-22153"/>
          <a:stretch/>
        </p:blipFill>
        <p:spPr>
          <a:xfrm>
            <a:off x="5678714" y="833096"/>
            <a:ext cx="3465286" cy="7167904"/>
          </a:xfrm>
        </p:spPr>
      </p:pic>
      <p:sp>
        <p:nvSpPr>
          <p:cNvPr id="8" name="Rectangle 7"/>
          <p:cNvSpPr/>
          <p:nvPr/>
        </p:nvSpPr>
        <p:spPr>
          <a:xfrm>
            <a:off x="235855" y="3843218"/>
            <a:ext cx="5678715" cy="738664"/>
          </a:xfrm>
          <a:prstGeom prst="rect">
            <a:avLst/>
          </a:prstGeom>
        </p:spPr>
        <p:txBody>
          <a:bodyPr wrap="square">
            <a:spAutoFit/>
          </a:bodyPr>
          <a:lstStyle/>
          <a:p>
            <a:endParaRPr lang="en-US" b="1" dirty="0"/>
          </a:p>
          <a:p>
            <a:r>
              <a:rPr lang="en-US" sz="2400" b="1" dirty="0">
                <a:hlinkClick r:id="rId3"/>
              </a:rPr>
              <a:t>https://www.llas.ac.uk/resources/mb/2595</a:t>
            </a:r>
            <a:endParaRPr lang="en-US" sz="2400" b="1" dirty="0"/>
          </a:p>
        </p:txBody>
      </p:sp>
    </p:spTree>
    <p:extLst>
      <p:ext uri="{BB962C8B-B14F-4D97-AF65-F5344CB8AC3E}">
        <p14:creationId xmlns:p14="http://schemas.microsoft.com/office/powerpoint/2010/main" val="32317053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Plagiarism</a:t>
            </a:r>
            <a:endParaRPr lang="en-US" dirty="0"/>
          </a:p>
        </p:txBody>
      </p:sp>
      <p:pic>
        <p:nvPicPr>
          <p:cNvPr id="6" name="Content Placeholder 5"/>
          <p:cNvPicPr>
            <a:picLocks noGrp="1" noChangeAspect="1"/>
          </p:cNvPicPr>
          <p:nvPr>
            <p:ph idx="1"/>
          </p:nvPr>
        </p:nvPicPr>
        <p:blipFill>
          <a:blip r:embed="rId2"/>
          <a:srcRect l="-21564" r="-21564"/>
          <a:stretch>
            <a:fillRect/>
          </a:stretch>
        </p:blipFill>
        <p:spPr>
          <a:xfrm>
            <a:off x="127000" y="2602895"/>
            <a:ext cx="8853713" cy="4123933"/>
          </a:xfr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1143"/>
            <a:ext cx="8229600" cy="3860379"/>
          </a:xfrm>
        </p:spPr>
        <p:txBody>
          <a:bodyPr>
            <a:normAutofit/>
          </a:bodyPr>
          <a:lstStyle/>
          <a:p>
            <a:r>
              <a:rPr lang="en-US" sz="2200" dirty="0" smtClean="0"/>
              <a:t>Plagiarism is using other people’s</a:t>
            </a:r>
            <a:r>
              <a:rPr lang="en-US" sz="2200" b="1" dirty="0" smtClean="0"/>
              <a:t> ideas, concepts, arguments and words</a:t>
            </a:r>
            <a:r>
              <a:rPr lang="en-US" sz="2200" dirty="0" smtClean="0"/>
              <a:t>, </a:t>
            </a:r>
            <a:r>
              <a:rPr lang="en-US" sz="2200" b="1" dirty="0" smtClean="0"/>
              <a:t>without clearly acknowledging </a:t>
            </a:r>
            <a:r>
              <a:rPr lang="en-US" sz="2200" dirty="0" smtClean="0"/>
              <a:t>that they are not yours</a:t>
            </a:r>
          </a:p>
          <a:p>
            <a:r>
              <a:rPr lang="en-US" sz="2200" dirty="0" smtClean="0"/>
              <a:t>You may (and should!) reference sources, but you must always give clear and full credit to the authors</a:t>
            </a:r>
          </a:p>
        </p:txBody>
      </p:sp>
      <p:sp>
        <p:nvSpPr>
          <p:cNvPr id="2" name="Title 1"/>
          <p:cNvSpPr>
            <a:spLocks noGrp="1"/>
          </p:cNvSpPr>
          <p:nvPr>
            <p:ph type="title"/>
          </p:nvPr>
        </p:nvSpPr>
        <p:spPr/>
        <p:txBody>
          <a:bodyPr/>
          <a:lstStyle/>
          <a:p>
            <a:r>
              <a:rPr lang="en-US" dirty="0" smtClean="0"/>
              <a:t>What is plagiarism?</a:t>
            </a:r>
            <a:endParaRPr lang="en-US" dirty="0"/>
          </a:p>
        </p:txBody>
      </p:sp>
      <p:pic>
        <p:nvPicPr>
          <p:cNvPr id="4" name="Picture 3"/>
          <p:cNvPicPr>
            <a:picLocks noChangeAspect="1"/>
          </p:cNvPicPr>
          <p:nvPr/>
        </p:nvPicPr>
        <p:blipFill>
          <a:blip r:embed="rId2"/>
          <a:stretch>
            <a:fillRect/>
          </a:stretch>
        </p:blipFill>
        <p:spPr>
          <a:xfrm>
            <a:off x="3588657" y="3886200"/>
            <a:ext cx="5334000" cy="2971800"/>
          </a:xfrm>
          <a:prstGeom prst="rect">
            <a:avLst/>
          </a:prstGeom>
        </p:spPr>
      </p:pic>
    </p:spTree>
    <p:extLst>
      <p:ext uri="{BB962C8B-B14F-4D97-AF65-F5344CB8AC3E}">
        <p14:creationId xmlns:p14="http://schemas.microsoft.com/office/powerpoint/2010/main" val="3900067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429" y="2503714"/>
            <a:ext cx="8581571" cy="3951094"/>
          </a:xfrm>
        </p:spPr>
        <p:txBody>
          <a:bodyPr>
            <a:normAutofit/>
          </a:bodyPr>
          <a:lstStyle/>
          <a:p>
            <a:r>
              <a:rPr lang="en-GB" sz="2200" dirty="0" smtClean="0"/>
              <a:t>Using </a:t>
            </a:r>
            <a:r>
              <a:rPr lang="en-GB" sz="2200" dirty="0"/>
              <a:t>another person’s ideas, information, or expressions without acknowledging that person’s work </a:t>
            </a:r>
            <a:r>
              <a:rPr lang="en-GB" sz="2200" dirty="0" smtClean="0"/>
              <a:t>(intellectual theft)</a:t>
            </a:r>
          </a:p>
          <a:p>
            <a:r>
              <a:rPr lang="en-GB" sz="2200" dirty="0"/>
              <a:t>Passing off another person’s ideas, information, or expressions as your own to get a better grade </a:t>
            </a:r>
            <a:r>
              <a:rPr lang="en-GB" sz="2200" dirty="0" smtClean="0"/>
              <a:t>(fraud)</a:t>
            </a:r>
          </a:p>
          <a:p>
            <a:r>
              <a:rPr lang="en-US" sz="2200" dirty="0" smtClean="0"/>
              <a:t>Copying from another student (whether with their consent or not)</a:t>
            </a:r>
          </a:p>
          <a:p>
            <a:r>
              <a:rPr lang="en-US" sz="2200" dirty="0" smtClean="0"/>
              <a:t>Allowing a student to copy your work (collusion)</a:t>
            </a:r>
          </a:p>
          <a:p>
            <a:r>
              <a:rPr lang="en-US" sz="2200" dirty="0"/>
              <a:t>Buying or otherwise acquiring a research paper and handing in part or all of it as your own</a:t>
            </a:r>
          </a:p>
          <a:p>
            <a:r>
              <a:rPr lang="en-US" sz="2200" dirty="0" smtClean="0"/>
              <a:t>Presenting the same work for different modules</a:t>
            </a:r>
          </a:p>
        </p:txBody>
      </p:sp>
      <p:sp>
        <p:nvSpPr>
          <p:cNvPr id="2" name="Title 1"/>
          <p:cNvSpPr>
            <a:spLocks noGrp="1"/>
          </p:cNvSpPr>
          <p:nvPr>
            <p:ph type="title"/>
          </p:nvPr>
        </p:nvSpPr>
        <p:spPr/>
        <p:txBody>
          <a:bodyPr/>
          <a:lstStyle/>
          <a:p>
            <a:r>
              <a:rPr lang="en-US" dirty="0" smtClean="0"/>
              <a:t>What is plagiarism?</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35858" y="2449285"/>
            <a:ext cx="8636000" cy="4136571"/>
          </a:xfrm>
        </p:spPr>
        <p:txBody>
          <a:bodyPr>
            <a:normAutofit lnSpcReduction="10000"/>
          </a:bodyPr>
          <a:lstStyle/>
          <a:p>
            <a:r>
              <a:rPr lang="en-GB" dirty="0"/>
              <a:t>You repeated or paraphrased someone’s </a:t>
            </a:r>
            <a:r>
              <a:rPr lang="en-GB" b="1" dirty="0"/>
              <a:t>wording</a:t>
            </a:r>
            <a:r>
              <a:rPr lang="en-GB" dirty="0"/>
              <a:t> without acknowledgment</a:t>
            </a:r>
          </a:p>
          <a:p>
            <a:r>
              <a:rPr lang="en-GB" dirty="0"/>
              <a:t>You paraphrased someone’s </a:t>
            </a:r>
            <a:r>
              <a:rPr lang="en-GB" b="1" dirty="0"/>
              <a:t>argument</a:t>
            </a:r>
            <a:r>
              <a:rPr lang="en-GB" dirty="0"/>
              <a:t> or presented someone’s line of thought without acknowledgment</a:t>
            </a:r>
          </a:p>
          <a:p>
            <a:r>
              <a:rPr lang="en-GB" dirty="0" smtClean="0"/>
              <a:t>You </a:t>
            </a:r>
            <a:r>
              <a:rPr lang="en-GB" dirty="0"/>
              <a:t>took notes that</a:t>
            </a:r>
            <a:r>
              <a:rPr lang="en-GB" b="1" dirty="0"/>
              <a:t> did not distinguish </a:t>
            </a:r>
            <a:r>
              <a:rPr lang="en-GB" dirty="0"/>
              <a:t>summary and paraphrase from quotation and then you presented wording from the notes as if it were all your </a:t>
            </a:r>
            <a:r>
              <a:rPr lang="en-GB" dirty="0" smtClean="0"/>
              <a:t>own</a:t>
            </a:r>
            <a:endParaRPr lang="en-GB" dirty="0"/>
          </a:p>
          <a:p>
            <a:r>
              <a:rPr lang="en-GB" dirty="0"/>
              <a:t>W</a:t>
            </a:r>
            <a:r>
              <a:rPr lang="en-GB" dirty="0" smtClean="0"/>
              <a:t>hile </a:t>
            </a:r>
            <a:r>
              <a:rPr lang="en-GB" dirty="0"/>
              <a:t>browsing the Web, you </a:t>
            </a:r>
            <a:r>
              <a:rPr lang="en-GB" b="1" dirty="0"/>
              <a:t>copied </a:t>
            </a:r>
            <a:r>
              <a:rPr lang="en-GB" b="1" dirty="0" smtClean="0"/>
              <a:t>and </a:t>
            </a:r>
            <a:r>
              <a:rPr lang="en-GB" b="1" dirty="0"/>
              <a:t>pasted </a:t>
            </a:r>
            <a:r>
              <a:rPr lang="en-GB" dirty="0" smtClean="0"/>
              <a:t>text </a:t>
            </a:r>
            <a:r>
              <a:rPr lang="en-GB" dirty="0"/>
              <a:t>into your paper without quotation marks or without citing the </a:t>
            </a:r>
            <a:r>
              <a:rPr lang="en-GB" dirty="0" smtClean="0"/>
              <a:t>source</a:t>
            </a:r>
          </a:p>
          <a:p>
            <a:r>
              <a:rPr lang="en-GB" dirty="0" smtClean="0"/>
              <a:t>You took some text and replaced some of the words with </a:t>
            </a:r>
            <a:r>
              <a:rPr lang="en-GB" b="1" dirty="0" smtClean="0"/>
              <a:t>synonyms </a:t>
            </a:r>
            <a:r>
              <a:rPr lang="en-GB" dirty="0" smtClean="0"/>
              <a:t>without giving credit to your source</a:t>
            </a:r>
          </a:p>
          <a:p>
            <a:endParaRPr lang="en-GB" dirty="0"/>
          </a:p>
          <a:p>
            <a:pPr marL="0" indent="0">
              <a:buNone/>
            </a:pPr>
            <a:endParaRPr lang="en-GB" dirty="0"/>
          </a:p>
          <a:p>
            <a:endParaRPr lang="en-US" dirty="0"/>
          </a:p>
        </p:txBody>
      </p:sp>
      <p:sp>
        <p:nvSpPr>
          <p:cNvPr id="3" name="Title 2"/>
          <p:cNvSpPr>
            <a:spLocks noGrp="1"/>
          </p:cNvSpPr>
          <p:nvPr>
            <p:ph type="title"/>
          </p:nvPr>
        </p:nvSpPr>
        <p:spPr/>
        <p:txBody>
          <a:bodyPr>
            <a:normAutofit/>
          </a:bodyPr>
          <a:lstStyle/>
          <a:p>
            <a:r>
              <a:rPr lang="en-GB" dirty="0" smtClean="0"/>
              <a:t>Examples: you </a:t>
            </a:r>
            <a:r>
              <a:rPr lang="en-GB" dirty="0"/>
              <a:t>have plagiarised </a:t>
            </a:r>
            <a:r>
              <a:rPr lang="en-GB" dirty="0" smtClean="0"/>
              <a:t>if</a:t>
            </a:r>
            <a:endParaRPr lang="en-GB" dirty="0"/>
          </a:p>
        </p:txBody>
      </p:sp>
    </p:spTree>
    <p:extLst>
      <p:ext uri="{BB962C8B-B14F-4D97-AF65-F5344CB8AC3E}">
        <p14:creationId xmlns:p14="http://schemas.microsoft.com/office/powerpoint/2010/main" val="2519214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40429"/>
            <a:ext cx="8229600" cy="4390571"/>
          </a:xfrm>
        </p:spPr>
        <p:txBody>
          <a:bodyPr>
            <a:normAutofit/>
          </a:bodyPr>
          <a:lstStyle/>
          <a:p>
            <a:r>
              <a:rPr lang="en-GB" dirty="0"/>
              <a:t>M</a:t>
            </a:r>
            <a:r>
              <a:rPr lang="en-GB" dirty="0" smtClean="0"/>
              <a:t>aking </a:t>
            </a:r>
            <a:r>
              <a:rPr lang="en-GB" dirty="0"/>
              <a:t>a </a:t>
            </a:r>
            <a:r>
              <a:rPr lang="en-GB" b="1" dirty="0"/>
              <a:t>list of the writers and viewpoints </a:t>
            </a:r>
            <a:r>
              <a:rPr lang="en-GB" dirty="0"/>
              <a:t>you discovered in your research and using this list to double-check the presentation of material in your </a:t>
            </a:r>
            <a:r>
              <a:rPr lang="en-GB" dirty="0" smtClean="0"/>
              <a:t>paper</a:t>
            </a:r>
            <a:endParaRPr lang="en-GB" dirty="0"/>
          </a:p>
          <a:p>
            <a:r>
              <a:rPr lang="en-GB" dirty="0"/>
              <a:t>K</a:t>
            </a:r>
            <a:r>
              <a:rPr lang="en-GB" dirty="0" smtClean="0"/>
              <a:t>eeping </a:t>
            </a:r>
            <a:r>
              <a:rPr lang="en-GB" dirty="0"/>
              <a:t>the following three categories distinct in your notes: </a:t>
            </a:r>
            <a:endParaRPr lang="en-GB" dirty="0" smtClean="0"/>
          </a:p>
          <a:p>
            <a:pPr lvl="1"/>
            <a:r>
              <a:rPr lang="en-GB" b="1" dirty="0" smtClean="0"/>
              <a:t>your </a:t>
            </a:r>
            <a:r>
              <a:rPr lang="en-GB" b="1" dirty="0"/>
              <a:t>ideas</a:t>
            </a:r>
            <a:r>
              <a:rPr lang="en-GB" dirty="0"/>
              <a:t>, </a:t>
            </a:r>
            <a:endParaRPr lang="en-GB" dirty="0" smtClean="0"/>
          </a:p>
          <a:p>
            <a:pPr lvl="1"/>
            <a:r>
              <a:rPr lang="en-GB" b="1" dirty="0" smtClean="0"/>
              <a:t>your </a:t>
            </a:r>
            <a:r>
              <a:rPr lang="en-GB" b="1" dirty="0"/>
              <a:t>summaries </a:t>
            </a:r>
            <a:r>
              <a:rPr lang="en-GB" dirty="0"/>
              <a:t>of others’ material, </a:t>
            </a:r>
            <a:r>
              <a:rPr lang="en-GB" dirty="0" smtClean="0"/>
              <a:t>and </a:t>
            </a:r>
          </a:p>
          <a:p>
            <a:pPr lvl="1"/>
            <a:r>
              <a:rPr lang="en-GB" b="1" dirty="0" smtClean="0"/>
              <a:t>exact </a:t>
            </a:r>
            <a:r>
              <a:rPr lang="en-GB" b="1" dirty="0"/>
              <a:t>wording</a:t>
            </a:r>
            <a:r>
              <a:rPr lang="en-GB" dirty="0"/>
              <a:t> you </a:t>
            </a:r>
            <a:r>
              <a:rPr lang="en-GB" dirty="0" smtClean="0"/>
              <a:t>copy</a:t>
            </a:r>
            <a:endParaRPr lang="en-GB" dirty="0"/>
          </a:p>
          <a:p>
            <a:r>
              <a:rPr lang="en-GB" b="1" dirty="0" smtClean="0"/>
              <a:t>Keeping record of the sources </a:t>
            </a:r>
            <a:r>
              <a:rPr lang="en-GB" dirty="0"/>
              <a:t>of all material you borrow—exact wording, paraphrases, ideas, arguments, and </a:t>
            </a:r>
            <a:r>
              <a:rPr lang="en-GB" dirty="0" smtClean="0"/>
              <a:t>facts; keep a </a:t>
            </a:r>
            <a:r>
              <a:rPr lang="en-GB" b="1" dirty="0" smtClean="0"/>
              <a:t>working bibliography</a:t>
            </a:r>
          </a:p>
        </p:txBody>
      </p:sp>
      <p:sp>
        <p:nvSpPr>
          <p:cNvPr id="3" name="Title 2"/>
          <p:cNvSpPr>
            <a:spLocks noGrp="1"/>
          </p:cNvSpPr>
          <p:nvPr>
            <p:ph type="title"/>
          </p:nvPr>
        </p:nvSpPr>
        <p:spPr/>
        <p:txBody>
          <a:bodyPr>
            <a:normAutofit/>
          </a:bodyPr>
          <a:lstStyle/>
          <a:p>
            <a:r>
              <a:rPr lang="en-GB" dirty="0"/>
              <a:t>You can avoid plagiarism by</a:t>
            </a:r>
            <a:r>
              <a:rPr lang="en-GB" dirty="0" smtClean="0"/>
              <a:t>:</a:t>
            </a:r>
            <a:endParaRPr lang="en-US" dirty="0"/>
          </a:p>
        </p:txBody>
      </p:sp>
    </p:spTree>
    <p:extLst>
      <p:ext uri="{BB962C8B-B14F-4D97-AF65-F5344CB8AC3E}">
        <p14:creationId xmlns:p14="http://schemas.microsoft.com/office/powerpoint/2010/main" val="2261868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0" y="2413000"/>
            <a:ext cx="8672285" cy="4227285"/>
          </a:xfrm>
        </p:spPr>
        <p:txBody>
          <a:bodyPr>
            <a:normAutofit fontScale="92500" lnSpcReduction="10000"/>
          </a:bodyPr>
          <a:lstStyle/>
          <a:p>
            <a:r>
              <a:rPr lang="en-GB" b="1" dirty="0" smtClean="0">
                <a:solidFill>
                  <a:schemeClr val="bg2">
                    <a:lumMod val="25000"/>
                  </a:schemeClr>
                </a:solidFill>
              </a:rPr>
              <a:t>Quotations</a:t>
            </a:r>
            <a:r>
              <a:rPr lang="en-GB" dirty="0">
                <a:solidFill>
                  <a:schemeClr val="bg2">
                    <a:lumMod val="25000"/>
                  </a:schemeClr>
                </a:solidFill>
              </a:rPr>
              <a:t> must be identical to the original, using a narrow segment of the source. They must match the source document word for word and must be attributed to the original author. </a:t>
            </a:r>
          </a:p>
          <a:p>
            <a:r>
              <a:rPr lang="en-GB" b="1" dirty="0">
                <a:solidFill>
                  <a:schemeClr val="bg2">
                    <a:lumMod val="25000"/>
                  </a:schemeClr>
                </a:solidFill>
              </a:rPr>
              <a:t>Paraphrasing</a:t>
            </a:r>
            <a:r>
              <a:rPr lang="en-GB" dirty="0">
                <a:solidFill>
                  <a:schemeClr val="bg2">
                    <a:lumMod val="25000"/>
                  </a:schemeClr>
                </a:solidFill>
              </a:rPr>
              <a:t> involves putting a passage from source material into your own words. A paraphrase must also be attributed to the original source. Paraphrased material is usually shorter than the original passage, taking a somewhat broader segment of the source and condensing it slightly. </a:t>
            </a:r>
          </a:p>
          <a:p>
            <a:r>
              <a:rPr lang="en-GB" b="1" dirty="0">
                <a:solidFill>
                  <a:schemeClr val="bg2">
                    <a:lumMod val="25000"/>
                  </a:schemeClr>
                </a:solidFill>
              </a:rPr>
              <a:t>Summarising</a:t>
            </a:r>
            <a:r>
              <a:rPr lang="en-GB" dirty="0">
                <a:solidFill>
                  <a:schemeClr val="bg2">
                    <a:lumMod val="25000"/>
                  </a:schemeClr>
                </a:solidFill>
              </a:rPr>
              <a:t> involves putting the main idea(s) into your own words, including only the main point(s). Once again, it is necessary to attribute summarised ideas to the original source. Summaries are significantly shorter than the original and take a broad overview of the source material</a:t>
            </a:r>
            <a:r>
              <a:rPr lang="en-GB" dirty="0" smtClean="0">
                <a:solidFill>
                  <a:schemeClr val="bg2">
                    <a:lumMod val="25000"/>
                  </a:schemeClr>
                </a:solidFill>
              </a:rPr>
              <a:t>.</a:t>
            </a:r>
            <a:endParaRPr lang="en-GB" dirty="0">
              <a:solidFill>
                <a:schemeClr val="bg2">
                  <a:lumMod val="25000"/>
                </a:schemeClr>
              </a:solidFill>
            </a:endParaRPr>
          </a:p>
        </p:txBody>
      </p:sp>
      <p:sp>
        <p:nvSpPr>
          <p:cNvPr id="3" name="Title 2"/>
          <p:cNvSpPr>
            <a:spLocks noGrp="1"/>
          </p:cNvSpPr>
          <p:nvPr>
            <p:ph type="title"/>
          </p:nvPr>
        </p:nvSpPr>
        <p:spPr>
          <a:xfrm>
            <a:off x="457200" y="338328"/>
            <a:ext cx="8229600" cy="1566672"/>
          </a:xfrm>
        </p:spPr>
        <p:txBody>
          <a:bodyPr>
            <a:normAutofit fontScale="90000"/>
          </a:bodyPr>
          <a:lstStyle/>
          <a:p>
            <a:r>
              <a:rPr lang="en-GB" dirty="0" smtClean="0"/>
              <a:t>You can avoid plagiarism by:</a:t>
            </a:r>
            <a:br>
              <a:rPr lang="en-GB" dirty="0" smtClean="0"/>
            </a:br>
            <a:r>
              <a:rPr lang="en-GB" sz="3100" b="1" dirty="0" smtClean="0">
                <a:solidFill>
                  <a:schemeClr val="bg2">
                    <a:lumMod val="25000"/>
                  </a:schemeClr>
                </a:solidFill>
              </a:rPr>
              <a:t>CREDITING YOUR SOURCES WHEN YOU QUOTE, PARAPHRASE OR SUMMARISE</a:t>
            </a:r>
            <a:endParaRPr lang="en-US" sz="3100" dirty="0"/>
          </a:p>
        </p:txBody>
      </p:sp>
    </p:spTree>
    <p:extLst>
      <p:ext uri="{BB962C8B-B14F-4D97-AF65-F5344CB8AC3E}">
        <p14:creationId xmlns:p14="http://schemas.microsoft.com/office/powerpoint/2010/main" val="213570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You can avoid plagiarism by</a:t>
            </a:r>
            <a:r>
              <a:rPr lang="en-GB" dirty="0" smtClean="0"/>
              <a:t>:</a:t>
            </a:r>
            <a:endParaRPr lang="en-US" dirty="0"/>
          </a:p>
        </p:txBody>
      </p:sp>
      <p:sp>
        <p:nvSpPr>
          <p:cNvPr id="5" name="Content Placeholder 4"/>
          <p:cNvSpPr>
            <a:spLocks noGrp="1"/>
          </p:cNvSpPr>
          <p:nvPr>
            <p:ph sz="quarter" idx="13"/>
          </p:nvPr>
        </p:nvSpPr>
        <p:spPr>
          <a:xfrm>
            <a:off x="313798" y="2739571"/>
            <a:ext cx="4331354" cy="3846285"/>
          </a:xfrm>
        </p:spPr>
        <p:txBody>
          <a:bodyPr>
            <a:normAutofit/>
          </a:bodyPr>
          <a:lstStyle/>
          <a:p>
            <a:r>
              <a:rPr lang="en-US" dirty="0"/>
              <a:t>Do not </a:t>
            </a:r>
            <a:r>
              <a:rPr lang="en-US" dirty="0" smtClean="0"/>
              <a:t>“cut and paste”! </a:t>
            </a:r>
            <a:endParaRPr lang="en-US" dirty="0"/>
          </a:p>
          <a:p>
            <a:r>
              <a:rPr lang="en-US" dirty="0" smtClean="0"/>
              <a:t>Develop your original argument; engage </a:t>
            </a:r>
            <a:r>
              <a:rPr lang="en-US" dirty="0"/>
              <a:t>with your </a:t>
            </a:r>
            <a:r>
              <a:rPr lang="en-US" dirty="0" smtClean="0"/>
              <a:t>sources, </a:t>
            </a:r>
            <a:r>
              <a:rPr lang="en-US" dirty="0"/>
              <a:t>and integrate them within your </a:t>
            </a:r>
            <a:r>
              <a:rPr lang="en-US" dirty="0" smtClean="0"/>
              <a:t>argument (giving credit!)</a:t>
            </a:r>
          </a:p>
          <a:p>
            <a:r>
              <a:rPr lang="en-US" dirty="0" smtClean="0"/>
              <a:t>Use a citation system</a:t>
            </a:r>
            <a:endParaRPr lang="en-GB" dirty="0"/>
          </a:p>
        </p:txBody>
      </p:sp>
      <p:pic>
        <p:nvPicPr>
          <p:cNvPr id="7" name="Picture 6"/>
          <p:cNvPicPr>
            <a:picLocks noChangeAspect="1"/>
          </p:cNvPicPr>
          <p:nvPr/>
        </p:nvPicPr>
        <p:blipFill>
          <a:blip r:embed="rId2"/>
          <a:stretch>
            <a:fillRect/>
          </a:stretch>
        </p:blipFill>
        <p:spPr>
          <a:xfrm>
            <a:off x="5275943" y="2739571"/>
            <a:ext cx="3410857" cy="3410857"/>
          </a:xfrm>
          <a:prstGeom prst="rect">
            <a:avLst/>
          </a:prstGeom>
        </p:spPr>
      </p:pic>
    </p:spTree>
    <p:extLst>
      <p:ext uri="{BB962C8B-B14F-4D97-AF65-F5344CB8AC3E}">
        <p14:creationId xmlns:p14="http://schemas.microsoft.com/office/powerpoint/2010/main" val="4042366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944" y="2422859"/>
            <a:ext cx="4916714" cy="4263571"/>
          </a:xfrm>
        </p:spPr>
        <p:txBody>
          <a:bodyPr>
            <a:normAutofit/>
          </a:bodyPr>
          <a:lstStyle/>
          <a:p>
            <a:pPr>
              <a:buNone/>
            </a:pPr>
            <a:endParaRPr lang="en-GB" dirty="0" smtClean="0">
              <a:latin typeface="+mj-lt"/>
            </a:endParaRPr>
          </a:p>
          <a:p>
            <a:r>
              <a:rPr lang="en-GB" dirty="0"/>
              <a:t>Using a citation system provides a consistent </a:t>
            </a:r>
            <a:r>
              <a:rPr lang="en-GB" dirty="0" smtClean="0"/>
              <a:t>format </a:t>
            </a:r>
            <a:r>
              <a:rPr lang="en-GB" dirty="0"/>
              <a:t>for writing </a:t>
            </a:r>
            <a:r>
              <a:rPr lang="en-GB" dirty="0" smtClean="0"/>
              <a:t>papers</a:t>
            </a:r>
          </a:p>
          <a:p>
            <a:r>
              <a:rPr lang="en-GB" dirty="0" smtClean="0"/>
              <a:t>Allows </a:t>
            </a:r>
            <a:r>
              <a:rPr lang="en-GB" dirty="0"/>
              <a:t>your readers to </a:t>
            </a:r>
            <a:r>
              <a:rPr lang="en-GB" dirty="0" smtClean="0"/>
              <a:t>locate your sources for further information</a:t>
            </a:r>
            <a:endParaRPr lang="en-GB" dirty="0"/>
          </a:p>
          <a:p>
            <a:r>
              <a:rPr lang="en-GB" dirty="0" smtClean="0"/>
              <a:t>Gives clear credit to your sources </a:t>
            </a:r>
            <a:r>
              <a:rPr lang="en-GB" dirty="0"/>
              <a:t>of information </a:t>
            </a:r>
            <a:r>
              <a:rPr lang="en-GB" dirty="0" smtClean="0"/>
              <a:t>and </a:t>
            </a:r>
            <a:r>
              <a:rPr lang="en-GB" dirty="0"/>
              <a:t>ideas</a:t>
            </a:r>
          </a:p>
          <a:p>
            <a:r>
              <a:rPr lang="en-GB" dirty="0" smtClean="0"/>
              <a:t>Removes </a:t>
            </a:r>
            <a:r>
              <a:rPr lang="en-GB" dirty="0"/>
              <a:t>the risk of </a:t>
            </a:r>
            <a:r>
              <a:rPr lang="en-GB" dirty="0" smtClean="0"/>
              <a:t>plagiarism</a:t>
            </a:r>
          </a:p>
        </p:txBody>
      </p:sp>
      <p:sp>
        <p:nvSpPr>
          <p:cNvPr id="2" name="Title 1"/>
          <p:cNvSpPr>
            <a:spLocks noGrp="1"/>
          </p:cNvSpPr>
          <p:nvPr>
            <p:ph type="title"/>
          </p:nvPr>
        </p:nvSpPr>
        <p:spPr/>
        <p:txBody>
          <a:bodyPr>
            <a:normAutofit/>
          </a:bodyPr>
          <a:lstStyle/>
          <a:p>
            <a:r>
              <a:rPr lang="en-GB" dirty="0"/>
              <a:t>Why </a:t>
            </a:r>
            <a:r>
              <a:rPr lang="en-GB" dirty="0" smtClean="0"/>
              <a:t>use </a:t>
            </a:r>
            <a:r>
              <a:rPr lang="en-GB" dirty="0"/>
              <a:t>a citation system</a:t>
            </a:r>
            <a:r>
              <a:rPr lang="en-GB" dirty="0" smtClean="0"/>
              <a:t>?</a:t>
            </a:r>
            <a:endParaRPr lang="en-US" dirty="0"/>
          </a:p>
        </p:txBody>
      </p:sp>
      <p:pic>
        <p:nvPicPr>
          <p:cNvPr id="6" name="Content Placeholder 3"/>
          <p:cNvPicPr>
            <a:picLocks noChangeAspect="1"/>
          </p:cNvPicPr>
          <p:nvPr/>
        </p:nvPicPr>
        <p:blipFill>
          <a:blip r:embed="rId2"/>
          <a:srcRect l="-57345" r="-57345"/>
          <a:stretch>
            <a:fillRect/>
          </a:stretch>
        </p:blipFill>
        <p:spPr>
          <a:xfrm>
            <a:off x="-1577219" y="2675467"/>
            <a:ext cx="7408333" cy="3450696"/>
          </a:xfrm>
          <a:prstGeom prst="rect">
            <a:avLst/>
          </a:prstGeom>
        </p:spPr>
      </p:pic>
    </p:spTree>
    <p:extLst>
      <p:ext uri="{BB962C8B-B14F-4D97-AF65-F5344CB8AC3E}">
        <p14:creationId xmlns:p14="http://schemas.microsoft.com/office/powerpoint/2010/main" val="1856011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286" y="2086430"/>
            <a:ext cx="8599713" cy="4608284"/>
          </a:xfrm>
        </p:spPr>
        <p:txBody>
          <a:bodyPr>
            <a:normAutofit/>
          </a:bodyPr>
          <a:lstStyle/>
          <a:p>
            <a:r>
              <a:rPr lang="en-GB" dirty="0"/>
              <a:t>Understand the question</a:t>
            </a:r>
          </a:p>
          <a:p>
            <a:r>
              <a:rPr lang="en-GB" dirty="0"/>
              <a:t>Make a rough outline plan to guide your research</a:t>
            </a:r>
          </a:p>
          <a:p>
            <a:r>
              <a:rPr lang="en-US" dirty="0"/>
              <a:t>Identify and </a:t>
            </a:r>
            <a:r>
              <a:rPr lang="en-US" dirty="0" err="1"/>
              <a:t>familiarise</a:t>
            </a:r>
            <a:r>
              <a:rPr lang="en-US" dirty="0"/>
              <a:t> yourself with your sources </a:t>
            </a:r>
          </a:p>
          <a:p>
            <a:r>
              <a:rPr lang="en-US" dirty="0"/>
              <a:t>Develop an argument </a:t>
            </a:r>
          </a:p>
          <a:p>
            <a:r>
              <a:rPr lang="en-US" dirty="0"/>
              <a:t>Review, revise and refine the plan while you read and study</a:t>
            </a:r>
          </a:p>
          <a:p>
            <a:r>
              <a:rPr lang="en-GB" dirty="0"/>
              <a:t>Write first draft </a:t>
            </a:r>
          </a:p>
          <a:p>
            <a:r>
              <a:rPr lang="en-GB" dirty="0"/>
              <a:t>Edit draft for structure and content </a:t>
            </a:r>
          </a:p>
          <a:p>
            <a:r>
              <a:rPr lang="en-GB" dirty="0"/>
              <a:t>Edit draft for style </a:t>
            </a:r>
            <a:r>
              <a:rPr lang="en-GB" dirty="0" smtClean="0"/>
              <a:t>&amp; check </a:t>
            </a:r>
            <a:r>
              <a:rPr lang="en-GB" dirty="0"/>
              <a:t>referencing </a:t>
            </a:r>
          </a:p>
          <a:p>
            <a:r>
              <a:rPr lang="en-GB" dirty="0"/>
              <a:t>Proof read for spelling/punctuation </a:t>
            </a:r>
          </a:p>
          <a:p>
            <a:r>
              <a:rPr lang="en-GB" dirty="0"/>
              <a:t>Produce final copy </a:t>
            </a:r>
          </a:p>
        </p:txBody>
      </p:sp>
      <p:sp>
        <p:nvSpPr>
          <p:cNvPr id="2" name="Title 1"/>
          <p:cNvSpPr>
            <a:spLocks noGrp="1"/>
          </p:cNvSpPr>
          <p:nvPr>
            <p:ph type="title"/>
          </p:nvPr>
        </p:nvSpPr>
        <p:spPr/>
        <p:txBody>
          <a:bodyPr/>
          <a:lstStyle/>
          <a:p>
            <a:r>
              <a:rPr lang="en-GB" dirty="0" smtClean="0"/>
              <a:t>Phases of the work</a:t>
            </a:r>
            <a:endParaRPr lang="en-US" dirty="0"/>
          </a:p>
        </p:txBody>
      </p:sp>
    </p:spTree>
    <p:extLst>
      <p:ext uri="{BB962C8B-B14F-4D97-AF65-F5344CB8AC3E}">
        <p14:creationId xmlns:p14="http://schemas.microsoft.com/office/powerpoint/2010/main" val="4622856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i="1" dirty="0">
                <a:solidFill>
                  <a:schemeClr val="tx2">
                    <a:lumMod val="75000"/>
                  </a:schemeClr>
                </a:solidFill>
              </a:rPr>
              <a:t>MLA </a:t>
            </a:r>
            <a:r>
              <a:rPr lang="en-GB" i="1" dirty="0" smtClean="0">
                <a:solidFill>
                  <a:schemeClr val="tx2">
                    <a:lumMod val="75000"/>
                  </a:schemeClr>
                </a:solidFill>
              </a:rPr>
              <a:t>Handbook. </a:t>
            </a:r>
            <a:r>
              <a:rPr lang="en-GB" dirty="0">
                <a:solidFill>
                  <a:schemeClr val="tx2">
                    <a:lumMod val="75000"/>
                  </a:schemeClr>
                </a:solidFill>
              </a:rPr>
              <a:t>8</a:t>
            </a:r>
            <a:r>
              <a:rPr lang="en-GB" baseline="30000" dirty="0" smtClean="0">
                <a:solidFill>
                  <a:schemeClr val="tx2">
                    <a:lumMod val="75000"/>
                  </a:schemeClr>
                </a:solidFill>
              </a:rPr>
              <a:t>th</a:t>
            </a:r>
            <a:r>
              <a:rPr lang="en-GB" dirty="0" smtClean="0">
                <a:solidFill>
                  <a:schemeClr val="tx2">
                    <a:lumMod val="75000"/>
                  </a:schemeClr>
                </a:solidFill>
              </a:rPr>
              <a:t> </a:t>
            </a:r>
            <a:r>
              <a:rPr lang="en-GB" dirty="0">
                <a:solidFill>
                  <a:schemeClr val="tx2">
                    <a:lumMod val="75000"/>
                  </a:schemeClr>
                </a:solidFill>
              </a:rPr>
              <a:t>ed. Joseph </a:t>
            </a:r>
            <a:r>
              <a:rPr lang="en-GB" dirty="0" err="1">
                <a:solidFill>
                  <a:schemeClr val="tx2">
                    <a:lumMod val="75000"/>
                  </a:schemeClr>
                </a:solidFill>
              </a:rPr>
              <a:t>Gibaldi</a:t>
            </a:r>
            <a:r>
              <a:rPr lang="en-GB" dirty="0">
                <a:solidFill>
                  <a:schemeClr val="tx2">
                    <a:lumMod val="75000"/>
                  </a:schemeClr>
                </a:solidFill>
              </a:rPr>
              <a:t>. </a:t>
            </a:r>
            <a:r>
              <a:rPr lang="en-GB" dirty="0" smtClean="0">
                <a:solidFill>
                  <a:schemeClr val="tx2">
                    <a:lumMod val="75000"/>
                  </a:schemeClr>
                </a:solidFill>
              </a:rPr>
              <a:t>Modern </a:t>
            </a:r>
            <a:r>
              <a:rPr lang="en-GB" dirty="0">
                <a:solidFill>
                  <a:schemeClr val="tx2">
                    <a:lumMod val="75000"/>
                  </a:schemeClr>
                </a:solidFill>
              </a:rPr>
              <a:t>Language </a:t>
            </a:r>
            <a:r>
              <a:rPr lang="en-GB" dirty="0" smtClean="0">
                <a:solidFill>
                  <a:schemeClr val="tx2">
                    <a:lumMod val="75000"/>
                  </a:schemeClr>
                </a:solidFill>
              </a:rPr>
              <a:t>Association, 2016.</a:t>
            </a:r>
            <a:endParaRPr lang="en-US" dirty="0"/>
          </a:p>
        </p:txBody>
      </p:sp>
      <p:sp>
        <p:nvSpPr>
          <p:cNvPr id="2" name="Text Placeholder 1"/>
          <p:cNvSpPr>
            <a:spLocks noGrp="1"/>
          </p:cNvSpPr>
          <p:nvPr>
            <p:ph type="body" sz="half" idx="2"/>
          </p:nvPr>
        </p:nvSpPr>
        <p:spPr/>
        <p:txBody>
          <a:bodyPr/>
          <a:lstStyle/>
          <a:p>
            <a:r>
              <a:rPr lang="en-US" dirty="0" smtClean="0"/>
              <a:t>COPIES ARE AVAILABLE FROM THE BOOLE LIBRARY, Q+3</a:t>
            </a:r>
            <a:endParaRPr lang="en-US" dirty="0"/>
          </a:p>
        </p:txBody>
      </p:sp>
      <p:pic>
        <p:nvPicPr>
          <p:cNvPr id="4" name="Picture Placeholder 3" descr="handbook8ed-S6-B-Print-1_bookstore_large.png"/>
          <p:cNvPicPr>
            <a:picLocks noGrp="1" noChangeAspect="1"/>
          </p:cNvPicPr>
          <p:nvPr>
            <p:ph type="pic" idx="1"/>
          </p:nvPr>
        </p:nvPicPr>
        <p:blipFill>
          <a:blip r:embed="rId2">
            <a:extLst>
              <a:ext uri="{28A0092B-C50C-407E-A947-70E740481C1C}">
                <a14:useLocalDpi xmlns:a14="http://schemas.microsoft.com/office/drawing/2010/main" val="0"/>
              </a:ext>
            </a:extLst>
          </a:blip>
          <a:srcRect t="22557" b="22557"/>
          <a:stretch>
            <a:fillRect/>
          </a:stretch>
        </p:blipFill>
        <p:spPr>
          <a:xfrm>
            <a:off x="838200" y="1081314"/>
            <a:ext cx="3565525" cy="2925763"/>
          </a:xfrm>
          <a:prstGeom prst="roundRect">
            <a:avLst>
              <a:gd name="adj" fmla="val 0"/>
            </a:avLst>
          </a:prstGeom>
        </p:spPr>
      </p:pic>
    </p:spTree>
    <p:extLst>
      <p:ext uri="{BB962C8B-B14F-4D97-AF65-F5344CB8AC3E}">
        <p14:creationId xmlns:p14="http://schemas.microsoft.com/office/powerpoint/2010/main" val="34721090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MLA: the basics</a:t>
            </a:r>
          </a:p>
        </p:txBody>
      </p:sp>
    </p:spTree>
    <p:extLst>
      <p:ext uri="{BB962C8B-B14F-4D97-AF65-F5344CB8AC3E}">
        <p14:creationId xmlns:p14="http://schemas.microsoft.com/office/powerpoint/2010/main" val="3568092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99143" y="1796143"/>
            <a:ext cx="8381999" cy="4934856"/>
          </a:xfrm>
        </p:spPr>
        <p:txBody>
          <a:bodyPr>
            <a:normAutofit fontScale="70000" lnSpcReduction="20000"/>
          </a:bodyPr>
          <a:lstStyle/>
          <a:p>
            <a:pPr marL="0" indent="0">
              <a:buNone/>
            </a:pPr>
            <a:r>
              <a:rPr lang="en-US" sz="2600" dirty="0"/>
              <a:t>MLA format follows the </a:t>
            </a:r>
            <a:r>
              <a:rPr lang="en-US" sz="2600" b="1" dirty="0"/>
              <a:t>author-page method of in-text citation</a:t>
            </a:r>
            <a:r>
              <a:rPr lang="en-US" sz="2600" dirty="0"/>
              <a:t>. This means that the </a:t>
            </a:r>
            <a:r>
              <a:rPr lang="en-US" sz="2600" b="1" dirty="0" smtClean="0"/>
              <a:t>author’s </a:t>
            </a:r>
            <a:r>
              <a:rPr lang="en-US" sz="2600" b="1" dirty="0"/>
              <a:t>last name and the page number(s)</a:t>
            </a:r>
            <a:r>
              <a:rPr lang="en-US" sz="2600" dirty="0"/>
              <a:t> from which the quotation or paraphrase is taken must appear in the text, and a complete reference should appear on your Works Cited page. The </a:t>
            </a:r>
            <a:r>
              <a:rPr lang="en-US" sz="2600" dirty="0" smtClean="0"/>
              <a:t>author’s </a:t>
            </a:r>
            <a:r>
              <a:rPr lang="en-US" sz="2600" dirty="0"/>
              <a:t>name may appear either in the sentence itself or in parentheses following the quotation or paraphrase, but the page number(s) should always appear in the parentheses, not in the text of your sentence. For example</a:t>
            </a:r>
            <a:r>
              <a:rPr lang="en-US" sz="2600" dirty="0" smtClean="0"/>
              <a:t>:</a:t>
            </a:r>
          </a:p>
          <a:p>
            <a:pPr marL="0" indent="0">
              <a:buNone/>
            </a:pPr>
            <a:endParaRPr lang="en-US" sz="1400" dirty="0"/>
          </a:p>
          <a:p>
            <a:r>
              <a:rPr lang="en-US" sz="2600" dirty="0"/>
              <a:t>Wordsworth stated that Romantic poetry was marked by a </a:t>
            </a:r>
            <a:r>
              <a:rPr lang="en-US" sz="2600" dirty="0" smtClean="0"/>
              <a:t>“spontaneous </a:t>
            </a:r>
            <a:r>
              <a:rPr lang="en-US" sz="2600" dirty="0"/>
              <a:t>overflow of powerful </a:t>
            </a:r>
            <a:r>
              <a:rPr lang="en-US" sz="2600" dirty="0" smtClean="0"/>
              <a:t>feelings” </a:t>
            </a:r>
            <a:r>
              <a:rPr lang="en-US" sz="2600" dirty="0"/>
              <a:t>(263). </a:t>
            </a:r>
            <a:endParaRPr lang="en-US" sz="2600" dirty="0" smtClean="0"/>
          </a:p>
          <a:p>
            <a:r>
              <a:rPr lang="en-US" sz="2600" dirty="0" smtClean="0"/>
              <a:t>Romantic </a:t>
            </a:r>
            <a:r>
              <a:rPr lang="en-US" sz="2600" dirty="0"/>
              <a:t>poetry is characterized by the </a:t>
            </a:r>
            <a:r>
              <a:rPr lang="en-US" sz="2600" dirty="0" smtClean="0"/>
              <a:t>“spontaneous </a:t>
            </a:r>
            <a:r>
              <a:rPr lang="en-US" sz="2600" dirty="0"/>
              <a:t>overflow of powerful </a:t>
            </a:r>
            <a:r>
              <a:rPr lang="en-US" sz="2600" dirty="0" smtClean="0"/>
              <a:t>feelings” </a:t>
            </a:r>
            <a:r>
              <a:rPr lang="en-US" sz="2600" dirty="0"/>
              <a:t>(Wordsworth 263).</a:t>
            </a:r>
          </a:p>
          <a:p>
            <a:r>
              <a:rPr lang="en-US" sz="2600" dirty="0"/>
              <a:t>Wordsworth extensively explored the role of emotion in the creative process (263)</a:t>
            </a:r>
            <a:r>
              <a:rPr lang="en-US" sz="2600" dirty="0" smtClean="0"/>
              <a:t>.</a:t>
            </a:r>
          </a:p>
          <a:p>
            <a:pPr marL="0" indent="0">
              <a:buNone/>
            </a:pPr>
            <a:endParaRPr lang="en-US" sz="1400" dirty="0"/>
          </a:p>
          <a:p>
            <a:pPr marL="0" indent="0">
              <a:buNone/>
            </a:pPr>
            <a:r>
              <a:rPr lang="en-US" sz="2600" dirty="0"/>
              <a:t>Both citations in the examples above, (263) and (Wordsworth 263), tell readers that the information in the sentence can be located on page 263 of a work by an author named Wordsworth. If readers want more information about this source, they can turn to the Works Cited page, where, under the name of Wordsworth, they would find the following information</a:t>
            </a:r>
            <a:r>
              <a:rPr lang="en-US" sz="2600" dirty="0" smtClean="0"/>
              <a:t>:</a:t>
            </a:r>
          </a:p>
          <a:p>
            <a:pPr marL="0" indent="0">
              <a:buNone/>
            </a:pPr>
            <a:endParaRPr lang="en-US" sz="1400" dirty="0"/>
          </a:p>
          <a:p>
            <a:r>
              <a:rPr lang="en-US" sz="2600" dirty="0"/>
              <a:t>Wordsworth, William. </a:t>
            </a:r>
            <a:r>
              <a:rPr lang="en-US" sz="2600" i="1" dirty="0"/>
              <a:t>Lyrical Ballads</a:t>
            </a:r>
            <a:r>
              <a:rPr lang="en-US" sz="2600" dirty="0"/>
              <a:t>. </a:t>
            </a:r>
            <a:r>
              <a:rPr lang="en-US" sz="2600" dirty="0" smtClean="0"/>
              <a:t>Oxford </a:t>
            </a:r>
            <a:r>
              <a:rPr lang="en-US" sz="2600" dirty="0"/>
              <a:t>UP, </a:t>
            </a:r>
            <a:r>
              <a:rPr lang="en-US" sz="2600" dirty="0" smtClean="0"/>
              <a:t>1967.</a:t>
            </a:r>
            <a:endParaRPr lang="en-US" sz="2600" dirty="0"/>
          </a:p>
          <a:p>
            <a:endParaRPr lang="en-US" dirty="0"/>
          </a:p>
        </p:txBody>
      </p:sp>
      <p:pic>
        <p:nvPicPr>
          <p:cNvPr id="4" name="Picture 3" descr="OWL at Purdue.bmp"/>
          <p:cNvPicPr>
            <a:picLocks noChangeAspect="1"/>
          </p:cNvPicPr>
          <p:nvPr/>
        </p:nvPicPr>
        <p:blipFill>
          <a:blip r:embed="rId2" cstate="print"/>
          <a:stretch>
            <a:fillRect/>
          </a:stretch>
        </p:blipFill>
        <p:spPr>
          <a:xfrm>
            <a:off x="0" y="141501"/>
            <a:ext cx="1959429" cy="1540499"/>
          </a:xfrm>
          <a:prstGeom prst="rect">
            <a:avLst/>
          </a:prstGeom>
        </p:spPr>
      </p:pic>
    </p:spTree>
    <p:extLst>
      <p:ext uri="{BB962C8B-B14F-4D97-AF65-F5344CB8AC3E}">
        <p14:creationId xmlns:p14="http://schemas.microsoft.com/office/powerpoint/2010/main" val="36649849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75467"/>
            <a:ext cx="8229600" cy="3450696"/>
          </a:xfrm>
        </p:spPr>
        <p:txBody>
          <a:bodyPr/>
          <a:lstStyle/>
          <a:p>
            <a:r>
              <a:rPr lang="en-US" dirty="0" smtClean="0"/>
              <a:t>Each type of source requires a different approach, depending on type of author (one author, two authors, one editor, several editors, anonymous author, corporate author, etc.)</a:t>
            </a:r>
            <a:r>
              <a:rPr lang="en-US" dirty="0"/>
              <a:t> </a:t>
            </a:r>
            <a:r>
              <a:rPr lang="en-US" dirty="0" smtClean="0"/>
              <a:t>and type of publication (book, edited collection, article in scholarly journal, online article; film, song, art work, etc.).</a:t>
            </a:r>
          </a:p>
          <a:p>
            <a:pPr marL="0" indent="0">
              <a:buNone/>
            </a:pPr>
            <a:endParaRPr lang="en-US" dirty="0" smtClean="0"/>
          </a:p>
          <a:p>
            <a:pPr marL="0" indent="0">
              <a:buNone/>
            </a:pPr>
            <a:endParaRPr lang="en-US" dirty="0" smtClean="0"/>
          </a:p>
        </p:txBody>
      </p:sp>
      <p:sp>
        <p:nvSpPr>
          <p:cNvPr id="3" name="Title 2"/>
          <p:cNvSpPr>
            <a:spLocks noGrp="1"/>
          </p:cNvSpPr>
          <p:nvPr>
            <p:ph type="title"/>
          </p:nvPr>
        </p:nvSpPr>
        <p:spPr/>
        <p:txBody>
          <a:bodyPr/>
          <a:lstStyle/>
          <a:p>
            <a:r>
              <a:rPr lang="en-US" dirty="0" smtClean="0"/>
              <a:t>Type of sources</a:t>
            </a:r>
            <a:endParaRPr lang="en-US" dirty="0"/>
          </a:p>
        </p:txBody>
      </p:sp>
    </p:spTree>
    <p:extLst>
      <p:ext uri="{BB962C8B-B14F-4D97-AF65-F5344CB8AC3E}">
        <p14:creationId xmlns:p14="http://schemas.microsoft.com/office/powerpoint/2010/main" val="32443877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75467"/>
            <a:ext cx="8229599" cy="3819676"/>
          </a:xfrm>
        </p:spPr>
        <p:txBody>
          <a:bodyPr>
            <a:normAutofit/>
          </a:bodyPr>
          <a:lstStyle/>
          <a:p>
            <a:r>
              <a:rPr lang="en-US" dirty="0" smtClean="0"/>
              <a:t>This list </a:t>
            </a:r>
            <a:r>
              <a:rPr lang="en-US" dirty="0"/>
              <a:t>contains all the works that you will cite in your text. The list simplifies documentation by permitting you to make only brief references to these works in the text</a:t>
            </a:r>
            <a:r>
              <a:rPr lang="en-US" dirty="0" smtClean="0"/>
              <a:t>.</a:t>
            </a:r>
          </a:p>
          <a:p>
            <a:r>
              <a:rPr lang="en-US" dirty="0" smtClean="0"/>
              <a:t>For example, when you have the following entry in your list of works cited:</a:t>
            </a:r>
          </a:p>
          <a:p>
            <a:pPr marL="287337" lvl="3" indent="0">
              <a:buNone/>
            </a:pPr>
            <a:r>
              <a:rPr lang="en-US" dirty="0" err="1"/>
              <a:t>Harbord</a:t>
            </a:r>
            <a:r>
              <a:rPr lang="en-US" dirty="0"/>
              <a:t>, Janet. </a:t>
            </a:r>
            <a:r>
              <a:rPr lang="en-US" i="1" dirty="0"/>
              <a:t>The Evolution of Film: Rethinking Film Studies.</a:t>
            </a:r>
            <a:r>
              <a:rPr lang="en-US" dirty="0"/>
              <a:t> </a:t>
            </a:r>
            <a:r>
              <a:rPr lang="en-US" dirty="0" smtClean="0"/>
              <a:t>Polity</a:t>
            </a:r>
            <a:r>
              <a:rPr lang="en-US" dirty="0"/>
              <a:t>, 2007</a:t>
            </a:r>
            <a:r>
              <a:rPr lang="en-US" dirty="0" smtClean="0"/>
              <a:t>.</a:t>
            </a:r>
          </a:p>
          <a:p>
            <a:pPr marL="301943" lvl="1" indent="0">
              <a:buNone/>
            </a:pPr>
            <a:r>
              <a:rPr lang="en-US" sz="2400" dirty="0" smtClean="0"/>
              <a:t>a </a:t>
            </a:r>
            <a:r>
              <a:rPr lang="en-US" sz="2400" dirty="0"/>
              <a:t>citation such </a:t>
            </a:r>
            <a:r>
              <a:rPr lang="en-US" sz="2400" dirty="0" smtClean="0"/>
              <a:t>as: </a:t>
            </a:r>
            <a:r>
              <a:rPr lang="en-US" sz="2400" b="1" dirty="0" smtClean="0"/>
              <a:t>(</a:t>
            </a:r>
            <a:r>
              <a:rPr lang="en-US" sz="2400" b="1" dirty="0" err="1"/>
              <a:t>Harbord</a:t>
            </a:r>
            <a:r>
              <a:rPr lang="en-US" sz="2400" b="1" dirty="0"/>
              <a:t> 32–35</a:t>
            </a:r>
            <a:r>
              <a:rPr lang="en-US" sz="2400" b="1" dirty="0" smtClean="0"/>
              <a:t>) </a:t>
            </a:r>
            <a:r>
              <a:rPr lang="en-US" sz="2400" dirty="0"/>
              <a:t>fully identifies your source to readers (provided that you cite no other work by an author with the same last </a:t>
            </a:r>
            <a:r>
              <a:rPr lang="en-US" sz="2400" dirty="0" smtClean="0"/>
              <a:t>name).</a:t>
            </a:r>
          </a:p>
        </p:txBody>
      </p:sp>
      <p:sp>
        <p:nvSpPr>
          <p:cNvPr id="3" name="Title 2"/>
          <p:cNvSpPr>
            <a:spLocks noGrp="1"/>
          </p:cNvSpPr>
          <p:nvPr>
            <p:ph type="title"/>
          </p:nvPr>
        </p:nvSpPr>
        <p:spPr/>
        <p:txBody>
          <a:bodyPr/>
          <a:lstStyle/>
          <a:p>
            <a:r>
              <a:rPr lang="en-GB" dirty="0"/>
              <a:t>Works Cited </a:t>
            </a:r>
            <a:endParaRPr lang="en-US" dirty="0"/>
          </a:p>
        </p:txBody>
      </p:sp>
    </p:spTree>
    <p:extLst>
      <p:ext uri="{BB962C8B-B14F-4D97-AF65-F5344CB8AC3E}">
        <p14:creationId xmlns:p14="http://schemas.microsoft.com/office/powerpoint/2010/main" val="35121743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75467"/>
            <a:ext cx="8229599" cy="3450696"/>
          </a:xfrm>
        </p:spPr>
        <p:txBody>
          <a:bodyPr>
            <a:normAutofit/>
          </a:bodyPr>
          <a:lstStyle/>
          <a:p>
            <a:r>
              <a:rPr lang="en-US" dirty="0" smtClean="0"/>
              <a:t>MLA also provides a set of style guidelines – including on: </a:t>
            </a:r>
          </a:p>
          <a:p>
            <a:pPr lvl="1"/>
            <a:r>
              <a:rPr lang="en-US" dirty="0" err="1" smtClean="0"/>
              <a:t>Capitalisation</a:t>
            </a:r>
            <a:endParaRPr lang="en-US" dirty="0" smtClean="0"/>
          </a:p>
          <a:p>
            <a:pPr lvl="1"/>
            <a:r>
              <a:rPr lang="en-US" dirty="0"/>
              <a:t>U</a:t>
            </a:r>
            <a:r>
              <a:rPr lang="en-US" dirty="0" smtClean="0"/>
              <a:t>se of italics</a:t>
            </a:r>
          </a:p>
          <a:p>
            <a:pPr lvl="1"/>
            <a:r>
              <a:rPr lang="en-US" dirty="0"/>
              <a:t>U</a:t>
            </a:r>
            <a:r>
              <a:rPr lang="en-US" dirty="0" smtClean="0"/>
              <a:t>se of quotation marks</a:t>
            </a:r>
          </a:p>
          <a:p>
            <a:pPr lvl="1"/>
            <a:r>
              <a:rPr lang="en-US" dirty="0"/>
              <a:t>H</a:t>
            </a:r>
            <a:r>
              <a:rPr lang="en-US" dirty="0" smtClean="0"/>
              <a:t>ow to format titles of books, films, articles</a:t>
            </a:r>
          </a:p>
          <a:p>
            <a:pPr lvl="1"/>
            <a:r>
              <a:rPr lang="en-US" dirty="0" smtClean="0"/>
              <a:t>How to present block quotes </a:t>
            </a:r>
          </a:p>
          <a:p>
            <a:pPr lvl="1"/>
            <a:r>
              <a:rPr lang="en-US" dirty="0" smtClean="0"/>
              <a:t>Etc.</a:t>
            </a:r>
            <a:endParaRPr lang="en-US" dirty="0"/>
          </a:p>
        </p:txBody>
      </p:sp>
      <p:sp>
        <p:nvSpPr>
          <p:cNvPr id="3" name="Title 2"/>
          <p:cNvSpPr>
            <a:spLocks noGrp="1"/>
          </p:cNvSpPr>
          <p:nvPr>
            <p:ph type="title"/>
          </p:nvPr>
        </p:nvSpPr>
        <p:spPr/>
        <p:txBody>
          <a:bodyPr/>
          <a:lstStyle/>
          <a:p>
            <a:r>
              <a:rPr lang="en-US" dirty="0" smtClean="0"/>
              <a:t>Style and formatting</a:t>
            </a:r>
            <a:endParaRPr lang="en-US" dirty="0"/>
          </a:p>
        </p:txBody>
      </p:sp>
      <p:pic>
        <p:nvPicPr>
          <p:cNvPr id="4" name="Picture 3"/>
          <p:cNvPicPr>
            <a:picLocks noChangeAspect="1"/>
          </p:cNvPicPr>
          <p:nvPr/>
        </p:nvPicPr>
        <p:blipFill>
          <a:blip r:embed="rId2"/>
          <a:stretch>
            <a:fillRect/>
          </a:stretch>
        </p:blipFill>
        <p:spPr>
          <a:xfrm>
            <a:off x="6404428" y="4433509"/>
            <a:ext cx="2739572" cy="1826381"/>
          </a:xfrm>
          <a:prstGeom prst="rect">
            <a:avLst/>
          </a:prstGeom>
        </p:spPr>
      </p:pic>
      <p:pic>
        <p:nvPicPr>
          <p:cNvPr id="5" name="Picture 4"/>
          <p:cNvPicPr>
            <a:picLocks noChangeAspect="1"/>
          </p:cNvPicPr>
          <p:nvPr/>
        </p:nvPicPr>
        <p:blipFill>
          <a:blip r:embed="rId3"/>
          <a:stretch>
            <a:fillRect/>
          </a:stretch>
        </p:blipFill>
        <p:spPr>
          <a:xfrm>
            <a:off x="2618545" y="5346700"/>
            <a:ext cx="3785883" cy="1511300"/>
          </a:xfrm>
          <a:prstGeom prst="rect">
            <a:avLst/>
          </a:prstGeom>
        </p:spPr>
      </p:pic>
      <p:pic>
        <p:nvPicPr>
          <p:cNvPr id="6" name="Picture 5"/>
          <p:cNvPicPr>
            <a:picLocks noChangeAspect="1"/>
          </p:cNvPicPr>
          <p:nvPr/>
        </p:nvPicPr>
        <p:blipFill>
          <a:blip r:embed="rId4"/>
          <a:stretch>
            <a:fillRect/>
          </a:stretch>
        </p:blipFill>
        <p:spPr>
          <a:xfrm>
            <a:off x="127000" y="1323972"/>
            <a:ext cx="1687286" cy="1259410"/>
          </a:xfrm>
          <a:prstGeom prst="rect">
            <a:avLst/>
          </a:prstGeom>
        </p:spPr>
      </p:pic>
    </p:spTree>
    <p:extLst>
      <p:ext uri="{BB962C8B-B14F-4D97-AF65-F5344CB8AC3E}">
        <p14:creationId xmlns:p14="http://schemas.microsoft.com/office/powerpoint/2010/main" val="38244447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90287" y="2503488"/>
            <a:ext cx="8581570" cy="3773487"/>
          </a:xfrm>
        </p:spPr>
        <p:txBody>
          <a:bodyPr>
            <a:normAutofit/>
          </a:bodyPr>
          <a:lstStyle/>
          <a:p>
            <a:r>
              <a:rPr lang="en-US" dirty="0" err="1" smtClean="0"/>
              <a:t>Turnitin</a:t>
            </a:r>
            <a:r>
              <a:rPr lang="en-US" dirty="0" smtClean="0"/>
              <a:t> generates reports that highlight sections of texts that also exists in other sources stored on the Internet and in its database</a:t>
            </a:r>
          </a:p>
          <a:p>
            <a:r>
              <a:rPr lang="en-US" dirty="0" smtClean="0"/>
              <a:t>It can be used as a tool to detect plagiarism </a:t>
            </a:r>
          </a:p>
          <a:p>
            <a:r>
              <a:rPr lang="en-US" dirty="0" smtClean="0"/>
              <a:t>If the highlighted passages are quotes accompanied by a reference, they will not be considered by the lecturer as instances of plagiarism</a:t>
            </a:r>
          </a:p>
          <a:p>
            <a:r>
              <a:rPr lang="en-US" dirty="0" smtClean="0"/>
              <a:t>Lecturers detect plagiarism in other ways too – drawing on their experience and knowledge of sources</a:t>
            </a:r>
            <a:endParaRPr lang="en-US" dirty="0"/>
          </a:p>
        </p:txBody>
      </p:sp>
      <p:sp>
        <p:nvSpPr>
          <p:cNvPr id="2" name="Title 1"/>
          <p:cNvSpPr>
            <a:spLocks noGrp="1"/>
          </p:cNvSpPr>
          <p:nvPr>
            <p:ph type="title" idx="4294967295"/>
          </p:nvPr>
        </p:nvSpPr>
        <p:spPr>
          <a:xfrm>
            <a:off x="0" y="338138"/>
            <a:ext cx="8229600" cy="1252537"/>
          </a:xfrm>
        </p:spPr>
        <p:txBody>
          <a:bodyPr/>
          <a:lstStyle/>
          <a:p>
            <a:r>
              <a:rPr lang="en-US" dirty="0" err="1" smtClean="0"/>
              <a:t>Turnitin</a:t>
            </a:r>
            <a:endParaRPr lang="en-US" dirty="0"/>
          </a:p>
        </p:txBody>
      </p:sp>
      <p:pic>
        <p:nvPicPr>
          <p:cNvPr id="4" name="Picture 3"/>
          <p:cNvPicPr>
            <a:picLocks noChangeAspect="1"/>
          </p:cNvPicPr>
          <p:nvPr/>
        </p:nvPicPr>
        <p:blipFill>
          <a:blip r:embed="rId2"/>
          <a:stretch>
            <a:fillRect/>
          </a:stretch>
        </p:blipFill>
        <p:spPr>
          <a:xfrm>
            <a:off x="127000" y="0"/>
            <a:ext cx="8889999" cy="2300645"/>
          </a:xfrm>
          <a:prstGeom prst="rect">
            <a:avLst/>
          </a:prstGeom>
        </p:spPr>
      </p:pic>
    </p:spTree>
    <p:extLst>
      <p:ext uri="{BB962C8B-B14F-4D97-AF65-F5344CB8AC3E}">
        <p14:creationId xmlns:p14="http://schemas.microsoft.com/office/powerpoint/2010/main" val="2706258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43" y="2521856"/>
            <a:ext cx="8545286" cy="4096237"/>
          </a:xfrm>
        </p:spPr>
        <p:txBody>
          <a:bodyPr>
            <a:normAutofit/>
          </a:bodyPr>
          <a:lstStyle/>
          <a:p>
            <a:r>
              <a:rPr lang="en-US" sz="2200" dirty="0" smtClean="0"/>
              <a:t>Plagiarism may result in a lesser mark or, if extensive, even in a fail</a:t>
            </a:r>
          </a:p>
          <a:p>
            <a:r>
              <a:rPr lang="en-US" sz="2200" dirty="0" smtClean="0"/>
              <a:t>You will be invited to attend a meeting with the Plagiarism Officer and your Lecturer, and will be given an opportunity to explain</a:t>
            </a:r>
          </a:p>
          <a:p>
            <a:r>
              <a:rPr lang="en-US" sz="2200" dirty="0" smtClean="0"/>
              <a:t>A penalty will be assigned</a:t>
            </a:r>
          </a:p>
          <a:p>
            <a:r>
              <a:rPr lang="en-US" sz="2200" dirty="0" smtClean="0"/>
              <a:t>Should you not accept the penalty, a report will be filed with the </a:t>
            </a:r>
            <a:r>
              <a:rPr lang="en-US" sz="2200" dirty="0"/>
              <a:t>UCC Student Records and Examinations </a:t>
            </a:r>
            <a:r>
              <a:rPr lang="en-US" sz="2200" dirty="0" smtClean="0"/>
              <a:t>Officer, and the matter will be dealt with by the Registrar </a:t>
            </a:r>
            <a:r>
              <a:rPr lang="en-US" sz="2200" dirty="0"/>
              <a:t>and </a:t>
            </a:r>
            <a:r>
              <a:rPr lang="en-US" sz="2200" dirty="0" smtClean="0"/>
              <a:t>Discipline </a:t>
            </a:r>
            <a:r>
              <a:rPr lang="en-US" sz="2200" dirty="0"/>
              <a:t>Committee </a:t>
            </a:r>
            <a:endParaRPr lang="en-US" sz="2200" dirty="0" smtClean="0"/>
          </a:p>
          <a:p>
            <a:r>
              <a:rPr lang="en-US" sz="2200" dirty="0" smtClean="0"/>
              <a:t>Penalties go from a mark of zero in the module to permanent exclusion from the university</a:t>
            </a:r>
          </a:p>
          <a:p>
            <a:r>
              <a:rPr lang="en-US" sz="2200" b="1" dirty="0" err="1" smtClean="0"/>
              <a:t>Familiarise</a:t>
            </a:r>
            <a:r>
              <a:rPr lang="en-US" sz="2200" b="1" dirty="0" smtClean="0"/>
              <a:t> yourself with the </a:t>
            </a:r>
            <a:r>
              <a:rPr lang="en-US" sz="2200" b="1" dirty="0" smtClean="0">
                <a:solidFill>
                  <a:srgbClr val="FF0000"/>
                </a:solidFill>
                <a:hlinkClick r:id="rId2"/>
              </a:rPr>
              <a:t>UCC PLAGIARISM POLICY</a:t>
            </a:r>
            <a:endParaRPr lang="en-US" sz="2200" b="1" dirty="0" smtClean="0">
              <a:solidFill>
                <a:srgbClr val="FF0000"/>
              </a:solidFill>
            </a:endParaRPr>
          </a:p>
        </p:txBody>
      </p:sp>
      <p:sp>
        <p:nvSpPr>
          <p:cNvPr id="2" name="Title 1"/>
          <p:cNvSpPr>
            <a:spLocks noGrp="1"/>
          </p:cNvSpPr>
          <p:nvPr>
            <p:ph type="title"/>
          </p:nvPr>
        </p:nvSpPr>
        <p:spPr/>
        <p:txBody>
          <a:bodyPr>
            <a:normAutofit/>
          </a:bodyPr>
          <a:lstStyle/>
          <a:p>
            <a:r>
              <a:rPr lang="en-US" dirty="0" smtClean="0"/>
              <a:t>What are the consequences? </a:t>
            </a:r>
            <a:endParaRPr lang="en-US" dirty="0"/>
          </a:p>
        </p:txBody>
      </p:sp>
    </p:spTree>
    <p:extLst>
      <p:ext uri="{BB962C8B-B14F-4D97-AF65-F5344CB8AC3E}">
        <p14:creationId xmlns:p14="http://schemas.microsoft.com/office/powerpoint/2010/main" val="3868593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9447347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BA </a:t>
            </a:r>
            <a:r>
              <a:rPr lang="en-US" dirty="0"/>
              <a:t>ASSESSMENT GUIDELINES AND </a:t>
            </a:r>
            <a:br>
              <a:rPr lang="en-US" dirty="0"/>
            </a:br>
            <a:r>
              <a:rPr lang="en-US" dirty="0" smtClean="0"/>
              <a:t>PROCEDURE BOOKLET</a:t>
            </a:r>
            <a:endParaRPr lang="en-US" dirty="0"/>
          </a:p>
        </p:txBody>
      </p:sp>
      <p:sp>
        <p:nvSpPr>
          <p:cNvPr id="7" name="Text Placeholder 6"/>
          <p:cNvSpPr>
            <a:spLocks noGrp="1"/>
          </p:cNvSpPr>
          <p:nvPr>
            <p:ph sz="quarter" idx="14"/>
          </p:nvPr>
        </p:nvSpPr>
        <p:spPr/>
        <p:txBody>
          <a:bodyPr/>
          <a:lstStyle/>
          <a:p>
            <a:r>
              <a:rPr lang="en-US" dirty="0" smtClean="0"/>
              <a:t>Find it in the Student area of the Film and Screen Media website</a:t>
            </a:r>
            <a:endParaRPr lang="en-US" dirty="0"/>
          </a:p>
        </p:txBody>
      </p:sp>
      <p:pic>
        <p:nvPicPr>
          <p:cNvPr id="10" name="Content Placeholder 9" descr="Document7.pdf"/>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629" r="-1663"/>
          <a:stretch/>
        </p:blipFill>
        <p:spPr>
          <a:xfrm>
            <a:off x="616857" y="1744500"/>
            <a:ext cx="3501572" cy="4751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83590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286" y="2086430"/>
            <a:ext cx="8599713" cy="4608284"/>
          </a:xfrm>
        </p:spPr>
        <p:txBody>
          <a:bodyPr>
            <a:normAutofit/>
          </a:bodyPr>
          <a:lstStyle/>
          <a:p>
            <a:r>
              <a:rPr lang="en-GB" b="1" dirty="0" smtClean="0"/>
              <a:t>Understand the question</a:t>
            </a:r>
          </a:p>
          <a:p>
            <a:r>
              <a:rPr lang="en-GB" dirty="0" smtClean="0"/>
              <a:t>Make </a:t>
            </a:r>
            <a:r>
              <a:rPr lang="en-GB" dirty="0"/>
              <a:t>a rough outline plan </a:t>
            </a:r>
            <a:r>
              <a:rPr lang="en-GB" dirty="0" smtClean="0"/>
              <a:t>to guide your research</a:t>
            </a:r>
            <a:endParaRPr lang="en-GB" dirty="0"/>
          </a:p>
          <a:p>
            <a:r>
              <a:rPr lang="en-US" b="1" dirty="0" smtClean="0"/>
              <a:t>Identify and </a:t>
            </a:r>
            <a:r>
              <a:rPr lang="en-US" b="1" dirty="0" err="1" smtClean="0"/>
              <a:t>familiarise</a:t>
            </a:r>
            <a:r>
              <a:rPr lang="en-US" b="1" dirty="0" smtClean="0"/>
              <a:t> yourself with your sources </a:t>
            </a:r>
          </a:p>
          <a:p>
            <a:r>
              <a:rPr lang="en-US" dirty="0"/>
              <a:t>Develop an argument </a:t>
            </a:r>
          </a:p>
          <a:p>
            <a:r>
              <a:rPr lang="en-US" dirty="0" smtClean="0"/>
              <a:t>Review</a:t>
            </a:r>
            <a:r>
              <a:rPr lang="en-US" dirty="0"/>
              <a:t>, revise and refine the plan </a:t>
            </a:r>
            <a:r>
              <a:rPr lang="en-US" dirty="0" smtClean="0"/>
              <a:t>while you read and study</a:t>
            </a:r>
          </a:p>
          <a:p>
            <a:r>
              <a:rPr lang="en-GB" dirty="0" smtClean="0"/>
              <a:t>Write </a:t>
            </a:r>
            <a:r>
              <a:rPr lang="en-GB" dirty="0"/>
              <a:t>first draft </a:t>
            </a:r>
          </a:p>
          <a:p>
            <a:r>
              <a:rPr lang="en-GB" dirty="0" smtClean="0"/>
              <a:t>Edit </a:t>
            </a:r>
            <a:r>
              <a:rPr lang="en-GB" dirty="0"/>
              <a:t>draft for structure and content </a:t>
            </a:r>
          </a:p>
          <a:p>
            <a:r>
              <a:rPr lang="en-GB" b="1" dirty="0" smtClean="0"/>
              <a:t>Edit </a:t>
            </a:r>
            <a:r>
              <a:rPr lang="en-GB" b="1" dirty="0"/>
              <a:t>draft for style </a:t>
            </a:r>
            <a:r>
              <a:rPr lang="en-GB" b="1" dirty="0" smtClean="0"/>
              <a:t>&amp; check </a:t>
            </a:r>
            <a:r>
              <a:rPr lang="en-GB" b="1" dirty="0"/>
              <a:t>referencing </a:t>
            </a:r>
          </a:p>
          <a:p>
            <a:r>
              <a:rPr lang="en-GB" dirty="0" smtClean="0"/>
              <a:t>Proof </a:t>
            </a:r>
            <a:r>
              <a:rPr lang="en-GB" dirty="0"/>
              <a:t>read for spelling/punctuation </a:t>
            </a:r>
            <a:endParaRPr lang="en-GB" dirty="0" smtClean="0"/>
          </a:p>
          <a:p>
            <a:r>
              <a:rPr lang="en-GB" dirty="0" smtClean="0"/>
              <a:t>Produce </a:t>
            </a:r>
            <a:r>
              <a:rPr lang="en-GB" dirty="0"/>
              <a:t>final copy </a:t>
            </a:r>
          </a:p>
        </p:txBody>
      </p:sp>
      <p:sp>
        <p:nvSpPr>
          <p:cNvPr id="2" name="Title 1"/>
          <p:cNvSpPr>
            <a:spLocks noGrp="1"/>
          </p:cNvSpPr>
          <p:nvPr>
            <p:ph type="title"/>
          </p:nvPr>
        </p:nvSpPr>
        <p:spPr/>
        <p:txBody>
          <a:bodyPr/>
          <a:lstStyle/>
          <a:p>
            <a:r>
              <a:rPr lang="en-GB" dirty="0" smtClean="0"/>
              <a:t>Today we will concentrate on:</a:t>
            </a:r>
            <a:endParaRPr lang="en-US" dirty="0"/>
          </a:p>
        </p:txBody>
      </p:sp>
    </p:spTree>
    <p:extLst>
      <p:ext uri="{BB962C8B-B14F-4D97-AF65-F5344CB8AC3E}">
        <p14:creationId xmlns:p14="http://schemas.microsoft.com/office/powerpoint/2010/main" val="28032971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MLA online:</a:t>
            </a:r>
            <a:endParaRPr lang="en-GB" dirty="0"/>
          </a:p>
        </p:txBody>
      </p:sp>
      <p:sp>
        <p:nvSpPr>
          <p:cNvPr id="3" name="Content Placeholder 2"/>
          <p:cNvSpPr>
            <a:spLocks noGrp="1"/>
          </p:cNvSpPr>
          <p:nvPr>
            <p:ph sz="quarter" idx="1"/>
          </p:nvPr>
        </p:nvSpPr>
        <p:spPr>
          <a:xfrm>
            <a:off x="308429" y="2775857"/>
            <a:ext cx="8672285" cy="3350306"/>
          </a:xfrm>
        </p:spPr>
        <p:txBody>
          <a:bodyPr>
            <a:normAutofit/>
          </a:bodyPr>
          <a:lstStyle/>
          <a:p>
            <a:r>
              <a:rPr lang="en-GB" dirty="0" smtClean="0"/>
              <a:t>An </a:t>
            </a:r>
            <a:r>
              <a:rPr lang="en-GB" dirty="0"/>
              <a:t>excellent free online guide to MLA style is the </a:t>
            </a:r>
            <a:r>
              <a:rPr lang="en-US" i="1" dirty="0"/>
              <a:t>Purdue OWL </a:t>
            </a:r>
            <a:r>
              <a:rPr lang="en-US" dirty="0"/>
              <a:t>(</a:t>
            </a:r>
            <a:r>
              <a:rPr lang="en-GB" dirty="0"/>
              <a:t>Purdue University Writing Lab), which is available here</a:t>
            </a:r>
            <a:r>
              <a:rPr lang="en-GB" dirty="0" smtClean="0"/>
              <a:t>: </a:t>
            </a:r>
            <a:r>
              <a:rPr lang="en-GB" b="1" u="sng" dirty="0" smtClean="0">
                <a:hlinkClick r:id="rId2"/>
              </a:rPr>
              <a:t>https</a:t>
            </a:r>
            <a:r>
              <a:rPr lang="en-GB" b="1" u="sng" dirty="0">
                <a:hlinkClick r:id="rId2"/>
              </a:rPr>
              <a:t>://owl.english.purdue.edu/owl/resource/747/01/</a:t>
            </a:r>
            <a:endParaRPr lang="en-IE" b="1" dirty="0"/>
          </a:p>
          <a:p>
            <a:pPr marL="0" indent="0">
              <a:buNone/>
            </a:pPr>
            <a:endParaRPr lang="en-GB" dirty="0" smtClean="0"/>
          </a:p>
        </p:txBody>
      </p:sp>
      <p:pic>
        <p:nvPicPr>
          <p:cNvPr id="4" name="Picture 3" descr="OWL at Purdue.bmp"/>
          <p:cNvPicPr>
            <a:picLocks noChangeAspect="1"/>
          </p:cNvPicPr>
          <p:nvPr/>
        </p:nvPicPr>
        <p:blipFill>
          <a:blip r:embed="rId3" cstate="print"/>
          <a:stretch>
            <a:fillRect/>
          </a:stretch>
        </p:blipFill>
        <p:spPr>
          <a:xfrm>
            <a:off x="5956137" y="4720771"/>
            <a:ext cx="2487671" cy="1955802"/>
          </a:xfrm>
          <a:prstGeom prst="rect">
            <a:avLst/>
          </a:prstGeom>
        </p:spPr>
      </p:pic>
      <p:pic>
        <p:nvPicPr>
          <p:cNvPr id="5" name="Picture 4"/>
          <p:cNvPicPr>
            <a:picLocks noChangeAspect="1"/>
          </p:cNvPicPr>
          <p:nvPr/>
        </p:nvPicPr>
        <p:blipFill>
          <a:blip r:embed="rId4"/>
          <a:stretch>
            <a:fillRect/>
          </a:stretch>
        </p:blipFill>
        <p:spPr>
          <a:xfrm>
            <a:off x="457200" y="4720771"/>
            <a:ext cx="2137229" cy="2137229"/>
          </a:xfrm>
          <a:prstGeom prst="rect">
            <a:avLst/>
          </a:prstGeom>
        </p:spPr>
      </p:pic>
    </p:spTree>
    <p:extLst>
      <p:ext uri="{BB962C8B-B14F-4D97-AF65-F5344CB8AC3E}">
        <p14:creationId xmlns:p14="http://schemas.microsoft.com/office/powerpoint/2010/main" val="1233383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UCC RED online </a:t>
            </a:r>
            <a:r>
              <a:rPr lang="en-GB" dirty="0"/>
              <a:t>p</a:t>
            </a:r>
            <a:r>
              <a:rPr lang="en-GB" dirty="0" smtClean="0"/>
              <a:t>lagiarism </a:t>
            </a:r>
            <a:r>
              <a:rPr lang="en-GB" dirty="0" smtClean="0"/>
              <a:t>resources</a:t>
            </a:r>
            <a:endParaRPr lang="en-GB" dirty="0"/>
          </a:p>
        </p:txBody>
      </p:sp>
      <p:sp>
        <p:nvSpPr>
          <p:cNvPr id="3" name="Content Placeholder 2"/>
          <p:cNvSpPr>
            <a:spLocks noGrp="1"/>
          </p:cNvSpPr>
          <p:nvPr>
            <p:ph sz="quarter" idx="1"/>
          </p:nvPr>
        </p:nvSpPr>
        <p:spPr>
          <a:xfrm>
            <a:off x="457200" y="2884713"/>
            <a:ext cx="8229599" cy="3241449"/>
          </a:xfrm>
        </p:spPr>
        <p:txBody>
          <a:bodyPr>
            <a:normAutofit/>
          </a:bodyPr>
          <a:lstStyle/>
          <a:p>
            <a:pPr marL="0" indent="0" algn="ctr">
              <a:buNone/>
            </a:pPr>
            <a:r>
              <a:rPr lang="en-GB" sz="2600" b="1" dirty="0" smtClean="0">
                <a:hlinkClick r:id="rId2"/>
              </a:rPr>
              <a:t>RECOGNISING PLAGIARISM EXERCISE</a:t>
            </a:r>
            <a:endParaRPr lang="en-GB" sz="2600" b="1" dirty="0" smtClean="0"/>
          </a:p>
        </p:txBody>
      </p:sp>
      <p:pic>
        <p:nvPicPr>
          <p:cNvPr id="6" name="Picture 5"/>
          <p:cNvPicPr>
            <a:picLocks noChangeAspect="1"/>
          </p:cNvPicPr>
          <p:nvPr/>
        </p:nvPicPr>
        <p:blipFill>
          <a:blip r:embed="rId3"/>
          <a:stretch>
            <a:fillRect/>
          </a:stretch>
        </p:blipFill>
        <p:spPr>
          <a:xfrm>
            <a:off x="2400300" y="3835400"/>
            <a:ext cx="4330700" cy="3022600"/>
          </a:xfrm>
          <a:prstGeom prst="rect">
            <a:avLst/>
          </a:prstGeom>
        </p:spPr>
      </p:pic>
    </p:spTree>
    <p:extLst>
      <p:ext uri="{BB962C8B-B14F-4D97-AF65-F5344CB8AC3E}">
        <p14:creationId xmlns:p14="http://schemas.microsoft.com/office/powerpoint/2010/main" val="15974544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UCC Plagiarism Policy</a:t>
            </a:r>
            <a:endParaRPr lang="en-GB" dirty="0"/>
          </a:p>
        </p:txBody>
      </p:sp>
      <p:sp>
        <p:nvSpPr>
          <p:cNvPr id="3" name="Content Placeholder 2"/>
          <p:cNvSpPr>
            <a:spLocks noGrp="1"/>
          </p:cNvSpPr>
          <p:nvPr>
            <p:ph sz="quarter" idx="1"/>
          </p:nvPr>
        </p:nvSpPr>
        <p:spPr>
          <a:xfrm>
            <a:off x="457200" y="2140857"/>
            <a:ext cx="8396514" cy="3985306"/>
          </a:xfrm>
        </p:spPr>
        <p:txBody>
          <a:bodyPr/>
          <a:lstStyle/>
          <a:p>
            <a:endParaRPr lang="en-GB" dirty="0" smtClean="0"/>
          </a:p>
          <a:p>
            <a:endParaRPr lang="en-GB" dirty="0" smtClean="0"/>
          </a:p>
          <a:p>
            <a:pPr marL="0" indent="0" algn="ctr">
              <a:buNone/>
            </a:pPr>
            <a:r>
              <a:rPr lang="en-GB" sz="2800" b="1" dirty="0">
                <a:hlinkClick r:id="rId2"/>
              </a:rPr>
              <a:t>https://www.ucc.ie/en/exams/procedures-regulations</a:t>
            </a:r>
            <a:r>
              <a:rPr lang="en-GB" sz="2800" b="1" dirty="0" smtClean="0">
                <a:hlinkClick r:id="rId2"/>
              </a:rPr>
              <a:t>/</a:t>
            </a:r>
            <a:endParaRPr lang="en-GB" sz="2800" b="1" dirty="0" smtClean="0"/>
          </a:p>
          <a:p>
            <a:pPr marL="0" indent="0" algn="ctr">
              <a:buNone/>
            </a:pPr>
            <a:endParaRPr lang="en-GB" dirty="0"/>
          </a:p>
        </p:txBody>
      </p:sp>
      <p:pic>
        <p:nvPicPr>
          <p:cNvPr id="5" name="Picture 4" descr="UCC logo cropp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285" y="4710515"/>
            <a:ext cx="4913594" cy="1598482"/>
          </a:xfrm>
          <a:prstGeom prst="rect">
            <a:avLst/>
          </a:prstGeom>
        </p:spPr>
      </p:pic>
    </p:spTree>
    <p:extLst>
      <p:ext uri="{BB962C8B-B14F-4D97-AF65-F5344CB8AC3E}">
        <p14:creationId xmlns:p14="http://schemas.microsoft.com/office/powerpoint/2010/main" val="40263521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40000"/>
            <a:ext cx="8414657" cy="3586164"/>
          </a:xfrm>
        </p:spPr>
        <p:txBody>
          <a:bodyPr/>
          <a:lstStyle/>
          <a:p>
            <a:pPr marL="0" indent="0" algn="ctr">
              <a:buNone/>
            </a:pPr>
            <a:r>
              <a:rPr lang="en-GB" b="1" dirty="0"/>
              <a:t>Check with your L</a:t>
            </a:r>
            <a:r>
              <a:rPr lang="en-GB" b="1" dirty="0" smtClean="0"/>
              <a:t>ecturer/Teaching &amp; Learning Officer (me!) </a:t>
            </a:r>
            <a:r>
              <a:rPr lang="en-GB" b="1" dirty="0"/>
              <a:t>when you are uncertain about your use of </a:t>
            </a:r>
            <a:r>
              <a:rPr lang="en-GB" b="1" dirty="0" smtClean="0"/>
              <a:t>sources</a:t>
            </a:r>
            <a:endParaRPr lang="en-GB" b="1" dirty="0"/>
          </a:p>
        </p:txBody>
      </p:sp>
      <p:sp>
        <p:nvSpPr>
          <p:cNvPr id="3" name="Title 2"/>
          <p:cNvSpPr>
            <a:spLocks noGrp="1"/>
          </p:cNvSpPr>
          <p:nvPr>
            <p:ph type="title"/>
          </p:nvPr>
        </p:nvSpPr>
        <p:spPr/>
        <p:txBody>
          <a:bodyPr/>
          <a:lstStyle/>
          <a:p>
            <a:r>
              <a:rPr lang="en-US" dirty="0" smtClean="0"/>
              <a:t>In doubt?</a:t>
            </a:r>
            <a:endParaRPr lang="en-US" dirty="0"/>
          </a:p>
        </p:txBody>
      </p:sp>
      <p:pic>
        <p:nvPicPr>
          <p:cNvPr id="4" name="Picture 3"/>
          <p:cNvPicPr>
            <a:picLocks noChangeAspect="1"/>
          </p:cNvPicPr>
          <p:nvPr/>
        </p:nvPicPr>
        <p:blipFill>
          <a:blip r:embed="rId2"/>
          <a:stretch>
            <a:fillRect/>
          </a:stretch>
        </p:blipFill>
        <p:spPr>
          <a:xfrm>
            <a:off x="2013858" y="3633958"/>
            <a:ext cx="5143499" cy="3105508"/>
          </a:xfrm>
          <a:prstGeom prst="rect">
            <a:avLst/>
          </a:prstGeom>
        </p:spPr>
      </p:pic>
    </p:spTree>
    <p:extLst>
      <p:ext uri="{BB962C8B-B14F-4D97-AF65-F5344CB8AC3E}">
        <p14:creationId xmlns:p14="http://schemas.microsoft.com/office/powerpoint/2010/main" val="30342407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0286" y="2675467"/>
            <a:ext cx="8617857" cy="3450696"/>
          </a:xfrm>
        </p:spPr>
        <p:txBody>
          <a:bodyPr/>
          <a:lstStyle/>
          <a:p>
            <a:pPr marL="0" indent="0" algn="ctr">
              <a:buNone/>
            </a:pPr>
            <a:r>
              <a:rPr lang="en-US" sz="2500" b="1" dirty="0" smtClean="0"/>
              <a:t>UCC RED </a:t>
            </a:r>
            <a:r>
              <a:rPr lang="en-US" sz="2500" b="1" dirty="0"/>
              <a:t>Writing Skills </a:t>
            </a:r>
            <a:r>
              <a:rPr lang="en-US" sz="2500" b="1" dirty="0">
                <a:hlinkClick r:id="rId2"/>
              </a:rPr>
              <a:t>https://www.ucc.ie/en/red/writing</a:t>
            </a:r>
            <a:r>
              <a:rPr lang="en-US" sz="2500" b="1" dirty="0" smtClean="0">
                <a:hlinkClick r:id="rId2"/>
              </a:rPr>
              <a:t>/</a:t>
            </a:r>
            <a:endParaRPr lang="en-US" sz="2500" b="1" dirty="0" smtClean="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For everything else check:</a:t>
            </a:r>
            <a:endParaRPr lang="en-US" dirty="0"/>
          </a:p>
        </p:txBody>
      </p:sp>
      <p:pic>
        <p:nvPicPr>
          <p:cNvPr id="4" name="Picture 3"/>
          <p:cNvPicPr>
            <a:picLocks noChangeAspect="1"/>
          </p:cNvPicPr>
          <p:nvPr/>
        </p:nvPicPr>
        <p:blipFill>
          <a:blip r:embed="rId3"/>
          <a:stretch>
            <a:fillRect/>
          </a:stretch>
        </p:blipFill>
        <p:spPr>
          <a:xfrm>
            <a:off x="0" y="4178300"/>
            <a:ext cx="9144000" cy="2679700"/>
          </a:xfrm>
          <a:prstGeom prst="rect">
            <a:avLst/>
          </a:prstGeom>
        </p:spPr>
      </p:pic>
    </p:spTree>
    <p:extLst>
      <p:ext uri="{BB962C8B-B14F-4D97-AF65-F5344CB8AC3E}">
        <p14:creationId xmlns:p14="http://schemas.microsoft.com/office/powerpoint/2010/main" val="3826007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8429" y="2413000"/>
            <a:ext cx="8636000" cy="4136571"/>
          </a:xfrm>
        </p:spPr>
        <p:txBody>
          <a:bodyPr>
            <a:noAutofit/>
          </a:bodyPr>
          <a:lstStyle/>
          <a:p>
            <a:pPr marL="0" indent="0">
              <a:buNone/>
            </a:pPr>
            <a:r>
              <a:rPr lang="en-GB" sz="2400" dirty="0" smtClean="0"/>
              <a:t>Read the question several times and analyse it:</a:t>
            </a:r>
          </a:p>
          <a:p>
            <a:pPr marL="0" indent="0">
              <a:buNone/>
            </a:pPr>
            <a:endParaRPr lang="en-GB" sz="1200" dirty="0" smtClean="0"/>
          </a:p>
          <a:p>
            <a:r>
              <a:rPr lang="en-GB" dirty="0" smtClean="0"/>
              <a:t>Highlight </a:t>
            </a:r>
            <a:r>
              <a:rPr lang="en-GB" b="1" dirty="0" smtClean="0"/>
              <a:t>keywords</a:t>
            </a:r>
            <a:r>
              <a:rPr lang="en-GB" dirty="0" smtClean="0"/>
              <a:t> that help you identify </a:t>
            </a:r>
            <a:r>
              <a:rPr lang="en-GB" dirty="0"/>
              <a:t>the </a:t>
            </a:r>
            <a:r>
              <a:rPr lang="en-GB" dirty="0" smtClean="0"/>
              <a:t>sources</a:t>
            </a:r>
            <a:endParaRPr lang="en-GB" dirty="0"/>
          </a:p>
          <a:p>
            <a:r>
              <a:rPr lang="en-GB" dirty="0"/>
              <a:t>Highlight </a:t>
            </a:r>
            <a:r>
              <a:rPr lang="en-GB" sz="2400" dirty="0" smtClean="0"/>
              <a:t>the </a:t>
            </a:r>
            <a:r>
              <a:rPr lang="en-GB" sz="2400" b="1" dirty="0" smtClean="0"/>
              <a:t>verbs</a:t>
            </a:r>
            <a:r>
              <a:rPr lang="en-GB" sz="2400" dirty="0" smtClean="0"/>
              <a:t> that tell you what you are expected to do (e.g.: discuss, assess, compare)</a:t>
            </a:r>
          </a:p>
          <a:p>
            <a:r>
              <a:rPr lang="en-GB" dirty="0"/>
              <a:t>Highlight </a:t>
            </a:r>
            <a:r>
              <a:rPr lang="en-GB" sz="2400" dirty="0" smtClean="0"/>
              <a:t>any other </a:t>
            </a:r>
            <a:r>
              <a:rPr lang="en-GB" sz="2400" b="1" dirty="0" smtClean="0"/>
              <a:t>significant words</a:t>
            </a:r>
            <a:r>
              <a:rPr lang="en-GB" sz="2400" dirty="0" smtClean="0"/>
              <a:t> that identify the scope of what you have to write about (e.g.: simply, fundamentally, only, currently, respectively).</a:t>
            </a:r>
          </a:p>
        </p:txBody>
      </p:sp>
      <p:sp>
        <p:nvSpPr>
          <p:cNvPr id="3" name="Title 2"/>
          <p:cNvSpPr>
            <a:spLocks noGrp="1"/>
          </p:cNvSpPr>
          <p:nvPr>
            <p:ph type="title"/>
          </p:nvPr>
        </p:nvSpPr>
        <p:spPr/>
        <p:txBody>
          <a:bodyPr>
            <a:normAutofit/>
          </a:bodyPr>
          <a:lstStyle/>
          <a:p>
            <a:r>
              <a:rPr lang="en-GB" dirty="0" smtClean="0"/>
              <a:t>Understand the question</a:t>
            </a:r>
            <a:endParaRPr lang="en-GB" dirty="0"/>
          </a:p>
        </p:txBody>
      </p:sp>
    </p:spTree>
    <p:extLst>
      <p:ext uri="{BB962C8B-B14F-4D97-AF65-F5344CB8AC3E}">
        <p14:creationId xmlns:p14="http://schemas.microsoft.com/office/powerpoint/2010/main" val="111014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Identify your sources</a:t>
            </a:r>
            <a:endParaRPr lang="en-US" dirty="0"/>
          </a:p>
        </p:txBody>
      </p:sp>
      <p:sp>
        <p:nvSpPr>
          <p:cNvPr id="5" name="Text Placeholder 4"/>
          <p:cNvSpPr>
            <a:spLocks noGrp="1"/>
          </p:cNvSpPr>
          <p:nvPr>
            <p:ph type="body" idx="1"/>
          </p:nvPr>
        </p:nvSpPr>
        <p:spPr>
          <a:xfrm>
            <a:off x="457200" y="2358233"/>
            <a:ext cx="4041648" cy="639762"/>
          </a:xfrm>
        </p:spPr>
        <p:txBody>
          <a:bodyPr/>
          <a:lstStyle/>
          <a:p>
            <a:r>
              <a:rPr lang="en-US" b="1" dirty="0" smtClean="0"/>
              <a:t>Primary Sources</a:t>
            </a:r>
            <a:endParaRPr lang="en-US" b="1" dirty="0"/>
          </a:p>
        </p:txBody>
      </p:sp>
      <p:sp>
        <p:nvSpPr>
          <p:cNvPr id="3" name="Content Placeholder 2"/>
          <p:cNvSpPr>
            <a:spLocks noGrp="1"/>
          </p:cNvSpPr>
          <p:nvPr>
            <p:ph sz="half" idx="2"/>
          </p:nvPr>
        </p:nvSpPr>
        <p:spPr>
          <a:xfrm>
            <a:off x="217714" y="3027252"/>
            <a:ext cx="4279673" cy="3098912"/>
          </a:xfrm>
        </p:spPr>
        <p:txBody>
          <a:bodyPr>
            <a:normAutofit/>
          </a:bodyPr>
          <a:lstStyle/>
          <a:p>
            <a:pPr marL="0" indent="0">
              <a:buNone/>
            </a:pPr>
            <a:r>
              <a:rPr lang="en-US" dirty="0"/>
              <a:t>Any </a:t>
            </a:r>
            <a:r>
              <a:rPr lang="en-US" b="1" dirty="0"/>
              <a:t>original</a:t>
            </a:r>
            <a:r>
              <a:rPr lang="en-US" dirty="0"/>
              <a:t> </a:t>
            </a:r>
            <a:r>
              <a:rPr lang="en-US" b="1" dirty="0"/>
              <a:t>text</a:t>
            </a:r>
            <a:r>
              <a:rPr lang="en-US" dirty="0"/>
              <a:t> that is at the </a:t>
            </a:r>
            <a:r>
              <a:rPr lang="en-US" dirty="0" err="1"/>
              <a:t>centre</a:t>
            </a:r>
            <a:r>
              <a:rPr lang="en-US" dirty="0"/>
              <a:t> of your inquiry:</a:t>
            </a:r>
          </a:p>
          <a:p>
            <a:pPr lvl="1"/>
            <a:r>
              <a:rPr lang="en-US" dirty="0"/>
              <a:t>Film</a:t>
            </a:r>
          </a:p>
          <a:p>
            <a:pPr lvl="1"/>
            <a:r>
              <a:rPr lang="en-US" dirty="0"/>
              <a:t>Video</a:t>
            </a:r>
          </a:p>
          <a:p>
            <a:pPr lvl="1"/>
            <a:r>
              <a:rPr lang="en-US" dirty="0"/>
              <a:t>Theory text</a:t>
            </a:r>
          </a:p>
          <a:p>
            <a:pPr lvl="1"/>
            <a:r>
              <a:rPr lang="en-US" dirty="0"/>
              <a:t>Book</a:t>
            </a:r>
          </a:p>
          <a:p>
            <a:pPr lvl="1"/>
            <a:r>
              <a:rPr lang="en-US" dirty="0"/>
              <a:t>Artwork</a:t>
            </a:r>
          </a:p>
          <a:p>
            <a:pPr lvl="1"/>
            <a:r>
              <a:rPr lang="en-US" dirty="0"/>
              <a:t>Song</a:t>
            </a:r>
          </a:p>
          <a:p>
            <a:pPr lvl="1"/>
            <a:r>
              <a:rPr lang="en-US" dirty="0"/>
              <a:t>Etc.</a:t>
            </a:r>
          </a:p>
        </p:txBody>
      </p:sp>
      <p:sp>
        <p:nvSpPr>
          <p:cNvPr id="6" name="Text Placeholder 5"/>
          <p:cNvSpPr>
            <a:spLocks noGrp="1"/>
          </p:cNvSpPr>
          <p:nvPr>
            <p:ph type="body" sz="quarter" idx="3"/>
          </p:nvPr>
        </p:nvSpPr>
        <p:spPr>
          <a:xfrm>
            <a:off x="4648199" y="2387489"/>
            <a:ext cx="4296229" cy="639762"/>
          </a:xfrm>
        </p:spPr>
        <p:txBody>
          <a:bodyPr/>
          <a:lstStyle/>
          <a:p>
            <a:r>
              <a:rPr lang="en-US" b="1" dirty="0" smtClean="0"/>
              <a:t>Secondary Sources</a:t>
            </a:r>
            <a:endParaRPr lang="en-US" b="1" dirty="0"/>
          </a:p>
        </p:txBody>
      </p:sp>
      <p:sp>
        <p:nvSpPr>
          <p:cNvPr id="7" name="Content Placeholder 6"/>
          <p:cNvSpPr>
            <a:spLocks noGrp="1"/>
          </p:cNvSpPr>
          <p:nvPr>
            <p:ph sz="quarter" idx="4"/>
          </p:nvPr>
        </p:nvSpPr>
        <p:spPr>
          <a:xfrm>
            <a:off x="4498848" y="3027252"/>
            <a:ext cx="4445579" cy="3098911"/>
          </a:xfrm>
        </p:spPr>
        <p:txBody>
          <a:bodyPr/>
          <a:lstStyle/>
          <a:p>
            <a:pPr>
              <a:buNone/>
            </a:pPr>
            <a:r>
              <a:rPr lang="en-US" dirty="0"/>
              <a:t>	</a:t>
            </a:r>
            <a:r>
              <a:rPr lang="en-US" b="1" dirty="0"/>
              <a:t>Relevant</a:t>
            </a:r>
            <a:r>
              <a:rPr lang="en-US" dirty="0"/>
              <a:t> </a:t>
            </a:r>
            <a:r>
              <a:rPr lang="en-US" b="1" dirty="0"/>
              <a:t>scholarship</a:t>
            </a:r>
            <a:r>
              <a:rPr lang="en-US" dirty="0"/>
              <a:t> on the primary sources, i.e. journal articles, books, reviews on:</a:t>
            </a:r>
          </a:p>
          <a:p>
            <a:pPr lvl="1"/>
            <a:r>
              <a:rPr lang="en-US" dirty="0" smtClean="0"/>
              <a:t>The </a:t>
            </a:r>
            <a:r>
              <a:rPr lang="en-US" dirty="0"/>
              <a:t>films</a:t>
            </a:r>
          </a:p>
          <a:p>
            <a:pPr lvl="1"/>
            <a:r>
              <a:rPr lang="en-US" dirty="0" smtClean="0"/>
              <a:t>The </a:t>
            </a:r>
            <a:r>
              <a:rPr lang="en-US" dirty="0"/>
              <a:t>directors / film movements / actors / producers</a:t>
            </a:r>
          </a:p>
          <a:p>
            <a:pPr lvl="1"/>
            <a:r>
              <a:rPr lang="en-US" dirty="0" smtClean="0"/>
              <a:t>The </a:t>
            </a:r>
            <a:r>
              <a:rPr lang="en-US" dirty="0"/>
              <a:t>films’ artistic contexts</a:t>
            </a:r>
          </a:p>
          <a:p>
            <a:pPr lvl="1"/>
            <a:r>
              <a:rPr lang="en-US" dirty="0" smtClean="0"/>
              <a:t>The </a:t>
            </a:r>
            <a:r>
              <a:rPr lang="en-US" dirty="0"/>
              <a:t>film’s historical </a:t>
            </a:r>
            <a:r>
              <a:rPr lang="en-US" dirty="0" smtClean="0"/>
              <a:t>contexts</a:t>
            </a:r>
          </a:p>
          <a:p>
            <a:pPr lvl="1"/>
            <a:r>
              <a:rPr lang="en-US" dirty="0" smtClean="0"/>
              <a:t>Etc.</a:t>
            </a:r>
            <a:endParaRPr lang="en-US" dirty="0"/>
          </a:p>
          <a:p>
            <a:pPr marL="0" indent="0">
              <a:buNone/>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344714" y="761093"/>
            <a:ext cx="3697061" cy="639763"/>
          </a:xfrm>
        </p:spPr>
        <p:txBody>
          <a:bodyPr/>
          <a:lstStyle/>
          <a:p>
            <a:pPr marL="0" indent="0" algn="l">
              <a:buNone/>
            </a:pPr>
            <a:r>
              <a:rPr lang="en-US" b="1" dirty="0" smtClean="0"/>
              <a:t>Primary Source</a:t>
            </a:r>
            <a:endParaRPr lang="en-US" b="1" dirty="0"/>
          </a:p>
        </p:txBody>
      </p:sp>
      <p:sp>
        <p:nvSpPr>
          <p:cNvPr id="6" name="Text Placeholder 5"/>
          <p:cNvSpPr>
            <a:spLocks noGrp="1"/>
          </p:cNvSpPr>
          <p:nvPr>
            <p:ph type="body" sz="quarter" idx="4294967295"/>
          </p:nvPr>
        </p:nvSpPr>
        <p:spPr>
          <a:xfrm>
            <a:off x="3647909" y="1483974"/>
            <a:ext cx="4630510" cy="639762"/>
          </a:xfrm>
        </p:spPr>
        <p:txBody>
          <a:bodyPr/>
          <a:lstStyle/>
          <a:p>
            <a:pPr marL="0" indent="0">
              <a:buNone/>
            </a:pPr>
            <a:r>
              <a:rPr lang="en-US" b="1" dirty="0" smtClean="0"/>
              <a:t>Secondary Sources</a:t>
            </a:r>
            <a:endParaRPr lang="en-US" b="1" dirty="0"/>
          </a:p>
        </p:txBody>
      </p:sp>
      <p:pic>
        <p:nvPicPr>
          <p:cNvPr id="4" name="Content Placeholder 3"/>
          <p:cNvPicPr>
            <a:picLocks noGrp="1" noChangeAspect="1"/>
          </p:cNvPicPr>
          <p:nvPr>
            <p:ph sz="half" idx="4294967295"/>
          </p:nvPr>
        </p:nvPicPr>
        <p:blipFill>
          <a:blip r:embed="rId2"/>
          <a:srcRect l="-53586" r="-53586"/>
          <a:stretch>
            <a:fillRect/>
          </a:stretch>
        </p:blipFill>
        <p:spPr>
          <a:xfrm>
            <a:off x="-580571" y="1328738"/>
            <a:ext cx="4279900" cy="3098800"/>
          </a:xfrm>
        </p:spPr>
      </p:pic>
      <p:pic>
        <p:nvPicPr>
          <p:cNvPr id="8" name="Picture 7"/>
          <p:cNvPicPr>
            <a:picLocks noChangeAspect="1"/>
          </p:cNvPicPr>
          <p:nvPr/>
        </p:nvPicPr>
        <p:blipFill>
          <a:blip r:embed="rId3"/>
          <a:stretch>
            <a:fillRect/>
          </a:stretch>
        </p:blipFill>
        <p:spPr>
          <a:xfrm>
            <a:off x="6594929" y="443374"/>
            <a:ext cx="2099045" cy="3117393"/>
          </a:xfrm>
          <a:prstGeom prst="rect">
            <a:avLst/>
          </a:prstGeom>
        </p:spPr>
      </p:pic>
      <p:pic>
        <p:nvPicPr>
          <p:cNvPr id="10" name="Picture 9"/>
          <p:cNvPicPr>
            <a:picLocks noChangeAspect="1"/>
          </p:cNvPicPr>
          <p:nvPr/>
        </p:nvPicPr>
        <p:blipFill>
          <a:blip r:embed="rId4"/>
          <a:stretch>
            <a:fillRect/>
          </a:stretch>
        </p:blipFill>
        <p:spPr>
          <a:xfrm>
            <a:off x="6939643" y="3740607"/>
            <a:ext cx="2204357" cy="2939142"/>
          </a:xfrm>
          <a:prstGeom prst="rect">
            <a:avLst/>
          </a:prstGeom>
        </p:spPr>
      </p:pic>
      <p:pic>
        <p:nvPicPr>
          <p:cNvPr id="11" name="Picture 10" descr="screenshot_6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9366" y="2089607"/>
            <a:ext cx="2165140" cy="3301999"/>
          </a:xfrm>
          <a:prstGeom prst="rect">
            <a:avLst/>
          </a:prstGeom>
        </p:spPr>
      </p:pic>
      <p:pic>
        <p:nvPicPr>
          <p:cNvPr id="9" name="Picture 8"/>
          <p:cNvPicPr>
            <a:picLocks noChangeAspect="1"/>
          </p:cNvPicPr>
          <p:nvPr/>
        </p:nvPicPr>
        <p:blipFill rotWithShape="1">
          <a:blip r:embed="rId6"/>
          <a:srcRect l="12227" t="7936" r="13931" b="7672"/>
          <a:stretch/>
        </p:blipFill>
        <p:spPr>
          <a:xfrm>
            <a:off x="3399230" y="3740607"/>
            <a:ext cx="2101064" cy="3117393"/>
          </a:xfrm>
          <a:prstGeom prst="rect">
            <a:avLst/>
          </a:prstGeom>
        </p:spPr>
      </p:pic>
    </p:spTree>
    <p:extLst>
      <p:ext uri="{BB962C8B-B14F-4D97-AF65-F5344CB8AC3E}">
        <p14:creationId xmlns:p14="http://schemas.microsoft.com/office/powerpoint/2010/main" val="36429137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571" y="2340429"/>
            <a:ext cx="8527143" cy="3785734"/>
          </a:xfrm>
        </p:spPr>
        <p:txBody>
          <a:bodyPr>
            <a:normAutofit/>
          </a:bodyPr>
          <a:lstStyle/>
          <a:p>
            <a:r>
              <a:rPr lang="en-GB" dirty="0" smtClean="0"/>
              <a:t>It gives </a:t>
            </a:r>
            <a:r>
              <a:rPr lang="en-GB" dirty="0"/>
              <a:t>authority and credibility to your work </a:t>
            </a:r>
            <a:endParaRPr lang="en-GB" dirty="0" smtClean="0"/>
          </a:p>
          <a:p>
            <a:r>
              <a:rPr lang="en-US" dirty="0" smtClean="0"/>
              <a:t>It shows </a:t>
            </a:r>
            <a:r>
              <a:rPr lang="en-US" dirty="0"/>
              <a:t>that you are aware of existing and relevant research in your field</a:t>
            </a:r>
          </a:p>
          <a:p>
            <a:r>
              <a:rPr lang="en-US" dirty="0" smtClean="0"/>
              <a:t>It reinforces </a:t>
            </a:r>
            <a:r>
              <a:rPr lang="en-US" dirty="0"/>
              <a:t>your </a:t>
            </a:r>
            <a:r>
              <a:rPr lang="en-US" dirty="0" smtClean="0"/>
              <a:t>points and supports </a:t>
            </a:r>
            <a:r>
              <a:rPr lang="en-US" dirty="0"/>
              <a:t>your </a:t>
            </a:r>
            <a:r>
              <a:rPr lang="en-US" dirty="0" smtClean="0"/>
              <a:t>argument</a:t>
            </a:r>
            <a:endParaRPr lang="en-US" dirty="0"/>
          </a:p>
        </p:txBody>
      </p:sp>
      <p:sp>
        <p:nvSpPr>
          <p:cNvPr id="3" name="Title 2"/>
          <p:cNvSpPr>
            <a:spLocks noGrp="1"/>
          </p:cNvSpPr>
          <p:nvPr>
            <p:ph type="title"/>
          </p:nvPr>
        </p:nvSpPr>
        <p:spPr/>
        <p:txBody>
          <a:bodyPr>
            <a:normAutofit/>
          </a:bodyPr>
          <a:lstStyle/>
          <a:p>
            <a:r>
              <a:rPr lang="en-GB" dirty="0" smtClean="0"/>
              <a:t>Why refer to secondary sources?</a:t>
            </a:r>
            <a:endParaRPr lang="en-US" dirty="0"/>
          </a:p>
        </p:txBody>
      </p:sp>
      <p:pic>
        <p:nvPicPr>
          <p:cNvPr id="4" name="Picture 3"/>
          <p:cNvPicPr>
            <a:picLocks noChangeAspect="1"/>
          </p:cNvPicPr>
          <p:nvPr/>
        </p:nvPicPr>
        <p:blipFill>
          <a:blip r:embed="rId2"/>
          <a:stretch>
            <a:fillRect/>
          </a:stretch>
        </p:blipFill>
        <p:spPr>
          <a:xfrm>
            <a:off x="0" y="4369837"/>
            <a:ext cx="9144000" cy="2488163"/>
          </a:xfrm>
          <a:prstGeom prst="rect">
            <a:avLst/>
          </a:prstGeom>
        </p:spPr>
      </p:pic>
    </p:spTree>
    <p:extLst>
      <p:ext uri="{BB962C8B-B14F-4D97-AF65-F5344CB8AC3E}">
        <p14:creationId xmlns:p14="http://schemas.microsoft.com/office/powerpoint/2010/main" val="3894859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67429"/>
            <a:ext cx="8450944" cy="3864428"/>
          </a:xfrm>
        </p:spPr>
        <p:txBody>
          <a:bodyPr>
            <a:normAutofit/>
          </a:bodyPr>
          <a:lstStyle/>
          <a:p>
            <a:pPr marL="0" indent="0">
              <a:buNone/>
            </a:pPr>
            <a:r>
              <a:rPr lang="en-US" b="1" dirty="0" smtClean="0"/>
              <a:t>Relevance – Authority</a:t>
            </a:r>
            <a:r>
              <a:rPr lang="en-US" b="1" dirty="0"/>
              <a:t> </a:t>
            </a:r>
            <a:r>
              <a:rPr lang="en-US" b="1" dirty="0" smtClean="0"/>
              <a:t>– Accuracy – Currency</a:t>
            </a:r>
            <a:r>
              <a:rPr lang="en-US" b="1" dirty="0"/>
              <a:t> </a:t>
            </a:r>
            <a:endParaRPr lang="en-US" b="1" dirty="0" smtClean="0"/>
          </a:p>
          <a:p>
            <a:pPr marL="0" indent="0">
              <a:buNone/>
            </a:pPr>
            <a:r>
              <a:rPr lang="en-GB" dirty="0"/>
              <a:t>Consider such questions as the following:</a:t>
            </a:r>
          </a:p>
          <a:p>
            <a:r>
              <a:rPr lang="en-GB" dirty="0" smtClean="0"/>
              <a:t>Is the source directly relevant to your question/problem?</a:t>
            </a:r>
          </a:p>
          <a:p>
            <a:r>
              <a:rPr lang="en-GB" dirty="0" smtClean="0"/>
              <a:t>Who </a:t>
            </a:r>
            <a:r>
              <a:rPr lang="en-GB" dirty="0"/>
              <a:t>is the author of the work, and what are the author’s credentials for writing and publishing this work</a:t>
            </a:r>
            <a:r>
              <a:rPr lang="en-GB" dirty="0" smtClean="0"/>
              <a:t>?</a:t>
            </a:r>
          </a:p>
          <a:p>
            <a:r>
              <a:rPr lang="en-GB" dirty="0" smtClean="0"/>
              <a:t>Who </a:t>
            </a:r>
            <a:r>
              <a:rPr lang="en-GB" dirty="0"/>
              <a:t>is the </a:t>
            </a:r>
            <a:r>
              <a:rPr lang="en-GB" dirty="0" smtClean="0"/>
              <a:t>publisher?</a:t>
            </a:r>
            <a:endParaRPr lang="en-GB" dirty="0"/>
          </a:p>
          <a:p>
            <a:r>
              <a:rPr lang="en-GB" dirty="0"/>
              <a:t>Is the work peer-reviewed—that is, has it been read and recommended for publication by experts</a:t>
            </a:r>
            <a:r>
              <a:rPr lang="en-GB" dirty="0" smtClean="0"/>
              <a:t>?</a:t>
            </a:r>
          </a:p>
          <a:p>
            <a:r>
              <a:rPr lang="en-GB" dirty="0" smtClean="0"/>
              <a:t>When was it written and published?</a:t>
            </a:r>
            <a:endParaRPr lang="en-GB" dirty="0"/>
          </a:p>
          <a:p>
            <a:endParaRPr lang="en-US" dirty="0" smtClean="0"/>
          </a:p>
          <a:p>
            <a:pPr marL="0" indent="0">
              <a:buNone/>
            </a:pPr>
            <a:endParaRPr lang="en-US" dirty="0"/>
          </a:p>
        </p:txBody>
      </p:sp>
      <p:sp>
        <p:nvSpPr>
          <p:cNvPr id="3" name="Title 2"/>
          <p:cNvSpPr>
            <a:spLocks noGrp="1"/>
          </p:cNvSpPr>
          <p:nvPr>
            <p:ph type="title"/>
          </p:nvPr>
        </p:nvSpPr>
        <p:spPr/>
        <p:txBody>
          <a:bodyPr>
            <a:normAutofit fontScale="90000"/>
          </a:bodyPr>
          <a:lstStyle/>
          <a:p>
            <a:r>
              <a:rPr lang="en-GB" dirty="0"/>
              <a:t>When choosing </a:t>
            </a:r>
            <a:r>
              <a:rPr lang="en-GB" dirty="0" smtClean="0"/>
              <a:t>secondary sources</a:t>
            </a:r>
            <a:r>
              <a:rPr lang="en-GB" dirty="0"/>
              <a:t>, focus particularly </a:t>
            </a:r>
            <a:r>
              <a:rPr lang="en-GB" dirty="0" smtClean="0"/>
              <a:t>on their:</a:t>
            </a:r>
            <a:endParaRPr lang="en-US" dirty="0"/>
          </a:p>
        </p:txBody>
      </p:sp>
    </p:spTree>
    <p:extLst>
      <p:ext uri="{BB962C8B-B14F-4D97-AF65-F5344CB8AC3E}">
        <p14:creationId xmlns:p14="http://schemas.microsoft.com/office/powerpoint/2010/main" val="1785917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1337</TotalTime>
  <Words>1508</Words>
  <Application>Microsoft Macintosh PowerPoint</Application>
  <PresentationFormat>On-screen Show (4:3)</PresentationFormat>
  <Paragraphs>168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Waveform</vt:lpstr>
      <vt:lpstr>Essay Writing &amp; Referencing Guidelines</vt:lpstr>
      <vt:lpstr>Phases of the work</vt:lpstr>
      <vt:lpstr>Today we will concentrate on:</vt:lpstr>
      <vt:lpstr>For everything else check:</vt:lpstr>
      <vt:lpstr>Understand the question</vt:lpstr>
      <vt:lpstr>Identify your sources</vt:lpstr>
      <vt:lpstr>PowerPoint Presentation</vt:lpstr>
      <vt:lpstr>Why refer to secondary sources?</vt:lpstr>
      <vt:lpstr>When choosing secondary sources, focus particularly on their:</vt:lpstr>
      <vt:lpstr>Warning! The Web</vt:lpstr>
      <vt:lpstr>Internet Detective</vt:lpstr>
      <vt:lpstr>Warning! Plagiarism</vt:lpstr>
      <vt:lpstr>What is plagiarism?</vt:lpstr>
      <vt:lpstr>What is plagiarism?</vt:lpstr>
      <vt:lpstr>Examples: you have plagiarised if</vt:lpstr>
      <vt:lpstr>You can avoid plagiarism by:</vt:lpstr>
      <vt:lpstr>You can avoid plagiarism by: CREDITING YOUR SOURCES WHEN YOU QUOTE, PARAPHRASE OR SUMMARISE</vt:lpstr>
      <vt:lpstr>You can avoid plagiarism by:</vt:lpstr>
      <vt:lpstr>Why use a citation system?</vt:lpstr>
      <vt:lpstr>MLA Handbook. 8th ed. Joseph Gibaldi. Modern Language Association, 2016.</vt:lpstr>
      <vt:lpstr>MLA: the basics</vt:lpstr>
      <vt:lpstr>PowerPoint Presentation</vt:lpstr>
      <vt:lpstr>Type of sources</vt:lpstr>
      <vt:lpstr>Works Cited </vt:lpstr>
      <vt:lpstr>Style and formatting</vt:lpstr>
      <vt:lpstr>Turnitin</vt:lpstr>
      <vt:lpstr>What are the consequences? </vt:lpstr>
      <vt:lpstr>RESOURCES</vt:lpstr>
      <vt:lpstr>BA ASSESSMENT GUIDELINES AND  PROCEDURE BOOKLET</vt:lpstr>
      <vt:lpstr>MLA online:</vt:lpstr>
      <vt:lpstr>UCC RED online plagiarism resources</vt:lpstr>
      <vt:lpstr>UCC Plagiarism Policy</vt:lpstr>
      <vt:lpstr>In doubt?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Essay Writing</dc:title>
  <dc:creator>Laura Rascaroli</dc:creator>
  <cp:lastModifiedBy>Laura Rascaroli</cp:lastModifiedBy>
  <cp:revision>233</cp:revision>
  <dcterms:created xsi:type="dcterms:W3CDTF">2011-11-04T09:57:45Z</dcterms:created>
  <dcterms:modified xsi:type="dcterms:W3CDTF">2016-11-03T22:38:27Z</dcterms:modified>
</cp:coreProperties>
</file>