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3" r:id="rId1"/>
  </p:sldMasterIdLst>
  <p:sldIdLst>
    <p:sldId id="256" r:id="rId2"/>
    <p:sldId id="257" r:id="rId3"/>
    <p:sldId id="258" r:id="rId4"/>
    <p:sldId id="262"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30"/>
  </p:normalViewPr>
  <p:slideViewPr>
    <p:cSldViewPr snapToGrid="0">
      <p:cViewPr varScale="1">
        <p:scale>
          <a:sx n="82" d="100"/>
          <a:sy n="82" d="100"/>
        </p:scale>
        <p:origin x="86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9/13/2024</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182660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9/13/2024</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784562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9/13/2024</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70064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9/13/2024</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208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9/13/2024</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3585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9/13/2024</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57233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9/13/2024</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46080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9/13/2024</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703042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9/13/2024</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86825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9/13/2024</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54425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9/13/2024</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85296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9/13/2024</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0402488"/>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6C9820-2A0F-0ECA-0B83-F53016E7A5B2}"/>
              </a:ext>
            </a:extLst>
          </p:cNvPr>
          <p:cNvSpPr>
            <a:spLocks noGrp="1"/>
          </p:cNvSpPr>
          <p:nvPr>
            <p:ph type="ctrTitle"/>
          </p:nvPr>
        </p:nvSpPr>
        <p:spPr>
          <a:xfrm>
            <a:off x="3734996" y="1020077"/>
            <a:ext cx="7445661" cy="1483637"/>
          </a:xfrm>
        </p:spPr>
        <p:txBody>
          <a:bodyPr>
            <a:normAutofit/>
          </a:bodyPr>
          <a:lstStyle/>
          <a:p>
            <a:pPr>
              <a:lnSpc>
                <a:spcPct val="90000"/>
              </a:lnSpc>
            </a:pPr>
            <a:r>
              <a:rPr lang="en-US" sz="3000" dirty="0"/>
              <a:t>Irish Research Council – Government of Ireland Postdoctoral Fellowship</a:t>
            </a:r>
          </a:p>
        </p:txBody>
      </p:sp>
      <p:cxnSp>
        <p:nvCxnSpPr>
          <p:cNvPr id="13" name="Straight Connector 12">
            <a:extLst>
              <a:ext uri="{FF2B5EF4-FFF2-40B4-BE49-F238E27FC236}">
                <a16:creationId xmlns:a16="http://schemas.microsoft.com/office/drawing/2014/main" id="{F9600FFC-92AF-4AD3-9595-B0E23476BD0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3195590" y="661358"/>
            <a:ext cx="0" cy="576072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Picture 5" descr="A logo for a research company&#10;&#10;Description automatically generated">
            <a:extLst>
              <a:ext uri="{FF2B5EF4-FFF2-40B4-BE49-F238E27FC236}">
                <a16:creationId xmlns:a16="http://schemas.microsoft.com/office/drawing/2014/main" id="{16A2CCD1-86BC-FAA0-3560-7F8C123E7F48}"/>
              </a:ext>
            </a:extLst>
          </p:cNvPr>
          <p:cNvPicPr>
            <a:picLocks noChangeAspect="1"/>
          </p:cNvPicPr>
          <p:nvPr/>
        </p:nvPicPr>
        <p:blipFill>
          <a:blip r:embed="rId2"/>
          <a:stretch>
            <a:fillRect/>
          </a:stretch>
        </p:blipFill>
        <p:spPr>
          <a:xfrm>
            <a:off x="3734996" y="1978003"/>
            <a:ext cx="7339808" cy="4110292"/>
          </a:xfrm>
          <a:prstGeom prst="rect">
            <a:avLst/>
          </a:prstGeom>
        </p:spPr>
      </p:pic>
    </p:spTree>
    <p:extLst>
      <p:ext uri="{BB962C8B-B14F-4D97-AF65-F5344CB8AC3E}">
        <p14:creationId xmlns:p14="http://schemas.microsoft.com/office/powerpoint/2010/main" val="3488816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4BE4D-D2FF-DEB4-80CD-249521BA2382}"/>
              </a:ext>
            </a:extLst>
          </p:cNvPr>
          <p:cNvSpPr>
            <a:spLocks noGrp="1"/>
          </p:cNvSpPr>
          <p:nvPr>
            <p:ph type="title"/>
          </p:nvPr>
        </p:nvSpPr>
        <p:spPr/>
        <p:txBody>
          <a:bodyPr/>
          <a:lstStyle/>
          <a:p>
            <a:r>
              <a:rPr lang="en-US" dirty="0"/>
              <a:t>IRC-GOI Postdoctoral Fellowship</a:t>
            </a:r>
          </a:p>
        </p:txBody>
      </p:sp>
      <p:sp>
        <p:nvSpPr>
          <p:cNvPr id="3" name="Content Placeholder 2">
            <a:extLst>
              <a:ext uri="{FF2B5EF4-FFF2-40B4-BE49-F238E27FC236}">
                <a16:creationId xmlns:a16="http://schemas.microsoft.com/office/drawing/2014/main" id="{678D5177-A9A8-5B19-BE38-F04911C237EE}"/>
              </a:ext>
            </a:extLst>
          </p:cNvPr>
          <p:cNvSpPr>
            <a:spLocks noGrp="1"/>
          </p:cNvSpPr>
          <p:nvPr>
            <p:ph idx="1"/>
          </p:nvPr>
        </p:nvSpPr>
        <p:spPr/>
        <p:txBody>
          <a:bodyPr/>
          <a:lstStyle/>
          <a:p>
            <a:r>
              <a:rPr lang="en-US" dirty="0"/>
              <a:t>Two schemes – 1 year postdoc fellowship [manuscript preparation]; 2-year postdoc fellowship [to pursue a new project] </a:t>
            </a:r>
          </a:p>
          <a:p>
            <a:r>
              <a:rPr lang="en-US" dirty="0"/>
              <a:t>Not necessary to change institutions post-PhD to pursue an IRC-GOI postdoc fellowship</a:t>
            </a:r>
          </a:p>
          <a:p>
            <a:r>
              <a:rPr lang="en-US" dirty="0"/>
              <a:t>You must be able to justify your choice of HEI and mentor. </a:t>
            </a:r>
          </a:p>
          <a:p>
            <a:r>
              <a:rPr lang="en-US" dirty="0"/>
              <a:t>You must convey why you are the perfect person to pursue the proposed project.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4569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9A8E7-B833-D3BF-2E29-88827270F4E8}"/>
              </a:ext>
            </a:extLst>
          </p:cNvPr>
          <p:cNvSpPr>
            <a:spLocks noGrp="1"/>
          </p:cNvSpPr>
          <p:nvPr>
            <p:ph type="title"/>
          </p:nvPr>
        </p:nvSpPr>
        <p:spPr/>
        <p:txBody>
          <a:bodyPr/>
          <a:lstStyle/>
          <a:p>
            <a:r>
              <a:rPr lang="en-US" dirty="0"/>
              <a:t>Choice of project</a:t>
            </a:r>
          </a:p>
        </p:txBody>
      </p:sp>
      <p:sp>
        <p:nvSpPr>
          <p:cNvPr id="3" name="Content Placeholder 2">
            <a:extLst>
              <a:ext uri="{FF2B5EF4-FFF2-40B4-BE49-F238E27FC236}">
                <a16:creationId xmlns:a16="http://schemas.microsoft.com/office/drawing/2014/main" id="{EB596F6D-BCCD-86DB-70AB-73F610558C76}"/>
              </a:ext>
            </a:extLst>
          </p:cNvPr>
          <p:cNvSpPr>
            <a:spLocks noGrp="1"/>
          </p:cNvSpPr>
          <p:nvPr>
            <p:ph idx="1"/>
          </p:nvPr>
        </p:nvSpPr>
        <p:spPr/>
        <p:txBody>
          <a:bodyPr/>
          <a:lstStyle/>
          <a:p>
            <a:r>
              <a:rPr lang="en-US" dirty="0"/>
              <a:t>Proposed a new project for the 2-year fellowship. Based on previous work on reproductive health and gaps I noticed to propose a brand-new project. </a:t>
            </a:r>
          </a:p>
          <a:p>
            <a:r>
              <a:rPr lang="en-US" dirty="0"/>
              <a:t>Clearly demonstrate the aims and objectives of the project. Avoid disciplinary specific terminology as far as possible. </a:t>
            </a:r>
          </a:p>
          <a:p>
            <a:r>
              <a:rPr lang="en-US" dirty="0"/>
              <a:t>Clearly state your methodology. Also, demonstrate the suitability of your methodology for the given project.</a:t>
            </a:r>
          </a:p>
          <a:p>
            <a:r>
              <a:rPr lang="en-US" dirty="0"/>
              <a:t>Existing publication record [including co-authored] journal articles to demonstrate your ability as a researcher. </a:t>
            </a:r>
          </a:p>
          <a:p>
            <a:endParaRPr lang="en-US" dirty="0"/>
          </a:p>
        </p:txBody>
      </p:sp>
    </p:spTree>
    <p:extLst>
      <p:ext uri="{BB962C8B-B14F-4D97-AF65-F5344CB8AC3E}">
        <p14:creationId xmlns:p14="http://schemas.microsoft.com/office/powerpoint/2010/main" val="48326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36CF1-DC90-7F90-53A3-A332E770AFBB}"/>
              </a:ext>
            </a:extLst>
          </p:cNvPr>
          <p:cNvSpPr>
            <a:spLocks noGrp="1"/>
          </p:cNvSpPr>
          <p:nvPr>
            <p:ph type="title"/>
          </p:nvPr>
        </p:nvSpPr>
        <p:spPr/>
        <p:txBody>
          <a:bodyPr/>
          <a:lstStyle/>
          <a:p>
            <a:r>
              <a:rPr lang="en-US" dirty="0"/>
              <a:t>Application sections</a:t>
            </a:r>
          </a:p>
        </p:txBody>
      </p:sp>
      <p:sp>
        <p:nvSpPr>
          <p:cNvPr id="3" name="Content Placeholder 2">
            <a:extLst>
              <a:ext uri="{FF2B5EF4-FFF2-40B4-BE49-F238E27FC236}">
                <a16:creationId xmlns:a16="http://schemas.microsoft.com/office/drawing/2014/main" id="{22B984B9-1842-BF7C-E300-3EE2C7710A1D}"/>
              </a:ext>
            </a:extLst>
          </p:cNvPr>
          <p:cNvSpPr>
            <a:spLocks noGrp="1"/>
          </p:cNvSpPr>
          <p:nvPr>
            <p:ph idx="1"/>
          </p:nvPr>
        </p:nvSpPr>
        <p:spPr/>
        <p:txBody>
          <a:bodyPr>
            <a:normAutofit lnSpcReduction="10000"/>
          </a:bodyPr>
          <a:lstStyle/>
          <a:p>
            <a:r>
              <a:rPr lang="en-US" dirty="0"/>
              <a:t>Use different sections to justify why you are the perfect person and your choice of mentor and HEI are the perfect places to pursue the project. </a:t>
            </a:r>
          </a:p>
          <a:p>
            <a:r>
              <a:rPr lang="en-US" dirty="0"/>
              <a:t>Please remember to make use of the research achievement section to build a narrative around journals, important books, conferences and so on that you have contributed to. If you have manuscripts under preparation or under review, use this section to talk about it. </a:t>
            </a:r>
          </a:p>
          <a:p>
            <a:r>
              <a:rPr lang="en-US" dirty="0"/>
              <a:t>Research Dissemination under proposed section should be used to identify what journals you are looking forward to publishing your research in. Also, remember to identify book series by university presses if you promise to develop your postdoc research into a book project. </a:t>
            </a:r>
          </a:p>
          <a:p>
            <a:r>
              <a:rPr lang="en-US" dirty="0"/>
              <a:t>Data Management Section – Use this section to talk about FAIR Data. Recommend consulting UCC Library and Dr Aoife Coffey, research data coordinator, for advice. </a:t>
            </a:r>
          </a:p>
        </p:txBody>
      </p:sp>
    </p:spTree>
    <p:extLst>
      <p:ext uri="{BB962C8B-B14F-4D97-AF65-F5344CB8AC3E}">
        <p14:creationId xmlns:p14="http://schemas.microsoft.com/office/powerpoint/2010/main" val="148766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82340-03C5-E550-DBAE-3E3B4E3C90F8}"/>
              </a:ext>
            </a:extLst>
          </p:cNvPr>
          <p:cNvSpPr>
            <a:spLocks noGrp="1"/>
          </p:cNvSpPr>
          <p:nvPr>
            <p:ph type="title"/>
          </p:nvPr>
        </p:nvSpPr>
        <p:spPr/>
        <p:txBody>
          <a:bodyPr/>
          <a:lstStyle/>
          <a:p>
            <a:r>
              <a:rPr lang="en-US" dirty="0"/>
              <a:t>Choice of Mentor and institution </a:t>
            </a:r>
          </a:p>
        </p:txBody>
      </p:sp>
      <p:sp>
        <p:nvSpPr>
          <p:cNvPr id="3" name="Content Placeholder 2">
            <a:extLst>
              <a:ext uri="{FF2B5EF4-FFF2-40B4-BE49-F238E27FC236}">
                <a16:creationId xmlns:a16="http://schemas.microsoft.com/office/drawing/2014/main" id="{397ED002-97EB-AB44-EC45-D8DEE47F660F}"/>
              </a:ext>
            </a:extLst>
          </p:cNvPr>
          <p:cNvSpPr>
            <a:spLocks noGrp="1"/>
          </p:cNvSpPr>
          <p:nvPr>
            <p:ph idx="1"/>
          </p:nvPr>
        </p:nvSpPr>
        <p:spPr/>
        <p:txBody>
          <a:bodyPr/>
          <a:lstStyle/>
          <a:p>
            <a:r>
              <a:rPr lang="en-US" dirty="0"/>
              <a:t>Demonstrate your choice of mentor and institution: their suitability to support.</a:t>
            </a:r>
          </a:p>
          <a:p>
            <a:r>
              <a:rPr lang="en-US" dirty="0"/>
              <a:t>Mentor and department – research overlaps with mentor and others in the department that you can benefit from.</a:t>
            </a:r>
          </a:p>
          <a:p>
            <a:r>
              <a:rPr lang="en-US" dirty="0"/>
              <a:t>Research supports available; research clusters to support your project [ISS research clusters to discuss and support your research ideas]</a:t>
            </a:r>
          </a:p>
          <a:p>
            <a:pPr marL="0" indent="0">
              <a:buNone/>
            </a:pPr>
            <a:endParaRPr lang="en-US" dirty="0"/>
          </a:p>
        </p:txBody>
      </p:sp>
    </p:spTree>
    <p:extLst>
      <p:ext uri="{BB962C8B-B14F-4D97-AF65-F5344CB8AC3E}">
        <p14:creationId xmlns:p14="http://schemas.microsoft.com/office/powerpoint/2010/main" val="177937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98E8-1F18-FC7C-8425-4D1A26040549}"/>
              </a:ext>
            </a:extLst>
          </p:cNvPr>
          <p:cNvSpPr>
            <a:spLocks noGrp="1"/>
          </p:cNvSpPr>
          <p:nvPr>
            <p:ph type="title"/>
          </p:nvPr>
        </p:nvSpPr>
        <p:spPr/>
        <p:txBody>
          <a:bodyPr/>
          <a:lstStyle/>
          <a:p>
            <a:r>
              <a:rPr lang="en-US" dirty="0"/>
              <a:t>Support from </a:t>
            </a:r>
            <a:r>
              <a:rPr lang="en-US" dirty="0" err="1"/>
              <a:t>Cacsss</a:t>
            </a:r>
            <a:endParaRPr lang="en-US" dirty="0"/>
          </a:p>
        </p:txBody>
      </p:sp>
      <p:sp>
        <p:nvSpPr>
          <p:cNvPr id="3" name="Content Placeholder 2">
            <a:extLst>
              <a:ext uri="{FF2B5EF4-FFF2-40B4-BE49-F238E27FC236}">
                <a16:creationId xmlns:a16="http://schemas.microsoft.com/office/drawing/2014/main" id="{EDC5B18F-3FA1-8486-C460-F15B02B9D4C8}"/>
              </a:ext>
            </a:extLst>
          </p:cNvPr>
          <p:cNvSpPr>
            <a:spLocks noGrp="1"/>
          </p:cNvSpPr>
          <p:nvPr>
            <p:ph idx="1"/>
          </p:nvPr>
        </p:nvSpPr>
        <p:spPr/>
        <p:txBody>
          <a:bodyPr/>
          <a:lstStyle/>
          <a:p>
            <a:r>
              <a:rPr lang="en-US" dirty="0"/>
              <a:t>Notify IRCGOI Applications at Research Office as soon as possible. </a:t>
            </a:r>
          </a:p>
          <a:p>
            <a:r>
              <a:rPr lang="en-US" dirty="0"/>
              <a:t>Tailored help-packages for 1-year or 2-year GOI postdoc applications. </a:t>
            </a:r>
          </a:p>
          <a:p>
            <a:r>
              <a:rPr lang="en-US" dirty="0"/>
              <a:t>Help packages – General tips. Each section is explained clearly with tips. </a:t>
            </a:r>
          </a:p>
          <a:p>
            <a:r>
              <a:rPr lang="en-US" dirty="0"/>
              <a:t>Feedback from your mentor. Feedback from others in the field.</a:t>
            </a:r>
          </a:p>
          <a:p>
            <a:r>
              <a:rPr lang="en-US" dirty="0"/>
              <a:t>Feedback from CACSSS/Allen White – specifically what words to use and how to structure certain sections for impact. </a:t>
            </a:r>
          </a:p>
          <a:p>
            <a:pPr marL="0" indent="0">
              <a:buNone/>
            </a:pPr>
            <a:endParaRPr lang="en-US" dirty="0"/>
          </a:p>
        </p:txBody>
      </p:sp>
    </p:spTree>
    <p:extLst>
      <p:ext uri="{BB962C8B-B14F-4D97-AF65-F5344CB8AC3E}">
        <p14:creationId xmlns:p14="http://schemas.microsoft.com/office/powerpoint/2010/main" val="1169167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BEC5B77-E101-67CE-0503-A15C1A7BA2A6}"/>
              </a:ext>
            </a:extLst>
          </p:cNvPr>
          <p:cNvSpPr>
            <a:spLocks noGrp="1"/>
          </p:cNvSpPr>
          <p:nvPr>
            <p:ph type="title"/>
          </p:nvPr>
        </p:nvSpPr>
        <p:spPr>
          <a:xfrm>
            <a:off x="750367" y="2521527"/>
            <a:ext cx="10691265" cy="1307592"/>
          </a:xfrm>
        </p:spPr>
        <p:txBody>
          <a:bodyPr/>
          <a:lstStyle/>
          <a:p>
            <a:pPr algn="ctr"/>
            <a:r>
              <a:rPr lang="en-US" dirty="0"/>
              <a:t>ALL the best!</a:t>
            </a:r>
          </a:p>
        </p:txBody>
      </p:sp>
    </p:spTree>
    <p:extLst>
      <p:ext uri="{BB962C8B-B14F-4D97-AF65-F5344CB8AC3E}">
        <p14:creationId xmlns:p14="http://schemas.microsoft.com/office/powerpoint/2010/main" val="1292721802"/>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emplate>Madison</Template>
  <TotalTime>163</TotalTime>
  <Words>441</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Calisto MT</vt:lpstr>
      <vt:lpstr>Univers Condensed</vt:lpstr>
      <vt:lpstr>ChronicleVTI</vt:lpstr>
      <vt:lpstr>Irish Research Council – Government of Ireland Postdoctoral Fellowship</vt:lpstr>
      <vt:lpstr>IRC-GOI Postdoctoral Fellowship</vt:lpstr>
      <vt:lpstr>Choice of project</vt:lpstr>
      <vt:lpstr>Application sections</vt:lpstr>
      <vt:lpstr>Choice of Mentor and institution </vt:lpstr>
      <vt:lpstr>Support from Cacsss</vt:lpstr>
      <vt:lpstr>ALL the best!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Dyuti Chakravarty</dc:creator>
  <cp:lastModifiedBy>Allen White</cp:lastModifiedBy>
  <cp:revision>2</cp:revision>
  <dcterms:created xsi:type="dcterms:W3CDTF">2024-09-12T08:58:56Z</dcterms:created>
  <dcterms:modified xsi:type="dcterms:W3CDTF">2024-09-13T14:52:23Z</dcterms:modified>
</cp:coreProperties>
</file>