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1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59" r:id="rId4"/>
    <p:sldId id="261" r:id="rId5"/>
    <p:sldId id="260" r:id="rId6"/>
    <p:sldId id="269" r:id="rId7"/>
    <p:sldId id="25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EED01F-A5D1-4E99-ABA3-629C983D4AAD}" v="1" dt="2024-09-16T10:39:40.7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len White" userId="2d87780a-257a-4f72-b6a0-d5555793a4c2" providerId="ADAL" clId="{95EED01F-A5D1-4E99-ABA3-629C983D4AAD}"/>
    <pc:docChg chg="undo custSel modSld">
      <pc:chgData name="Allen White" userId="2d87780a-257a-4f72-b6a0-d5555793a4c2" providerId="ADAL" clId="{95EED01F-A5D1-4E99-ABA3-629C983D4AAD}" dt="2024-09-16T10:39:18.096" v="202" actId="20577"/>
      <pc:docMkLst>
        <pc:docMk/>
      </pc:docMkLst>
      <pc:sldChg chg="modSp mod">
        <pc:chgData name="Allen White" userId="2d87780a-257a-4f72-b6a0-d5555793a4c2" providerId="ADAL" clId="{95EED01F-A5D1-4E99-ABA3-629C983D4AAD}" dt="2024-09-09T09:28:24.747" v="193" actId="20577"/>
        <pc:sldMkLst>
          <pc:docMk/>
          <pc:sldMk cId="3727447696" sldId="256"/>
        </pc:sldMkLst>
        <pc:graphicFrameChg chg="modGraphic">
          <ac:chgData name="Allen White" userId="2d87780a-257a-4f72-b6a0-d5555793a4c2" providerId="ADAL" clId="{95EED01F-A5D1-4E99-ABA3-629C983D4AAD}" dt="2024-09-09T09:28:24.747" v="193" actId="20577"/>
          <ac:graphicFrameMkLst>
            <pc:docMk/>
            <pc:sldMk cId="3727447696" sldId="256"/>
            <ac:graphicFrameMk id="4" creationId="{3DD842DD-E6B9-FADF-509D-295129FE8635}"/>
          </ac:graphicFrameMkLst>
        </pc:graphicFrameChg>
      </pc:sldChg>
      <pc:sldChg chg="modSp mod">
        <pc:chgData name="Allen White" userId="2d87780a-257a-4f72-b6a0-d5555793a4c2" providerId="ADAL" clId="{95EED01F-A5D1-4E99-ABA3-629C983D4AAD}" dt="2024-09-16T10:39:18.096" v="202" actId="20577"/>
        <pc:sldMkLst>
          <pc:docMk/>
          <pc:sldMk cId="2885569650" sldId="258"/>
        </pc:sldMkLst>
        <pc:spChg chg="mod">
          <ac:chgData name="Allen White" userId="2d87780a-257a-4f72-b6a0-d5555793a4c2" providerId="ADAL" clId="{95EED01F-A5D1-4E99-ABA3-629C983D4AAD}" dt="2024-09-16T10:39:18.096" v="202" actId="20577"/>
          <ac:spMkLst>
            <pc:docMk/>
            <pc:sldMk cId="2885569650" sldId="258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3D9862-FBF7-4FEC-A7F2-8C5D00859C3B}" type="datetimeFigureOut">
              <a:rPr lang="en-IE" smtClean="0"/>
              <a:t>16/09/2024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424EA0-6EA9-41BF-96D2-DE83D24DCEC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60702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63574D-AFC5-4C82-BDBF-5F6023C3725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5654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63574D-AFC5-4C82-BDBF-5F6023C3725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0637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63574D-AFC5-4C82-BDBF-5F6023C3725B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38964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marL="228600" indent="-228600">
              <a:buAutoNum type="arabicPeriod"/>
            </a:pPr>
            <a:r>
              <a:rPr lang="en-GB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Applicant:  40%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Track record and research potential of the applicant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Personal statement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Referees’ reports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Match between the applicant profile and the research project </a:t>
            </a:r>
          </a:p>
          <a:p>
            <a:pPr marL="228600" indent="-228600">
              <a:buAutoNum type="arabicPeriod"/>
            </a:pPr>
            <a:endParaRPr lang="en-GB" sz="1200" b="1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indent="-228600">
              <a:buAutoNum type="arabicPeriod"/>
            </a:pPr>
            <a:r>
              <a:rPr lang="en-GB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Quality of the research PROJECT including (40%): </a:t>
            </a:r>
            <a:endParaRPr lang="en-GB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GB" sz="120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Clarity and coherence of the proposed research project. </a:t>
            </a:r>
          </a:p>
          <a:p>
            <a:pPr lvl="0"/>
            <a:r>
              <a:rPr lang="en-GB" sz="120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Quality and appropriateness of approach, including research methodology, and consideration of ethical and sex/gender issues and the limitations of the approach to be adopted. </a:t>
            </a:r>
          </a:p>
          <a:p>
            <a:pPr lvl="0"/>
            <a:r>
              <a:rPr lang="en-GB" sz="120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Feasibility and credibility of the proposed research plan in the proposed time period. </a:t>
            </a:r>
          </a:p>
          <a:p>
            <a:pPr lvl="0"/>
            <a:r>
              <a:rPr lang="en-GB" sz="120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Originality and innovative nature </a:t>
            </a:r>
          </a:p>
          <a:p>
            <a:pPr lvl="0"/>
            <a:r>
              <a:rPr lang="en-GB" sz="120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Dissemination plans </a:t>
            </a:r>
          </a:p>
          <a:p>
            <a:pPr lvl="0"/>
            <a:r>
              <a:rPr lang="en-GB" sz="1200" i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Direct alignment with Strategic Funding Partner themes as set out in Terms and Conditions, where appropriate </a:t>
            </a:r>
            <a:endParaRPr lang="en-GB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GB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Training and Career Development Aspects of proposal (10%): </a:t>
            </a:r>
            <a:endParaRPr lang="en-GB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Clarity and quality of Training and Career Development Plan to acquire new knowledge and skills to achieve research and professional development aims</a:t>
            </a:r>
          </a:p>
          <a:p>
            <a:pPr lvl="0"/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Particular</a:t>
            </a:r>
            <a:r>
              <a:rPr lang="en-GB"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attention will be paid to skills relevant to employment outside the traditional academic sector</a:t>
            </a:r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lvl="0"/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Evidence of real thought as to why research is to be undertaken and the impact of the proposed award on the applicants’ career path. </a:t>
            </a:r>
          </a:p>
          <a:p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GB" sz="1200" b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ENVIRONMENT: Suitability of the host organisation(s): </a:t>
            </a:r>
            <a:endParaRPr lang="en-GB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Suitability and ability of Academic Supervisor(s), Employment Mentor to provide adequate supervision. </a:t>
            </a:r>
          </a:p>
          <a:p>
            <a:pPr lvl="0"/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Quality of infrastructure and facilities provided by Host Organisation(s). </a:t>
            </a:r>
          </a:p>
          <a:p>
            <a:pPr lvl="0"/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Match between applicant, Academic Supervisor(s)</a:t>
            </a:r>
            <a:r>
              <a:rPr lang="en-GB"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 Host Organisation(s). </a:t>
            </a:r>
          </a:p>
          <a:p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63574D-AFC5-4C82-BDBF-5F6023C3725B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19506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63574D-AFC5-4C82-BDBF-5F6023C3725B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79058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63574D-AFC5-4C82-BDBF-5F6023C3725B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143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A690A-BD4A-56F6-934C-7B5512555D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5456AC-FE3B-CF21-9752-7B59C45199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E50D5C-4983-2575-BD86-FCC702CA5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2BA31-C4D3-4F15-906C-A76FED9B3CB3}" type="datetimeFigureOut">
              <a:rPr lang="en-IE" smtClean="0"/>
              <a:t>16/09/2024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11A21F-746B-6DE9-AB93-E53334266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0A5DCC-2142-0167-EF7D-D14A3E5A4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3C2E3-3AC2-40C3-AD16-EE931E9A1ED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6879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DF314-95FC-42A2-CE18-BAFE909F6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0FE2FF-5783-6DBF-D3D9-F0FF9A3757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9683A-1FB1-B3D8-B798-2B2DF4A9C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2BA31-C4D3-4F15-906C-A76FED9B3CB3}" type="datetimeFigureOut">
              <a:rPr lang="en-IE" smtClean="0"/>
              <a:t>16/09/2024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0C8EBB-AF0F-F157-7D90-E5AEDC456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ACD927-FA6F-AFA3-2672-0349ED0CB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3C2E3-3AC2-40C3-AD16-EE931E9A1ED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85288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10BF8EF-7129-B2E7-656F-0424101B79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20E530-46B4-9D42-80C2-9C08031DE8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FAD752-ED1F-F2DE-DF26-425D55870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2BA31-C4D3-4F15-906C-A76FED9B3CB3}" type="datetimeFigureOut">
              <a:rPr lang="en-IE" smtClean="0"/>
              <a:t>16/09/2024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717F3-B26A-EF68-B476-3330F169F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8BB122-3734-408F-A4A0-2AF2B54DB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3C2E3-3AC2-40C3-AD16-EE931E9A1ED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01457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22608-F93D-3B9C-DA19-34F406EBD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25C1F6-0C6F-6EFB-F061-7EBE03CC3D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4E28E6-EF79-757A-4839-631A736D2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2BA31-C4D3-4F15-906C-A76FED9B3CB3}" type="datetimeFigureOut">
              <a:rPr lang="en-IE" smtClean="0"/>
              <a:t>16/09/2024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502B0E-390F-EF49-4BD5-098BBF00A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4E4EB-4A05-00E3-3B5D-096297314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3C2E3-3AC2-40C3-AD16-EE931E9A1ED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54718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E4644-0AAC-9A13-F961-4DA96E720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1C4D86-74F9-6EA7-3031-5F5502994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C13130-1273-9636-742E-6792A9862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2BA31-C4D3-4F15-906C-A76FED9B3CB3}" type="datetimeFigureOut">
              <a:rPr lang="en-IE" smtClean="0"/>
              <a:t>16/09/2024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569831-82C9-D5F4-23EE-E16A4E96E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1EF78E-C2E0-06A7-30C3-4B82FE109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3C2E3-3AC2-40C3-AD16-EE931E9A1ED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97395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1D6A1-CB22-0EC4-1425-FF90904AA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9D105B-26CB-B928-2DCB-F23CFA1392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2C6EBE-5FD0-8DC4-10EA-9001D67D86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C60E84-F6F8-8104-76E2-83B3A89A8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2BA31-C4D3-4F15-906C-A76FED9B3CB3}" type="datetimeFigureOut">
              <a:rPr lang="en-IE" smtClean="0"/>
              <a:t>16/09/2024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E00533-5435-E62A-8756-9B17F9874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02A97E-B6D7-75FE-C6A9-1E779C88C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3C2E3-3AC2-40C3-AD16-EE931E9A1ED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5816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F66E6-54F2-16E6-FA8C-3346125CF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2EA7EB-2C29-373A-2E97-62D8743DF4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34B337-8453-4A6E-378D-EA558EAF3A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12F707-B23C-E603-0278-3B33D801C0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3AB42E-6F55-0E43-D4BA-71D0E79C06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BE07753-AD0B-CE28-7CE8-C8ECC8CF0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2BA31-C4D3-4F15-906C-A76FED9B3CB3}" type="datetimeFigureOut">
              <a:rPr lang="en-IE" smtClean="0"/>
              <a:t>16/09/2024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5BF26D-EA2D-A97E-807B-78E202153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9FC306-A0C4-008F-473A-36E99ABE7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3C2E3-3AC2-40C3-AD16-EE931E9A1ED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01282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272A9-32C8-E072-8365-375189F27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D1B51F-C933-B6E7-DC60-BA107B88F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2BA31-C4D3-4F15-906C-A76FED9B3CB3}" type="datetimeFigureOut">
              <a:rPr lang="en-IE" smtClean="0"/>
              <a:t>16/09/2024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8FA2D2-40C9-352C-0DE6-D51CEC4B0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B14A90-1433-983B-3ECF-292B386B8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3C2E3-3AC2-40C3-AD16-EE931E9A1ED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29271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5BC0F5-C742-EFAB-B7BA-A0F28CFBB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2BA31-C4D3-4F15-906C-A76FED9B3CB3}" type="datetimeFigureOut">
              <a:rPr lang="en-IE" smtClean="0"/>
              <a:t>16/09/2024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7272C5B-EDC4-BF32-CDE6-B30E592B9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33E555-AD69-CF3C-A945-E64974767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3C2E3-3AC2-40C3-AD16-EE931E9A1ED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15755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746DF-232C-DFF9-8DFE-C7EBA402E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6F5307-61B6-D98C-16EF-A81E97A79A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55B02C-A41C-3C95-2BE3-6CF73DF17D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D3C791-E720-80EC-6B38-AEA18C705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2BA31-C4D3-4F15-906C-A76FED9B3CB3}" type="datetimeFigureOut">
              <a:rPr lang="en-IE" smtClean="0"/>
              <a:t>16/09/2024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9CCA12-F2D1-89BF-8913-9E23A7363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C80D5B-0815-B6BA-4E82-429CDAFE7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3C2E3-3AC2-40C3-AD16-EE931E9A1ED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66885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8BDFA-7C82-AF66-6224-6FF29692E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D9B00F-B4A1-839A-02B7-E3034F1047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471F3C-38E9-51A9-BECD-B87CBD85D4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37C89A-4FAC-2462-617A-22AC74AB3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2BA31-C4D3-4F15-906C-A76FED9B3CB3}" type="datetimeFigureOut">
              <a:rPr lang="en-IE" smtClean="0"/>
              <a:t>16/09/2024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63C3D6-AF07-6E35-C487-9ADB6DDF9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331397-4C29-AF76-D081-24D4451D9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3C2E3-3AC2-40C3-AD16-EE931E9A1ED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25342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0627A2-CB11-C5B9-D7B3-B1B91C5C1D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52898-6514-BCCE-8315-C65C7014B7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B7096D-F0BC-B905-310F-03A9A845D5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12BA31-C4D3-4F15-906C-A76FED9B3CB3}" type="datetimeFigureOut">
              <a:rPr lang="en-IE" smtClean="0"/>
              <a:t>16/09/2024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6E02CE-F3D4-4147-051F-52F8F02F09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AA9E6C-E761-3C5C-3B45-1885C974B7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3C2E3-3AC2-40C3-AD16-EE931E9A1ED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65408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Allen.white@ucc.i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hyperlink" Target="mailto:Siobhanobrien@ucc.ie" TargetMode="External"/><Relationship Id="rId4" Type="http://schemas.openxmlformats.org/officeDocument/2006/relationships/hyperlink" Target="mailto:M.Scanlon@ucc.ie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hyperlink" Target="https://www.ucc.ie/en/cacsss/research/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forms.gle/Mt7CjrWGpNcRWvzv9" TargetMode="External"/><Relationship Id="rId3" Type="http://schemas.openxmlformats.org/officeDocument/2006/relationships/hyperlink" Target="http://research.ie/funding/goipg/?f=postgraduate" TargetMode="External"/><Relationship Id="rId7" Type="http://schemas.openxmlformats.org/officeDocument/2006/relationships/hyperlink" Target="mailto:IRCGOIapplications@ucc.ie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ccireland.sharepoint.com/:u:/r/sites/ResearchSupport/SitePages/IRC_GOI_Postdoctoral.aspx?csf=1&amp;web=1&amp;e=K0zoA4" TargetMode="External"/><Relationship Id="rId5" Type="http://schemas.openxmlformats.org/officeDocument/2006/relationships/hyperlink" Target="https://uccireland.sharepoint.com/:u:/r/sites/ResearchSupport/SitePages/IRC_GOI_Postgraduate.aspx?csf=1&amp;web=1&amp;e=8dU2uJ" TargetMode="External"/><Relationship Id="rId4" Type="http://schemas.openxmlformats.org/officeDocument/2006/relationships/hyperlink" Target="http://www.research.i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DD325-D01E-C45F-C101-8B0D90CA32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7564F1-F230-23B1-087F-467C25E1EDC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DD842DD-E6B9-FADF-509D-295129FE86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8011717"/>
              </p:ext>
            </p:extLst>
          </p:nvPr>
        </p:nvGraphicFramePr>
        <p:xfrm>
          <a:off x="101600" y="902957"/>
          <a:ext cx="11722100" cy="58339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08884">
                  <a:extLst>
                    <a:ext uri="{9D8B030D-6E8A-4147-A177-3AD203B41FA5}">
                      <a16:colId xmlns:a16="http://schemas.microsoft.com/office/drawing/2014/main" val="4161368026"/>
                    </a:ext>
                  </a:extLst>
                </a:gridCol>
                <a:gridCol w="10513216">
                  <a:extLst>
                    <a:ext uri="{9D8B030D-6E8A-4147-A177-3AD203B41FA5}">
                      <a16:colId xmlns:a16="http://schemas.microsoft.com/office/drawing/2014/main" val="4240837358"/>
                    </a:ext>
                  </a:extLst>
                </a:gridCol>
              </a:tblGrid>
              <a:tr h="691122">
                <a:tc>
                  <a:txBody>
                    <a:bodyPr/>
                    <a:lstStyle/>
                    <a:p>
                      <a:r>
                        <a:rPr lang="en-GB" sz="2000" dirty="0">
                          <a:effectLst/>
                        </a:rPr>
                        <a:t> </a:t>
                      </a:r>
                      <a:endParaRPr lang="en-I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14400" indent="-914400"/>
                      <a:r>
                        <a:rPr lang="en-GB" sz="1800" dirty="0">
                          <a:effectLst/>
                        </a:rPr>
                        <a:t>Welcome and opening remarks</a:t>
                      </a:r>
                      <a:endParaRPr lang="en-IE" sz="1800" dirty="0">
                        <a:effectLst/>
                      </a:endParaRPr>
                    </a:p>
                    <a:p>
                      <a:pPr marL="914400" indent="-914400"/>
                      <a:r>
                        <a:rPr lang="en-GB" sz="1600" u="sng" dirty="0">
                          <a:effectLst/>
                        </a:rPr>
                        <a:t>Dr James Kapalo,</a:t>
                      </a:r>
                      <a:r>
                        <a:rPr lang="en-GB" sz="1600" dirty="0">
                          <a:effectLst/>
                        </a:rPr>
                        <a:t> CACSSS Vice Head for Research and Innovation</a:t>
                      </a:r>
                      <a:endParaRPr lang="en-IE" sz="1600" dirty="0">
                        <a:effectLst/>
                      </a:endParaRPr>
                    </a:p>
                    <a:p>
                      <a:pPr marL="914400" indent="-914400"/>
                      <a:r>
                        <a:rPr lang="en-GB" sz="1800" dirty="0">
                          <a:effectLst/>
                        </a:rPr>
                        <a:t> </a:t>
                      </a:r>
                      <a:endParaRPr lang="en-I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41178489"/>
                  </a:ext>
                </a:extLst>
              </a:tr>
              <a:tr h="932703">
                <a:tc>
                  <a:txBody>
                    <a:bodyPr/>
                    <a:lstStyle/>
                    <a:p>
                      <a:pPr algn="ctr"/>
                      <a:endParaRPr lang="en-I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effectLst/>
                        </a:rPr>
                        <a:t>Introduction IRC </a:t>
                      </a:r>
                      <a:r>
                        <a:rPr lang="en-GB" sz="1800" dirty="0" err="1">
                          <a:effectLst/>
                        </a:rPr>
                        <a:t>GoI</a:t>
                      </a:r>
                      <a:r>
                        <a:rPr lang="en-GB" sz="1800" dirty="0">
                          <a:effectLst/>
                        </a:rPr>
                        <a:t> schemes 2025: Deadlines and CACSSS reviews and UCC supports. </a:t>
                      </a:r>
                      <a:endParaRPr lang="en-IE" sz="1800" dirty="0">
                        <a:effectLst/>
                      </a:endParaRPr>
                    </a:p>
                    <a:p>
                      <a:pPr marL="914400" indent="-914400"/>
                      <a:r>
                        <a:rPr lang="en-GB" sz="1600" u="sng" dirty="0">
                          <a:effectLst/>
                        </a:rPr>
                        <a:t>Dr Allen White</a:t>
                      </a:r>
                      <a:r>
                        <a:rPr lang="en-GB" sz="1600" dirty="0">
                          <a:effectLst/>
                        </a:rPr>
                        <a:t>, CACSSS Research Manager</a:t>
                      </a:r>
                      <a:endParaRPr lang="en-IE" sz="1600" dirty="0">
                        <a:effectLst/>
                      </a:endParaRPr>
                    </a:p>
                    <a:p>
                      <a:pPr marL="914400" indent="-914400"/>
                      <a:r>
                        <a:rPr lang="en-GB" sz="1800" dirty="0">
                          <a:effectLst/>
                        </a:rPr>
                        <a:t> </a:t>
                      </a:r>
                      <a:endParaRPr lang="en-I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72563091"/>
                  </a:ext>
                </a:extLst>
              </a:tr>
              <a:tr h="932703">
                <a:tc>
                  <a:txBody>
                    <a:bodyPr/>
                    <a:lstStyle/>
                    <a:p>
                      <a:pPr algn="ctr"/>
                      <a:endParaRPr lang="en-I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effectLst/>
                        </a:rPr>
                        <a:t>Developing research questions, aims </a:t>
                      </a:r>
                      <a:r>
                        <a:rPr kumimoji="0" lang="en-GB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&amp;</a:t>
                      </a:r>
                      <a:r>
                        <a:rPr lang="en-GB" sz="1800" dirty="0">
                          <a:effectLst/>
                        </a:rPr>
                        <a:t> objectives &amp; research methodologies: social sciences perspectives </a:t>
                      </a:r>
                      <a:endParaRPr lang="en-IE" sz="1800" dirty="0">
                        <a:effectLst/>
                      </a:endParaRPr>
                    </a:p>
                    <a:p>
                      <a:r>
                        <a:rPr lang="en-GB" sz="1600" u="sng" dirty="0">
                          <a:effectLst/>
                        </a:rPr>
                        <a:t>Dr Caitriona Ni Laoire</a:t>
                      </a:r>
                      <a:r>
                        <a:rPr lang="en-GB" sz="1600" dirty="0">
                          <a:effectLst/>
                        </a:rPr>
                        <a:t>, School of Applied Social Studies</a:t>
                      </a:r>
                      <a:endParaRPr lang="en-IE" sz="1600" dirty="0">
                        <a:effectLst/>
                      </a:endParaRPr>
                    </a:p>
                    <a:p>
                      <a:r>
                        <a:rPr lang="en-GB" sz="1800" dirty="0">
                          <a:effectLst/>
                        </a:rPr>
                        <a:t> </a:t>
                      </a:r>
                      <a:endParaRPr lang="en-I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43729588"/>
                  </a:ext>
                </a:extLst>
              </a:tr>
              <a:tr h="932703">
                <a:tc>
                  <a:txBody>
                    <a:bodyPr/>
                    <a:lstStyle/>
                    <a:p>
                      <a:pPr algn="ctr"/>
                      <a:endParaRPr lang="en-I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effectLst/>
                        </a:rPr>
                        <a:t>Developing research questions, aims and objectives &amp; research methodologies: humanities perspectives</a:t>
                      </a:r>
                      <a:endParaRPr lang="en-IE" sz="1800" dirty="0">
                        <a:effectLst/>
                      </a:endParaRPr>
                    </a:p>
                    <a:p>
                      <a:r>
                        <a:rPr lang="en-GB" sz="1600" u="sng" dirty="0">
                          <a:effectLst/>
                        </a:rPr>
                        <a:t>Dr Silvia Ross</a:t>
                      </a:r>
                      <a:r>
                        <a:rPr lang="en-GB" sz="1600" dirty="0">
                          <a:effectLst/>
                        </a:rPr>
                        <a:t>, School of Languages Literatures and Cultures </a:t>
                      </a:r>
                      <a:endParaRPr lang="en-IE" sz="1600" dirty="0">
                        <a:effectLst/>
                      </a:endParaRPr>
                    </a:p>
                    <a:p>
                      <a:r>
                        <a:rPr lang="en-GB" sz="1800" dirty="0">
                          <a:effectLst/>
                        </a:rPr>
                        <a:t> </a:t>
                      </a:r>
                      <a:endParaRPr lang="en-I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41577135"/>
                  </a:ext>
                </a:extLst>
              </a:tr>
              <a:tr h="932703">
                <a:tc>
                  <a:txBody>
                    <a:bodyPr/>
                    <a:lstStyle/>
                    <a:p>
                      <a:pPr algn="ctr"/>
                      <a:endParaRPr lang="en-I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effectLst/>
                        </a:rPr>
                        <a:t>Developing research questions, aims &amp; objectives &amp; research methodologies: interdisciplinary perspectives</a:t>
                      </a:r>
                      <a:endParaRPr lang="en-IE" sz="1800" dirty="0">
                        <a:effectLst/>
                      </a:endParaRPr>
                    </a:p>
                    <a:p>
                      <a:r>
                        <a:rPr lang="en-GB" sz="1600" u="sng" dirty="0">
                          <a:effectLst/>
                        </a:rPr>
                        <a:t>Dr </a:t>
                      </a:r>
                      <a:r>
                        <a:rPr lang="en-GB" sz="1600" u="sng" dirty="0" err="1">
                          <a:effectLst/>
                        </a:rPr>
                        <a:t>Oisin</a:t>
                      </a:r>
                      <a:r>
                        <a:rPr lang="en-GB" sz="1600" u="sng" dirty="0">
                          <a:effectLst/>
                        </a:rPr>
                        <a:t> Wall</a:t>
                      </a:r>
                      <a:r>
                        <a:rPr lang="en-GB" sz="1600" dirty="0">
                          <a:effectLst/>
                        </a:rPr>
                        <a:t>, School of History </a:t>
                      </a:r>
                      <a:endParaRPr lang="en-IE" sz="1600" dirty="0">
                        <a:effectLst/>
                      </a:endParaRPr>
                    </a:p>
                    <a:p>
                      <a:pPr marL="990600" indent="-990600"/>
                      <a:r>
                        <a:rPr lang="en-GB" sz="1800" dirty="0">
                          <a:effectLst/>
                        </a:rPr>
                        <a:t> </a:t>
                      </a:r>
                      <a:endParaRPr lang="en-I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02053436"/>
                  </a:ext>
                </a:extLst>
              </a:tr>
              <a:tr h="723113">
                <a:tc>
                  <a:txBody>
                    <a:bodyPr/>
                    <a:lstStyle/>
                    <a:p>
                      <a:pPr algn="ctr"/>
                      <a:endParaRPr lang="en-I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90600" indent="-990600"/>
                      <a:r>
                        <a:rPr lang="en-GB" sz="1800" dirty="0">
                          <a:effectLst/>
                        </a:rPr>
                        <a:t>IRC Govt of Ireland Scholar award holders </a:t>
                      </a:r>
                      <a:endParaRPr lang="en-IE" sz="1800" dirty="0">
                        <a:effectLst/>
                      </a:endParaRPr>
                    </a:p>
                    <a:p>
                      <a:pPr marL="990600" indent="-990600"/>
                      <a:r>
                        <a:rPr lang="en-GB" sz="1600" dirty="0">
                          <a:effectLst/>
                        </a:rPr>
                        <a:t>Giulia </a:t>
                      </a:r>
                      <a:r>
                        <a:rPr lang="en-GB" sz="1600" dirty="0" err="1">
                          <a:effectLst/>
                        </a:rPr>
                        <a:t>Benuzzi</a:t>
                      </a:r>
                      <a:r>
                        <a:rPr lang="en-GB" sz="1600" dirty="0">
                          <a:effectLst/>
                        </a:rPr>
                        <a:t>, IRC Scholar, School of Languages, Literatures and Cultures</a:t>
                      </a:r>
                    </a:p>
                    <a:p>
                      <a:pPr marL="990600" indent="-990600"/>
                      <a:r>
                        <a:rPr lang="en-GB" sz="1600" dirty="0">
                          <a:effectLst/>
                        </a:rPr>
                        <a:t>Dr Dyuti Chakravarty, IRC Fellow, School of Society, Politics </a:t>
                      </a:r>
                      <a:r>
                        <a:rPr lang="en-GB" sz="1600">
                          <a:effectLst/>
                        </a:rPr>
                        <a:t>and Ethics</a:t>
                      </a:r>
                      <a:endParaRPr lang="en-IE" sz="1600" dirty="0">
                        <a:effectLst/>
                      </a:endParaRPr>
                    </a:p>
                    <a:p>
                      <a:pPr marL="990600" indent="-990600"/>
                      <a:r>
                        <a:rPr lang="en-GB" sz="1800" dirty="0">
                          <a:effectLst/>
                        </a:rPr>
                        <a:t> </a:t>
                      </a:r>
                      <a:endParaRPr lang="en-I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2034489"/>
                  </a:ext>
                </a:extLst>
              </a:tr>
              <a:tr h="233176">
                <a:tc>
                  <a:txBody>
                    <a:bodyPr/>
                    <a:lstStyle/>
                    <a:p>
                      <a:pPr algn="ctr"/>
                      <a:r>
                        <a:rPr lang="en-GB" sz="1800">
                          <a:effectLst/>
                        </a:rPr>
                        <a:t>3:30</a:t>
                      </a:r>
                      <a:endParaRPr lang="en-I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effectLst/>
                        </a:rPr>
                        <a:t>Q &amp; A</a:t>
                      </a:r>
                      <a:endParaRPr lang="en-I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4239734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0B449F18-EBD4-3065-1FAE-D186596880ED}"/>
              </a:ext>
            </a:extLst>
          </p:cNvPr>
          <p:cNvSpPr txBox="1"/>
          <p:nvPr/>
        </p:nvSpPr>
        <p:spPr>
          <a:xfrm>
            <a:off x="901700" y="121111"/>
            <a:ext cx="98933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algn="ctr"/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College of Arts, Celtic Studies and Social Sciences</a:t>
            </a:r>
            <a:r>
              <a:rPr lang="en-IE" sz="11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IRC Postgraduate Scholarships 2024</a:t>
            </a:r>
            <a:endParaRPr lang="en-IE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Bef>
                <a:spcPts val="1200"/>
              </a:spcBef>
            </a:pPr>
            <a:r>
              <a:rPr lang="en-GB" b="1" kern="0" dirty="0">
                <a:solidFill>
                  <a:srgbClr val="2E74B5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Thursday 12</a:t>
            </a:r>
            <a:r>
              <a:rPr lang="en-GB" b="1" kern="0" baseline="30000" dirty="0">
                <a:solidFill>
                  <a:srgbClr val="2E74B5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GB" b="1" kern="0" dirty="0">
                <a:solidFill>
                  <a:srgbClr val="2E74B5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September 2024,  ORB G27a (CACSSS Seminar Room)</a:t>
            </a:r>
            <a:endParaRPr lang="en-IE" sz="2000" dirty="0"/>
          </a:p>
        </p:txBody>
      </p:sp>
    </p:spTree>
    <p:extLst>
      <p:ext uri="{BB962C8B-B14F-4D97-AF65-F5344CB8AC3E}">
        <p14:creationId xmlns:p14="http://schemas.microsoft.com/office/powerpoint/2010/main" val="3727447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712689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532062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College of Arts, Celtic Studies and Social Sciences</a:t>
            </a:r>
          </a:p>
          <a:p>
            <a:r>
              <a:rPr lang="en-GB" dirty="0">
                <a:solidFill>
                  <a:schemeClr val="tx1"/>
                </a:solidFill>
              </a:rPr>
              <a:t>College Research Manager:</a:t>
            </a:r>
            <a:endParaRPr lang="en-GB" dirty="0">
              <a:solidFill>
                <a:schemeClr val="tx1"/>
              </a:solidFill>
              <a:hlinkClick r:id="rId3"/>
            </a:endParaRPr>
          </a:p>
          <a:p>
            <a:r>
              <a:rPr lang="en-GB" dirty="0">
                <a:hlinkClick r:id="rId3"/>
              </a:rPr>
              <a:t>Allen.white@ucc.ie</a:t>
            </a:r>
            <a:endParaRPr lang="en-GB" dirty="0"/>
          </a:p>
          <a:p>
            <a:r>
              <a:rPr lang="en-GB" dirty="0">
                <a:solidFill>
                  <a:schemeClr val="tx1"/>
                </a:solidFill>
              </a:rPr>
              <a:t>College Research Support Officers:</a:t>
            </a:r>
          </a:p>
          <a:p>
            <a:r>
              <a:rPr lang="en-GB">
                <a:hlinkClick r:id="rId4"/>
              </a:rPr>
              <a:t>M.Scanlon@</a:t>
            </a:r>
            <a:r>
              <a:rPr lang="en-GB" dirty="0">
                <a:hlinkClick r:id="rId4"/>
              </a:rPr>
              <a:t>ucc.ie</a:t>
            </a:r>
            <a:endParaRPr lang="en-GB" dirty="0"/>
          </a:p>
          <a:p>
            <a:r>
              <a:rPr lang="en-GB" dirty="0">
                <a:solidFill>
                  <a:schemeClr val="tx1"/>
                </a:solidFill>
                <a:hlinkClick r:id="rId5"/>
              </a:rPr>
              <a:t>Siobhanobrien@ucc.ie</a:t>
            </a:r>
            <a:r>
              <a:rPr lang="en-GB" dirty="0">
                <a:solidFill>
                  <a:schemeClr val="tx1"/>
                </a:solidFill>
              </a:rPr>
              <a:t> 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9577" y="1196752"/>
            <a:ext cx="8059365" cy="163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569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7004"/>
    </mc:Choice>
    <mc:Fallback xmlns="">
      <p:transition spd="slow" advTm="57004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868"/>
            <a:ext cx="10515600" cy="1325563"/>
          </a:xfrm>
        </p:spPr>
        <p:txBody>
          <a:bodyPr>
            <a:normAutofit/>
          </a:bodyPr>
          <a:lstStyle/>
          <a:p>
            <a:r>
              <a:rPr lang="en-I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Postgraduate Scholarships</a:t>
            </a:r>
            <a:br>
              <a:rPr lang="en-I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621748"/>
            <a:ext cx="8077200" cy="419250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GB" sz="2400" dirty="0"/>
              <a:t>Strategic funding partners awards 2024</a:t>
            </a:r>
            <a:endParaRPr lang="en-GB" sz="2400" dirty="0">
              <a:cs typeface="Calibri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6067290"/>
              </p:ext>
            </p:extLst>
          </p:nvPr>
        </p:nvGraphicFramePr>
        <p:xfrm>
          <a:off x="215900" y="927100"/>
          <a:ext cx="11506200" cy="59493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4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052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935028385"/>
                    </a:ext>
                  </a:extLst>
                </a:gridCol>
              </a:tblGrid>
              <a:tr h="558800">
                <a:tc>
                  <a:txBody>
                    <a:bodyPr/>
                    <a:lstStyle/>
                    <a:p>
                      <a:r>
                        <a:rPr lang="en-GB" dirty="0"/>
                        <a:t>Strategic</a:t>
                      </a:r>
                      <a:r>
                        <a:rPr lang="en-GB" baseline="0" dirty="0"/>
                        <a:t> Partner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Theme/topic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More info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3899">
                <a:tc rowSpan="4">
                  <a:txBody>
                    <a:bodyPr/>
                    <a:lstStyle/>
                    <a:p>
                      <a:r>
                        <a:rPr lang="en-GB" dirty="0"/>
                        <a:t>Environmental</a:t>
                      </a:r>
                      <a:r>
                        <a:rPr lang="en-GB" baseline="0" dirty="0"/>
                        <a:t> Protection Agency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dirty="0"/>
                        <a:t>Climate change  - evidence and needs</a:t>
                      </a: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App 1</a:t>
                      </a:r>
                    </a:p>
                    <a:p>
                      <a:pPr lvl="0" algn="ctr">
                        <a:buNone/>
                      </a:pPr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6490750"/>
                  </a:ext>
                </a:extLst>
              </a:tr>
              <a:tr h="393899">
                <a:tc v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dirty="0"/>
                        <a:t>Green &amp; circular economies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1387382"/>
                  </a:ext>
                </a:extLst>
              </a:tr>
              <a:tr h="393899">
                <a:tc v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dirty="0"/>
                        <a:t>Healthy environments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2045660"/>
                  </a:ext>
                </a:extLst>
              </a:tr>
              <a:tr h="393899">
                <a:tc v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dirty="0"/>
                        <a:t>Restoring natural environments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3552930"/>
                  </a:ext>
                </a:extLst>
              </a:tr>
              <a:tr h="494024">
                <a:tc rowSpan="4">
                  <a:txBody>
                    <a:bodyPr/>
                    <a:lstStyle/>
                    <a:p>
                      <a:r>
                        <a:rPr lang="en-GB" dirty="0"/>
                        <a:t>Dept of Children, Equality, Disability, Integration &amp; Youth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IE" sz="1800" b="0" u="none" strike="noStrike" kern="1200" baseline="0" dirty="0">
                          <a:solidFill>
                            <a:schemeClr val="dk1"/>
                          </a:solidFill>
                        </a:rPr>
                        <a:t>Children who live/have lived with socio-economic disadvantage </a:t>
                      </a: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App 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8806310"/>
                  </a:ext>
                </a:extLst>
              </a:tr>
              <a:tr h="673445">
                <a:tc v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800" b="0" u="none" strike="noStrike" kern="1200" baseline="0" dirty="0">
                          <a:solidFill>
                            <a:schemeClr val="dk1"/>
                          </a:solidFill>
                        </a:rPr>
                        <a:t>Children who experience/have experienced disadvantage due to living with disabilities/ additional needs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2490288"/>
                  </a:ext>
                </a:extLst>
              </a:tr>
              <a:tr h="673445">
                <a:tc v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800" b="0" u="none" strike="noStrike" kern="1200" baseline="0" dirty="0">
                          <a:solidFill>
                            <a:schemeClr val="dk1"/>
                          </a:solidFill>
                        </a:rPr>
                        <a:t>Children from migrant populations, Travellers, or Roma who experience/or have experienced disadvantage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0146844"/>
                  </a:ext>
                </a:extLst>
              </a:tr>
              <a:tr h="401477">
                <a:tc v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800" b="0" u="none" strike="noStrike" kern="1200" baseline="0" dirty="0">
                          <a:solidFill>
                            <a:schemeClr val="dk1"/>
                          </a:solidFill>
                        </a:rPr>
                        <a:t>Relevant socio-historical research. </a:t>
                      </a:r>
                      <a:endParaRPr lang="en-IE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902495"/>
                  </a:ext>
                </a:extLst>
              </a:tr>
              <a:tr h="44032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800" b="0" u="none" strike="noStrike" baseline="0" noProof="0" dirty="0"/>
                        <a:t>Met Eireann </a:t>
                      </a:r>
                    </a:p>
                    <a:p>
                      <a:pPr lvl="0">
                        <a:buNone/>
                      </a:pPr>
                      <a:r>
                        <a:rPr lang="en-GB" sz="1800" b="0" u="none" strike="noStrike" baseline="0" noProof="0" dirty="0"/>
                        <a:t>(max 5 awards)</a:t>
                      </a:r>
                      <a:endParaRPr lang="en-GB" sz="1800" b="0" i="0" u="none" strike="noStrike" baseline="0" noProof="0" dirty="0"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dirty="0"/>
                        <a:t>Multiple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dirty="0"/>
                        <a:t>App 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03420535"/>
                  </a:ext>
                </a:extLst>
              </a:tr>
              <a:tr h="932462">
                <a:tc>
                  <a:txBody>
                    <a:bodyPr/>
                    <a:lstStyle/>
                    <a:p>
                      <a:r>
                        <a:rPr lang="en-GB" dirty="0"/>
                        <a:t>Department of Foreign Affairs Andrew</a:t>
                      </a:r>
                      <a:r>
                        <a:rPr lang="en-GB" baseline="0" dirty="0"/>
                        <a:t> Green scholarship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Women, peace and security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Post-conflict resolution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App 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530228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3102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7946"/>
    </mc:Choice>
    <mc:Fallback xmlns="">
      <p:transition spd="slow" advTm="87946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9" name="Content Placeholder 8" descr="Table&#10;&#10;Description automatically generated">
            <a:extLst>
              <a:ext uri="{FF2B5EF4-FFF2-40B4-BE49-F238E27FC236}">
                <a16:creationId xmlns:a16="http://schemas.microsoft.com/office/drawing/2014/main" id="{A1E0A018-091D-4B73-94D9-F90CF19C3C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73" y="365125"/>
            <a:ext cx="11770827" cy="5645718"/>
          </a:xfrm>
        </p:spPr>
      </p:pic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3208951F-74BA-493A-9091-DDDDE0333358}"/>
              </a:ext>
            </a:extLst>
          </p:cNvPr>
          <p:cNvSpPr/>
          <p:nvPr/>
        </p:nvSpPr>
        <p:spPr>
          <a:xfrm>
            <a:off x="215900" y="2302435"/>
            <a:ext cx="11710146" cy="646331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87636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6614"/>
    </mc:Choice>
    <mc:Fallback xmlns="">
      <p:transition spd="slow" advTm="196614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en-GB"/>
              <a:t>Evaluation criteria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567608" y="11061848"/>
          <a:ext cx="6984776" cy="163230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836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1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81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Postgraduate Evaluation Criteria &amp; Detail 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3384" marR="333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Evaluation Marks 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3384" marR="33384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532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1. PROJECT: Quality of the research project including (40%):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800">
                          <a:effectLst/>
                        </a:rPr>
                        <a:t>Clarity and coherence of the proposed research project.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800">
                          <a:effectLst/>
                        </a:rPr>
                        <a:t>Quality and appropriateness of approach, including research methodology, and consideration of ethical and sex/gender issues and the limitations of the approach to be adopted.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800">
                          <a:effectLst/>
                        </a:rPr>
                        <a:t>Feasibility and credibility of the proposed research plan in the proposed time period.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800">
                          <a:effectLst/>
                        </a:rPr>
                        <a:t>Originality and innovative nature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800">
                          <a:effectLst/>
                        </a:rPr>
                        <a:t>Dissemination plans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800">
                          <a:effectLst/>
                        </a:rPr>
                        <a:t>Direct alignment with Strategic Funding Partner themes as set out in Terms and Conditions, where appropriate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Training and Career Development Aspects of proposal (10%):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800">
                          <a:effectLst/>
                        </a:rPr>
                        <a:t>Clarity and quality of Training and Career Development Plan to acquire new knowledge and skills to achieve research and professional development aims*.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800">
                          <a:effectLst/>
                        </a:rPr>
                        <a:t>Evidence of real thought as to why research is to be undertaken and the impact of the proposed award on the applicants’ career path.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3384" marR="333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50% (0-50)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3384" marR="33384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91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2. APPLICANT: Capability of the applicant including: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800">
                          <a:effectLst/>
                        </a:rPr>
                        <a:t>Track record and research potential of the applicant.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800">
                          <a:effectLst/>
                        </a:rPr>
                        <a:t>Personal Statement.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800">
                          <a:effectLst/>
                        </a:rPr>
                        <a:t>Referees’ reports.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800">
                          <a:effectLst/>
                        </a:rPr>
                        <a:t>Match between applicant profile and research project.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3384" marR="333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30% (0-30)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3384" marR="33384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5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3. ENVIRONMENT: Suitability of the host organisation(s):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800">
                          <a:effectLst/>
                        </a:rPr>
                        <a:t>Suitability and ability of Academic Supervisor(s), Employment Mentor to provide adequate supervision.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800">
                          <a:effectLst/>
                        </a:rPr>
                        <a:t>Quality of infrastructure and facilities provided by Host Organisation(s).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800">
                          <a:effectLst/>
                        </a:rPr>
                        <a:t>Match between applicant, Academic Supervisor(s), Employment Mentor and Host Organisation(s).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3384" marR="333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20% (0-20)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3384" marR="33384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7348692"/>
              </p:ext>
            </p:extLst>
          </p:nvPr>
        </p:nvGraphicFramePr>
        <p:xfrm>
          <a:off x="1219200" y="908721"/>
          <a:ext cx="9690101" cy="54737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695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02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0273">
                  <a:extLst>
                    <a:ext uri="{9D8B030D-6E8A-4147-A177-3AD203B41FA5}">
                      <a16:colId xmlns:a16="http://schemas.microsoft.com/office/drawing/2014/main" val="1033959344"/>
                    </a:ext>
                  </a:extLst>
                </a:gridCol>
              </a:tblGrid>
              <a:tr h="251077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800" b="1" dirty="0">
                          <a:effectLst/>
                        </a:rPr>
                        <a:t>Evaluation Criteria &amp; Detail </a:t>
                      </a:r>
                      <a:endParaRPr lang="en-GB" sz="28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3384" marR="33384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800" b="1" dirty="0">
                          <a:effectLst/>
                        </a:rPr>
                        <a:t>Evaluation Marks </a:t>
                      </a:r>
                    </a:p>
                  </a:txBody>
                  <a:tcPr marL="33384" marR="333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24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800" b="1" dirty="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3384" marR="33384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PG</a:t>
                      </a:r>
                    </a:p>
                  </a:txBody>
                  <a:tcPr marL="33384" marR="333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PD</a:t>
                      </a:r>
                    </a:p>
                  </a:txBody>
                  <a:tcPr marL="33384" marR="333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66459361"/>
                  </a:ext>
                </a:extLst>
              </a:tr>
              <a:tr h="11309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  <a:latin typeface="+mn-lt"/>
                        </a:rPr>
                        <a:t> </a:t>
                      </a:r>
                    </a:p>
                    <a:p>
                      <a:r>
                        <a:rPr lang="en-GB" sz="2400">
                          <a:effectLst/>
                          <a:latin typeface="+mn-lt"/>
                        </a:rPr>
                        <a:t>1 </a:t>
                      </a:r>
                      <a:r>
                        <a:rPr lang="en-GB" sz="2400" b="0" i="0" u="none" strike="noStrike" kern="1200" baseline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APPLICANT </a:t>
                      </a:r>
                      <a:endParaRPr lang="en-GB" sz="2400"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33384" marR="33384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+mn-lt"/>
                        </a:rPr>
                        <a:t>40%</a:t>
                      </a:r>
                      <a:endParaRPr lang="en-GB" sz="2400" dirty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3384" marR="333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30%</a:t>
                      </a:r>
                    </a:p>
                  </a:txBody>
                  <a:tcPr marL="33384" marR="333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587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>
                          <a:effectLst/>
                          <a:latin typeface="+mn-lt"/>
                        </a:rPr>
                        <a:t>2. PROJECT</a:t>
                      </a:r>
                    </a:p>
                  </a:txBody>
                  <a:tcPr marL="33384" marR="33384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40%</a:t>
                      </a:r>
                    </a:p>
                  </a:txBody>
                  <a:tcPr marL="33384" marR="333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35%</a:t>
                      </a:r>
                    </a:p>
                  </a:txBody>
                  <a:tcPr marL="33384" marR="333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28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+mn-lt"/>
                        </a:rPr>
                        <a:t>3. Training and Career Development Aspects of proposal</a:t>
                      </a:r>
                    </a:p>
                  </a:txBody>
                  <a:tcPr marL="33384" marR="33384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+mn-lt"/>
                        </a:rPr>
                        <a:t>10%</a:t>
                      </a:r>
                      <a:endParaRPr lang="en-GB" sz="2400" dirty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3384" marR="333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25%</a:t>
                      </a:r>
                    </a:p>
                  </a:txBody>
                  <a:tcPr marL="33384" marR="333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605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  <a:latin typeface="+mn-lt"/>
                        </a:rPr>
                        <a:t> 4. ENVIRONMENT: Suitability of the host organisation(s):  </a:t>
                      </a:r>
                      <a:endParaRPr lang="en-GB" sz="240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3384" marR="33384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+mn-lt"/>
                        </a:rPr>
                        <a:t>10% </a:t>
                      </a:r>
                      <a:endParaRPr lang="en-GB" sz="2400" dirty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3384" marR="333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10%</a:t>
                      </a:r>
                    </a:p>
                  </a:txBody>
                  <a:tcPr marL="33384" marR="333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6240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2201"/>
    </mc:Choice>
    <mc:Fallback xmlns="">
      <p:transition spd="slow" advTm="8220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334" y="87213"/>
            <a:ext cx="11439331" cy="1325563"/>
          </a:xfrm>
        </p:spPr>
        <p:txBody>
          <a:bodyPr>
            <a:normAutofit/>
          </a:bodyPr>
          <a:lstStyle/>
          <a:p>
            <a:r>
              <a:rPr lang="en-GB" dirty="0"/>
              <a:t>College of Arts, Celtic Studies and Social Sciences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981201" y="1231702"/>
            <a:ext cx="8043175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65048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579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579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579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579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579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579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579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579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579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GB" altLang="en-US" sz="1600" dirty="0">
                <a:ea typeface="Calibri" panose="020F0502020204030204" pitchFamily="34" charset="0"/>
                <a:cs typeface="Calibri" panose="020F0502020204030204" pitchFamily="34" charset="0"/>
              </a:rPr>
              <a:t>Undergraduate Qualifications</a:t>
            </a:r>
            <a:endParaRPr lang="en-GB" altLang="en-US" sz="900" dirty="0"/>
          </a:p>
          <a:p>
            <a:pPr marL="0" indent="0">
              <a:lnSpc>
                <a:spcPct val="100000"/>
              </a:lnSpc>
              <a:buNone/>
            </a:pPr>
            <a:r>
              <a:rPr lang="en-GB" altLang="en-US" sz="1600" dirty="0">
                <a:ea typeface="Calibri" panose="020F0502020204030204" pitchFamily="34" charset="0"/>
                <a:cs typeface="Calibri" panose="020F0502020204030204" pitchFamily="34" charset="0"/>
              </a:rPr>
              <a:t>Master’s Degree (if applicable)</a:t>
            </a:r>
            <a:endParaRPr lang="en-GB" altLang="en-US" sz="900" dirty="0"/>
          </a:p>
          <a:p>
            <a:pPr marL="0" indent="0">
              <a:lnSpc>
                <a:spcPct val="100000"/>
              </a:lnSpc>
              <a:buNone/>
            </a:pPr>
            <a:r>
              <a:rPr lang="en-GB" altLang="en-US" sz="1600" dirty="0">
                <a:ea typeface="Calibri" panose="020F0502020204030204" pitchFamily="34" charset="0"/>
                <a:cs typeface="Calibri" panose="020F0502020204030204" pitchFamily="34" charset="0"/>
              </a:rPr>
              <a:t>Other Education</a:t>
            </a:r>
            <a:endParaRPr lang="en-GB" altLang="en-US" sz="900" dirty="0"/>
          </a:p>
          <a:p>
            <a:pPr marL="0" indent="0">
              <a:lnSpc>
                <a:spcPct val="100000"/>
              </a:lnSpc>
              <a:buNone/>
            </a:pPr>
            <a:r>
              <a:rPr lang="en-GB" altLang="en-US" sz="1600" dirty="0">
                <a:ea typeface="Calibri" panose="020F0502020204030204" pitchFamily="34" charset="0"/>
                <a:cs typeface="Calibri" panose="020F0502020204030204" pitchFamily="34" charset="0"/>
              </a:rPr>
              <a:t>Research Achievements</a:t>
            </a:r>
            <a:endParaRPr lang="en-GB" altLang="en-US" sz="900" dirty="0"/>
          </a:p>
          <a:p>
            <a:pPr marL="0" indent="0">
              <a:lnSpc>
                <a:spcPct val="100000"/>
              </a:lnSpc>
              <a:buNone/>
            </a:pPr>
            <a:r>
              <a:rPr lang="en-GB" altLang="en-US" sz="1600" dirty="0">
                <a:ea typeface="Calibri" panose="020F0502020204030204" pitchFamily="34" charset="0"/>
                <a:cs typeface="Calibri" panose="020F0502020204030204" pitchFamily="34" charset="0"/>
              </a:rPr>
              <a:t>Work Experience</a:t>
            </a:r>
            <a:endParaRPr lang="en-GB" altLang="en-US" sz="900" dirty="0"/>
          </a:p>
          <a:p>
            <a:pPr marL="0" indent="0">
              <a:lnSpc>
                <a:spcPct val="100000"/>
              </a:lnSpc>
              <a:buNone/>
            </a:pPr>
            <a:r>
              <a:rPr lang="en-GB" altLang="en-US" sz="1600" dirty="0">
                <a:ea typeface="Calibri" panose="020F0502020204030204" pitchFamily="34" charset="0"/>
                <a:cs typeface="Calibri" panose="020F0502020204030204" pitchFamily="34" charset="0"/>
              </a:rPr>
              <a:t>Personal Statement</a:t>
            </a:r>
            <a:endParaRPr lang="en-GB" altLang="en-US" sz="900" dirty="0"/>
          </a:p>
          <a:p>
            <a:pPr marL="0" indent="0">
              <a:lnSpc>
                <a:spcPct val="100000"/>
              </a:lnSpc>
              <a:buNone/>
            </a:pPr>
            <a:r>
              <a:rPr lang="en-GB" altLang="en-US" sz="1600" dirty="0">
                <a:ea typeface="Calibri" panose="020F0502020204030204" pitchFamily="34" charset="0"/>
                <a:cs typeface="Calibri" panose="020F0502020204030204" pitchFamily="34" charset="0"/>
              </a:rPr>
              <a:t>Career Training and Development Plan</a:t>
            </a:r>
            <a:endParaRPr lang="en-GB" altLang="en-US" sz="900" dirty="0"/>
          </a:p>
          <a:p>
            <a:pPr marL="0" indent="0">
              <a:lnSpc>
                <a:spcPct val="100000"/>
              </a:lnSpc>
              <a:buNone/>
            </a:pPr>
            <a:r>
              <a:rPr lang="en-GB" altLang="en-US" sz="1600" dirty="0">
                <a:ea typeface="Calibri" panose="020F0502020204030204" pitchFamily="34" charset="0"/>
                <a:cs typeface="Calibri" panose="020F0502020204030204" pitchFamily="34" charset="0"/>
              </a:rPr>
              <a:t>Progress of research to date</a:t>
            </a:r>
            <a:endParaRPr lang="en-GB" altLang="en-US" sz="900" dirty="0"/>
          </a:p>
          <a:p>
            <a:pPr marL="0" indent="0">
              <a:lnSpc>
                <a:spcPct val="100000"/>
              </a:lnSpc>
              <a:buNone/>
            </a:pPr>
            <a:r>
              <a:rPr lang="en-GB" altLang="en-US" sz="1600" dirty="0">
                <a:ea typeface="Calibri" panose="020F0502020204030204" pitchFamily="34" charset="0"/>
                <a:cs typeface="Calibri" panose="020F0502020204030204" pitchFamily="34" charset="0"/>
              </a:rPr>
              <a:t>Modifications to re-submitted applications</a:t>
            </a:r>
            <a:endParaRPr lang="en-GB" altLang="en-US" sz="900" dirty="0"/>
          </a:p>
          <a:p>
            <a:pPr marL="0" indent="0">
              <a:lnSpc>
                <a:spcPct val="100000"/>
              </a:lnSpc>
              <a:buNone/>
            </a:pPr>
            <a:r>
              <a:rPr lang="en-GB" altLang="en-US" sz="1600" dirty="0">
                <a:ea typeface="Calibri" panose="020F0502020204030204" pitchFamily="34" charset="0"/>
                <a:cs typeface="Calibri" panose="020F0502020204030204" pitchFamily="34" charset="0"/>
              </a:rPr>
              <a:t>Primary Area</a:t>
            </a:r>
            <a:endParaRPr lang="en-GB" altLang="en-US" sz="900" dirty="0"/>
          </a:p>
          <a:p>
            <a:pPr marL="0" indent="0">
              <a:lnSpc>
                <a:spcPct val="100000"/>
              </a:lnSpc>
              <a:buNone/>
            </a:pPr>
            <a:r>
              <a:rPr lang="en-GB" altLang="en-US" sz="1600" dirty="0">
                <a:ea typeface="Calibri" panose="020F0502020204030204" pitchFamily="34" charset="0"/>
                <a:cs typeface="Calibri" panose="020F0502020204030204" pitchFamily="34" charset="0"/>
              </a:rPr>
              <a:t>Key words</a:t>
            </a:r>
            <a:endParaRPr lang="en-GB" altLang="en-US" sz="900" dirty="0"/>
          </a:p>
          <a:p>
            <a:pPr marL="0" indent="0">
              <a:lnSpc>
                <a:spcPct val="100000"/>
              </a:lnSpc>
              <a:buNone/>
            </a:pPr>
            <a:r>
              <a:rPr lang="en-GB" altLang="en-US" sz="1600" dirty="0">
                <a:ea typeface="Calibri" panose="020F0502020204030204" pitchFamily="34" charset="0"/>
                <a:cs typeface="Calibri" panose="020F0502020204030204" pitchFamily="34" charset="0"/>
              </a:rPr>
              <a:t>Lay abstract</a:t>
            </a:r>
            <a:endParaRPr lang="en-GB" altLang="en-US" sz="900" dirty="0"/>
          </a:p>
          <a:p>
            <a:pPr marL="0" indent="0">
              <a:lnSpc>
                <a:spcPct val="100000"/>
              </a:lnSpc>
              <a:buNone/>
            </a:pPr>
            <a:r>
              <a:rPr lang="en-GB" altLang="en-US" sz="1600" dirty="0">
                <a:ea typeface="Calibri" panose="020F0502020204030204" pitchFamily="34" charset="0"/>
                <a:cs typeface="Calibri" panose="020F0502020204030204" pitchFamily="34" charset="0"/>
              </a:rPr>
              <a:t>Details of your proposed research</a:t>
            </a:r>
            <a:endParaRPr lang="en-GB" altLang="en-US" sz="900" dirty="0"/>
          </a:p>
          <a:p>
            <a:pPr marL="0" indent="0">
              <a:lnSpc>
                <a:spcPct val="100000"/>
              </a:lnSpc>
              <a:buNone/>
            </a:pPr>
            <a:r>
              <a:rPr lang="en-GB" altLang="en-US" sz="1600" dirty="0">
                <a:ea typeface="Calibri" panose="020F0502020204030204" pitchFamily="34" charset="0"/>
                <a:cs typeface="Calibri" panose="020F0502020204030204" pitchFamily="34" charset="0"/>
              </a:rPr>
              <a:t>Research design and methodologies</a:t>
            </a:r>
            <a:endParaRPr lang="en-GB" altLang="en-US" sz="900" dirty="0"/>
          </a:p>
          <a:p>
            <a:pPr marL="0" indent="0">
              <a:lnSpc>
                <a:spcPct val="100000"/>
              </a:lnSpc>
              <a:buNone/>
            </a:pPr>
            <a:r>
              <a:rPr lang="en-GB" altLang="en-US" sz="1600" dirty="0">
                <a:ea typeface="Calibri" panose="020F0502020204030204" pitchFamily="34" charset="0"/>
                <a:cs typeface="Calibri" panose="020F0502020204030204" pitchFamily="34" charset="0"/>
              </a:rPr>
              <a:t>Research schedule</a:t>
            </a:r>
            <a:endParaRPr lang="en-GB" altLang="en-US" sz="900" dirty="0"/>
          </a:p>
          <a:p>
            <a:pPr marL="0" indent="0">
              <a:lnSpc>
                <a:spcPct val="100000"/>
              </a:lnSpc>
              <a:buNone/>
            </a:pPr>
            <a:r>
              <a:rPr lang="en-GB" altLang="en-US" sz="1600" dirty="0">
                <a:ea typeface="Calibri" panose="020F0502020204030204" pitchFamily="34" charset="0"/>
                <a:cs typeface="Calibri" panose="020F0502020204030204" pitchFamily="34" charset="0"/>
              </a:rPr>
              <a:t>Description of any specialist knowledge/data/access to specialist equipment/facilities</a:t>
            </a:r>
            <a:endParaRPr lang="en-GB" altLang="en-US" sz="900" dirty="0"/>
          </a:p>
          <a:p>
            <a:pPr marL="0" indent="0">
              <a:lnSpc>
                <a:spcPct val="100000"/>
              </a:lnSpc>
              <a:buNone/>
            </a:pPr>
            <a:r>
              <a:rPr lang="en-GB" altLang="en-US" sz="1600" dirty="0">
                <a:ea typeface="Calibri" panose="020F0502020204030204" pitchFamily="34" charset="0"/>
                <a:cs typeface="Calibri" panose="020F0502020204030204" pitchFamily="34" charset="0"/>
              </a:rPr>
              <a:t>Dissemination and knowledge exchange</a:t>
            </a:r>
            <a:endParaRPr lang="en-GB" altLang="en-US" sz="900" dirty="0"/>
          </a:p>
          <a:p>
            <a:pPr marL="0" indent="0">
              <a:lnSpc>
                <a:spcPct val="100000"/>
              </a:lnSpc>
              <a:buNone/>
            </a:pPr>
            <a:r>
              <a:rPr lang="en-GB" altLang="en-US" sz="1600" dirty="0">
                <a:ea typeface="Calibri" panose="020F0502020204030204" pitchFamily="34" charset="0"/>
                <a:cs typeface="Calibri" panose="020F0502020204030204" pitchFamily="34" charset="0"/>
              </a:rPr>
              <a:t>Higher Education Institution.</a:t>
            </a:r>
            <a:endParaRPr lang="en-GB" altLang="en-US" sz="900" dirty="0"/>
          </a:p>
          <a:p>
            <a:pPr marL="0" indent="0">
              <a:lnSpc>
                <a:spcPct val="100000"/>
              </a:lnSpc>
              <a:buNone/>
            </a:pPr>
            <a:r>
              <a:rPr lang="en-GB" altLang="en-US" sz="1600" dirty="0">
                <a:ea typeface="Calibri" panose="020F0502020204030204" pitchFamily="34" charset="0"/>
                <a:cs typeface="Calibri" panose="020F0502020204030204" pitchFamily="34" charset="0"/>
              </a:rPr>
              <a:t>Ethical Statement</a:t>
            </a:r>
            <a:endParaRPr lang="en-GB" altLang="en-US" sz="900" dirty="0"/>
          </a:p>
          <a:p>
            <a:pPr marL="0" indent="0">
              <a:lnSpc>
                <a:spcPct val="100000"/>
              </a:lnSpc>
              <a:buNone/>
            </a:pPr>
            <a:r>
              <a:rPr lang="en-GB" altLang="en-US" sz="1600" dirty="0">
                <a:ea typeface="Calibri" panose="020F0502020204030204" pitchFamily="34" charset="0"/>
                <a:cs typeface="Calibri" panose="020F0502020204030204" pitchFamily="34" charset="0"/>
              </a:rPr>
              <a:t>Sex/Gender Dimension Statement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GB" altLang="en-US" sz="1600" dirty="0">
                <a:ea typeface="Calibri" panose="020F0502020204030204" pitchFamily="34" charset="0"/>
                <a:cs typeface="Calibri" panose="020F0502020204030204" pitchFamily="34" charset="0"/>
              </a:rPr>
              <a:t>Data management</a:t>
            </a:r>
            <a:r>
              <a:rPr lang="en-GB" altLang="en-US" sz="900" dirty="0"/>
              <a:t> </a:t>
            </a:r>
            <a:endParaRPr lang="en-GB" alt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703513" y="1231702"/>
            <a:ext cx="8016147" cy="5221635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7824193" y="1628800"/>
            <a:ext cx="1224136" cy="369332"/>
          </a:xfrm>
          <a:prstGeom prst="rect">
            <a:avLst/>
          </a:prstGeom>
          <a:ln w="444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Help Pack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014803" y="4221088"/>
            <a:ext cx="7825613" cy="1224136"/>
          </a:xfrm>
          <a:prstGeom prst="round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7968209" y="3750821"/>
            <a:ext cx="1751451" cy="646331"/>
          </a:xfrm>
          <a:prstGeom prst="rect">
            <a:avLst/>
          </a:prstGeom>
          <a:ln w="38100"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>
                <a:ln>
                  <a:solidFill>
                    <a:srgbClr val="00B050"/>
                  </a:solidFill>
                </a:ln>
                <a:solidFill>
                  <a:srgbClr val="00B050"/>
                </a:solidFill>
              </a:rPr>
              <a:t>CACSSS staff review 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014802" y="1998132"/>
            <a:ext cx="4297222" cy="1502876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/>
          <p:cNvSpPr/>
          <p:nvPr/>
        </p:nvSpPr>
        <p:spPr>
          <a:xfrm>
            <a:off x="2014802" y="5445224"/>
            <a:ext cx="4009190" cy="1008112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6742248" y="2619980"/>
            <a:ext cx="2070448" cy="646331"/>
          </a:xfrm>
          <a:prstGeom prst="rect">
            <a:avLst/>
          </a:prstGeom>
          <a:ln w="44450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>
                <a:ln w="0"/>
                <a:solidFill>
                  <a:srgbClr val="0070C0"/>
                </a:solidFill>
              </a:rPr>
              <a:t>CACSSS Research Support review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42E4BE1-C8A3-E535-23A1-004735490A02}"/>
              </a:ext>
            </a:extLst>
          </p:cNvPr>
          <p:cNvSpPr txBox="1"/>
          <p:nvPr/>
        </p:nvSpPr>
        <p:spPr>
          <a:xfrm>
            <a:off x="9840416" y="1843548"/>
            <a:ext cx="2314600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E" sz="2400" dirty="0"/>
              <a:t>+ </a:t>
            </a:r>
            <a:r>
              <a:rPr lang="en-IE" sz="2400" dirty="0">
                <a:hlinkClick r:id="rId4"/>
              </a:rPr>
              <a:t>recorded podcasts</a:t>
            </a:r>
            <a:endParaRPr lang="en-IE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8344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1410"/>
    </mc:Choice>
    <mc:Fallback xmlns="">
      <p:transition spd="slow" advTm="16141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0333" y="175659"/>
            <a:ext cx="8229600" cy="562074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/>
              <a:t>Key dates &amp; supports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6712"/>
            <a:ext cx="11887200" cy="602128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2400" dirty="0">
                <a:solidFill>
                  <a:srgbClr val="333437"/>
                </a:solidFill>
                <a:ea typeface="Calibri" panose="020F0502020204030204" pitchFamily="34" charset="0"/>
                <a:cs typeface="Helvetica"/>
              </a:rPr>
              <a:t>Applications docs, guides, forms, FAQs on </a:t>
            </a:r>
            <a:r>
              <a:rPr lang="en-GB" altLang="en-US" sz="2400" dirty="0">
                <a:solidFill>
                  <a:srgbClr val="333437"/>
                </a:solidFill>
                <a:ea typeface="Calibri" panose="020F0502020204030204" pitchFamily="34" charset="0"/>
                <a:cs typeface="Helvetica"/>
                <a:hlinkClick r:id="rId3"/>
              </a:rPr>
              <a:t>IRC website</a:t>
            </a:r>
            <a:r>
              <a:rPr lang="en-GB" altLang="en-US" sz="2400" dirty="0">
                <a:solidFill>
                  <a:srgbClr val="333437"/>
                </a:solidFill>
                <a:ea typeface="Calibri" panose="020F0502020204030204" pitchFamily="34" charset="0"/>
                <a:cs typeface="Helvetica"/>
              </a:rPr>
              <a:t>: </a:t>
            </a:r>
            <a:r>
              <a:rPr lang="en-GB" altLang="en-US" sz="2400" dirty="0">
                <a:solidFill>
                  <a:srgbClr val="333437"/>
                </a:solidFill>
                <a:ea typeface="Calibri" panose="020F0502020204030204" pitchFamily="34" charset="0"/>
                <a:cs typeface="Helvetica"/>
                <a:hlinkClick r:id="rId4"/>
              </a:rPr>
              <a:t>www.research.ie</a:t>
            </a:r>
            <a:r>
              <a:rPr lang="en-GB" altLang="en-US" sz="2400" dirty="0">
                <a:solidFill>
                  <a:srgbClr val="333437"/>
                </a:solidFill>
                <a:ea typeface="Calibri" panose="020F0502020204030204" pitchFamily="34" charset="0"/>
                <a:cs typeface="Helvetica"/>
              </a:rPr>
              <a:t> 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GB" altLang="en-US" sz="2400" dirty="0">
              <a:solidFill>
                <a:srgbClr val="333437"/>
              </a:solidFill>
              <a:ea typeface="Calibri" panose="020F0502020204030204" pitchFamily="34" charset="0"/>
              <a:cs typeface="Helvetica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2400" dirty="0">
                <a:solidFill>
                  <a:srgbClr val="333437"/>
                </a:solidFill>
                <a:ea typeface="Calibri" panose="020F0502020204030204" pitchFamily="34" charset="0"/>
                <a:cs typeface="Helvetica"/>
              </a:rPr>
              <a:t>See UCC Research </a:t>
            </a:r>
            <a:r>
              <a:rPr lang="en-GB" altLang="en-US" sz="2400" dirty="0" err="1">
                <a:solidFill>
                  <a:srgbClr val="333437"/>
                </a:solidFill>
                <a:ea typeface="Calibri" panose="020F0502020204030204" pitchFamily="34" charset="0"/>
                <a:cs typeface="Helvetica"/>
              </a:rPr>
              <a:t>Sharepoint</a:t>
            </a:r>
            <a:r>
              <a:rPr lang="en-GB" altLang="en-US" sz="2400" dirty="0">
                <a:solidFill>
                  <a:srgbClr val="333437"/>
                </a:solidFill>
                <a:ea typeface="Calibri" panose="020F0502020204030204" pitchFamily="34" charset="0"/>
                <a:cs typeface="Helvetica"/>
              </a:rPr>
              <a:t> sites: </a:t>
            </a:r>
            <a:r>
              <a:rPr lang="en-GB" altLang="en-US" sz="2400" dirty="0">
                <a:solidFill>
                  <a:srgbClr val="333437"/>
                </a:solidFill>
                <a:ea typeface="Calibri" panose="020F0502020204030204" pitchFamily="34" charset="0"/>
                <a:cs typeface="Helvetica"/>
                <a:hlinkClick r:id="rId5"/>
              </a:rPr>
              <a:t>here</a:t>
            </a:r>
            <a:r>
              <a:rPr lang="en-GB" altLang="en-US" sz="2400" dirty="0">
                <a:solidFill>
                  <a:srgbClr val="333437"/>
                </a:solidFill>
                <a:ea typeface="Calibri" panose="020F0502020204030204" pitchFamily="34" charset="0"/>
                <a:cs typeface="Helvetica"/>
              </a:rPr>
              <a:t> and </a:t>
            </a:r>
            <a:r>
              <a:rPr lang="en-GB" altLang="en-US" sz="2400" dirty="0">
                <a:solidFill>
                  <a:srgbClr val="333437"/>
                </a:solidFill>
                <a:ea typeface="Calibri" panose="020F0502020204030204" pitchFamily="34" charset="0"/>
                <a:cs typeface="Helvetica"/>
                <a:hlinkClick r:id="rId6"/>
              </a:rPr>
              <a:t>here</a:t>
            </a:r>
            <a:endParaRPr lang="en-GB" altLang="en-US" sz="2400" dirty="0">
              <a:solidFill>
                <a:srgbClr val="333437"/>
              </a:solidFill>
              <a:ea typeface="Calibri" panose="020F0502020204030204" pitchFamily="34" charset="0"/>
              <a:cs typeface="Helvetica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GB" altLang="en-US" sz="2400" dirty="0">
              <a:solidFill>
                <a:srgbClr val="333437"/>
              </a:solidFill>
              <a:ea typeface="Calibri" panose="020F0502020204030204" pitchFamily="34" charset="0"/>
              <a:cs typeface="Helvetica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rgbClr val="242424"/>
                </a:solidFill>
                <a:effectLst/>
                <a:ea typeface="Times New Roman" panose="02020603050405020304" pitchFamily="18" charset="0"/>
              </a:rPr>
              <a:t>PG and PD applicants </a:t>
            </a:r>
            <a:r>
              <a:rPr lang="en-GB" sz="2400" b="1" dirty="0">
                <a:solidFill>
                  <a:srgbClr val="242424"/>
                </a:solidFill>
                <a:effectLst/>
                <a:ea typeface="Times New Roman" panose="02020603050405020304" pitchFamily="18" charset="0"/>
              </a:rPr>
              <a:t>must notify UCC Research</a:t>
            </a:r>
            <a:r>
              <a:rPr lang="en-GB" sz="2400" dirty="0">
                <a:solidFill>
                  <a:srgbClr val="242424"/>
                </a:solidFill>
                <a:effectLst/>
                <a:ea typeface="Times New Roman" panose="02020603050405020304" pitchFamily="18" charset="0"/>
              </a:rPr>
              <a:t> of their intent to submit via email </a:t>
            </a:r>
            <a:r>
              <a:rPr lang="en-GB" sz="2400" b="1" dirty="0">
                <a:solidFill>
                  <a:srgbClr val="242424"/>
                </a:solidFill>
                <a:effectLst/>
                <a:ea typeface="Times New Roman" panose="02020603050405020304" pitchFamily="18" charset="0"/>
              </a:rPr>
              <a:t>by 2pm </a:t>
            </a:r>
            <a:r>
              <a:rPr lang="en-GB" sz="2400" b="1" dirty="0">
                <a:solidFill>
                  <a:srgbClr val="242424"/>
                </a:solidFill>
                <a:ea typeface="Times New Roman" panose="02020603050405020304" pitchFamily="18" charset="0"/>
              </a:rPr>
              <a:t>Tues</a:t>
            </a:r>
            <a:r>
              <a:rPr lang="en-GB" sz="2400" b="1" dirty="0">
                <a:solidFill>
                  <a:srgbClr val="242424"/>
                </a:solidFill>
                <a:effectLst/>
                <a:ea typeface="Times New Roman" panose="02020603050405020304" pitchFamily="18" charset="0"/>
              </a:rPr>
              <a:t>day 24</a:t>
            </a:r>
            <a:r>
              <a:rPr lang="en-GB" sz="2400" b="1" baseline="30000" dirty="0">
                <a:solidFill>
                  <a:srgbClr val="242424"/>
                </a:solidFill>
                <a:effectLst/>
                <a:ea typeface="Times New Roman" panose="02020603050405020304" pitchFamily="18" charset="0"/>
              </a:rPr>
              <a:t>th</a:t>
            </a:r>
            <a:r>
              <a:rPr lang="en-GB" sz="2400" b="1" dirty="0">
                <a:solidFill>
                  <a:srgbClr val="242424"/>
                </a:solidFill>
                <a:effectLst/>
                <a:ea typeface="Times New Roman" panose="02020603050405020304" pitchFamily="18" charset="0"/>
              </a:rPr>
              <a:t> September 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rgbClr val="242424"/>
                </a:solidFill>
                <a:ea typeface="Times New Roman" panose="02020603050405020304" pitchFamily="18" charset="0"/>
              </a:rPr>
              <a:t>Emails</a:t>
            </a:r>
            <a:r>
              <a:rPr lang="en-GB" sz="2000" b="1" dirty="0">
                <a:solidFill>
                  <a:srgbClr val="242424"/>
                </a:solidFill>
                <a:ea typeface="Times New Roman" panose="02020603050405020304" pitchFamily="18" charset="0"/>
              </a:rPr>
              <a:t> </a:t>
            </a:r>
            <a:r>
              <a:rPr lang="en-GB" sz="2000" dirty="0">
                <a:solidFill>
                  <a:srgbClr val="242424"/>
                </a:solidFill>
                <a:effectLst/>
                <a:ea typeface="Times New Roman" panose="02020603050405020304" pitchFamily="18" charset="0"/>
              </a:rPr>
              <a:t>must be addressed to </a:t>
            </a:r>
            <a:r>
              <a:rPr lang="en-GB" sz="2000" b="1" u="sng" dirty="0" err="1">
                <a:solidFill>
                  <a:srgbClr val="0563C1"/>
                </a:solidFill>
                <a:ea typeface="Times New Roman" panose="02020603050405020304" pitchFamily="18" charset="0"/>
              </a:rPr>
              <a:t>ircgoi</a:t>
            </a:r>
            <a:r>
              <a:rPr lang="en-GB" sz="2000" b="1" u="sng" dirty="0" err="1">
                <a:solidFill>
                  <a:srgbClr val="0563C1"/>
                </a:solidFill>
                <a:effectLst/>
                <a:ea typeface="Times New Roman" panose="02020603050405020304" pitchFamily="18" charset="0"/>
                <a:hlinkClick r:id="rId7"/>
              </a:rPr>
              <a:t>applications@ucc</a:t>
            </a:r>
            <a:r>
              <a:rPr lang="en-GB" sz="2000" b="1" u="sng" dirty="0">
                <a:solidFill>
                  <a:srgbClr val="0563C1"/>
                </a:solidFill>
                <a:effectLst/>
                <a:ea typeface="Times New Roman" panose="02020603050405020304" pitchFamily="18" charset="0"/>
                <a:hlinkClick r:id="rId7"/>
              </a:rPr>
              <a:t>.</a:t>
            </a:r>
            <a:r>
              <a:rPr lang="en-GB" sz="2000" b="1" u="sng" dirty="0">
                <a:solidFill>
                  <a:srgbClr val="0563C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GB" sz="2000" b="1" dirty="0">
                <a:solidFill>
                  <a:srgbClr val="242424"/>
                </a:solidFill>
                <a:effectLst/>
                <a:ea typeface="Times New Roman" panose="02020603050405020304" pitchFamily="18" charset="0"/>
              </a:rPr>
              <a:t>and </a:t>
            </a:r>
            <a:r>
              <a:rPr lang="en-GB" sz="2000" dirty="0">
                <a:solidFill>
                  <a:srgbClr val="242424"/>
                </a:solidFill>
                <a:effectLst/>
                <a:ea typeface="Times New Roman" panose="02020603050405020304" pitchFamily="18" charset="0"/>
              </a:rPr>
              <a:t> 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b="1" dirty="0">
                <a:solidFill>
                  <a:srgbClr val="C00000"/>
                </a:solidFill>
                <a:effectLst/>
                <a:ea typeface="Times New Roman" panose="02020603050405020304" pitchFamily="18" charset="0"/>
              </a:rPr>
              <a:t>MUST</a:t>
            </a:r>
            <a:r>
              <a:rPr lang="en-GB" sz="2000" b="1" dirty="0">
                <a:solidFill>
                  <a:srgbClr val="242424"/>
                </a:solidFill>
                <a:effectLst/>
                <a:ea typeface="Times New Roman" panose="02020603050405020304" pitchFamily="18" charset="0"/>
              </a:rPr>
              <a:t> </a:t>
            </a:r>
            <a:r>
              <a:rPr lang="en-GB" sz="2000" dirty="0">
                <a:solidFill>
                  <a:srgbClr val="242424"/>
                </a:solidFill>
                <a:effectLst/>
                <a:ea typeface="Times New Roman" panose="02020603050405020304" pitchFamily="18" charset="0"/>
              </a:rPr>
              <a:t>put in the email subject line</a:t>
            </a:r>
            <a:r>
              <a:rPr lang="en-GB" sz="2000" b="1" dirty="0">
                <a:solidFill>
                  <a:srgbClr val="242424"/>
                </a:solidFill>
                <a:effectLst/>
                <a:ea typeface="Times New Roman" panose="02020603050405020304" pitchFamily="18" charset="0"/>
              </a:rPr>
              <a:t>: </a:t>
            </a:r>
            <a:r>
              <a:rPr lang="en-GB" sz="2000" b="1" i="1" dirty="0" err="1">
                <a:solidFill>
                  <a:srgbClr val="242424"/>
                </a:solidFill>
                <a:effectLst/>
                <a:ea typeface="Times New Roman" panose="02020603050405020304" pitchFamily="18" charset="0"/>
              </a:rPr>
              <a:t>IRCGOIPostgrad</a:t>
            </a:r>
            <a:r>
              <a:rPr lang="en-GB" sz="2000" b="1" i="1" dirty="0">
                <a:solidFill>
                  <a:srgbClr val="242424"/>
                </a:solidFill>
                <a:effectLst/>
                <a:ea typeface="Times New Roman" panose="02020603050405020304" pitchFamily="18" charset="0"/>
              </a:rPr>
              <a:t>/doc</a:t>
            </a:r>
            <a:r>
              <a:rPr lang="en-GB" sz="2000" b="1" dirty="0">
                <a:solidFill>
                  <a:srgbClr val="242424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GB" sz="2000" dirty="0">
                <a:solidFill>
                  <a:srgbClr val="242424"/>
                </a:solidFill>
                <a:effectLst/>
                <a:ea typeface="Times New Roman" panose="02020603050405020304" pitchFamily="18" charset="0"/>
              </a:rPr>
              <a:t>followed by </a:t>
            </a:r>
            <a:r>
              <a:rPr lang="en-GB" sz="2000" b="1" i="1" dirty="0">
                <a:solidFill>
                  <a:srgbClr val="242424"/>
                </a:solidFill>
                <a:effectLst/>
                <a:ea typeface="Times New Roman" panose="02020603050405020304" pitchFamily="18" charset="0"/>
              </a:rPr>
              <a:t>name</a:t>
            </a:r>
            <a:r>
              <a:rPr lang="en-GB" sz="2000" b="1" dirty="0">
                <a:solidFill>
                  <a:srgbClr val="242424"/>
                </a:solidFill>
                <a:effectLst/>
                <a:ea typeface="Times New Roman" panose="02020603050405020304" pitchFamily="18" charset="0"/>
              </a:rPr>
              <a:t>, </a:t>
            </a:r>
            <a:r>
              <a:rPr lang="en-GB" sz="2000" b="1" i="1" dirty="0">
                <a:solidFill>
                  <a:srgbClr val="242424"/>
                </a:solidFill>
                <a:effectLst/>
                <a:ea typeface="Times New Roman" panose="02020603050405020304" pitchFamily="18" charset="0"/>
              </a:rPr>
              <a:t>School</a:t>
            </a:r>
            <a:r>
              <a:rPr lang="en-GB" sz="2000" b="1" dirty="0">
                <a:solidFill>
                  <a:srgbClr val="242424"/>
                </a:solidFill>
                <a:effectLst/>
                <a:ea typeface="Times New Roman" panose="02020603050405020304" pitchFamily="18" charset="0"/>
              </a:rPr>
              <a:t>, </a:t>
            </a:r>
            <a:r>
              <a:rPr lang="en-GB" sz="2000" b="1" i="1" dirty="0">
                <a:solidFill>
                  <a:srgbClr val="242424"/>
                </a:solidFill>
                <a:effectLst/>
                <a:ea typeface="Times New Roman" panose="02020603050405020304" pitchFamily="18" charset="0"/>
              </a:rPr>
              <a:t>College and topic</a:t>
            </a:r>
          </a:p>
          <a:p>
            <a:pPr marL="457200" lvl="1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IE" sz="2000" dirty="0">
              <a:effectLst/>
              <a:ea typeface="Times New Roman" panose="02020603050405020304" pitchFamily="18" charset="0"/>
            </a:endParaRPr>
          </a:p>
          <a:p>
            <a:r>
              <a:rPr lang="en-GB" sz="2400" dirty="0">
                <a:solidFill>
                  <a:srgbClr val="333437"/>
                </a:solidFill>
                <a:effectLst/>
                <a:ea typeface="Calibri" panose="020F0502020204030204" pitchFamily="34" charset="0"/>
                <a:cs typeface="Helvetica" panose="020B0604020202020204" pitchFamily="34" charset="0"/>
              </a:rPr>
              <a:t>A Help-pack covering all parts of the IRC </a:t>
            </a:r>
            <a:r>
              <a:rPr lang="en-GB" sz="2400" dirty="0" err="1">
                <a:solidFill>
                  <a:srgbClr val="333437"/>
                </a:solidFill>
                <a:effectLst/>
                <a:ea typeface="Calibri" panose="020F0502020204030204" pitchFamily="34" charset="0"/>
                <a:cs typeface="Helvetica" panose="020B0604020202020204" pitchFamily="34" charset="0"/>
              </a:rPr>
              <a:t>GoI</a:t>
            </a:r>
            <a:r>
              <a:rPr lang="en-GB" sz="2400" dirty="0">
                <a:solidFill>
                  <a:srgbClr val="333437"/>
                </a:solidFill>
                <a:effectLst/>
                <a:ea typeface="Calibri" panose="020F0502020204030204" pitchFamily="34" charset="0"/>
                <a:cs typeface="Helvetica" panose="020B0604020202020204" pitchFamily="34" charset="0"/>
              </a:rPr>
              <a:t> 2024 application is available to all applicants who contact UCC research (above)</a:t>
            </a:r>
            <a:r>
              <a:rPr lang="en-GB" sz="24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Helvetica" panose="020B0604020202020204" pitchFamily="34" charset="0"/>
              </a:rPr>
              <a:t>.</a:t>
            </a:r>
            <a:r>
              <a:rPr lang="en-GB" sz="2400" dirty="0">
                <a:solidFill>
                  <a:srgbClr val="333437"/>
                </a:solidFill>
                <a:effectLst/>
                <a:ea typeface="Calibri" panose="020F0502020204030204" pitchFamily="34" charset="0"/>
                <a:cs typeface="Helvetica" panose="020B0604020202020204" pitchFamily="34" charset="0"/>
              </a:rPr>
              <a:t> Contact </a:t>
            </a:r>
            <a:r>
              <a:rPr lang="en-GB" sz="2400" b="1" u="sng" dirty="0">
                <a:solidFill>
                  <a:srgbClr val="0563C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ircgoi</a:t>
            </a:r>
            <a:r>
              <a:rPr lang="en-GB" sz="2400" b="1" u="sng" dirty="0">
                <a:solidFill>
                  <a:srgbClr val="0563C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  <a:hlinkClick r:id="rId7"/>
              </a:rPr>
              <a:t>applications@ucc.ie</a:t>
            </a:r>
            <a:r>
              <a:rPr lang="en-GB" sz="24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Helvetica" panose="020B0604020202020204" pitchFamily="34" charset="0"/>
              </a:rPr>
              <a:t> </a:t>
            </a:r>
            <a:r>
              <a:rPr lang="en-GB" sz="2400" dirty="0">
                <a:solidFill>
                  <a:srgbClr val="333437"/>
                </a:solidFill>
                <a:effectLst/>
                <a:ea typeface="Calibri" panose="020F0502020204030204" pitchFamily="34" charset="0"/>
                <a:cs typeface="Helvetica" panose="020B0604020202020204" pitchFamily="34" charset="0"/>
              </a:rPr>
              <a:t>for password.</a:t>
            </a:r>
            <a:endParaRPr lang="en-IE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altLang="en-US" sz="24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2400" b="1" dirty="0">
                <a:ea typeface="Calibri" panose="020F0502020204030204" pitchFamily="34" charset="0"/>
                <a:cs typeface="Times New Roman"/>
              </a:rPr>
              <a:t>Draft Application Reviews</a:t>
            </a:r>
            <a:endParaRPr lang="en-GB" alt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en-GB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CACSSS applicants can upload a draft (pdf or Word doc) application </a:t>
            </a:r>
            <a:r>
              <a:rPr lang="en-GB" sz="2000" u="sng" dirty="0">
                <a:solidFill>
                  <a:srgbClr val="0000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here</a:t>
            </a:r>
            <a:r>
              <a:rPr lang="en-GB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by 4 pm Thursday 26</a:t>
            </a:r>
            <a:r>
              <a:rPr lang="en-GB" sz="2000" b="1" baseline="30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GB" sz="20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September 2024</a:t>
            </a:r>
            <a:r>
              <a:rPr lang="en-GB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Your application will be returned by email with feedback from at least 2 members of staff in CACSSS before the IRC closing date of </a:t>
            </a:r>
            <a:r>
              <a:rPr lang="en-GB" sz="20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10</a:t>
            </a:r>
            <a:r>
              <a:rPr lang="en-GB" sz="2000" b="1" baseline="30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GB" sz="20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October 2024</a:t>
            </a:r>
            <a:r>
              <a:rPr lang="en-GB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lvl="1"/>
            <a:endParaRPr lang="en-IE" sz="2400" dirty="0"/>
          </a:p>
          <a:p>
            <a:r>
              <a:rPr lang="en-IE" sz="2400" dirty="0"/>
              <a:t>IRC Deadline for applications </a:t>
            </a:r>
            <a:r>
              <a:rPr lang="en-IE" sz="2400" b="1" dirty="0"/>
              <a:t>10</a:t>
            </a:r>
            <a:r>
              <a:rPr lang="en-IE" sz="2400" b="1" baseline="30000" dirty="0"/>
              <a:t>th</a:t>
            </a:r>
            <a:r>
              <a:rPr lang="en-IE" sz="2400" b="1" dirty="0"/>
              <a:t>  Octo</a:t>
            </a:r>
            <a:r>
              <a:rPr lang="en-I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 @ 4 pm </a:t>
            </a:r>
            <a:endParaRPr lang="en-IE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85140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9474"/>
    </mc:Choice>
    <mc:Fallback xmlns="">
      <p:transition spd="slow" advTm="139474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4.5|3.6|47.7|5.2|7.6|8.1|7.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1171</Words>
  <Application>Microsoft Office PowerPoint</Application>
  <PresentationFormat>Widescreen</PresentationFormat>
  <Paragraphs>178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Symbol</vt:lpstr>
      <vt:lpstr>Times New Roman</vt:lpstr>
      <vt:lpstr>Office Theme</vt:lpstr>
      <vt:lpstr>PowerPoint Presentation</vt:lpstr>
      <vt:lpstr>PowerPoint Presentation</vt:lpstr>
      <vt:lpstr>Postgraduate Scholarships </vt:lpstr>
      <vt:lpstr>PowerPoint Presentation</vt:lpstr>
      <vt:lpstr>Evaluation criteria </vt:lpstr>
      <vt:lpstr>College of Arts, Celtic Studies and Social Sciences</vt:lpstr>
      <vt:lpstr>Key dates &amp; supports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Allen White</dc:creator>
  <cp:lastModifiedBy>Allen White</cp:lastModifiedBy>
  <cp:revision>2</cp:revision>
  <dcterms:created xsi:type="dcterms:W3CDTF">2023-09-06T14:17:33Z</dcterms:created>
  <dcterms:modified xsi:type="dcterms:W3CDTF">2024-09-16T10:39:40Z</dcterms:modified>
</cp:coreProperties>
</file>