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291" r:id="rId6"/>
    <p:sldId id="363" r:id="rId7"/>
    <p:sldId id="367" r:id="rId8"/>
    <p:sldId id="364" r:id="rId9"/>
    <p:sldId id="365" r:id="rId10"/>
    <p:sldId id="366" r:id="rId11"/>
    <p:sldId id="370" r:id="rId12"/>
    <p:sldId id="307" r:id="rId13"/>
    <p:sldId id="374" r:id="rId14"/>
    <p:sldId id="375" r:id="rId15"/>
    <p:sldId id="376" r:id="rId16"/>
    <p:sldId id="377" r:id="rId17"/>
    <p:sldId id="378" r:id="rId18"/>
    <p:sldId id="379" r:id="rId19"/>
    <p:sldId id="380" r:id="rId20"/>
    <p:sldId id="381" r:id="rId21"/>
    <p:sldId id="382" r:id="rId22"/>
    <p:sldId id="383" r:id="rId23"/>
    <p:sldId id="384" r:id="rId24"/>
    <p:sldId id="385" r:id="rId25"/>
    <p:sldId id="386" r:id="rId26"/>
    <p:sldId id="387"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 id="400" r:id="rId40"/>
    <p:sldId id="401" r:id="rId41"/>
    <p:sldId id="402" r:id="rId42"/>
    <p:sldId id="403" r:id="rId43"/>
    <p:sldId id="404" r:id="rId44"/>
    <p:sldId id="405" r:id="rId45"/>
    <p:sldId id="406" r:id="rId4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
          <p15:clr>
            <a:srgbClr val="A4A3A4"/>
          </p15:clr>
        </p15:guide>
        <p15:guide id="2" orient="horz" pos="4110">
          <p15:clr>
            <a:srgbClr val="A4A3A4"/>
          </p15:clr>
        </p15:guide>
        <p15:guide id="3" orient="horz" pos="4065">
          <p15:clr>
            <a:srgbClr val="A4A3A4"/>
          </p15:clr>
        </p15:guide>
        <p15:guide id="4" orient="horz" pos="1162">
          <p15:clr>
            <a:srgbClr val="A4A3A4"/>
          </p15:clr>
        </p15:guide>
        <p15:guide id="5" orient="horz" pos="2840">
          <p15:clr>
            <a:srgbClr val="A4A3A4"/>
          </p15:clr>
        </p15:guide>
        <p15:guide id="6" orient="horz" pos="1476">
          <p15:clr>
            <a:srgbClr val="A4A3A4"/>
          </p15:clr>
        </p15:guide>
        <p15:guide id="7" pos="2880">
          <p15:clr>
            <a:srgbClr val="A4A3A4"/>
          </p15:clr>
        </p15:guide>
        <p15:guide id="8" pos="204">
          <p15:clr>
            <a:srgbClr val="A4A3A4"/>
          </p15:clr>
        </p15:guide>
        <p15:guide id="9" pos="5244">
          <p15:clr>
            <a:srgbClr val="A4A3A4"/>
          </p15:clr>
        </p15:guide>
        <p15:guide id="10" pos="5370">
          <p15:clr>
            <a:srgbClr val="A4A3A4"/>
          </p15:clr>
        </p15:guide>
        <p15:guide id="11" pos="2789">
          <p15:clr>
            <a:srgbClr val="A4A3A4"/>
          </p15:clr>
        </p15:guide>
        <p15:guide id="12" pos="975">
          <p15:clr>
            <a:srgbClr val="A4A3A4"/>
          </p15:clr>
        </p15:guide>
        <p15:guide id="13" pos="415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2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395" autoAdjust="0"/>
  </p:normalViewPr>
  <p:slideViewPr>
    <p:cSldViewPr showGuides="1">
      <p:cViewPr varScale="1">
        <p:scale>
          <a:sx n="63" d="100"/>
          <a:sy n="63" d="100"/>
        </p:scale>
        <p:origin x="954" y="78"/>
      </p:cViewPr>
      <p:guideLst>
        <p:guide orient="horz" pos="255"/>
        <p:guide orient="horz" pos="4110"/>
        <p:guide orient="horz" pos="4065"/>
        <p:guide orient="horz" pos="1162"/>
        <p:guide orient="horz" pos="2840"/>
        <p:guide orient="horz" pos="1476"/>
        <p:guide pos="2880"/>
        <p:guide pos="204"/>
        <p:guide pos="5244"/>
        <p:guide pos="5370"/>
        <p:guide pos="2789"/>
        <p:guide pos="975"/>
        <p:guide pos="4150"/>
      </p:guideLst>
    </p:cSldViewPr>
  </p:slideViewPr>
  <p:outlineViewPr>
    <p:cViewPr>
      <p:scale>
        <a:sx n="33" d="100"/>
        <a:sy n="33" d="100"/>
      </p:scale>
      <p:origin x="0" y="-8400"/>
    </p:cViewPr>
  </p:outlineViewPr>
  <p:notesTextViewPr>
    <p:cViewPr>
      <p:scale>
        <a:sx n="1" d="1"/>
        <a:sy n="1" d="1"/>
      </p:scale>
      <p:origin x="0" y="0"/>
    </p:cViewPr>
  </p:notesTextViewPr>
  <p:sorterViewPr>
    <p:cViewPr varScale="1">
      <p:scale>
        <a:sx n="1" d="1"/>
        <a:sy n="1" d="1"/>
      </p:scale>
      <p:origin x="0" y="-1014"/>
    </p:cViewPr>
  </p:sorterViewPr>
  <p:notesViewPr>
    <p:cSldViewPr>
      <p:cViewPr varScale="1">
        <p:scale>
          <a:sx n="81" d="100"/>
          <a:sy n="81" d="100"/>
        </p:scale>
        <p:origin x="39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83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1"/>
            <a:ext cx="2946400" cy="498395"/>
          </a:xfrm>
          <a:prstGeom prst="rect">
            <a:avLst/>
          </a:prstGeom>
        </p:spPr>
        <p:txBody>
          <a:bodyPr vert="horz" lIns="91440" tIns="45720" rIns="91440" bIns="45720" rtlCol="0"/>
          <a:lstStyle>
            <a:lvl1pPr algn="r">
              <a:defRPr sz="1200"/>
            </a:lvl1pPr>
          </a:lstStyle>
          <a:p>
            <a:fld id="{D212D11B-35A8-4173-9260-4AE74E07EF82}" type="datetimeFigureOut">
              <a:rPr lang="en-GB" smtClean="0"/>
              <a:t>07/04/2020</a:t>
            </a:fld>
            <a:endParaRPr lang="en-GB"/>
          </a:p>
        </p:txBody>
      </p:sp>
      <p:sp>
        <p:nvSpPr>
          <p:cNvPr id="4" name="Footer Placeholder 3"/>
          <p:cNvSpPr>
            <a:spLocks noGrp="1"/>
          </p:cNvSpPr>
          <p:nvPr>
            <p:ph type="ftr" sz="quarter" idx="2"/>
          </p:nvPr>
        </p:nvSpPr>
        <p:spPr>
          <a:xfrm>
            <a:off x="0" y="9428243"/>
            <a:ext cx="2946400" cy="49839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243"/>
            <a:ext cx="2946400" cy="498395"/>
          </a:xfrm>
          <a:prstGeom prst="rect">
            <a:avLst/>
          </a:prstGeom>
        </p:spPr>
        <p:txBody>
          <a:bodyPr vert="horz" lIns="91440" tIns="45720" rIns="91440" bIns="45720" rtlCol="0" anchor="b"/>
          <a:lstStyle>
            <a:lvl1pPr algn="r">
              <a:defRPr sz="1200"/>
            </a:lvl1pPr>
          </a:lstStyle>
          <a:p>
            <a:fld id="{F9F7F2A0-7C9A-4E8D-9F48-C1A60CE46AC1}" type="slidenum">
              <a:rPr lang="en-GB" smtClean="0"/>
              <a:t>‹#›</a:t>
            </a:fld>
            <a:endParaRPr lang="en-GB"/>
          </a:p>
        </p:txBody>
      </p:sp>
    </p:spTree>
    <p:extLst>
      <p:ext uri="{BB962C8B-B14F-4D97-AF65-F5344CB8AC3E}">
        <p14:creationId xmlns:p14="http://schemas.microsoft.com/office/powerpoint/2010/main" val="186481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577" tIns="45789" rIns="91577" bIns="45789" rtlCol="0"/>
          <a:lstStyle>
            <a:lvl1pPr algn="l">
              <a:defRPr sz="1200"/>
            </a:lvl1pPr>
          </a:lstStyle>
          <a:p>
            <a:endParaRPr lang="en-GB"/>
          </a:p>
        </p:txBody>
      </p:sp>
      <p:sp>
        <p:nvSpPr>
          <p:cNvPr id="3" name="Date Placeholder 2"/>
          <p:cNvSpPr>
            <a:spLocks noGrp="1"/>
          </p:cNvSpPr>
          <p:nvPr>
            <p:ph type="dt" idx="1"/>
          </p:nvPr>
        </p:nvSpPr>
        <p:spPr>
          <a:xfrm>
            <a:off x="3850445" y="0"/>
            <a:ext cx="2945659" cy="496332"/>
          </a:xfrm>
          <a:prstGeom prst="rect">
            <a:avLst/>
          </a:prstGeom>
        </p:spPr>
        <p:txBody>
          <a:bodyPr vert="horz" lIns="91577" tIns="45789" rIns="91577" bIns="45789" rtlCol="0"/>
          <a:lstStyle>
            <a:lvl1pPr algn="r">
              <a:defRPr sz="1200"/>
            </a:lvl1pPr>
          </a:lstStyle>
          <a:p>
            <a:fld id="{589B0E03-C90C-4258-8D02-0A4F5AC3406A}" type="datetimeFigureOut">
              <a:rPr lang="en-GB" smtClean="0"/>
              <a:t>07/04/2020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577" tIns="45789" rIns="91577" bIns="457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577" tIns="45789" rIns="91577" bIns="45789" rtlCol="0" anchor="b"/>
          <a:lstStyle>
            <a:lvl1pPr algn="l">
              <a:defRPr sz="1200"/>
            </a:lvl1pPr>
          </a:lstStyle>
          <a:p>
            <a:endParaRPr lang="en-GB"/>
          </a:p>
        </p:txBody>
      </p:sp>
      <p:sp>
        <p:nvSpPr>
          <p:cNvPr id="7" name="Slide Number Placeholder 6"/>
          <p:cNvSpPr>
            <a:spLocks noGrp="1"/>
          </p:cNvSpPr>
          <p:nvPr>
            <p:ph type="sldNum" sz="quarter" idx="5"/>
          </p:nvPr>
        </p:nvSpPr>
        <p:spPr>
          <a:xfrm>
            <a:off x="3850445" y="9428584"/>
            <a:ext cx="2945659" cy="496332"/>
          </a:xfrm>
          <a:prstGeom prst="rect">
            <a:avLst/>
          </a:prstGeom>
        </p:spPr>
        <p:txBody>
          <a:bodyPr vert="horz" lIns="91577" tIns="45789" rIns="91577" bIns="45789" rtlCol="0" anchor="b"/>
          <a:lstStyle>
            <a:lvl1pPr algn="r">
              <a:defRPr sz="1200"/>
            </a:lvl1pPr>
          </a:lstStyle>
          <a:p>
            <a:fld id="{971ABCF1-EB76-4FBC-9FD9-4DF29005E979}" type="slidenum">
              <a:rPr lang="en-GB" smtClean="0"/>
              <a:t>‹#›</a:t>
            </a:fld>
            <a:endParaRPr lang="en-GB"/>
          </a:p>
        </p:txBody>
      </p:sp>
    </p:spTree>
    <p:extLst>
      <p:ext uri="{BB962C8B-B14F-4D97-AF65-F5344CB8AC3E}">
        <p14:creationId xmlns:p14="http://schemas.microsoft.com/office/powerpoint/2010/main" val="336443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niversitiesuk.ac.uk/news/Pages/International-staff-vital-for-UK%E2%80%99s-future-STEM-success.aspx"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1</a:t>
            </a:fld>
            <a:endParaRPr lang="en-GB"/>
          </a:p>
        </p:txBody>
      </p:sp>
    </p:spTree>
    <p:extLst>
      <p:ext uri="{BB962C8B-B14F-4D97-AF65-F5344CB8AC3E}">
        <p14:creationId xmlns:p14="http://schemas.microsoft.com/office/powerpoint/2010/main" val="957443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10</a:t>
            </a:fld>
            <a:endParaRPr lang="en-GB"/>
          </a:p>
        </p:txBody>
      </p:sp>
    </p:spTree>
    <p:extLst>
      <p:ext uri="{BB962C8B-B14F-4D97-AF65-F5344CB8AC3E}">
        <p14:creationId xmlns:p14="http://schemas.microsoft.com/office/powerpoint/2010/main" val="428556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Connell: 4 dimensions of gender regime: “The overall pattern of gender relations within an organization may be called its gender regime.” (Connell 2006, 839.)</a:t>
            </a:r>
          </a:p>
          <a:p>
            <a:r>
              <a:rPr lang="en-GB" dirty="0" smtClean="0"/>
              <a:t>● Gender division of labour</a:t>
            </a:r>
          </a:p>
          <a:p>
            <a:r>
              <a:rPr lang="en-GB" dirty="0" smtClean="0"/>
              <a:t>— the way in which production and consumption are arranged along gender lines, including the gendering of occupations and the division between paid work and domestic </a:t>
            </a:r>
            <a:r>
              <a:rPr lang="en-GB" dirty="0" err="1" smtClean="0"/>
              <a:t>labor</a:t>
            </a:r>
            <a:endParaRPr lang="en-GB" dirty="0" smtClean="0"/>
          </a:p>
          <a:p>
            <a:r>
              <a:rPr lang="en-GB" dirty="0" smtClean="0"/>
              <a:t>● Gender relations of power — the way in which control, authority, and force are exercised along gender lines, including organizational hierarchy, legal power, and collective and individual violence</a:t>
            </a:r>
          </a:p>
          <a:p>
            <a:r>
              <a:rPr lang="en-GB" dirty="0" smtClean="0"/>
              <a:t>● Emotion and human relations </a:t>
            </a:r>
          </a:p>
          <a:p>
            <a:r>
              <a:rPr lang="en-GB" dirty="0" smtClean="0"/>
              <a:t>— the way in which attachment and antagonism among people and groups are organized along gender lines, including feelings of solidarity, prejudice and disdain, and sexual attraction and repulsion</a:t>
            </a:r>
          </a:p>
          <a:p>
            <a:r>
              <a:rPr lang="en-GB" dirty="0" smtClean="0"/>
              <a:t>● Gender culture and symbolism </a:t>
            </a:r>
          </a:p>
          <a:p>
            <a:r>
              <a:rPr lang="en-GB" dirty="0" smtClean="0"/>
              <a:t>— the way in which gender identities are </a:t>
            </a:r>
            <a:r>
              <a:rPr lang="en-GB" dirty="0" err="1" smtClean="0"/>
              <a:t>defi</a:t>
            </a:r>
            <a:r>
              <a:rPr lang="en-GB" dirty="0" smtClean="0"/>
              <a:t> ned in culture, the language and symbols of gender diff </a:t>
            </a:r>
            <a:r>
              <a:rPr lang="en-GB" dirty="0" err="1" smtClean="0"/>
              <a:t>erence</a:t>
            </a:r>
            <a:r>
              <a:rPr lang="en-GB" dirty="0" smtClean="0"/>
              <a:t>, and the prevailing beliefs and attitudes about gender</a:t>
            </a:r>
          </a:p>
          <a:p>
            <a:endParaRPr lang="en-GB" dirty="0" smtClean="0"/>
          </a:p>
          <a:p>
            <a:r>
              <a:rPr lang="en-GB" dirty="0" smtClean="0"/>
              <a:t>Feminist scholarship has been concerned with the relationship between gender and pedagogy in higher education (Burke 2015) and has demonstrated that ‘pedagogies are bound up with historical and masculinised ways of being and doing within higher education’ (Burke 2013, 109). Feminist research has also fundamentally questioned the foundations of Western rationality which underpins hegemonic notions of pedagogic and academic and (</a:t>
            </a:r>
            <a:r>
              <a:rPr lang="en-GB" dirty="0" err="1" smtClean="0"/>
              <a:t>Walkerdine</a:t>
            </a:r>
            <a:r>
              <a:rPr lang="en-GB" dirty="0" smtClean="0"/>
              <a:t>, Lucey, and Melody 2001; </a:t>
            </a:r>
            <a:r>
              <a:rPr lang="en-GB" dirty="0" err="1" smtClean="0"/>
              <a:t>Leathwood</a:t>
            </a:r>
            <a:r>
              <a:rPr lang="en-GB" dirty="0" smtClean="0"/>
              <a:t> and Hey 2009; Tsouroufli and Ozbilgin 2012).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11</a:t>
            </a:fld>
            <a:endParaRPr lang="en-GB"/>
          </a:p>
        </p:txBody>
      </p:sp>
    </p:spTree>
    <p:extLst>
      <p:ext uri="{BB962C8B-B14F-4D97-AF65-F5344CB8AC3E}">
        <p14:creationId xmlns:p14="http://schemas.microsoft.com/office/powerpoint/2010/main" val="1805166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12</a:t>
            </a:fld>
            <a:endParaRPr lang="en-GB"/>
          </a:p>
        </p:txBody>
      </p:sp>
    </p:spTree>
    <p:extLst>
      <p:ext uri="{BB962C8B-B14F-4D97-AF65-F5344CB8AC3E}">
        <p14:creationId xmlns:p14="http://schemas.microsoft.com/office/powerpoint/2010/main" val="2736653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13</a:t>
            </a:fld>
            <a:endParaRPr lang="en-GB"/>
          </a:p>
        </p:txBody>
      </p:sp>
    </p:spTree>
    <p:extLst>
      <p:ext uri="{BB962C8B-B14F-4D97-AF65-F5344CB8AC3E}">
        <p14:creationId xmlns:p14="http://schemas.microsoft.com/office/powerpoint/2010/main" val="142010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14</a:t>
            </a:fld>
            <a:endParaRPr lang="en-GB"/>
          </a:p>
        </p:txBody>
      </p:sp>
    </p:spTree>
    <p:extLst>
      <p:ext uri="{BB962C8B-B14F-4D97-AF65-F5344CB8AC3E}">
        <p14:creationId xmlns:p14="http://schemas.microsoft.com/office/powerpoint/2010/main" val="124864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15</a:t>
            </a:fld>
            <a:endParaRPr lang="en-GB"/>
          </a:p>
        </p:txBody>
      </p:sp>
    </p:spTree>
    <p:extLst>
      <p:ext uri="{BB962C8B-B14F-4D97-AF65-F5344CB8AC3E}">
        <p14:creationId xmlns:p14="http://schemas.microsoft.com/office/powerpoint/2010/main" val="2412860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a:t>
            </a:r>
            <a:r>
              <a:rPr lang="en-GB" dirty="0" smtClean="0">
                <a:hlinkClick r:id="rId3"/>
              </a:rPr>
              <a:t>www.universitiesuk.ac.uk/news/Pages/International-staff-vital-for-UK%E2%80%99s-future-STEM-success.aspx</a:t>
            </a:r>
            <a:endParaRPr lang="en-GB" dirty="0" smtClean="0"/>
          </a:p>
          <a:p>
            <a:endParaRPr lang="en-GB" dirty="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16</a:t>
            </a:fld>
            <a:endParaRPr lang="en-GB"/>
          </a:p>
        </p:txBody>
      </p:sp>
    </p:spTree>
    <p:extLst>
      <p:ext uri="{BB962C8B-B14F-4D97-AF65-F5344CB8AC3E}">
        <p14:creationId xmlns:p14="http://schemas.microsoft.com/office/powerpoint/2010/main" val="1096065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17</a:t>
            </a:fld>
            <a:endParaRPr lang="en-GB"/>
          </a:p>
        </p:txBody>
      </p:sp>
    </p:spTree>
    <p:extLst>
      <p:ext uri="{BB962C8B-B14F-4D97-AF65-F5344CB8AC3E}">
        <p14:creationId xmlns:p14="http://schemas.microsoft.com/office/powerpoint/2010/main" val="3831247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https://theconversation.com/black-and-minority-ethnic-academics-less-likely-to-hold-top-jobs-at-uk-universities-125253</a:t>
            </a:r>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18</a:t>
            </a:fld>
            <a:endParaRPr lang="en-GB"/>
          </a:p>
        </p:txBody>
      </p:sp>
    </p:spTree>
    <p:extLst>
      <p:ext uri="{BB962C8B-B14F-4D97-AF65-F5344CB8AC3E}">
        <p14:creationId xmlns:p14="http://schemas.microsoft.com/office/powerpoint/2010/main" val="3287930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ABCF1-EB76-4FBC-9FD9-4DF29005E97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322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2</a:t>
            </a:fld>
            <a:endParaRPr lang="en-GB"/>
          </a:p>
        </p:txBody>
      </p:sp>
    </p:spTree>
    <p:extLst>
      <p:ext uri="{BB962C8B-B14F-4D97-AF65-F5344CB8AC3E}">
        <p14:creationId xmlns:p14="http://schemas.microsoft.com/office/powerpoint/2010/main" val="2708833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20</a:t>
            </a:fld>
            <a:endParaRPr lang="en-GB"/>
          </a:p>
        </p:txBody>
      </p:sp>
    </p:spTree>
    <p:extLst>
      <p:ext uri="{BB962C8B-B14F-4D97-AF65-F5344CB8AC3E}">
        <p14:creationId xmlns:p14="http://schemas.microsoft.com/office/powerpoint/2010/main" val="2367467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https://www.ucu.org.uk/article/10360/Black-academic-staff-face-double-whammy-in-promotion-and-pay-stakes</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21</a:t>
            </a:fld>
            <a:endParaRPr lang="en-GB"/>
          </a:p>
        </p:txBody>
      </p:sp>
    </p:spTree>
    <p:extLst>
      <p:ext uri="{BB962C8B-B14F-4D97-AF65-F5344CB8AC3E}">
        <p14:creationId xmlns:p14="http://schemas.microsoft.com/office/powerpoint/2010/main" val="2239161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ABCF1-EB76-4FBC-9FD9-4DF29005E97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6411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ABCF1-EB76-4FBC-9FD9-4DF29005E97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5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24</a:t>
            </a:fld>
            <a:endParaRPr lang="en-GB"/>
          </a:p>
        </p:txBody>
      </p:sp>
    </p:spTree>
    <p:extLst>
      <p:ext uri="{BB962C8B-B14F-4D97-AF65-F5344CB8AC3E}">
        <p14:creationId xmlns:p14="http://schemas.microsoft.com/office/powerpoint/2010/main" val="3148988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25</a:t>
            </a:fld>
            <a:endParaRPr lang="en-GB"/>
          </a:p>
        </p:txBody>
      </p:sp>
    </p:spTree>
    <p:extLst>
      <p:ext uri="{BB962C8B-B14F-4D97-AF65-F5344CB8AC3E}">
        <p14:creationId xmlns:p14="http://schemas.microsoft.com/office/powerpoint/2010/main" val="3247151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26</a:t>
            </a:fld>
            <a:endParaRPr lang="en-GB"/>
          </a:p>
        </p:txBody>
      </p:sp>
    </p:spTree>
    <p:extLst>
      <p:ext uri="{BB962C8B-B14F-4D97-AF65-F5344CB8AC3E}">
        <p14:creationId xmlns:p14="http://schemas.microsoft.com/office/powerpoint/2010/main" val="3319160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27</a:t>
            </a:fld>
            <a:endParaRPr lang="en-GB"/>
          </a:p>
        </p:txBody>
      </p:sp>
    </p:spTree>
    <p:extLst>
      <p:ext uri="{BB962C8B-B14F-4D97-AF65-F5344CB8AC3E}">
        <p14:creationId xmlns:p14="http://schemas.microsoft.com/office/powerpoint/2010/main" val="2064104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28</a:t>
            </a:fld>
            <a:endParaRPr lang="en-GB"/>
          </a:p>
        </p:txBody>
      </p:sp>
    </p:spTree>
    <p:extLst>
      <p:ext uri="{BB962C8B-B14F-4D97-AF65-F5344CB8AC3E}">
        <p14:creationId xmlns:p14="http://schemas.microsoft.com/office/powerpoint/2010/main" val="2797482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29</a:t>
            </a:fld>
            <a:endParaRPr lang="en-GB"/>
          </a:p>
        </p:txBody>
      </p:sp>
    </p:spTree>
    <p:extLst>
      <p:ext uri="{BB962C8B-B14F-4D97-AF65-F5344CB8AC3E}">
        <p14:creationId xmlns:p14="http://schemas.microsoft.com/office/powerpoint/2010/main" val="2323745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3</a:t>
            </a:fld>
            <a:endParaRPr lang="en-GB"/>
          </a:p>
        </p:txBody>
      </p:sp>
    </p:spTree>
    <p:extLst>
      <p:ext uri="{BB962C8B-B14F-4D97-AF65-F5344CB8AC3E}">
        <p14:creationId xmlns:p14="http://schemas.microsoft.com/office/powerpoint/2010/main" val="2621523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endParaRPr lang="en-GB"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4064" indent="-286179" eaLnBrk="0" hangingPunct="0">
              <a:defRPr>
                <a:solidFill>
                  <a:schemeClr val="tx1"/>
                </a:solidFill>
                <a:latin typeface="Arial" panose="020B0604020202020204" pitchFamily="34" charset="0"/>
                <a:ea typeface="ＭＳ Ｐゴシック" panose="020B0600070205080204" pitchFamily="34" charset="-128"/>
              </a:defRPr>
            </a:lvl2pPr>
            <a:lvl3pPr marL="1144715" indent="-228943" eaLnBrk="0" hangingPunct="0">
              <a:defRPr>
                <a:solidFill>
                  <a:schemeClr val="tx1"/>
                </a:solidFill>
                <a:latin typeface="Arial" panose="020B0604020202020204" pitchFamily="34" charset="0"/>
                <a:ea typeface="ＭＳ Ｐゴシック" panose="020B0600070205080204" pitchFamily="34" charset="-128"/>
              </a:defRPr>
            </a:lvl3pPr>
            <a:lvl4pPr marL="1602600" indent="-228943" eaLnBrk="0" hangingPunct="0">
              <a:defRPr>
                <a:solidFill>
                  <a:schemeClr val="tx1"/>
                </a:solidFill>
                <a:latin typeface="Arial" panose="020B0604020202020204" pitchFamily="34" charset="0"/>
                <a:ea typeface="ＭＳ Ｐゴシック" panose="020B0600070205080204" pitchFamily="34" charset="-128"/>
              </a:defRPr>
            </a:lvl4pPr>
            <a:lvl5pPr marL="2060486" indent="-228943" eaLnBrk="0" hangingPunct="0">
              <a:defRPr>
                <a:solidFill>
                  <a:schemeClr val="tx1"/>
                </a:solidFill>
                <a:latin typeface="Arial" panose="020B0604020202020204" pitchFamily="34" charset="0"/>
                <a:ea typeface="ＭＳ Ｐゴシック" panose="020B0600070205080204" pitchFamily="34" charset="-128"/>
              </a:defRPr>
            </a:lvl5pPr>
            <a:lvl6pPr marL="2518372" indent="-228943" defTabSz="45788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6258" indent="-228943" defTabSz="45788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4144" indent="-228943" defTabSz="45788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92029" indent="-228943" defTabSz="45788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4CA1536-4042-48F8-B539-AE2454AE225B}" type="slidenum">
              <a:rPr lang="en-GB" altLang="en-US"/>
              <a:pPr eaLnBrk="1" hangingPunct="1"/>
              <a:t>30</a:t>
            </a:fld>
            <a:endParaRPr lang="en-GB" altLang="en-US"/>
          </a:p>
        </p:txBody>
      </p:sp>
    </p:spTree>
    <p:extLst>
      <p:ext uri="{BB962C8B-B14F-4D97-AF65-F5344CB8AC3E}">
        <p14:creationId xmlns:p14="http://schemas.microsoft.com/office/powerpoint/2010/main" val="2788229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31</a:t>
            </a:fld>
            <a:endParaRPr lang="en-GB"/>
          </a:p>
        </p:txBody>
      </p:sp>
    </p:spTree>
    <p:extLst>
      <p:ext uri="{BB962C8B-B14F-4D97-AF65-F5344CB8AC3E}">
        <p14:creationId xmlns:p14="http://schemas.microsoft.com/office/powerpoint/2010/main" val="3304364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32</a:t>
            </a:fld>
            <a:endParaRPr lang="en-GB"/>
          </a:p>
        </p:txBody>
      </p:sp>
    </p:spTree>
    <p:extLst>
      <p:ext uri="{BB962C8B-B14F-4D97-AF65-F5344CB8AC3E}">
        <p14:creationId xmlns:p14="http://schemas.microsoft.com/office/powerpoint/2010/main" val="2849952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33</a:t>
            </a:fld>
            <a:endParaRPr lang="en-GB"/>
          </a:p>
        </p:txBody>
      </p:sp>
    </p:spTree>
    <p:extLst>
      <p:ext uri="{BB962C8B-B14F-4D97-AF65-F5344CB8AC3E}">
        <p14:creationId xmlns:p14="http://schemas.microsoft.com/office/powerpoint/2010/main" val="1098937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was introduced to address criticisms levelled at universalist notions of the social construct of ‘woman’ and ‘man’, embedded in feminist theory and research. Crenshaw K. Mapping the margins: intersectionality, identity politics and violence against women of colour. In: Crenshaw K, </a:t>
            </a:r>
            <a:r>
              <a:rPr lang="en-GB" dirty="0" err="1" smtClean="0"/>
              <a:t>Gotanda</a:t>
            </a:r>
            <a:r>
              <a:rPr lang="en-GB" dirty="0" smtClean="0"/>
              <a:t> </a:t>
            </a:r>
            <a:r>
              <a:rPr lang="en-GB" dirty="0" err="1" smtClean="0"/>
              <a:t>N,Peller</a:t>
            </a:r>
            <a:r>
              <a:rPr lang="en-GB" dirty="0" smtClean="0"/>
              <a:t> G, Thomas K, eds. Critical 10 Race Theory. The Key Writings that Formed the Movement. New York, </a:t>
            </a:r>
            <a:r>
              <a:rPr lang="en-GB" dirty="0" err="1" smtClean="0"/>
              <a:t>NY:New</a:t>
            </a:r>
            <a:r>
              <a:rPr lang="en-GB" dirty="0" smtClean="0"/>
              <a:t> Press 1995</a:t>
            </a:r>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34</a:t>
            </a:fld>
            <a:endParaRPr lang="en-GB"/>
          </a:p>
        </p:txBody>
      </p:sp>
    </p:spTree>
    <p:extLst>
      <p:ext uri="{BB962C8B-B14F-4D97-AF65-F5344CB8AC3E}">
        <p14:creationId xmlns:p14="http://schemas.microsoft.com/office/powerpoint/2010/main" val="3770794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35</a:t>
            </a:fld>
            <a:endParaRPr lang="en-GB"/>
          </a:p>
        </p:txBody>
      </p:sp>
    </p:spTree>
    <p:extLst>
      <p:ext uri="{BB962C8B-B14F-4D97-AF65-F5344CB8AC3E}">
        <p14:creationId xmlns:p14="http://schemas.microsoft.com/office/powerpoint/2010/main" val="2821789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36</a:t>
            </a:fld>
            <a:endParaRPr lang="en-GB"/>
          </a:p>
        </p:txBody>
      </p:sp>
    </p:spTree>
    <p:extLst>
      <p:ext uri="{BB962C8B-B14F-4D97-AF65-F5344CB8AC3E}">
        <p14:creationId xmlns:p14="http://schemas.microsoft.com/office/powerpoint/2010/main" val="3209198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38</a:t>
            </a:fld>
            <a:endParaRPr lang="en-GB"/>
          </a:p>
        </p:txBody>
      </p:sp>
    </p:spTree>
    <p:extLst>
      <p:ext uri="{BB962C8B-B14F-4D97-AF65-F5344CB8AC3E}">
        <p14:creationId xmlns:p14="http://schemas.microsoft.com/office/powerpoint/2010/main" val="3295966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39</a:t>
            </a:fld>
            <a:endParaRPr lang="en-GB"/>
          </a:p>
        </p:txBody>
      </p:sp>
    </p:spTree>
    <p:extLst>
      <p:ext uri="{BB962C8B-B14F-4D97-AF65-F5344CB8AC3E}">
        <p14:creationId xmlns:p14="http://schemas.microsoft.com/office/powerpoint/2010/main" val="2923431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40</a:t>
            </a:fld>
            <a:endParaRPr lang="en-GB"/>
          </a:p>
        </p:txBody>
      </p:sp>
    </p:spTree>
    <p:extLst>
      <p:ext uri="{BB962C8B-B14F-4D97-AF65-F5344CB8AC3E}">
        <p14:creationId xmlns:p14="http://schemas.microsoft.com/office/powerpoint/2010/main" val="337935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4</a:t>
            </a:fld>
            <a:endParaRPr lang="en-GB"/>
          </a:p>
        </p:txBody>
      </p:sp>
    </p:spTree>
    <p:extLst>
      <p:ext uri="{BB962C8B-B14F-4D97-AF65-F5344CB8AC3E}">
        <p14:creationId xmlns:p14="http://schemas.microsoft.com/office/powerpoint/2010/main" val="2281627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41</a:t>
            </a:fld>
            <a:endParaRPr lang="en-GB"/>
          </a:p>
        </p:txBody>
      </p:sp>
    </p:spTree>
    <p:extLst>
      <p:ext uri="{BB962C8B-B14F-4D97-AF65-F5344CB8AC3E}">
        <p14:creationId xmlns:p14="http://schemas.microsoft.com/office/powerpoint/2010/main" val="11752200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42</a:t>
            </a:fld>
            <a:endParaRPr lang="en-GB"/>
          </a:p>
        </p:txBody>
      </p:sp>
    </p:spTree>
    <p:extLst>
      <p:ext uri="{BB962C8B-B14F-4D97-AF65-F5344CB8AC3E}">
        <p14:creationId xmlns:p14="http://schemas.microsoft.com/office/powerpoint/2010/main" val="189755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5</a:t>
            </a:fld>
            <a:endParaRPr lang="en-GB"/>
          </a:p>
        </p:txBody>
      </p:sp>
    </p:spTree>
    <p:extLst>
      <p:ext uri="{BB962C8B-B14F-4D97-AF65-F5344CB8AC3E}">
        <p14:creationId xmlns:p14="http://schemas.microsoft.com/office/powerpoint/2010/main" val="2797442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6</a:t>
            </a:fld>
            <a:endParaRPr lang="en-GB"/>
          </a:p>
        </p:txBody>
      </p:sp>
    </p:spTree>
    <p:extLst>
      <p:ext uri="{BB962C8B-B14F-4D97-AF65-F5344CB8AC3E}">
        <p14:creationId xmlns:p14="http://schemas.microsoft.com/office/powerpoint/2010/main" val="498191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71ABCF1-EB76-4FBC-9FD9-4DF29005E979}" type="slidenum">
              <a:rPr lang="en-GB" smtClean="0"/>
              <a:t>7</a:t>
            </a:fld>
            <a:endParaRPr lang="en-GB"/>
          </a:p>
        </p:txBody>
      </p:sp>
    </p:spTree>
    <p:extLst>
      <p:ext uri="{BB962C8B-B14F-4D97-AF65-F5344CB8AC3E}">
        <p14:creationId xmlns:p14="http://schemas.microsoft.com/office/powerpoint/2010/main" val="4285071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The project for which the report was produced was commissioned in 2015 and was the first of its kind in the UK HE sector, prompted by serious concerns about sexism in sport following the College’s 2015 Varsity rugby tournament.</a:t>
            </a:r>
          </a:p>
          <a:p>
            <a:endParaRPr lang="en-GB" sz="1200" dirty="0" smtClean="0"/>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8</a:t>
            </a:fld>
            <a:endParaRPr lang="en-GB"/>
          </a:p>
        </p:txBody>
      </p:sp>
    </p:spTree>
    <p:extLst>
      <p:ext uri="{BB962C8B-B14F-4D97-AF65-F5344CB8AC3E}">
        <p14:creationId xmlns:p14="http://schemas.microsoft.com/office/powerpoint/2010/main" val="383943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https://www.universityworldnews.com/post.php?story=20190227125145963</a:t>
            </a:r>
          </a:p>
          <a:p>
            <a:endParaRPr lang="en-GB" dirty="0"/>
          </a:p>
        </p:txBody>
      </p:sp>
      <p:sp>
        <p:nvSpPr>
          <p:cNvPr id="4" name="Slide Number Placeholder 3"/>
          <p:cNvSpPr>
            <a:spLocks noGrp="1"/>
          </p:cNvSpPr>
          <p:nvPr>
            <p:ph type="sldNum" sz="quarter" idx="10"/>
          </p:nvPr>
        </p:nvSpPr>
        <p:spPr/>
        <p:txBody>
          <a:bodyPr/>
          <a:lstStyle/>
          <a:p>
            <a:fld id="{971ABCF1-EB76-4FBC-9FD9-4DF29005E979}" type="slidenum">
              <a:rPr lang="en-GB" smtClean="0"/>
              <a:t>9</a:t>
            </a:fld>
            <a:endParaRPr lang="en-GB"/>
          </a:p>
        </p:txBody>
      </p:sp>
    </p:spTree>
    <p:extLst>
      <p:ext uri="{BB962C8B-B14F-4D97-AF65-F5344CB8AC3E}">
        <p14:creationId xmlns:p14="http://schemas.microsoft.com/office/powerpoint/2010/main" val="1372945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364088" y="0"/>
            <a:ext cx="3779912" cy="6858000"/>
          </a:xfrm>
        </p:spPr>
        <p:txBody>
          <a:bodyPr/>
          <a:lstStyle/>
          <a:p>
            <a:endParaRPr lang="en-GB"/>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54207" r="34250"/>
          <a:stretch/>
        </p:blipFill>
        <p:spPr>
          <a:xfrm>
            <a:off x="4802814" y="0"/>
            <a:ext cx="633281" cy="6858000"/>
          </a:xfrm>
          <a:prstGeom prst="rect">
            <a:avLst/>
          </a:prstGeom>
          <a:solidFill>
            <a:schemeClr val="accent1"/>
          </a:solidFill>
        </p:spPr>
      </p:pic>
      <p:grpSp>
        <p:nvGrpSpPr>
          <p:cNvPr id="8" name="Group 7"/>
          <p:cNvGrpSpPr/>
          <p:nvPr userDrawn="1"/>
        </p:nvGrpSpPr>
        <p:grpSpPr>
          <a:xfrm>
            <a:off x="4343892" y="1"/>
            <a:ext cx="458887" cy="6858000"/>
            <a:chOff x="8924955" y="2492896"/>
            <a:chExt cx="94075" cy="2544655"/>
          </a:xfrm>
        </p:grpSpPr>
        <p:sp>
          <p:nvSpPr>
            <p:cNvPr id="11" name="Rectangle 10"/>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flipH="1">
              <a:off x="8996171" y="2492896"/>
              <a:ext cx="2285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p:nvPr>
        </p:nvSpPr>
        <p:spPr>
          <a:xfrm>
            <a:off x="293549" y="2130425"/>
            <a:ext cx="4084912" cy="1470025"/>
          </a:xfrm>
        </p:spPr>
        <p:txBody>
          <a:bodyPr lIns="36000" rIns="36000">
            <a:normAutofit/>
          </a:bodyPr>
          <a:lstStyle>
            <a:lvl1pPr algn="l">
              <a:defRPr sz="3000"/>
            </a:lvl1pPr>
          </a:lstStyle>
          <a:p>
            <a:r>
              <a:rPr lang="en-US" dirty="0" smtClean="0"/>
              <a:t>Click to edit Master title style</a:t>
            </a:r>
            <a:endParaRPr lang="en-GB" dirty="0"/>
          </a:p>
        </p:txBody>
      </p:sp>
      <p:sp>
        <p:nvSpPr>
          <p:cNvPr id="3" name="Subtitle 2"/>
          <p:cNvSpPr>
            <a:spLocks noGrp="1"/>
          </p:cNvSpPr>
          <p:nvPr>
            <p:ph type="subTitle" idx="1"/>
          </p:nvPr>
        </p:nvSpPr>
        <p:spPr>
          <a:xfrm>
            <a:off x="293549" y="3620616"/>
            <a:ext cx="4084911" cy="1752600"/>
          </a:xfrm>
        </p:spPr>
        <p:txBody>
          <a:bodyPr lIns="36000" rIns="36000">
            <a:normAutofit/>
          </a:bodyPr>
          <a:lstStyle>
            <a:lvl1pPr marL="0" indent="0" algn="l">
              <a:buNone/>
              <a:defRPr sz="16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766" y="295900"/>
            <a:ext cx="1842827" cy="677446"/>
          </a:xfrm>
          <a:prstGeom prst="rect">
            <a:avLst/>
          </a:prstGeom>
        </p:spPr>
      </p:pic>
    </p:spTree>
    <p:extLst>
      <p:ext uri="{BB962C8B-B14F-4D97-AF65-F5344CB8AC3E}">
        <p14:creationId xmlns:p14="http://schemas.microsoft.com/office/powerpoint/2010/main" val="396775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24pt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normAutofit/>
          </a:bodyPr>
          <a:lstStyle>
            <a:lvl1pPr marL="0" indent="0">
              <a:buNone/>
              <a:defRPr sz="24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600">
                <a:solidFill>
                  <a:schemeClr val="accent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CF95EB17-06C6-4232-B375-440704522892}" type="datetime4">
              <a:rPr lang="en-GB" smtClean="0"/>
              <a:t>07 April 2020</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723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8" name="Picture Placeholder 10"/>
          <p:cNvSpPr>
            <a:spLocks noGrp="1"/>
          </p:cNvSpPr>
          <p:nvPr>
            <p:ph type="pic" sz="quarter" idx="14"/>
          </p:nvPr>
        </p:nvSpPr>
        <p:spPr>
          <a:xfrm>
            <a:off x="323850" y="1844675"/>
            <a:ext cx="5688310" cy="4392637"/>
          </a:xfrm>
        </p:spPr>
        <p:txBody>
          <a:bodyPr/>
          <a:lstStyle/>
          <a:p>
            <a:endParaRPr lang="en-GB"/>
          </a:p>
        </p:txBody>
      </p:sp>
      <p:sp>
        <p:nvSpPr>
          <p:cNvPr id="9" name="Date Placeholder 8"/>
          <p:cNvSpPr>
            <a:spLocks noGrp="1"/>
          </p:cNvSpPr>
          <p:nvPr>
            <p:ph type="dt" sz="half" idx="15"/>
          </p:nvPr>
        </p:nvSpPr>
        <p:spPr/>
        <p:txBody>
          <a:bodyPr/>
          <a:lstStyle/>
          <a:p>
            <a:fld id="{0D94F3F4-7326-4768-80B1-DA9CB78CFC5D}" type="datetime4">
              <a:rPr lang="en-GB" smtClean="0"/>
              <a:t>07 April 2020</a:t>
            </a:fld>
            <a:endParaRPr lang="en-GB" dirty="0"/>
          </a:p>
        </p:txBody>
      </p:sp>
      <p:sp>
        <p:nvSpPr>
          <p:cNvPr id="10" name="Footer Placeholder 9"/>
          <p:cNvSpPr>
            <a:spLocks noGrp="1"/>
          </p:cNvSpPr>
          <p:nvPr>
            <p:ph type="ftr" sz="quarter" idx="16"/>
          </p:nvPr>
        </p:nvSpPr>
        <p:spPr/>
        <p:txBody>
          <a:bodyPr/>
          <a:lstStyle/>
          <a:p>
            <a:r>
              <a:rPr lang="en-GB" smtClean="0"/>
              <a:t>Presentation Title</a:t>
            </a:r>
            <a:endParaRPr lang="en-GB" dirty="0"/>
          </a:p>
        </p:txBody>
      </p:sp>
      <p:sp>
        <p:nvSpPr>
          <p:cNvPr id="11" name="Slide Number Placeholder 10"/>
          <p:cNvSpPr>
            <a:spLocks noGrp="1"/>
          </p:cNvSpPr>
          <p:nvPr>
            <p:ph type="sldNum" sz="quarter" idx="17"/>
          </p:nvPr>
        </p:nvSpPr>
        <p:spPr/>
        <p:txBody>
          <a:bodyPr/>
          <a:lstStyle/>
          <a:p>
            <a:fld id="{786194A1-5B28-41B4-A256-7AB656992733}" type="slidenum">
              <a:rPr lang="en-GB" smtClean="0"/>
              <a:pPr/>
              <a:t>‹#›</a:t>
            </a:fld>
            <a:endParaRPr lang="en-GB"/>
          </a:p>
        </p:txBody>
      </p:sp>
    </p:spTree>
    <p:extLst>
      <p:ext uri="{BB962C8B-B14F-4D97-AF65-F5344CB8AC3E}">
        <p14:creationId xmlns:p14="http://schemas.microsoft.com/office/powerpoint/2010/main" val="32063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15CEEF1-EBA6-4FE0-BD3F-2AEC7C213697}" type="datetime4">
              <a:rPr lang="en-GB" smtClean="0"/>
              <a:t>07 April 2020</a:t>
            </a:fld>
            <a:endParaRPr lang="en-GB"/>
          </a:p>
        </p:txBody>
      </p:sp>
      <p:sp>
        <p:nvSpPr>
          <p:cNvPr id="4" name="Footer Placeholder 3"/>
          <p:cNvSpPr>
            <a:spLocks noGrp="1"/>
          </p:cNvSpPr>
          <p:nvPr>
            <p:ph type="ftr" sz="quarter" idx="11"/>
          </p:nvPr>
        </p:nvSpPr>
        <p:spPr/>
        <p:txBody>
          <a:bodyPr/>
          <a:lstStyle/>
          <a:p>
            <a:r>
              <a:rPr lang="en-GB" smtClean="0"/>
              <a:t>Presentation Title</a:t>
            </a:r>
            <a:endParaRPr lang="en-GB"/>
          </a:p>
        </p:txBody>
      </p:sp>
      <p:sp>
        <p:nvSpPr>
          <p:cNvPr id="5" name="Slide Number Placeholder 4"/>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896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F131E-429A-4FBD-A740-D89CA188F899}" type="datetime4">
              <a:rPr lang="en-GB" smtClean="0"/>
              <a:t>07 April 2020</a:t>
            </a:fld>
            <a:endParaRPr lang="en-GB"/>
          </a:p>
        </p:txBody>
      </p:sp>
      <p:sp>
        <p:nvSpPr>
          <p:cNvPr id="3" name="Footer Placeholder 2"/>
          <p:cNvSpPr>
            <a:spLocks noGrp="1"/>
          </p:cNvSpPr>
          <p:nvPr>
            <p:ph type="ftr" sz="quarter" idx="11"/>
          </p:nvPr>
        </p:nvSpPr>
        <p:spPr/>
        <p:txBody>
          <a:bodyPr/>
          <a:lstStyle/>
          <a:p>
            <a:r>
              <a:rPr lang="en-GB" smtClean="0"/>
              <a:t>Presentation Title</a:t>
            </a:r>
            <a:endParaRPr lang="en-GB"/>
          </a:p>
        </p:txBody>
      </p:sp>
      <p:sp>
        <p:nvSpPr>
          <p:cNvPr id="4" name="Slide Number Placeholder 3"/>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3590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vider A">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6497" b="9666"/>
          <a:stretch/>
        </p:blipFill>
        <p:spPr>
          <a:xfrm>
            <a:off x="0" y="0"/>
            <a:ext cx="8271538" cy="6858001"/>
          </a:xfrm>
          <a:prstGeom prst="rect">
            <a:avLst/>
          </a:prstGeom>
        </p:spPr>
      </p:pic>
      <p:grpSp>
        <p:nvGrpSpPr>
          <p:cNvPr id="6" name="Group 5"/>
          <p:cNvGrpSpPr/>
          <p:nvPr userDrawn="1"/>
        </p:nvGrpSpPr>
        <p:grpSpPr>
          <a:xfrm>
            <a:off x="8235165" y="1"/>
            <a:ext cx="916469" cy="6858000"/>
            <a:chOff x="8271538" y="1"/>
            <a:chExt cx="916469" cy="6858000"/>
          </a:xfrm>
        </p:grpSpPr>
        <p:sp>
          <p:nvSpPr>
            <p:cNvPr id="5" name="Rectangle 4"/>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p:nvPr>
        </p:nvSpPr>
        <p:spPr>
          <a:xfrm>
            <a:off x="293548" y="2130425"/>
            <a:ext cx="5286563" cy="2018655"/>
          </a:xfrm>
        </p:spPr>
        <p:txBody>
          <a:bodyPr lIns="36000" rIns="36000">
            <a:normAutofit/>
          </a:bodyPr>
          <a:lstStyle>
            <a:lvl1pPr algn="l">
              <a:defRPr sz="3600">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hasCustomPrompt="1"/>
          </p:nvPr>
        </p:nvSpPr>
        <p:spPr>
          <a:xfrm>
            <a:off x="199057"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No.</a:t>
            </a:r>
            <a:endParaRPr lang="en-GB"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767" y="295900"/>
            <a:ext cx="1842824" cy="677445"/>
          </a:xfrm>
          <a:prstGeom prst="rect">
            <a:avLst/>
          </a:prstGeom>
        </p:spPr>
      </p:pic>
    </p:spTree>
    <p:extLst>
      <p:ext uri="{BB962C8B-B14F-4D97-AF65-F5344CB8AC3E}">
        <p14:creationId xmlns:p14="http://schemas.microsoft.com/office/powerpoint/2010/main" val="121152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Divider B">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683" b="15890"/>
          <a:stretch/>
        </p:blipFill>
        <p:spPr>
          <a:xfrm>
            <a:off x="0" y="1"/>
            <a:ext cx="8413180" cy="6858000"/>
          </a:xfrm>
          <a:prstGeom prst="rect">
            <a:avLst/>
          </a:prstGeom>
        </p:spPr>
      </p:pic>
      <p:sp>
        <p:nvSpPr>
          <p:cNvPr id="2" name="Title 1"/>
          <p:cNvSpPr>
            <a:spLocks noGrp="1"/>
          </p:cNvSpPr>
          <p:nvPr>
            <p:ph type="ctrTitle"/>
          </p:nvPr>
        </p:nvSpPr>
        <p:spPr>
          <a:xfrm>
            <a:off x="293548" y="2130425"/>
            <a:ext cx="5286563" cy="2018655"/>
          </a:xfrm>
        </p:spPr>
        <p:txBody>
          <a:bodyPr lIns="36000" rIns="36000">
            <a:normAutofit/>
          </a:bodyPr>
          <a:lstStyle>
            <a:lvl1pPr algn="l">
              <a:defRPr sz="3600">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hasCustomPrompt="1"/>
          </p:nvPr>
        </p:nvSpPr>
        <p:spPr>
          <a:xfrm>
            <a:off x="199057" y="4996263"/>
            <a:ext cx="4084911" cy="1752600"/>
          </a:xfrm>
        </p:spPr>
        <p:txBody>
          <a:bodyPr lIns="36000" rIns="36000" anchor="b">
            <a:normAutofit/>
          </a:bodyPr>
          <a:lstStyle>
            <a:lvl1pPr marL="0" indent="0" algn="l">
              <a:buNone/>
              <a:defRPr sz="8800" b="0" spc="-3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No.</a:t>
            </a:r>
            <a:endParaRPr lang="en-GB"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767" y="295900"/>
            <a:ext cx="1842824" cy="677445"/>
          </a:xfrm>
          <a:prstGeom prst="rect">
            <a:avLst/>
          </a:prstGeom>
        </p:spPr>
      </p:pic>
      <p:grpSp>
        <p:nvGrpSpPr>
          <p:cNvPr id="11" name="Group 10"/>
          <p:cNvGrpSpPr/>
          <p:nvPr userDrawn="1"/>
        </p:nvGrpSpPr>
        <p:grpSpPr>
          <a:xfrm>
            <a:off x="8235165" y="1"/>
            <a:ext cx="916469" cy="6858000"/>
            <a:chOff x="8271538" y="1"/>
            <a:chExt cx="916469" cy="6858000"/>
          </a:xfrm>
        </p:grpSpPr>
        <p:sp>
          <p:nvSpPr>
            <p:cNvPr id="12" name="Rectangle 11"/>
            <p:cNvSpPr/>
            <p:nvPr userDrawn="1"/>
          </p:nvSpPr>
          <p:spPr>
            <a:xfrm>
              <a:off x="8554691" y="1"/>
              <a:ext cx="633316"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userDrawn="1"/>
          </p:nvSpPr>
          <p:spPr>
            <a:xfrm flipH="1">
              <a:off x="8271538" y="1"/>
              <a:ext cx="28328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6260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F2AF39-F53C-4E00-924A-075C5FABD984}" type="datetime4">
              <a:rPr lang="en-GB" smtClean="0"/>
              <a:t>07 April 2020</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93128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427984" y="1772816"/>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9EF5E671-99CD-4177-8DBC-0CF7E502D28B}" type="datetime4">
              <a:rPr lang="en-GB" smtClean="0"/>
              <a:t>07 April 2020</a:t>
            </a:fld>
            <a:endParaRPr lang="en-GB"/>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336918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5436278"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A5065BC2-2DAA-4D80-B2E4-0F86901ECE4F}" type="datetime4">
              <a:rPr lang="en-GB" smtClean="0"/>
              <a:t>07 April 2020</a:t>
            </a:fld>
            <a:endParaRPr lang="en-GB"/>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Tree>
    <p:extLst>
      <p:ext uri="{BB962C8B-B14F-4D97-AF65-F5344CB8AC3E}">
        <p14:creationId xmlns:p14="http://schemas.microsoft.com/office/powerpoint/2010/main" val="299069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eft - Horizont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211960" y="1772817"/>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CDEBB757-A882-40E6-9573-0CE4F2ECDB20}" type="datetime4">
              <a:rPr lang="en-GB" smtClean="0"/>
              <a:t>07 April 2020</a:t>
            </a:fld>
            <a:endParaRPr lang="en-GB"/>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4211960" y="4139528"/>
            <a:ext cx="4254624" cy="2241800"/>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0284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eft - Vertical right">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15842" y="1772816"/>
            <a:ext cx="356407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3924176"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BB6139EF-FFC8-4ECA-877C-C6DEDC2F8671}" type="datetime4">
              <a:rPr lang="en-GB" smtClean="0"/>
              <a:t>07 April 2020</a:t>
            </a:fld>
            <a:endParaRPr lang="en-GB"/>
          </a:p>
        </p:txBody>
      </p:sp>
      <p:sp>
        <p:nvSpPr>
          <p:cNvPr id="6" name="Footer Placeholder 5"/>
          <p:cNvSpPr>
            <a:spLocks noGrp="1"/>
          </p:cNvSpPr>
          <p:nvPr>
            <p:ph type="ftr" sz="quarter" idx="11"/>
          </p:nvPr>
        </p:nvSpPr>
        <p:spPr/>
        <p:txBody>
          <a:bodyPr/>
          <a:lstStyle/>
          <a:p>
            <a:r>
              <a:rPr lang="en-GB" smtClean="0"/>
              <a:t>Presentation Title</a:t>
            </a:r>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0" name="Content Placeholder 3"/>
          <p:cNvSpPr>
            <a:spLocks noGrp="1"/>
          </p:cNvSpPr>
          <p:nvPr>
            <p:ph sz="half" idx="14"/>
          </p:nvPr>
        </p:nvSpPr>
        <p:spPr>
          <a:xfrm>
            <a:off x="6228432" y="1772816"/>
            <a:ext cx="2232000" cy="3384376"/>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6779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ple Image &amp; text ">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143000"/>
          </a:xfrm>
        </p:spPr>
        <p:txBody>
          <a:bodyPr/>
          <a:lstStyle/>
          <a:p>
            <a:r>
              <a:rPr lang="en-US" smtClean="0"/>
              <a:t>Click to edit Master title style</a:t>
            </a:r>
            <a:endParaRPr lang="en-GB"/>
          </a:p>
        </p:txBody>
      </p:sp>
      <p:sp>
        <p:nvSpPr>
          <p:cNvPr id="5" name="Date Placeholder 4"/>
          <p:cNvSpPr>
            <a:spLocks noGrp="1"/>
          </p:cNvSpPr>
          <p:nvPr>
            <p:ph type="dt" sz="half" idx="10"/>
          </p:nvPr>
        </p:nvSpPr>
        <p:spPr/>
        <p:txBody>
          <a:bodyPr/>
          <a:lstStyle/>
          <a:p>
            <a:fld id="{F618F212-E481-44F7-B42C-806BFC6E29C3}" type="datetime4">
              <a:rPr lang="en-GB" smtClean="0"/>
              <a:t>07 April 2020</a:t>
            </a:fld>
            <a:endParaRPr lang="en-GB"/>
          </a:p>
        </p:txBody>
      </p:sp>
      <p:sp>
        <p:nvSpPr>
          <p:cNvPr id="7" name="Slide Number Placeholder 6"/>
          <p:cNvSpPr>
            <a:spLocks noGrp="1"/>
          </p:cNvSpPr>
          <p:nvPr>
            <p:ph type="sldNum" sz="quarter" idx="12"/>
          </p:nvPr>
        </p:nvSpPr>
        <p:spPr/>
        <p:txBody>
          <a:bodyPr/>
          <a:lstStyle/>
          <a:p>
            <a:fld id="{786194A1-5B28-41B4-A256-7AB656992733}" type="slidenum">
              <a:rPr lang="en-GB" smtClean="0"/>
              <a:t>‹#›</a:t>
            </a:fld>
            <a:endParaRPr lang="en-GB"/>
          </a:p>
        </p:txBody>
      </p:sp>
      <p:sp>
        <p:nvSpPr>
          <p:cNvPr id="11" name="Picture Placeholder 10"/>
          <p:cNvSpPr>
            <a:spLocks noGrp="1"/>
          </p:cNvSpPr>
          <p:nvPr>
            <p:ph type="pic" sz="quarter" idx="14"/>
          </p:nvPr>
        </p:nvSpPr>
        <p:spPr>
          <a:xfrm>
            <a:off x="323850" y="2420888"/>
            <a:ext cx="1656000" cy="1656184"/>
          </a:xfrm>
        </p:spPr>
        <p:txBody>
          <a:bodyPr/>
          <a:lstStyle/>
          <a:p>
            <a:endParaRPr lang="en-GB"/>
          </a:p>
        </p:txBody>
      </p:sp>
      <p:sp>
        <p:nvSpPr>
          <p:cNvPr id="12" name="Picture Placeholder 10"/>
          <p:cNvSpPr>
            <a:spLocks noGrp="1"/>
          </p:cNvSpPr>
          <p:nvPr>
            <p:ph type="pic" sz="quarter" idx="15"/>
          </p:nvPr>
        </p:nvSpPr>
        <p:spPr>
          <a:xfrm>
            <a:off x="1979954" y="2420888"/>
            <a:ext cx="1656000" cy="1656184"/>
          </a:xfrm>
        </p:spPr>
        <p:txBody>
          <a:bodyPr/>
          <a:lstStyle/>
          <a:p>
            <a:endParaRPr lang="en-GB"/>
          </a:p>
        </p:txBody>
      </p:sp>
      <p:sp>
        <p:nvSpPr>
          <p:cNvPr id="13" name="Picture Placeholder 10"/>
          <p:cNvSpPr>
            <a:spLocks noGrp="1"/>
          </p:cNvSpPr>
          <p:nvPr>
            <p:ph type="pic" sz="quarter" idx="16"/>
          </p:nvPr>
        </p:nvSpPr>
        <p:spPr>
          <a:xfrm>
            <a:off x="3636058" y="2420888"/>
            <a:ext cx="1656000" cy="1656184"/>
          </a:xfrm>
        </p:spPr>
        <p:txBody>
          <a:bodyPr/>
          <a:lstStyle/>
          <a:p>
            <a:endParaRPr lang="en-GB"/>
          </a:p>
        </p:txBody>
      </p:sp>
      <p:sp>
        <p:nvSpPr>
          <p:cNvPr id="14" name="Picture Placeholder 10"/>
          <p:cNvSpPr>
            <a:spLocks noGrp="1"/>
          </p:cNvSpPr>
          <p:nvPr>
            <p:ph type="pic" sz="quarter" idx="17"/>
          </p:nvPr>
        </p:nvSpPr>
        <p:spPr>
          <a:xfrm>
            <a:off x="5292162" y="2420888"/>
            <a:ext cx="1656000" cy="1656184"/>
          </a:xfrm>
        </p:spPr>
        <p:txBody>
          <a:bodyPr/>
          <a:lstStyle/>
          <a:p>
            <a:endParaRPr lang="en-GB"/>
          </a:p>
        </p:txBody>
      </p:sp>
      <p:sp>
        <p:nvSpPr>
          <p:cNvPr id="15" name="Picture Placeholder 10"/>
          <p:cNvSpPr>
            <a:spLocks noGrp="1"/>
          </p:cNvSpPr>
          <p:nvPr>
            <p:ph type="pic" sz="quarter" idx="18"/>
          </p:nvPr>
        </p:nvSpPr>
        <p:spPr>
          <a:xfrm>
            <a:off x="6948264" y="2420888"/>
            <a:ext cx="1656000" cy="1656184"/>
          </a:xfrm>
        </p:spPr>
        <p:txBody>
          <a:bodyPr/>
          <a:lstStyle/>
          <a:p>
            <a:endParaRPr lang="en-GB"/>
          </a:p>
        </p:txBody>
      </p:sp>
      <p:sp>
        <p:nvSpPr>
          <p:cNvPr id="18" name="Text Placeholder 17"/>
          <p:cNvSpPr>
            <a:spLocks noGrp="1"/>
          </p:cNvSpPr>
          <p:nvPr>
            <p:ph type="body" sz="quarter" idx="19"/>
          </p:nvPr>
        </p:nvSpPr>
        <p:spPr>
          <a:xfrm>
            <a:off x="224088"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sz="900" spc="30" baseline="0">
                <a:solidFill>
                  <a:schemeClr val="tx2"/>
                </a:solidFill>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9" name="Text Placeholder 17"/>
          <p:cNvSpPr>
            <a:spLocks noGrp="1"/>
          </p:cNvSpPr>
          <p:nvPr>
            <p:ph type="body" sz="quarter" idx="20"/>
          </p:nvPr>
        </p:nvSpPr>
        <p:spPr>
          <a:xfrm>
            <a:off x="1881614"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dirty="0" smtClean="0"/>
              <a:t>Click to edit Master text styles</a:t>
            </a:r>
          </a:p>
          <a:p>
            <a:pPr marL="0" lvl="1" indent="0" algn="l" defTabSz="914400" rtl="0" eaLnBrk="1" latinLnBrk="0" hangingPunct="1">
              <a:spcBef>
                <a:spcPts val="0"/>
              </a:spcBef>
              <a:spcAft>
                <a:spcPts val="600"/>
              </a:spcAft>
              <a:buClr>
                <a:schemeClr val="accent2"/>
              </a:buClr>
              <a:buFont typeface="Arial" panose="020B0604020202020204" pitchFamily="34" charset="0"/>
              <a:buNone/>
            </a:pPr>
            <a:r>
              <a:rPr lang="en-US" dirty="0" smtClean="0"/>
              <a:t>Second level</a:t>
            </a:r>
          </a:p>
          <a:p>
            <a:pPr lvl="2"/>
            <a:r>
              <a:rPr lang="en-US" dirty="0" smtClean="0"/>
              <a:t>Third level</a:t>
            </a:r>
          </a:p>
        </p:txBody>
      </p:sp>
      <p:sp>
        <p:nvSpPr>
          <p:cNvPr id="20" name="Text Placeholder 17"/>
          <p:cNvSpPr>
            <a:spLocks noGrp="1"/>
          </p:cNvSpPr>
          <p:nvPr>
            <p:ph type="body" sz="quarter" idx="21"/>
          </p:nvPr>
        </p:nvSpPr>
        <p:spPr>
          <a:xfrm>
            <a:off x="3539140"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dirty="0" smtClean="0"/>
              <a:t>Click to edit Master text styles</a:t>
            </a:r>
          </a:p>
          <a:p>
            <a:pPr marL="0" lvl="1" indent="0" algn="l" defTabSz="914400" rtl="0" eaLnBrk="1" latinLnBrk="0" hangingPunct="1">
              <a:spcBef>
                <a:spcPts val="0"/>
              </a:spcBef>
              <a:spcAft>
                <a:spcPts val="600"/>
              </a:spcAft>
              <a:buClr>
                <a:schemeClr val="accent2"/>
              </a:buClr>
              <a:buFont typeface="Arial" panose="020B0604020202020204" pitchFamily="34" charset="0"/>
              <a:buNone/>
            </a:pPr>
            <a:r>
              <a:rPr lang="en-US" dirty="0" smtClean="0"/>
              <a:t>Second level</a:t>
            </a:r>
          </a:p>
          <a:p>
            <a:pPr lvl="2"/>
            <a:r>
              <a:rPr lang="en-US" dirty="0" smtClean="0"/>
              <a:t>Third level</a:t>
            </a:r>
          </a:p>
        </p:txBody>
      </p:sp>
      <p:sp>
        <p:nvSpPr>
          <p:cNvPr id="21" name="Text Placeholder 17"/>
          <p:cNvSpPr>
            <a:spLocks noGrp="1"/>
          </p:cNvSpPr>
          <p:nvPr>
            <p:ph type="body" sz="quarter" idx="22"/>
          </p:nvPr>
        </p:nvSpPr>
        <p:spPr>
          <a:xfrm>
            <a:off x="5196666"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dirty="0" smtClean="0"/>
              <a:t>Click to edit Master text styles</a:t>
            </a:r>
          </a:p>
          <a:p>
            <a:pPr marL="0" lvl="1" indent="0" algn="l" defTabSz="914400" rtl="0" eaLnBrk="1" latinLnBrk="0" hangingPunct="1">
              <a:spcBef>
                <a:spcPts val="0"/>
              </a:spcBef>
              <a:spcAft>
                <a:spcPts val="600"/>
              </a:spcAft>
              <a:buClr>
                <a:schemeClr val="accent2"/>
              </a:buClr>
              <a:buFont typeface="Arial" panose="020B0604020202020204" pitchFamily="34" charset="0"/>
              <a:buNone/>
            </a:pPr>
            <a:r>
              <a:rPr lang="en-US" dirty="0" smtClean="0"/>
              <a:t>Second level</a:t>
            </a:r>
          </a:p>
          <a:p>
            <a:pPr lvl="2"/>
            <a:r>
              <a:rPr lang="en-US" dirty="0" smtClean="0"/>
              <a:t>Third level</a:t>
            </a:r>
          </a:p>
        </p:txBody>
      </p:sp>
      <p:sp>
        <p:nvSpPr>
          <p:cNvPr id="22" name="Text Placeholder 17"/>
          <p:cNvSpPr>
            <a:spLocks noGrp="1"/>
          </p:cNvSpPr>
          <p:nvPr>
            <p:ph type="body" sz="quarter" idx="23"/>
          </p:nvPr>
        </p:nvSpPr>
        <p:spPr>
          <a:xfrm>
            <a:off x="6854192" y="4221088"/>
            <a:ext cx="1620000" cy="1655763"/>
          </a:xfrm>
        </p:spPr>
        <p:txBody>
          <a:bodyPr>
            <a:normAutofit/>
          </a:bodyPr>
          <a:lstStyle>
            <a:lvl1pPr>
              <a:spcBef>
                <a:spcPts val="0"/>
              </a:spcBef>
              <a:spcAft>
                <a:spcPts val="600"/>
              </a:spcAft>
              <a:defRPr sz="1100">
                <a:solidFill>
                  <a:schemeClr val="accent1"/>
                </a:solidFill>
              </a:defRPr>
            </a:lvl1pPr>
            <a:lvl2pPr marL="0" indent="0">
              <a:spcBef>
                <a:spcPts val="0"/>
              </a:spcBef>
              <a:spcAft>
                <a:spcPts val="600"/>
              </a:spcAft>
              <a:buNone/>
              <a:defRPr lang="en-US" sz="900" kern="1200" spc="30" baseline="0" dirty="0" smtClean="0">
                <a:solidFill>
                  <a:schemeClr val="tx2"/>
                </a:solidFill>
                <a:latin typeface="+mn-lt"/>
                <a:ea typeface="+mn-ea"/>
                <a:cs typeface="+mn-cs"/>
              </a:defRPr>
            </a:lvl2pPr>
            <a:lvl3pPr marL="0" indent="0">
              <a:spcBef>
                <a:spcPts val="0"/>
              </a:spcBef>
              <a:spcAft>
                <a:spcPts val="600"/>
              </a:spcAft>
              <a:buNone/>
              <a:defRPr sz="900">
                <a:solidFill>
                  <a:schemeClr val="accent2"/>
                </a:solidFill>
              </a:defRPr>
            </a:lvl3pPr>
            <a:lvl4pPr>
              <a:defRPr sz="900"/>
            </a:lvl4pPr>
            <a:lvl5pPr>
              <a:defRPr sz="900"/>
            </a:lvl5pPr>
          </a:lstStyle>
          <a:p>
            <a:pPr lvl="0"/>
            <a:r>
              <a:rPr lang="en-US" dirty="0" smtClean="0"/>
              <a:t>Click to edit Master text styles</a:t>
            </a:r>
          </a:p>
          <a:p>
            <a:pPr marL="0" lvl="1" indent="0" algn="l" defTabSz="914400" rtl="0" eaLnBrk="1" latinLnBrk="0" hangingPunct="1">
              <a:spcBef>
                <a:spcPts val="0"/>
              </a:spcBef>
              <a:spcAft>
                <a:spcPts val="600"/>
              </a:spcAft>
              <a:buClr>
                <a:schemeClr val="accent2"/>
              </a:buClr>
              <a:buFont typeface="Arial" panose="020B0604020202020204" pitchFamily="34" charset="0"/>
              <a:buNone/>
            </a:pPr>
            <a:r>
              <a:rPr lang="en-US" dirty="0" smtClean="0"/>
              <a:t>Second level</a:t>
            </a:r>
          </a:p>
          <a:p>
            <a:pPr lvl="2"/>
            <a:r>
              <a:rPr lang="en-US" dirty="0" smtClean="0"/>
              <a:t>Third level</a:t>
            </a:r>
          </a:p>
        </p:txBody>
      </p:sp>
      <p:sp>
        <p:nvSpPr>
          <p:cNvPr id="3" name="Footer Placeholder 2"/>
          <p:cNvSpPr>
            <a:spLocks noGrp="1"/>
          </p:cNvSpPr>
          <p:nvPr>
            <p:ph type="ftr" sz="quarter" idx="24"/>
          </p:nvPr>
        </p:nvSpPr>
        <p:spPr/>
        <p:txBody>
          <a:bodyPr/>
          <a:lstStyle/>
          <a:p>
            <a:r>
              <a:rPr lang="en-GB" smtClean="0"/>
              <a:t>Presentation Title</a:t>
            </a:r>
            <a:endParaRPr lang="en-GB" dirty="0"/>
          </a:p>
        </p:txBody>
      </p:sp>
    </p:spTree>
    <p:extLst>
      <p:ext uri="{BB962C8B-B14F-4D97-AF65-F5344CB8AC3E}">
        <p14:creationId xmlns:p14="http://schemas.microsoft.com/office/powerpoint/2010/main" val="20152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453189"/>
            <a:ext cx="9144000" cy="404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15842" y="269776"/>
            <a:ext cx="8316598" cy="1143000"/>
          </a:xfrm>
          <a:prstGeom prst="rect">
            <a:avLst/>
          </a:prstGeom>
        </p:spPr>
        <p:txBody>
          <a:bodyPr vert="horz" lIns="91440" tIns="45720" rIns="91440" bIns="45720" rtlCol="0" anchor="t">
            <a:normAutofit/>
          </a:bodyPr>
          <a:lstStyle/>
          <a:p>
            <a:r>
              <a:rPr lang="en-US" dirty="0" smtClean="0"/>
              <a:t>Click to edit Master </a:t>
            </a:r>
            <a:br>
              <a:rPr lang="en-US" dirty="0" smtClean="0"/>
            </a:br>
            <a:r>
              <a:rPr lang="en-US" dirty="0" smtClean="0"/>
              <a:t>title style</a:t>
            </a:r>
            <a:endParaRPr lang="en-GB" dirty="0"/>
          </a:p>
        </p:txBody>
      </p:sp>
      <p:sp>
        <p:nvSpPr>
          <p:cNvPr id="3" name="Text Placeholder 2"/>
          <p:cNvSpPr>
            <a:spLocks noGrp="1"/>
          </p:cNvSpPr>
          <p:nvPr>
            <p:ph type="body" idx="1"/>
          </p:nvPr>
        </p:nvSpPr>
        <p:spPr>
          <a:xfrm>
            <a:off x="215842" y="1772816"/>
            <a:ext cx="8316598"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7308626" y="269776"/>
            <a:ext cx="1295822" cy="365125"/>
          </a:xfrm>
          <a:prstGeom prst="rect">
            <a:avLst/>
          </a:prstGeom>
        </p:spPr>
        <p:txBody>
          <a:bodyPr vert="horz" lIns="91440" tIns="45720" rIns="91440" bIns="45720" rtlCol="0" anchor="ctr"/>
          <a:lstStyle>
            <a:lvl1pPr algn="r">
              <a:defRPr sz="900">
                <a:solidFill>
                  <a:schemeClr val="accent1"/>
                </a:solidFill>
              </a:defRPr>
            </a:lvl1pPr>
          </a:lstStyle>
          <a:p>
            <a:fld id="{1993CCB5-4740-432C-BEC8-CE5EDCA961F2}" type="datetime4">
              <a:rPr lang="en-GB" smtClean="0"/>
              <a:pPr/>
              <a:t>07 April 2020</a:t>
            </a:fld>
            <a:endParaRPr lang="en-GB" dirty="0"/>
          </a:p>
        </p:txBody>
      </p:sp>
      <p:sp>
        <p:nvSpPr>
          <p:cNvPr id="5" name="Footer Placeholder 4"/>
          <p:cNvSpPr>
            <a:spLocks noGrp="1"/>
          </p:cNvSpPr>
          <p:nvPr>
            <p:ph type="ftr" sz="quarter" idx="3"/>
          </p:nvPr>
        </p:nvSpPr>
        <p:spPr>
          <a:xfrm>
            <a:off x="1695780" y="6426298"/>
            <a:ext cx="4964452" cy="365125"/>
          </a:xfrm>
          <a:prstGeom prst="rect">
            <a:avLst/>
          </a:prstGeom>
        </p:spPr>
        <p:txBody>
          <a:bodyPr vert="horz" lIns="91440" tIns="45720" rIns="91440" bIns="45720" rtlCol="0" anchor="ctr"/>
          <a:lstStyle>
            <a:lvl1pPr algn="l">
              <a:defRPr sz="900" b="1" spc="20" baseline="0">
                <a:solidFill>
                  <a:schemeClr val="accent1"/>
                </a:solidFill>
              </a:defRPr>
            </a:lvl1pPr>
          </a:lstStyle>
          <a:p>
            <a:r>
              <a:rPr lang="en-GB" smtClean="0"/>
              <a:t>Presentation Title</a:t>
            </a:r>
            <a:endParaRPr lang="en-GB" dirty="0"/>
          </a:p>
        </p:txBody>
      </p:sp>
      <p:sp>
        <p:nvSpPr>
          <p:cNvPr id="6" name="Slide Number Placeholder 5"/>
          <p:cNvSpPr>
            <a:spLocks noGrp="1"/>
          </p:cNvSpPr>
          <p:nvPr>
            <p:ph type="sldNum" sz="quarter" idx="4"/>
          </p:nvPr>
        </p:nvSpPr>
        <p:spPr>
          <a:xfrm>
            <a:off x="6516216" y="6426298"/>
            <a:ext cx="2133600" cy="365125"/>
          </a:xfrm>
          <a:prstGeom prst="rect">
            <a:avLst/>
          </a:prstGeom>
        </p:spPr>
        <p:txBody>
          <a:bodyPr vert="horz" lIns="91440" tIns="45720" rIns="91440" bIns="45720" rtlCol="0" anchor="ctr"/>
          <a:lstStyle>
            <a:lvl1pPr algn="r">
              <a:defRPr sz="1200">
                <a:solidFill>
                  <a:schemeClr val="accent2"/>
                </a:solidFill>
              </a:defRPr>
            </a:lvl1pPr>
          </a:lstStyle>
          <a:p>
            <a:fld id="{786194A1-5B28-41B4-A256-7AB656992733}" type="slidenum">
              <a:rPr lang="en-GB" smtClean="0"/>
              <a:pPr/>
              <a:t>‹#›</a:t>
            </a:fld>
            <a:endParaRPr lang="en-GB"/>
          </a:p>
        </p:txBody>
      </p:sp>
      <p:grpSp>
        <p:nvGrpSpPr>
          <p:cNvPr id="13" name="Group 12"/>
          <p:cNvGrpSpPr/>
          <p:nvPr userDrawn="1"/>
        </p:nvGrpSpPr>
        <p:grpSpPr>
          <a:xfrm>
            <a:off x="8823051" y="0"/>
            <a:ext cx="325804" cy="6858000"/>
            <a:chOff x="8924955" y="2492896"/>
            <a:chExt cx="223902" cy="2544655"/>
          </a:xfrm>
        </p:grpSpPr>
        <p:sp>
          <p:nvSpPr>
            <p:cNvPr id="9" name="Rectangle 8"/>
            <p:cNvSpPr/>
            <p:nvPr userDrawn="1"/>
          </p:nvSpPr>
          <p:spPr>
            <a:xfrm>
              <a:off x="9041353" y="2492896"/>
              <a:ext cx="107504" cy="25446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flipH="1">
              <a:off x="8996171" y="2492896"/>
              <a:ext cx="45719" cy="25446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flipH="1">
              <a:off x="8924955" y="2492896"/>
              <a:ext cx="72000" cy="25446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p:cNvSpPr txBox="1"/>
          <p:nvPr userDrawn="1"/>
        </p:nvSpPr>
        <p:spPr>
          <a:xfrm>
            <a:off x="218720" y="6502536"/>
            <a:ext cx="1616976" cy="230832"/>
          </a:xfrm>
          <a:prstGeom prst="rect">
            <a:avLst/>
          </a:prstGeom>
          <a:noFill/>
        </p:spPr>
        <p:txBody>
          <a:bodyPr wrap="square" rtlCol="0">
            <a:spAutoFit/>
          </a:bodyPr>
          <a:lstStyle/>
          <a:p>
            <a:r>
              <a:rPr lang="en-GB" sz="900" spc="20" baseline="0" dirty="0" smtClean="0">
                <a:solidFill>
                  <a:schemeClr val="accent1"/>
                </a:solidFill>
              </a:rPr>
              <a:t>Brunel University London </a:t>
            </a:r>
            <a:endParaRPr lang="en-GB" sz="900" spc="20" baseline="0" dirty="0">
              <a:solidFill>
                <a:schemeClr val="accent1"/>
              </a:solidFill>
            </a:endParaRPr>
          </a:p>
        </p:txBody>
      </p:sp>
    </p:spTree>
    <p:extLst>
      <p:ext uri="{BB962C8B-B14F-4D97-AF65-F5344CB8AC3E}">
        <p14:creationId xmlns:p14="http://schemas.microsoft.com/office/powerpoint/2010/main" val="323590820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0" r:id="rId4"/>
    <p:sldLayoutId id="2147483652" r:id="rId5"/>
    <p:sldLayoutId id="2147483660" r:id="rId6"/>
    <p:sldLayoutId id="2147483659" r:id="rId7"/>
    <p:sldLayoutId id="2147483663" r:id="rId8"/>
    <p:sldLayoutId id="2147483661" r:id="rId9"/>
    <p:sldLayoutId id="2147483658" r:id="rId10"/>
    <p:sldLayoutId id="2147483662" r:id="rId11"/>
    <p:sldLayoutId id="2147483654" r:id="rId12"/>
    <p:sldLayoutId id="214748365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0" indent="0" algn="l" defTabSz="914400" rtl="0" eaLnBrk="1" latinLnBrk="0" hangingPunct="1">
        <a:spcBef>
          <a:spcPts val="0"/>
        </a:spcBef>
        <a:spcAft>
          <a:spcPts val="1200"/>
        </a:spcAft>
        <a:buClr>
          <a:schemeClr val="accent2"/>
        </a:buClr>
        <a:buFont typeface="Arial" panose="020B0604020202020204" pitchFamily="34" charset="0"/>
        <a:buNone/>
        <a:defRPr sz="1600" kern="1200">
          <a:solidFill>
            <a:schemeClr val="tx2"/>
          </a:solidFill>
          <a:latin typeface="+mn-lt"/>
          <a:ea typeface="+mn-ea"/>
          <a:cs typeface="+mn-cs"/>
        </a:defRPr>
      </a:lvl1pPr>
      <a:lvl2pPr marL="179388" indent="-179388" algn="l" defTabSz="914400" rtl="0" eaLnBrk="1" latinLnBrk="0" hangingPunct="1">
        <a:spcBef>
          <a:spcPts val="0"/>
        </a:spcBef>
        <a:spcAft>
          <a:spcPts val="1200"/>
        </a:spcAft>
        <a:buClr>
          <a:schemeClr val="accent2"/>
        </a:buClr>
        <a:buFont typeface="Arial" panose="020B0604020202020204" pitchFamily="34" charset="0"/>
        <a:buChar char="&gt;"/>
        <a:defRPr sz="1400" kern="1200">
          <a:solidFill>
            <a:schemeClr val="tx2"/>
          </a:solidFill>
          <a:latin typeface="+mn-lt"/>
          <a:ea typeface="+mn-ea"/>
          <a:cs typeface="+mn-cs"/>
        </a:defRPr>
      </a:lvl2pPr>
      <a:lvl3pPr marL="449263" indent="-179388" algn="l" defTabSz="914400" rtl="0" eaLnBrk="1" latinLnBrk="0" hangingPunct="1">
        <a:spcBef>
          <a:spcPts val="0"/>
        </a:spcBef>
        <a:spcAft>
          <a:spcPts val="1200"/>
        </a:spcAft>
        <a:buClr>
          <a:schemeClr val="accent2"/>
        </a:buClr>
        <a:buFont typeface="Arial" panose="020B0604020202020204" pitchFamily="34" charset="0"/>
        <a:buChar char="&gt;"/>
        <a:defRPr sz="1200" kern="1200">
          <a:solidFill>
            <a:schemeClr val="tx2"/>
          </a:solidFill>
          <a:latin typeface="+mn-lt"/>
          <a:ea typeface="+mn-ea"/>
          <a:cs typeface="+mn-cs"/>
        </a:defRPr>
      </a:lvl3pPr>
      <a:lvl4pPr marL="719138"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4pPr>
      <a:lvl5pPr marL="989013" indent="-179388" algn="l" defTabSz="914400" rtl="0" eaLnBrk="1" latinLnBrk="0" hangingPunct="1">
        <a:spcBef>
          <a:spcPts val="0"/>
        </a:spcBef>
        <a:spcAft>
          <a:spcPts val="1200"/>
        </a:spcAft>
        <a:buClr>
          <a:schemeClr val="accent2"/>
        </a:buClr>
        <a:buFont typeface="Arial" panose="020B0604020202020204" pitchFamily="34" charset="0"/>
        <a:buChar char="&gt;"/>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officeforstudents.org.uk/data-and-analysis/differences-in-student-outcomes/ethnicity/"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www.officeforstudents.org.uk/data-and-analysis/differences-in-student-outcomes/ethnicity/"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177/1350506818802454"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chucl.cm/"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Athena SWAN Initiatives in the UK: Critical Reflections</a:t>
            </a:r>
            <a:endParaRPr lang="en-GB" dirty="0"/>
          </a:p>
        </p:txBody>
      </p:sp>
      <p:sp>
        <p:nvSpPr>
          <p:cNvPr id="10" name="Subtitle 9"/>
          <p:cNvSpPr>
            <a:spLocks noGrp="1"/>
          </p:cNvSpPr>
          <p:nvPr>
            <p:ph type="subTitle" idx="1"/>
          </p:nvPr>
        </p:nvSpPr>
        <p:spPr/>
        <p:txBody>
          <a:bodyPr>
            <a:normAutofit lnSpcReduction="10000"/>
          </a:bodyPr>
          <a:lstStyle/>
          <a:p>
            <a:r>
              <a:rPr lang="en-GB" sz="2000" dirty="0" smtClean="0"/>
              <a:t>Maria Tsouroufli PhD</a:t>
            </a:r>
          </a:p>
          <a:p>
            <a:r>
              <a:rPr lang="en-GB" sz="2000" dirty="0" smtClean="0"/>
              <a:t>Professor of Education</a:t>
            </a:r>
          </a:p>
          <a:p>
            <a:r>
              <a:rPr lang="en-GB" sz="2000" dirty="0" smtClean="0"/>
              <a:t>University of Brunel</a:t>
            </a:r>
          </a:p>
          <a:p>
            <a:r>
              <a:rPr lang="en-GB" sz="2000" dirty="0" smtClean="0"/>
              <a:t>Maria.Tsouroufli@brunel.ac.uk</a:t>
            </a:r>
          </a:p>
        </p:txBody>
      </p:sp>
      <p:sp>
        <p:nvSpPr>
          <p:cNvPr id="3" name="Picture Placeholder 2"/>
          <p:cNvSpPr>
            <a:spLocks noGrp="1"/>
          </p:cNvSpPr>
          <p:nvPr>
            <p:ph type="pic" sz="quarter" idx="10"/>
          </p:nvPr>
        </p:nvSpPr>
        <p:spPr/>
      </p:sp>
      <p:pic>
        <p:nvPicPr>
          <p:cNvPr id="7" name="Picture Placeholder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0"/>
            <a:ext cx="3707904" cy="6885384"/>
          </a:xfrm>
          <a:prstGeom prst="rect">
            <a:avLst/>
          </a:prstGeom>
        </p:spPr>
      </p:pic>
    </p:spTree>
    <p:extLst>
      <p:ext uri="{BB962C8B-B14F-4D97-AF65-F5344CB8AC3E}">
        <p14:creationId xmlns:p14="http://schemas.microsoft.com/office/powerpoint/2010/main" val="31084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Doing gender</a:t>
            </a:r>
            <a:endParaRPr lang="en-GB" dirty="0"/>
          </a:p>
        </p:txBody>
      </p:sp>
      <p:sp>
        <p:nvSpPr>
          <p:cNvPr id="3" name="Content Placeholder 2"/>
          <p:cNvSpPr>
            <a:spLocks noGrp="1"/>
          </p:cNvSpPr>
          <p:nvPr>
            <p:ph idx="1"/>
          </p:nvPr>
        </p:nvSpPr>
        <p:spPr>
          <a:xfrm>
            <a:off x="215842" y="980728"/>
            <a:ext cx="8316598" cy="5328592"/>
          </a:xfrm>
        </p:spPr>
        <p:txBody>
          <a:bodyPr>
            <a:noAutofit/>
          </a:bodyPr>
          <a:lstStyle/>
          <a:p>
            <a:r>
              <a:rPr lang="en-GB" sz="2800" dirty="0" smtClean="0"/>
              <a:t>Involving practices  </a:t>
            </a:r>
            <a:r>
              <a:rPr lang="en-GB" sz="2800" dirty="0"/>
              <a:t>that are culturally available to ‘do gender’ </a:t>
            </a:r>
            <a:r>
              <a:rPr lang="en-GB" sz="2800" dirty="0" smtClean="0"/>
              <a:t> (West and Zimmerman, 1987) and </a:t>
            </a:r>
            <a:r>
              <a:rPr lang="en-GB" sz="2800" dirty="0"/>
              <a:t>the literal </a:t>
            </a:r>
            <a:r>
              <a:rPr lang="en-GB" sz="2800" dirty="0" smtClean="0"/>
              <a:t>  practising   </a:t>
            </a:r>
            <a:r>
              <a:rPr lang="en-GB" sz="2800" dirty="0"/>
              <a:t>of gender that is constituted through interaction. </a:t>
            </a:r>
            <a:endParaRPr lang="en-GB" sz="2800" dirty="0" smtClean="0"/>
          </a:p>
          <a:p>
            <a:r>
              <a:rPr lang="en-GB" sz="2800" dirty="0" smtClean="0"/>
              <a:t>Intentionality and agency involved in the practising of gender (Martin, 2006)</a:t>
            </a:r>
          </a:p>
          <a:p>
            <a:r>
              <a:rPr lang="en-GB" sz="2800" dirty="0" smtClean="0"/>
              <a:t>More </a:t>
            </a:r>
            <a:r>
              <a:rPr lang="en-GB" sz="2800" dirty="0"/>
              <a:t>is needed to understand the shape, ﬂuidity and dynamism of gender in practice (Martin, 2001), particularly gender as practised at the group level (Martin, 1997; </a:t>
            </a:r>
            <a:r>
              <a:rPr lang="en-GB" sz="2800" dirty="0" err="1"/>
              <a:t>Messner</a:t>
            </a:r>
            <a:r>
              <a:rPr lang="en-GB" sz="2800" dirty="0"/>
              <a:t>, 2000, 2002; Quinn, 2002; Thorne, 1993).</a:t>
            </a:r>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10</a:t>
            </a:fld>
            <a:endParaRPr lang="en-GB"/>
          </a:p>
        </p:txBody>
      </p:sp>
    </p:spTree>
    <p:extLst>
      <p:ext uri="{BB962C8B-B14F-4D97-AF65-F5344CB8AC3E}">
        <p14:creationId xmlns:p14="http://schemas.microsoft.com/office/powerpoint/2010/main" val="191485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5842" y="269776"/>
            <a:ext cx="8316598" cy="710952"/>
          </a:xfrm>
        </p:spPr>
        <p:txBody>
          <a:bodyPr>
            <a:normAutofit fontScale="90000"/>
          </a:bodyPr>
          <a:lstStyle/>
          <a:p>
            <a:pPr eaLnBrk="1" hangingPunct="1"/>
            <a:r>
              <a:rPr lang="en-GB" altLang="en-US" dirty="0" smtClean="0"/>
              <a:t>Changing Universities, Changing Gender Relations</a:t>
            </a:r>
          </a:p>
        </p:txBody>
      </p:sp>
      <p:sp>
        <p:nvSpPr>
          <p:cNvPr id="74755" name="Rectangle 3"/>
          <p:cNvSpPr>
            <a:spLocks noGrp="1" noChangeArrowheads="1"/>
          </p:cNvSpPr>
          <p:nvPr>
            <p:ph type="body" idx="1"/>
          </p:nvPr>
        </p:nvSpPr>
        <p:spPr>
          <a:xfrm>
            <a:off x="215842" y="908720"/>
            <a:ext cx="8316598" cy="5184576"/>
          </a:xfrm>
        </p:spPr>
        <p:txBody>
          <a:bodyPr>
            <a:normAutofit fontScale="92500"/>
          </a:bodyPr>
          <a:lstStyle/>
          <a:p>
            <a:pPr marL="457200" indent="-457200" eaLnBrk="1" hangingPunct="1">
              <a:buFont typeface="Arial" panose="020B0604020202020204" pitchFamily="34" charset="0"/>
              <a:buChar char="•"/>
              <a:defRPr/>
            </a:pPr>
            <a:r>
              <a:rPr lang="en-GB" sz="2800" dirty="0" smtClean="0"/>
              <a:t>Gendered culture and gender regime</a:t>
            </a:r>
          </a:p>
          <a:p>
            <a:pPr>
              <a:defRPr/>
            </a:pPr>
            <a:r>
              <a:rPr lang="en-GB" sz="2800" i="1" dirty="0"/>
              <a:t>‘the patterning of gender relations in that institution, and especially the continuing pattern, which provides the structural context of particular relationships and individual practices’ </a:t>
            </a:r>
            <a:r>
              <a:rPr lang="en-GB" sz="2800" dirty="0"/>
              <a:t>(Connell, 2005, p.6)</a:t>
            </a:r>
            <a:endParaRPr lang="en-GB" sz="2800" dirty="0" smtClean="0"/>
          </a:p>
          <a:p>
            <a:pPr marL="457200" indent="-457200" eaLnBrk="1" hangingPunct="1">
              <a:buFont typeface="Arial" panose="020B0604020202020204" pitchFamily="34" charset="0"/>
              <a:buChar char="•"/>
              <a:defRPr/>
            </a:pPr>
            <a:r>
              <a:rPr lang="en-GB" sz="2800" dirty="0" smtClean="0"/>
              <a:t>Gendered </a:t>
            </a:r>
            <a:r>
              <a:rPr lang="en-GB" sz="2800" dirty="0" err="1" smtClean="0"/>
              <a:t>knowledges</a:t>
            </a:r>
            <a:r>
              <a:rPr lang="en-GB" sz="2800" dirty="0" smtClean="0"/>
              <a:t>, curricula and pedagogies (Morley et al, 2006; Tsouroufli, 2016)</a:t>
            </a:r>
          </a:p>
          <a:p>
            <a:pPr marL="457200" indent="-457200" eaLnBrk="1" hangingPunct="1">
              <a:buFont typeface="Arial" panose="020B0604020202020204" pitchFamily="34" charset="0"/>
              <a:buChar char="•"/>
              <a:defRPr/>
            </a:pPr>
            <a:r>
              <a:rPr lang="en-GB" sz="2800" dirty="0" smtClean="0"/>
              <a:t>Gendered divisions of labour </a:t>
            </a:r>
          </a:p>
          <a:p>
            <a:pPr marL="457200" indent="-457200" eaLnBrk="1" hangingPunct="1">
              <a:buFont typeface="Arial" panose="020B0604020202020204" pitchFamily="34" charset="0"/>
              <a:buChar char="•"/>
              <a:defRPr/>
            </a:pPr>
            <a:r>
              <a:rPr lang="en-GB" sz="2800" dirty="0" smtClean="0"/>
              <a:t>Gender-based violence (e.g. laddish culture, sexual harassment)</a:t>
            </a:r>
          </a:p>
        </p:txBody>
      </p:sp>
    </p:spTree>
    <p:extLst>
      <p:ext uri="{BB962C8B-B14F-4D97-AF65-F5344CB8AC3E}">
        <p14:creationId xmlns:p14="http://schemas.microsoft.com/office/powerpoint/2010/main" val="31885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782960"/>
          </a:xfrm>
        </p:spPr>
        <p:txBody>
          <a:bodyPr/>
          <a:lstStyle/>
          <a:p>
            <a:r>
              <a:rPr lang="en-GB" dirty="0" smtClean="0"/>
              <a:t>Gender bias in HE</a:t>
            </a:r>
            <a:endParaRPr lang="en-GB" dirty="0"/>
          </a:p>
        </p:txBody>
      </p:sp>
      <p:sp>
        <p:nvSpPr>
          <p:cNvPr id="3" name="Content Placeholder 2"/>
          <p:cNvSpPr>
            <a:spLocks noGrp="1"/>
          </p:cNvSpPr>
          <p:nvPr>
            <p:ph idx="1"/>
          </p:nvPr>
        </p:nvSpPr>
        <p:spPr>
          <a:xfrm>
            <a:off x="215842" y="764704"/>
            <a:ext cx="8316598" cy="5544616"/>
          </a:xfrm>
        </p:spPr>
        <p:txBody>
          <a:bodyPr>
            <a:noAutofit/>
          </a:bodyPr>
          <a:lstStyle/>
          <a:p>
            <a:r>
              <a:rPr lang="en-GB" sz="2800" dirty="0"/>
              <a:t>There is a huge </a:t>
            </a:r>
            <a:r>
              <a:rPr lang="en-GB" sz="2800" dirty="0" smtClean="0"/>
              <a:t>body </a:t>
            </a:r>
            <a:r>
              <a:rPr lang="en-GB" sz="2800" dirty="0"/>
              <a:t>of literature on gender and academia that shows evidence of biases against women. </a:t>
            </a:r>
            <a:endParaRPr lang="en-GB" sz="2800" dirty="0" smtClean="0"/>
          </a:p>
          <a:p>
            <a:r>
              <a:rPr lang="en-GB" sz="2800" dirty="0" smtClean="0"/>
              <a:t>Academic excellence is not a universal and gender neutral concept but imbued with gender inequalities (Van </a:t>
            </a:r>
            <a:r>
              <a:rPr lang="en-GB" sz="2800" dirty="0"/>
              <a:t>den Brink and </a:t>
            </a:r>
            <a:r>
              <a:rPr lang="en-GB" sz="2800" dirty="0" err="1"/>
              <a:t>Benschop</a:t>
            </a:r>
            <a:r>
              <a:rPr lang="en-GB" sz="2800" dirty="0"/>
              <a:t>, </a:t>
            </a:r>
            <a:r>
              <a:rPr lang="en-GB" sz="2800" dirty="0" smtClean="0"/>
              <a:t>2011). </a:t>
            </a:r>
            <a:endParaRPr lang="en-GB" sz="2800" dirty="0"/>
          </a:p>
          <a:p>
            <a:r>
              <a:rPr lang="en-GB" sz="2800" dirty="0" smtClean="0"/>
              <a:t>Women’s </a:t>
            </a:r>
            <a:r>
              <a:rPr lang="en-GB" sz="2800" dirty="0"/>
              <a:t>work is often less </a:t>
            </a:r>
            <a:r>
              <a:rPr lang="en-GB" sz="2800" dirty="0" smtClean="0"/>
              <a:t>valued, </a:t>
            </a:r>
            <a:r>
              <a:rPr lang="en-GB" sz="2800" dirty="0"/>
              <a:t>they are asked discriminatory questions in interviews, they tend to work more part-time  but their CV is not evaluated proportionally, and they are often not considered as excellent as men even if they equal or surpass them in numbers of countable </a:t>
            </a:r>
            <a:r>
              <a:rPr lang="en-GB" sz="2800" dirty="0" smtClean="0"/>
              <a:t>merits.  </a:t>
            </a:r>
            <a:endParaRPr lang="en-GB" sz="2800" dirty="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12</a:t>
            </a:fld>
            <a:endParaRPr lang="en-GB"/>
          </a:p>
        </p:txBody>
      </p:sp>
    </p:spTree>
    <p:extLst>
      <p:ext uri="{BB962C8B-B14F-4D97-AF65-F5344CB8AC3E}">
        <p14:creationId xmlns:p14="http://schemas.microsoft.com/office/powerpoint/2010/main" val="328307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854968"/>
          </a:xfrm>
        </p:spPr>
        <p:txBody>
          <a:bodyPr/>
          <a:lstStyle/>
          <a:p>
            <a:r>
              <a:rPr lang="en-GB" dirty="0" smtClean="0"/>
              <a:t>Gender based violence in HE</a:t>
            </a:r>
            <a:endParaRPr lang="en-GB" dirty="0"/>
          </a:p>
        </p:txBody>
      </p:sp>
      <p:sp>
        <p:nvSpPr>
          <p:cNvPr id="3" name="Content Placeholder 2"/>
          <p:cNvSpPr>
            <a:spLocks noGrp="1"/>
          </p:cNvSpPr>
          <p:nvPr>
            <p:ph idx="1"/>
          </p:nvPr>
        </p:nvSpPr>
        <p:spPr>
          <a:xfrm>
            <a:off x="215842" y="764704"/>
            <a:ext cx="8316598" cy="5472608"/>
          </a:xfrm>
        </p:spPr>
        <p:txBody>
          <a:bodyPr>
            <a:noAutofit/>
          </a:bodyPr>
          <a:lstStyle/>
          <a:p>
            <a:r>
              <a:rPr lang="en-GB" sz="2400" dirty="0" smtClean="0"/>
              <a:t>Research by Jackson and Sundaram (2018:1) suggests that lad culture is particularly associated with groups of men in social contexts and involves excessive alcohol consumption, sexism, homophobia, sexual harassment and violence. They also argue that perceptions about the prevalence of lad culture are influenced by how it is conceptualised and to whom it is visible. </a:t>
            </a:r>
          </a:p>
          <a:p>
            <a:r>
              <a:rPr lang="en-GB" sz="2400" dirty="0" smtClean="0"/>
              <a:t>The Hidden Marks study (NUS, 2010) reported two thirds of 2000 female students having experienced some form of  verbal or non-verbal harassment in and around their institution. </a:t>
            </a:r>
          </a:p>
          <a:p>
            <a:r>
              <a:rPr lang="en-GB" sz="2400" dirty="0" smtClean="0"/>
              <a:t>Philipps and Young’s qualitative study (2013) found that experiences of misogyny were prevalent for female university students who participated in the project.</a:t>
            </a:r>
            <a:endParaRPr lang="en-GB" sz="2400" dirty="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13</a:t>
            </a:fld>
            <a:endParaRPr lang="en-GB"/>
          </a:p>
        </p:txBody>
      </p:sp>
    </p:spTree>
    <p:extLst>
      <p:ext uri="{BB962C8B-B14F-4D97-AF65-F5344CB8AC3E}">
        <p14:creationId xmlns:p14="http://schemas.microsoft.com/office/powerpoint/2010/main" val="402105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GB" dirty="0" smtClean="0"/>
              <a:t>Gender and Race Inequalities in HE</a:t>
            </a:r>
            <a:endParaRPr lang="en-GB" dirty="0"/>
          </a:p>
        </p:txBody>
      </p:sp>
      <p:sp>
        <p:nvSpPr>
          <p:cNvPr id="3" name="Content Placeholder 2"/>
          <p:cNvSpPr>
            <a:spLocks noGrp="1"/>
          </p:cNvSpPr>
          <p:nvPr>
            <p:ph idx="1"/>
          </p:nvPr>
        </p:nvSpPr>
        <p:spPr>
          <a:xfrm>
            <a:off x="251520" y="1052736"/>
            <a:ext cx="8280920" cy="4392488"/>
          </a:xfrm>
        </p:spPr>
        <p:txBody>
          <a:bodyPr>
            <a:normAutofit lnSpcReduction="10000"/>
          </a:bodyPr>
          <a:lstStyle/>
          <a:p>
            <a:r>
              <a:rPr lang="en-GB" sz="2800" dirty="0" smtClean="0"/>
              <a:t>Overall in 2009/10, 53.8 of all staff were women. However, a higher proportion of staff in professorial roles were male (80.9%) than female (19.1%) (ECU, 2011)</a:t>
            </a:r>
          </a:p>
          <a:p>
            <a:r>
              <a:rPr lang="en-GB" sz="2800" dirty="0" smtClean="0"/>
              <a:t>The mean salary of female staff was  £31,116 compared with £39,021 for male staff, an overall mean pay gap of 20.3% (ECU, 2011).</a:t>
            </a:r>
          </a:p>
          <a:p>
            <a:r>
              <a:rPr lang="en-GB" sz="2800" dirty="0" smtClean="0"/>
              <a:t>76.1% of UK national staff in professorial roles and 67.4% of non-UK national staff in professorial roles were white males (ECU, 2011)</a:t>
            </a:r>
          </a:p>
          <a:p>
            <a:endParaRPr lang="en-GB" dirty="0"/>
          </a:p>
        </p:txBody>
      </p:sp>
    </p:spTree>
    <p:extLst>
      <p:ext uri="{BB962C8B-B14F-4D97-AF65-F5344CB8AC3E}">
        <p14:creationId xmlns:p14="http://schemas.microsoft.com/office/powerpoint/2010/main" val="164327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49" y="476672"/>
            <a:ext cx="8316598" cy="720080"/>
          </a:xfrm>
        </p:spPr>
        <p:txBody>
          <a:bodyPr/>
          <a:lstStyle/>
          <a:p>
            <a:r>
              <a:rPr lang="en-GB" dirty="0" smtClean="0"/>
              <a:t>Persisting Gender and Race Inequalities</a:t>
            </a:r>
            <a:endParaRPr lang="en-GB" dirty="0"/>
          </a:p>
        </p:txBody>
      </p:sp>
      <p:sp>
        <p:nvSpPr>
          <p:cNvPr id="3" name="Content Placeholder 2"/>
          <p:cNvSpPr>
            <a:spLocks noGrp="1"/>
          </p:cNvSpPr>
          <p:nvPr>
            <p:ph idx="1"/>
          </p:nvPr>
        </p:nvSpPr>
        <p:spPr>
          <a:xfrm>
            <a:off x="215842" y="1124744"/>
            <a:ext cx="8316598" cy="5184575"/>
          </a:xfrm>
        </p:spPr>
        <p:txBody>
          <a:bodyPr>
            <a:normAutofit lnSpcReduction="10000"/>
          </a:bodyPr>
          <a:lstStyle/>
          <a:p>
            <a:r>
              <a:rPr lang="en-GB" sz="2600" dirty="0"/>
              <a:t>67.5% of professors were white men, and 22.9% white women (ECU, 2018)</a:t>
            </a:r>
          </a:p>
          <a:p>
            <a:r>
              <a:rPr lang="en-GB" sz="2600" dirty="0" smtClean="0"/>
              <a:t>7.5</a:t>
            </a:r>
            <a:r>
              <a:rPr lang="en-GB" sz="2600" dirty="0"/>
              <a:t>% of professors were BME men, compared to just 2.1% BME women (ECU, 2018). </a:t>
            </a:r>
          </a:p>
          <a:p>
            <a:r>
              <a:rPr lang="en-GB" sz="2600" dirty="0"/>
              <a:t>BME/white identity also differed between UK and non-UK professors. 6.5% of UK professors were BME men, 1.9% were BME women. In contrast, 11.1% of non-UK professors were BME men, 2.9% were BME women (ECU, 2018).</a:t>
            </a:r>
          </a:p>
          <a:p>
            <a:r>
              <a:rPr lang="en-GB" sz="2600" dirty="0"/>
              <a:t>The median and mean gender pay gaps were present among both BME (2.9% and 4.7%, respectively) and white staff (8.4% and 9.8%, respectively</a:t>
            </a:r>
            <a:r>
              <a:rPr lang="en-GB" sz="2600" dirty="0" smtClean="0"/>
              <a:t>) (ECU, 2018)</a:t>
            </a:r>
            <a:endParaRPr lang="en-GB" sz="2600" dirty="0"/>
          </a:p>
          <a:p>
            <a:endParaRPr lang="en-GB" dirty="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15</a:t>
            </a:fld>
            <a:endParaRPr lang="en-GB"/>
          </a:p>
        </p:txBody>
      </p:sp>
    </p:spTree>
    <p:extLst>
      <p:ext uri="{BB962C8B-B14F-4D97-AF65-F5344CB8AC3E}">
        <p14:creationId xmlns:p14="http://schemas.microsoft.com/office/powerpoint/2010/main" val="173824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539750" y="476672"/>
            <a:ext cx="8229600" cy="504056"/>
          </a:xfrm>
        </p:spPr>
        <p:txBody>
          <a:bodyPr>
            <a:normAutofit fontScale="90000"/>
          </a:bodyPr>
          <a:lstStyle/>
          <a:p>
            <a:r>
              <a:rPr lang="en-GB" altLang="en-US" dirty="0">
                <a:solidFill>
                  <a:schemeClr val="accent1">
                    <a:lumMod val="90000"/>
                    <a:lumOff val="10000"/>
                  </a:schemeClr>
                </a:solidFill>
              </a:rPr>
              <a:t>International staff vital for UK’s future STEM success</a:t>
            </a:r>
            <a:endParaRPr lang="en-US" altLang="en-US" dirty="0" smtClean="0">
              <a:solidFill>
                <a:schemeClr val="accent1">
                  <a:lumMod val="90000"/>
                  <a:lumOff val="10000"/>
                </a:schemeClr>
              </a:solidFill>
            </a:endParaRPr>
          </a:p>
        </p:txBody>
      </p:sp>
      <p:pic>
        <p:nvPicPr>
          <p:cNvPr id="2" name="Content Placeholder 1"/>
          <p:cNvPicPr>
            <a:picLocks noGrp="1" noChangeAspect="1"/>
          </p:cNvPicPr>
          <p:nvPr>
            <p:ph idx="1"/>
          </p:nvPr>
        </p:nvPicPr>
        <p:blipFill>
          <a:blip r:embed="rId3"/>
          <a:stretch>
            <a:fillRect/>
          </a:stretch>
        </p:blipFill>
        <p:spPr>
          <a:xfrm>
            <a:off x="1069182" y="1341438"/>
            <a:ext cx="6610349" cy="4957762"/>
          </a:xfrm>
          <a:prstGeom prst="rect">
            <a:avLst/>
          </a:prstGeom>
        </p:spPr>
      </p:pic>
    </p:spTree>
    <p:extLst>
      <p:ext uri="{BB962C8B-B14F-4D97-AF65-F5344CB8AC3E}">
        <p14:creationId xmlns:p14="http://schemas.microsoft.com/office/powerpoint/2010/main" val="72791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15842" y="269776"/>
            <a:ext cx="8316598" cy="782960"/>
          </a:xfrm>
        </p:spPr>
        <p:txBody>
          <a:bodyPr>
            <a:normAutofit fontScale="90000"/>
          </a:bodyPr>
          <a:lstStyle/>
          <a:p>
            <a:pPr eaLnBrk="1" hangingPunct="1"/>
            <a:r>
              <a:rPr lang="en-GB" altLang="en-US" dirty="0" smtClean="0"/>
              <a:t>BME staff experiences in Further and Higher Education</a:t>
            </a:r>
          </a:p>
        </p:txBody>
      </p:sp>
      <p:sp>
        <p:nvSpPr>
          <p:cNvPr id="34819" name="Rectangle 3"/>
          <p:cNvSpPr>
            <a:spLocks noGrp="1" noChangeArrowheads="1"/>
          </p:cNvSpPr>
          <p:nvPr>
            <p:ph type="body" idx="1"/>
          </p:nvPr>
        </p:nvSpPr>
        <p:spPr>
          <a:xfrm>
            <a:off x="215843" y="1268760"/>
            <a:ext cx="8244590" cy="4896544"/>
          </a:xfrm>
        </p:spPr>
        <p:txBody>
          <a:bodyPr>
            <a:normAutofit fontScale="85000" lnSpcReduction="20000"/>
          </a:bodyPr>
          <a:lstStyle/>
          <a:p>
            <a:pPr marL="342900" indent="-342900">
              <a:buFont typeface="Arial" panose="020B0604020202020204" pitchFamily="34" charset="0"/>
              <a:buChar char="•"/>
              <a:defRPr/>
            </a:pPr>
            <a:r>
              <a:rPr lang="en-GB" sz="2400" dirty="0"/>
              <a:t>An overwhelming majority of survey respondents reported that they had faced barriers to promotion, with nine out of ten (90%) across further and higher education reporting that this had often or sometimes been the case for </a:t>
            </a:r>
            <a:r>
              <a:rPr lang="en-GB" sz="2400" dirty="0" smtClean="0"/>
              <a:t>them (UCU, 2016). </a:t>
            </a:r>
            <a:endParaRPr lang="en-GB" sz="2400" dirty="0"/>
          </a:p>
          <a:p>
            <a:pPr marL="342900" indent="-342900">
              <a:buFont typeface="Arial" panose="020B0604020202020204" pitchFamily="34" charset="0"/>
              <a:buChar char="•"/>
              <a:defRPr/>
            </a:pPr>
            <a:r>
              <a:rPr lang="en-GB" sz="2400" dirty="0"/>
              <a:t>In related questions, half (50%) of the respondents across both sectors did not agree they had been fully informed of the process of applying for promotion. That figure was marginally higher in further education (52%) than in higher education (47%). Three-fifths (59%) across both sectors reported that senior colleagues and managers had not supported them in seeking to progress their career. Just over half of respondents (52%) across both sectors did not see a positive future for their career with their current </a:t>
            </a:r>
            <a:r>
              <a:rPr lang="en-GB" sz="2400" dirty="0" smtClean="0"/>
              <a:t>employer (UCU, 2016) </a:t>
            </a:r>
            <a:endParaRPr lang="en-GB" sz="2400" dirty="0"/>
          </a:p>
          <a:p>
            <a:pPr marL="342900" indent="-342900">
              <a:buFont typeface="Arial" panose="020B0604020202020204" pitchFamily="34" charset="0"/>
              <a:buChar char="•"/>
              <a:defRPr/>
            </a:pPr>
            <a:r>
              <a:rPr lang="en-GB" sz="2400" dirty="0"/>
              <a:t>Another stark result to emerge from this survey was that seven out of ten respondents (71%) in post-16 education said they were ‘often’ or ‘sometimes’ subject to bullying and harassment from managers. The percentage was slightly larger in higher education (72%) than in further education (68</a:t>
            </a:r>
            <a:r>
              <a:rPr lang="en-GB" sz="2400" dirty="0" smtClean="0"/>
              <a:t>%)  (UCU, 2016)</a:t>
            </a:r>
            <a:endParaRPr lang="en-GB" sz="2400" dirty="0"/>
          </a:p>
        </p:txBody>
      </p:sp>
    </p:spTree>
    <p:extLst>
      <p:ext uri="{BB962C8B-B14F-4D97-AF65-F5344CB8AC3E}">
        <p14:creationId xmlns:p14="http://schemas.microsoft.com/office/powerpoint/2010/main" val="149098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a:xfrm>
            <a:off x="468313" y="260350"/>
            <a:ext cx="8258175" cy="936402"/>
          </a:xfrm>
        </p:spPr>
        <p:txBody>
          <a:bodyPr/>
          <a:lstStyle/>
          <a:p>
            <a:r>
              <a:rPr lang="en-US" altLang="en-US" dirty="0" smtClean="0">
                <a:solidFill>
                  <a:srgbClr val="FF0000"/>
                </a:solidFill>
              </a:rPr>
              <a:t>Black and minority ethnic academics</a:t>
            </a:r>
          </a:p>
        </p:txBody>
      </p:sp>
      <p:pic>
        <p:nvPicPr>
          <p:cNvPr id="3" name="Content Placeholder 2"/>
          <p:cNvPicPr>
            <a:picLocks noGrp="1" noChangeAspect="1"/>
          </p:cNvPicPr>
          <p:nvPr>
            <p:ph idx="4294967295"/>
          </p:nvPr>
        </p:nvPicPr>
        <p:blipFill>
          <a:blip r:embed="rId3"/>
          <a:stretch>
            <a:fillRect/>
          </a:stretch>
        </p:blipFill>
        <p:spPr>
          <a:xfrm>
            <a:off x="1357048" y="1773238"/>
            <a:ext cx="6034616" cy="4525962"/>
          </a:xfrm>
          <a:prstGeom prst="rect">
            <a:avLst/>
          </a:prstGeom>
        </p:spPr>
      </p:pic>
    </p:spTree>
    <p:extLst>
      <p:ext uri="{BB962C8B-B14F-4D97-AF65-F5344CB8AC3E}">
        <p14:creationId xmlns:p14="http://schemas.microsoft.com/office/powerpoint/2010/main" val="61186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468313" y="260350"/>
            <a:ext cx="8229600" cy="648370"/>
          </a:xfrm>
        </p:spPr>
        <p:txBody>
          <a:bodyPr/>
          <a:lstStyle/>
          <a:p>
            <a:r>
              <a:rPr lang="en-US" altLang="en-US" dirty="0" smtClean="0">
                <a:solidFill>
                  <a:srgbClr val="FF0000"/>
                </a:solidFill>
              </a:rPr>
              <a:t>BME female Professors in HE</a:t>
            </a:r>
          </a:p>
        </p:txBody>
      </p:sp>
      <p:sp>
        <p:nvSpPr>
          <p:cNvPr id="31747" name="Content Placeholder 2"/>
          <p:cNvSpPr>
            <a:spLocks noGrp="1"/>
          </p:cNvSpPr>
          <p:nvPr>
            <p:ph idx="4294967295"/>
          </p:nvPr>
        </p:nvSpPr>
        <p:spPr>
          <a:xfrm>
            <a:off x="380984" y="1124745"/>
            <a:ext cx="8316598" cy="3960440"/>
          </a:xfrm>
        </p:spPr>
        <p:txBody>
          <a:bodyPr>
            <a:noAutofit/>
          </a:bodyPr>
          <a:lstStyle/>
          <a:p>
            <a:r>
              <a:rPr lang="en-GB" altLang="en-US" sz="3200" dirty="0"/>
              <a:t>The largest proportion of BME female </a:t>
            </a:r>
            <a:r>
              <a:rPr lang="en-GB" altLang="en-US" sz="3200" dirty="0" smtClean="0"/>
              <a:t>professors was </a:t>
            </a:r>
            <a:r>
              <a:rPr lang="en-GB" altLang="en-US" sz="3200" dirty="0"/>
              <a:t>among Asian academics (3.2% compared </a:t>
            </a:r>
            <a:r>
              <a:rPr lang="en-GB" altLang="en-US" sz="3200" dirty="0" smtClean="0"/>
              <a:t>with 0.6</a:t>
            </a:r>
            <a:r>
              <a:rPr lang="en-GB" altLang="en-US" sz="3200" dirty="0"/>
              <a:t>% of black academics and 1.8%, 1.4% and 1.5% </a:t>
            </a:r>
            <a:r>
              <a:rPr lang="en-GB" altLang="en-US" sz="3200" dirty="0" smtClean="0"/>
              <a:t>of academics </a:t>
            </a:r>
            <a:r>
              <a:rPr lang="en-GB" altLang="en-US" sz="3200" dirty="0"/>
              <a:t>from Chinese, mixed and other </a:t>
            </a:r>
            <a:r>
              <a:rPr lang="en-GB" altLang="en-US" sz="3200" dirty="0" smtClean="0"/>
              <a:t>ethnic backgrounds</a:t>
            </a:r>
            <a:r>
              <a:rPr lang="en-GB" altLang="en-US" sz="3200" dirty="0"/>
              <a:t>, respectively). This was true for both UK </a:t>
            </a:r>
            <a:r>
              <a:rPr lang="en-GB" altLang="en-US" sz="3200" dirty="0" smtClean="0"/>
              <a:t>and non-UK nationals</a:t>
            </a:r>
            <a:r>
              <a:rPr lang="en-GB" altLang="en-US" sz="3200" dirty="0"/>
              <a:t> </a:t>
            </a:r>
            <a:r>
              <a:rPr lang="en-GB" altLang="en-US" sz="3200" dirty="0" smtClean="0"/>
              <a:t>(ECU, 2018)</a:t>
            </a:r>
            <a:endParaRPr lang="en-US" altLang="en-US" sz="3200" dirty="0" smtClean="0"/>
          </a:p>
        </p:txBody>
      </p:sp>
    </p:spTree>
    <p:extLst>
      <p:ext uri="{BB962C8B-B14F-4D97-AF65-F5344CB8AC3E}">
        <p14:creationId xmlns:p14="http://schemas.microsoft.com/office/powerpoint/2010/main" val="425636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Objectives</a:t>
            </a:r>
            <a:endParaRPr lang="en-GB" sz="3600" dirty="0"/>
          </a:p>
        </p:txBody>
      </p:sp>
      <p:sp>
        <p:nvSpPr>
          <p:cNvPr id="3" name="Content Placeholder 2"/>
          <p:cNvSpPr>
            <a:spLocks noGrp="1"/>
          </p:cNvSpPr>
          <p:nvPr>
            <p:ph idx="1"/>
          </p:nvPr>
        </p:nvSpPr>
        <p:spPr>
          <a:xfrm>
            <a:off x="215842" y="1772817"/>
            <a:ext cx="8316598" cy="3096343"/>
          </a:xfrm>
        </p:spPr>
        <p:txBody>
          <a:bodyPr>
            <a:normAutofit lnSpcReduction="10000"/>
          </a:bodyPr>
          <a:lstStyle/>
          <a:p>
            <a:pPr marL="457200" indent="-457200">
              <a:buFont typeface="Wingdings" panose="05000000000000000000" pitchFamily="2" charset="2"/>
              <a:buChar char="§"/>
            </a:pPr>
            <a:r>
              <a:rPr lang="en-GB" sz="2800" dirty="0" smtClean="0">
                <a:solidFill>
                  <a:schemeClr val="tx1"/>
                </a:solidFill>
              </a:rPr>
              <a:t>To critically reflect on Athena SWAN Initiatives in the UK since the inception of the awards</a:t>
            </a:r>
          </a:p>
          <a:p>
            <a:pPr marL="457200" indent="-457200">
              <a:buFont typeface="Wingdings" panose="05000000000000000000" pitchFamily="2" charset="2"/>
              <a:buChar char="§"/>
            </a:pPr>
            <a:r>
              <a:rPr lang="en-GB" sz="2800" dirty="0" smtClean="0">
                <a:solidFill>
                  <a:schemeClr val="tx1"/>
                </a:solidFill>
              </a:rPr>
              <a:t>To consider the challenges and opportunities for gender  and race equality and their intersections within neo-liberal contexts of Higher Education</a:t>
            </a:r>
          </a:p>
          <a:p>
            <a:pPr marL="457200" indent="-457200">
              <a:buFont typeface="Wingdings" panose="05000000000000000000" pitchFamily="2" charset="2"/>
              <a:buChar char="§"/>
            </a:pPr>
            <a:r>
              <a:rPr lang="en-GB" sz="2800" dirty="0" smtClean="0">
                <a:solidFill>
                  <a:schemeClr val="tx1"/>
                </a:solidFill>
              </a:rPr>
              <a:t>To consider ways forward</a:t>
            </a:r>
            <a:endParaRPr lang="en-GB" sz="2800" dirty="0">
              <a:solidFill>
                <a:schemeClr val="tx1"/>
              </a:solidFill>
            </a:endParaRPr>
          </a:p>
          <a:p>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2</a:t>
            </a:fld>
            <a:endParaRPr lang="en-GB"/>
          </a:p>
        </p:txBody>
      </p:sp>
    </p:spTree>
    <p:extLst>
      <p:ext uri="{BB962C8B-B14F-4D97-AF65-F5344CB8AC3E}">
        <p14:creationId xmlns:p14="http://schemas.microsoft.com/office/powerpoint/2010/main" val="82079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468313" y="260350"/>
            <a:ext cx="8229600" cy="936402"/>
          </a:xfrm>
        </p:spPr>
        <p:txBody>
          <a:bodyPr/>
          <a:lstStyle/>
          <a:p>
            <a:r>
              <a:rPr lang="en-US" altLang="en-US" dirty="0" smtClean="0">
                <a:solidFill>
                  <a:srgbClr val="FF0000"/>
                </a:solidFill>
              </a:rPr>
              <a:t>Female Black Professors</a:t>
            </a:r>
          </a:p>
        </p:txBody>
      </p:sp>
      <p:sp>
        <p:nvSpPr>
          <p:cNvPr id="31747" name="Content Placeholder 2"/>
          <p:cNvSpPr>
            <a:spLocks noGrp="1"/>
          </p:cNvSpPr>
          <p:nvPr>
            <p:ph idx="4294967295"/>
          </p:nvPr>
        </p:nvSpPr>
        <p:spPr>
          <a:xfrm>
            <a:off x="380984" y="836712"/>
            <a:ext cx="8316598" cy="5256584"/>
          </a:xfrm>
        </p:spPr>
        <p:txBody>
          <a:bodyPr>
            <a:normAutofit/>
          </a:bodyPr>
          <a:lstStyle/>
          <a:p>
            <a:r>
              <a:rPr lang="en-GB" altLang="en-US" sz="2800" dirty="0"/>
              <a:t>There are just 25 Black British female Professors in UK universities – the smallest group of Professors in terms of both race and </a:t>
            </a:r>
            <a:r>
              <a:rPr lang="en-GB" altLang="en-US" sz="2800" dirty="0" smtClean="0"/>
              <a:t>gender (</a:t>
            </a:r>
            <a:r>
              <a:rPr lang="en-GB" altLang="en-US" sz="2800" dirty="0" err="1" smtClean="0"/>
              <a:t>Rollock</a:t>
            </a:r>
            <a:r>
              <a:rPr lang="en-GB" altLang="en-US" sz="2800" dirty="0"/>
              <a:t>, </a:t>
            </a:r>
            <a:r>
              <a:rPr lang="en-GB" altLang="en-US" sz="2800" dirty="0" smtClean="0"/>
              <a:t>2019) the </a:t>
            </a:r>
            <a:r>
              <a:rPr lang="en-GB" altLang="en-US" sz="2800" dirty="0"/>
              <a:t>first study of its kind in the </a:t>
            </a:r>
            <a:r>
              <a:rPr lang="en-GB" altLang="en-US" sz="2800" dirty="0" smtClean="0"/>
              <a:t>UK</a:t>
            </a:r>
            <a:r>
              <a:rPr lang="en-GB" altLang="en-US" sz="2800" dirty="0"/>
              <a:t> </a:t>
            </a:r>
            <a:r>
              <a:rPr lang="en-GB" altLang="en-US" sz="2800" dirty="0" smtClean="0"/>
              <a:t>commissioned by UCU. </a:t>
            </a:r>
          </a:p>
          <a:p>
            <a:r>
              <a:rPr lang="en-GB" altLang="en-US" sz="2800" dirty="0" smtClean="0"/>
              <a:t>Among the findings were experiences of </a:t>
            </a:r>
            <a:r>
              <a:rPr lang="en-GB" altLang="en-US" sz="2800" dirty="0"/>
              <a:t>culture of explicit and passive bullying </a:t>
            </a:r>
            <a:r>
              <a:rPr lang="en-GB" altLang="en-US" sz="2800" dirty="0" smtClean="0"/>
              <a:t>along with </a:t>
            </a:r>
            <a:r>
              <a:rPr lang="en-GB" altLang="en-US" sz="2800" dirty="0"/>
              <a:t>racial stereotyping and racial </a:t>
            </a:r>
            <a:r>
              <a:rPr lang="en-GB" altLang="en-US" sz="2800" dirty="0" smtClean="0"/>
              <a:t>micro-aggressions; lack of transparency and fairness in promotion and progression; and exclusion by white females academics despite their commitment to feminism.</a:t>
            </a:r>
            <a:endParaRPr lang="en-US" altLang="en-US" sz="2800" dirty="0" smtClean="0"/>
          </a:p>
        </p:txBody>
      </p:sp>
    </p:spTree>
    <p:extLst>
      <p:ext uri="{BB962C8B-B14F-4D97-AF65-F5344CB8AC3E}">
        <p14:creationId xmlns:p14="http://schemas.microsoft.com/office/powerpoint/2010/main" val="348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926976"/>
          </a:xfrm>
        </p:spPr>
        <p:txBody>
          <a:bodyPr/>
          <a:lstStyle/>
          <a:p>
            <a:r>
              <a:rPr lang="en-GB" dirty="0" smtClean="0"/>
              <a:t> Black academic staff in HE</a:t>
            </a:r>
            <a:endParaRPr lang="en-GB" dirty="0"/>
          </a:p>
        </p:txBody>
      </p:sp>
      <p:pic>
        <p:nvPicPr>
          <p:cNvPr id="7" name="Content Placeholder 6"/>
          <p:cNvPicPr>
            <a:picLocks noGrp="1" noChangeAspect="1"/>
          </p:cNvPicPr>
          <p:nvPr>
            <p:ph idx="1"/>
          </p:nvPr>
        </p:nvPicPr>
        <p:blipFill>
          <a:blip r:embed="rId3"/>
          <a:stretch>
            <a:fillRect/>
          </a:stretch>
        </p:blipFill>
        <p:spPr>
          <a:xfrm>
            <a:off x="1357048" y="1773238"/>
            <a:ext cx="6034616" cy="4525962"/>
          </a:xfrm>
          <a:prstGeom prst="rect">
            <a:avLst/>
          </a:prstGeom>
        </p:spPr>
      </p:pic>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21</a:t>
            </a:fld>
            <a:endParaRPr lang="en-GB"/>
          </a:p>
        </p:txBody>
      </p:sp>
    </p:spTree>
    <p:extLst>
      <p:ext uri="{BB962C8B-B14F-4D97-AF65-F5344CB8AC3E}">
        <p14:creationId xmlns:p14="http://schemas.microsoft.com/office/powerpoint/2010/main" val="121670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468313" y="260350"/>
            <a:ext cx="8229600" cy="648370"/>
          </a:xfrm>
        </p:spPr>
        <p:txBody>
          <a:bodyPr>
            <a:normAutofit fontScale="90000"/>
          </a:bodyPr>
          <a:lstStyle/>
          <a:p>
            <a:r>
              <a:rPr lang="en-US" altLang="en-US" dirty="0" smtClean="0">
                <a:solidFill>
                  <a:srgbClr val="FF0000"/>
                </a:solidFill>
              </a:rPr>
              <a:t>Retention and Degree class between ethnic groups</a:t>
            </a:r>
          </a:p>
        </p:txBody>
      </p:sp>
      <p:sp>
        <p:nvSpPr>
          <p:cNvPr id="31747" name="Content Placeholder 2"/>
          <p:cNvSpPr>
            <a:spLocks noGrp="1"/>
          </p:cNvSpPr>
          <p:nvPr>
            <p:ph idx="4294967295"/>
          </p:nvPr>
        </p:nvSpPr>
        <p:spPr>
          <a:xfrm>
            <a:off x="380984" y="1052736"/>
            <a:ext cx="8316598" cy="5256584"/>
          </a:xfrm>
        </p:spPr>
        <p:txBody>
          <a:bodyPr>
            <a:normAutofit fontScale="92500"/>
          </a:bodyPr>
          <a:lstStyle/>
          <a:p>
            <a:r>
              <a:rPr lang="en-GB" sz="2800" dirty="0" smtClean="0"/>
              <a:t>There </a:t>
            </a:r>
            <a:r>
              <a:rPr lang="en-GB" sz="2800" dirty="0"/>
              <a:t>are significant variations in the outcomes of higher education between BME and white students. Retention rates are </a:t>
            </a:r>
            <a:r>
              <a:rPr lang="en-GB" sz="2800" dirty="0" smtClean="0"/>
              <a:t>lower </a:t>
            </a:r>
            <a:r>
              <a:rPr lang="en-GB" sz="2800" dirty="0"/>
              <a:t>for all ethnic groups (apart from students of Chinese and Indian ethnicity) compared with their white </a:t>
            </a:r>
            <a:r>
              <a:rPr lang="en-GB" sz="2800" dirty="0" smtClean="0"/>
              <a:t>peers from 2008 to 2015. </a:t>
            </a:r>
          </a:p>
          <a:p>
            <a:r>
              <a:rPr lang="en-GB" sz="2800" dirty="0" smtClean="0"/>
              <a:t>Furthermore </a:t>
            </a:r>
            <a:r>
              <a:rPr lang="en-GB" sz="2800" dirty="0"/>
              <a:t>students from a black Caribbean background have the highest non-continuation rates of all ethnic groups, demonstrating that issues for these students continue beyond entry to higher education. </a:t>
            </a:r>
            <a:endParaRPr lang="en-GB" sz="2800" dirty="0" smtClean="0"/>
          </a:p>
          <a:p>
            <a:r>
              <a:rPr lang="en-GB" sz="2800" dirty="0" smtClean="0">
                <a:hlinkClick r:id="rId3"/>
              </a:rPr>
              <a:t>https</a:t>
            </a:r>
            <a:r>
              <a:rPr lang="en-GB" sz="2800" dirty="0">
                <a:hlinkClick r:id="rId3"/>
              </a:rPr>
              <a:t>://www.officeforstudents.org.uk/data-and-analysis/differences-in-student-outcomes/ethnicity</a:t>
            </a:r>
            <a:r>
              <a:rPr lang="en-GB" sz="2800" dirty="0" smtClean="0">
                <a:hlinkClick r:id="rId3"/>
              </a:rPr>
              <a:t>/</a:t>
            </a:r>
            <a:endParaRPr lang="en-GB" sz="2800" dirty="0" smtClean="0"/>
          </a:p>
          <a:p>
            <a:endParaRPr lang="en-GB" sz="2800" dirty="0" smtClean="0"/>
          </a:p>
          <a:p>
            <a:endParaRPr lang="en-US" altLang="en-US" sz="2800" dirty="0" smtClean="0"/>
          </a:p>
        </p:txBody>
      </p:sp>
    </p:spTree>
    <p:extLst>
      <p:ext uri="{BB962C8B-B14F-4D97-AF65-F5344CB8AC3E}">
        <p14:creationId xmlns:p14="http://schemas.microsoft.com/office/powerpoint/2010/main" val="343261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468313" y="260350"/>
            <a:ext cx="8229600" cy="648370"/>
          </a:xfrm>
        </p:spPr>
        <p:txBody>
          <a:bodyPr>
            <a:normAutofit fontScale="90000"/>
          </a:bodyPr>
          <a:lstStyle/>
          <a:p>
            <a:r>
              <a:rPr lang="en-US" altLang="en-US" dirty="0" smtClean="0">
                <a:solidFill>
                  <a:srgbClr val="FF0000"/>
                </a:solidFill>
              </a:rPr>
              <a:t>Retention and Degree class between ethnic groups</a:t>
            </a:r>
          </a:p>
        </p:txBody>
      </p:sp>
      <p:sp>
        <p:nvSpPr>
          <p:cNvPr id="31747" name="Content Placeholder 2"/>
          <p:cNvSpPr>
            <a:spLocks noGrp="1"/>
          </p:cNvSpPr>
          <p:nvPr>
            <p:ph idx="4294967295"/>
          </p:nvPr>
        </p:nvSpPr>
        <p:spPr>
          <a:xfrm>
            <a:off x="380984" y="1196752"/>
            <a:ext cx="8316598" cy="5112568"/>
          </a:xfrm>
        </p:spPr>
        <p:txBody>
          <a:bodyPr>
            <a:normAutofit/>
          </a:bodyPr>
          <a:lstStyle/>
          <a:p>
            <a:r>
              <a:rPr lang="en-GB" sz="3200" dirty="0" smtClean="0"/>
              <a:t>Regardless </a:t>
            </a:r>
            <a:r>
              <a:rPr lang="en-GB" sz="3200" dirty="0"/>
              <a:t>of entry qualifications, the proportion of BME students achieving a first </a:t>
            </a:r>
            <a:r>
              <a:rPr lang="en-GB" sz="3200" dirty="0" smtClean="0"/>
              <a:t>or 2:1 was </a:t>
            </a:r>
            <a:r>
              <a:rPr lang="en-GB" sz="3200" dirty="0"/>
              <a:t>lower than their white </a:t>
            </a:r>
            <a:r>
              <a:rPr lang="en-GB" sz="3200" dirty="0" smtClean="0"/>
              <a:t>peers for 2015-16 . </a:t>
            </a:r>
            <a:r>
              <a:rPr lang="en-GB" sz="3200" dirty="0"/>
              <a:t>For the majority of entry qualifications the largest </a:t>
            </a:r>
            <a:r>
              <a:rPr lang="en-GB" sz="3200" dirty="0" smtClean="0"/>
              <a:t>differentials exist </a:t>
            </a:r>
            <a:r>
              <a:rPr lang="en-GB" sz="3200" dirty="0"/>
              <a:t>between black and white </a:t>
            </a:r>
            <a:r>
              <a:rPr lang="en-GB" sz="3200" dirty="0" smtClean="0"/>
              <a:t>graduates.</a:t>
            </a:r>
          </a:p>
          <a:p>
            <a:r>
              <a:rPr lang="en-GB" sz="3200" dirty="0">
                <a:hlinkClick r:id="rId3"/>
              </a:rPr>
              <a:t>https://www.officeforstudents.org.uk/data-and-analysis/differences-in-student-outcomes/ethnicity</a:t>
            </a:r>
            <a:r>
              <a:rPr lang="en-GB" sz="3200" dirty="0" smtClean="0">
                <a:hlinkClick r:id="rId3"/>
              </a:rPr>
              <a:t>/</a:t>
            </a:r>
            <a:endParaRPr lang="en-GB" sz="3200" dirty="0" smtClean="0"/>
          </a:p>
          <a:p>
            <a:endParaRPr lang="en-GB" sz="2800" dirty="0" smtClean="0"/>
          </a:p>
          <a:p>
            <a:endParaRPr lang="en-US" altLang="en-US" sz="2800" dirty="0" smtClean="0"/>
          </a:p>
        </p:txBody>
      </p:sp>
    </p:spTree>
    <p:extLst>
      <p:ext uri="{BB962C8B-B14F-4D97-AF65-F5344CB8AC3E}">
        <p14:creationId xmlns:p14="http://schemas.microsoft.com/office/powerpoint/2010/main" val="44176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15842" y="269776"/>
            <a:ext cx="8316598" cy="638944"/>
          </a:xfrm>
        </p:spPr>
        <p:txBody>
          <a:bodyPr/>
          <a:lstStyle/>
          <a:p>
            <a:r>
              <a:rPr lang="en-US" altLang="en-US" dirty="0" smtClean="0">
                <a:solidFill>
                  <a:srgbClr val="FF0000"/>
                </a:solidFill>
              </a:rPr>
              <a:t>Who benefits from Athena SWAN? </a:t>
            </a:r>
          </a:p>
        </p:txBody>
      </p:sp>
      <p:sp>
        <p:nvSpPr>
          <p:cNvPr id="5123" name="Content Placeholder 2"/>
          <p:cNvSpPr>
            <a:spLocks noGrp="1"/>
          </p:cNvSpPr>
          <p:nvPr>
            <p:ph idx="1"/>
          </p:nvPr>
        </p:nvSpPr>
        <p:spPr>
          <a:xfrm>
            <a:off x="215842" y="1052736"/>
            <a:ext cx="8316598" cy="4536504"/>
          </a:xfrm>
        </p:spPr>
        <p:txBody>
          <a:bodyPr>
            <a:noAutofit/>
          </a:bodyPr>
          <a:lstStyle/>
          <a:p>
            <a:r>
              <a:rPr lang="en-US" altLang="en-US" sz="2400" dirty="0" smtClean="0"/>
              <a:t>The only independent evaluation of Athena SWAN commissioned by ECU (</a:t>
            </a:r>
            <a:r>
              <a:rPr lang="en-US" altLang="en-US" sz="2400" dirty="0" err="1" smtClean="0"/>
              <a:t>Munir</a:t>
            </a:r>
            <a:r>
              <a:rPr lang="en-US" altLang="en-US" sz="2400" dirty="0" smtClean="0"/>
              <a:t> et al. 2014) has shown that academic/research staff were more satisfied with their career development and performance in the Silver award departments than staff in non award departments. </a:t>
            </a:r>
          </a:p>
          <a:p>
            <a:r>
              <a:rPr lang="en-US" altLang="en-US" sz="2400" dirty="0" smtClean="0"/>
              <a:t>Also this evaluation has shown that in all departments holding awards academic/research staff rated their Universities higher for the promotion of equality and diversity (Tsouroufli, 2018a:50)</a:t>
            </a:r>
          </a:p>
          <a:p>
            <a:r>
              <a:rPr lang="en-US" altLang="en-US" sz="2400" dirty="0" smtClean="0"/>
              <a:t>Limited impact of the charter on postgraduate students and no impact on undergraduate students ( </a:t>
            </a:r>
            <a:r>
              <a:rPr lang="en-US" altLang="en-US" sz="2400" dirty="0" err="1" smtClean="0"/>
              <a:t>Munir</a:t>
            </a:r>
            <a:r>
              <a:rPr lang="en-US" altLang="en-US" sz="2400" dirty="0" smtClean="0"/>
              <a:t> et al. 2014). </a:t>
            </a:r>
          </a:p>
        </p:txBody>
      </p:sp>
    </p:spTree>
    <p:extLst>
      <p:ext uri="{BB962C8B-B14F-4D97-AF65-F5344CB8AC3E}">
        <p14:creationId xmlns:p14="http://schemas.microsoft.com/office/powerpoint/2010/main" val="11251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710952"/>
          </a:xfrm>
        </p:spPr>
        <p:txBody>
          <a:bodyPr/>
          <a:lstStyle/>
          <a:p>
            <a:r>
              <a:rPr lang="en-GB" dirty="0"/>
              <a:t>Who benefits from Athena SWAN? </a:t>
            </a:r>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25</a:t>
            </a:fld>
            <a:endParaRPr lang="en-GB"/>
          </a:p>
        </p:txBody>
      </p:sp>
      <p:sp>
        <p:nvSpPr>
          <p:cNvPr id="8" name="Content Placeholder 2"/>
          <p:cNvSpPr>
            <a:spLocks noGrp="1"/>
          </p:cNvSpPr>
          <p:nvPr>
            <p:ph idx="1"/>
          </p:nvPr>
        </p:nvSpPr>
        <p:spPr>
          <a:xfrm>
            <a:off x="107504" y="836712"/>
            <a:ext cx="8316598" cy="5589586"/>
          </a:xfrm>
        </p:spPr>
        <p:txBody>
          <a:bodyPr>
            <a:noAutofit/>
          </a:bodyPr>
          <a:lstStyle/>
          <a:p>
            <a:r>
              <a:rPr lang="en-US" altLang="en-US" sz="2400" dirty="0" smtClean="0"/>
              <a:t>Research by Barnard (2107) conducted with Universities holding gold awards found that Athena Swan Charter rarely has impact on middle and senior management. </a:t>
            </a:r>
          </a:p>
          <a:p>
            <a:r>
              <a:rPr lang="en-US" altLang="en-US" sz="2400" dirty="0" smtClean="0"/>
              <a:t>Gregory-Smith (2015) analyzed data about clinical academic employment from UK medical schools and concluded that early adopters of Athena SWAN did not increase female participation by more than other schools that signed up later. His findings suggest that tying up Athena SWAN silver award status to research funding has not yet has a significant impact on women’s career in clinical medicine (Tsouroufli, 2018a, p.50).</a:t>
            </a:r>
          </a:p>
          <a:p>
            <a:r>
              <a:rPr lang="en-US" altLang="en-US" sz="2400" dirty="0" smtClean="0"/>
              <a:t>Research by Bhopal and Henderson (2019) has shown that gender equality has become a standard item on meeting agenda and appointment panels.</a:t>
            </a:r>
          </a:p>
          <a:p>
            <a:endParaRPr lang="en-US" altLang="en-US" sz="2000" dirty="0" smtClean="0"/>
          </a:p>
        </p:txBody>
      </p:sp>
    </p:spTree>
    <p:extLst>
      <p:ext uri="{BB962C8B-B14F-4D97-AF65-F5344CB8AC3E}">
        <p14:creationId xmlns:p14="http://schemas.microsoft.com/office/powerpoint/2010/main" val="16222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7"/>
            <a:ext cx="8316598" cy="566936"/>
          </a:xfrm>
        </p:spPr>
        <p:txBody>
          <a:bodyPr/>
          <a:lstStyle/>
          <a:p>
            <a:r>
              <a:rPr lang="en-GB" dirty="0" smtClean="0">
                <a:solidFill>
                  <a:srgbClr val="FF0000"/>
                </a:solidFill>
              </a:rPr>
              <a:t>Gender Equality in HE: a neo-liberal project?</a:t>
            </a:r>
            <a:endParaRPr lang="en-GB" dirty="0">
              <a:solidFill>
                <a:srgbClr val="FF0000"/>
              </a:solidFill>
            </a:endParaRPr>
          </a:p>
        </p:txBody>
      </p:sp>
      <p:sp>
        <p:nvSpPr>
          <p:cNvPr id="3" name="Content Placeholder 2"/>
          <p:cNvSpPr>
            <a:spLocks noGrp="1"/>
          </p:cNvSpPr>
          <p:nvPr>
            <p:ph idx="1"/>
          </p:nvPr>
        </p:nvSpPr>
        <p:spPr>
          <a:xfrm>
            <a:off x="215842" y="980728"/>
            <a:ext cx="8316598" cy="5184575"/>
          </a:xfrm>
        </p:spPr>
        <p:txBody>
          <a:bodyPr>
            <a:noAutofit/>
          </a:bodyPr>
          <a:lstStyle/>
          <a:p>
            <a:r>
              <a:rPr lang="en-GB" sz="2400" dirty="0" smtClean="0"/>
              <a:t>Miriam David (2015:10) argues that patriarchy or hegemonic masculinity in HE is strongly felt and experienced despite women’s and feminist involvements. </a:t>
            </a:r>
          </a:p>
          <a:p>
            <a:r>
              <a:rPr lang="en-GB" sz="2400" dirty="0" smtClean="0"/>
              <a:t>Gender equality a popular discourse and innocuous practice embraced by governments, European commission and UNESCO but how is it being interpreted across educational and national contexts? </a:t>
            </a:r>
          </a:p>
          <a:p>
            <a:r>
              <a:rPr lang="en-GB" sz="2400" dirty="0" err="1" smtClean="0"/>
              <a:t>Tzanakou</a:t>
            </a:r>
            <a:r>
              <a:rPr lang="en-GB" sz="2400" dirty="0" smtClean="0"/>
              <a:t> and Pearce (2019:1191) argue that gender equality programmes in universities and colleges may operate as a form of ‘moderate feminism’ They also argue that equality programmes such as Athena SWAN are often poorly design to address complex issues such as intersectional identities. </a:t>
            </a:r>
          </a:p>
          <a:p>
            <a:endParaRPr lang="en-GB" sz="2400" dirty="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26</a:t>
            </a:fld>
            <a:endParaRPr lang="en-GB"/>
          </a:p>
        </p:txBody>
      </p:sp>
    </p:spTree>
    <p:extLst>
      <p:ext uri="{BB962C8B-B14F-4D97-AF65-F5344CB8AC3E}">
        <p14:creationId xmlns:p14="http://schemas.microsoft.com/office/powerpoint/2010/main" val="254853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5842" y="269776"/>
            <a:ext cx="8316598" cy="926976"/>
          </a:xfrm>
        </p:spPr>
        <p:txBody>
          <a:bodyPr>
            <a:normAutofit fontScale="90000"/>
          </a:bodyPr>
          <a:lstStyle/>
          <a:p>
            <a:pPr eaLnBrk="1" hangingPunct="1"/>
            <a:r>
              <a:rPr lang="en-GB" altLang="en-US" dirty="0" smtClean="0"/>
              <a:t> Race Equality Programmes in HE: Another neo-liberal project? </a:t>
            </a:r>
          </a:p>
        </p:txBody>
      </p:sp>
      <p:sp>
        <p:nvSpPr>
          <p:cNvPr id="3" name="Content Placeholder 2"/>
          <p:cNvSpPr>
            <a:spLocks noGrp="1"/>
          </p:cNvSpPr>
          <p:nvPr>
            <p:ph idx="1"/>
          </p:nvPr>
        </p:nvSpPr>
        <p:spPr>
          <a:xfrm>
            <a:off x="215842" y="1556792"/>
            <a:ext cx="8316598" cy="3672408"/>
          </a:xfrm>
        </p:spPr>
        <p:txBody>
          <a:bodyPr>
            <a:normAutofit/>
          </a:bodyPr>
          <a:lstStyle/>
          <a:p>
            <a:pPr marL="285750" indent="-285750" eaLnBrk="1" hangingPunct="1">
              <a:buFont typeface="Arial" panose="020B0604020202020204" pitchFamily="34" charset="0"/>
              <a:buChar char="•"/>
              <a:defRPr/>
            </a:pPr>
            <a:r>
              <a:rPr lang="en-GB" sz="3200" dirty="0" smtClean="0">
                <a:solidFill>
                  <a:schemeClr val="tx1"/>
                </a:solidFill>
              </a:rPr>
              <a:t>Bhopal argues ‘that as long as white privilege is not threatened white groups are supportive of diversity and inclusive programmes such as affirmative action. Consequently they can sell themselves as diverse as long as their white privilege remains intact’ (2018:103)</a:t>
            </a:r>
          </a:p>
          <a:p>
            <a:pPr marL="285750" indent="-285750" eaLnBrk="1" hangingPunct="1">
              <a:buFont typeface="Arial" panose="020B0604020202020204" pitchFamily="34" charset="0"/>
              <a:buChar char="•"/>
              <a:defRPr/>
            </a:pPr>
            <a:endParaRPr lang="en-GB" sz="2400" dirty="0" smtClean="0">
              <a:solidFill>
                <a:schemeClr val="tx1"/>
              </a:solidFill>
            </a:endParaRPr>
          </a:p>
        </p:txBody>
      </p:sp>
    </p:spTree>
    <p:extLst>
      <p:ext uri="{BB962C8B-B14F-4D97-AF65-F5344CB8AC3E}">
        <p14:creationId xmlns:p14="http://schemas.microsoft.com/office/powerpoint/2010/main" val="42488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White privilege </a:t>
            </a:r>
            <a:endParaRPr lang="en-GB" sz="3600" dirty="0"/>
          </a:p>
        </p:txBody>
      </p:sp>
      <p:sp>
        <p:nvSpPr>
          <p:cNvPr id="3" name="Content Placeholder 2"/>
          <p:cNvSpPr>
            <a:spLocks noGrp="1"/>
          </p:cNvSpPr>
          <p:nvPr>
            <p:ph idx="1"/>
          </p:nvPr>
        </p:nvSpPr>
        <p:spPr>
          <a:xfrm>
            <a:off x="333218" y="1556792"/>
            <a:ext cx="8316598" cy="4087336"/>
          </a:xfrm>
        </p:spPr>
        <p:txBody>
          <a:bodyPr>
            <a:normAutofit/>
          </a:bodyPr>
          <a:lstStyle/>
          <a:p>
            <a:r>
              <a:rPr lang="en-GB" sz="2800" dirty="0"/>
              <a:t>Peggy Macintosh argues that ‘white privilege is like an invisible weightless knapsack of special provisions, maps passports, visas, clothes and tools’ (1988:3)</a:t>
            </a:r>
          </a:p>
          <a:p>
            <a:r>
              <a:rPr lang="en-GB" sz="2800" dirty="0" smtClean="0"/>
              <a:t>'There </a:t>
            </a:r>
            <a:r>
              <a:rPr lang="en-GB" sz="2800" dirty="0"/>
              <a:t>are different shades of whiteness: acceptable and unacceptable/legitimate and illegitimate forms of whiteness - and some groups represent an unacceptable form of whiteness' </a:t>
            </a:r>
            <a:r>
              <a:rPr lang="en-GB" sz="2800" dirty="0" smtClean="0"/>
              <a:t>(Bhopal, 2018:46</a:t>
            </a:r>
            <a:r>
              <a:rPr lang="en-GB" sz="2800" dirty="0"/>
              <a:t>).</a:t>
            </a:r>
          </a:p>
        </p:txBody>
      </p:sp>
      <p:sp>
        <p:nvSpPr>
          <p:cNvPr id="6" name="Slide Number Placeholder 5"/>
          <p:cNvSpPr>
            <a:spLocks noGrp="1"/>
          </p:cNvSpPr>
          <p:nvPr>
            <p:ph type="sldNum" sz="quarter" idx="12"/>
          </p:nvPr>
        </p:nvSpPr>
        <p:spPr/>
        <p:txBody>
          <a:bodyPr/>
          <a:lstStyle/>
          <a:p>
            <a:fld id="{786194A1-5B28-41B4-A256-7AB656992733}" type="slidenum">
              <a:rPr lang="en-GB" smtClean="0"/>
              <a:t>28</a:t>
            </a:fld>
            <a:endParaRPr lang="en-GB"/>
          </a:p>
        </p:txBody>
      </p:sp>
    </p:spTree>
    <p:extLst>
      <p:ext uri="{BB962C8B-B14F-4D97-AF65-F5344CB8AC3E}">
        <p14:creationId xmlns:p14="http://schemas.microsoft.com/office/powerpoint/2010/main" val="291459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15842" y="269776"/>
            <a:ext cx="8316598" cy="782960"/>
          </a:xfrm>
        </p:spPr>
        <p:txBody>
          <a:bodyPr>
            <a:normAutofit fontScale="90000"/>
          </a:bodyPr>
          <a:lstStyle/>
          <a:p>
            <a:r>
              <a:rPr lang="en-GB" dirty="0" smtClean="0"/>
              <a:t>Gender Equality, neo-liberalism and the corporate University</a:t>
            </a:r>
          </a:p>
        </p:txBody>
      </p:sp>
      <p:sp>
        <p:nvSpPr>
          <p:cNvPr id="41987" name="Rectangle 3"/>
          <p:cNvSpPr>
            <a:spLocks noGrp="1" noChangeArrowheads="1"/>
          </p:cNvSpPr>
          <p:nvPr>
            <p:ph type="body" idx="1"/>
          </p:nvPr>
        </p:nvSpPr>
        <p:spPr>
          <a:xfrm>
            <a:off x="215842" y="1268760"/>
            <a:ext cx="8316598" cy="5112568"/>
          </a:xfrm>
        </p:spPr>
        <p:txBody>
          <a:bodyPr>
            <a:noAutofit/>
          </a:bodyPr>
          <a:lstStyle/>
          <a:p>
            <a:pPr>
              <a:lnSpc>
                <a:spcPct val="90000"/>
              </a:lnSpc>
            </a:pPr>
            <a:r>
              <a:rPr lang="en-GB" sz="2500" dirty="0">
                <a:solidFill>
                  <a:schemeClr val="tx1"/>
                </a:solidFill>
              </a:rPr>
              <a:t>Despite the popular discourse of a “female future” (</a:t>
            </a:r>
            <a:r>
              <a:rPr lang="en-GB" sz="2500" dirty="0" err="1">
                <a:solidFill>
                  <a:schemeClr val="tx1"/>
                </a:solidFill>
              </a:rPr>
              <a:t>Leathwood</a:t>
            </a:r>
            <a:r>
              <a:rPr lang="en-GB" sz="2500" dirty="0">
                <a:solidFill>
                  <a:schemeClr val="tx1"/>
                </a:solidFill>
              </a:rPr>
              <a:t>, </a:t>
            </a:r>
            <a:r>
              <a:rPr lang="en-GB" sz="2500" dirty="0" smtClean="0">
                <a:solidFill>
                  <a:schemeClr val="tx1"/>
                </a:solidFill>
              </a:rPr>
              <a:t>2005: </a:t>
            </a:r>
            <a:r>
              <a:rPr lang="en-GB" sz="2500" dirty="0">
                <a:solidFill>
                  <a:schemeClr val="tx1"/>
                </a:solidFill>
              </a:rPr>
              <a:t>387), the corporatisation of higher education has not led reduced gender, racial and class inequalities in the academic profession (Blackmore, 2002; Ozbilgin, 2009). </a:t>
            </a:r>
            <a:endParaRPr lang="en-GB" sz="2500" dirty="0" smtClean="0">
              <a:solidFill>
                <a:schemeClr val="tx1"/>
              </a:solidFill>
            </a:endParaRPr>
          </a:p>
          <a:p>
            <a:pPr>
              <a:lnSpc>
                <a:spcPct val="90000"/>
              </a:lnSpc>
            </a:pPr>
            <a:r>
              <a:rPr lang="en-GB" sz="2500" dirty="0" smtClean="0">
                <a:solidFill>
                  <a:schemeClr val="tx1"/>
                </a:solidFill>
              </a:rPr>
              <a:t>Current </a:t>
            </a:r>
            <a:r>
              <a:rPr lang="en-GB" sz="2500" dirty="0">
                <a:solidFill>
                  <a:schemeClr val="tx1"/>
                </a:solidFill>
              </a:rPr>
              <a:t>economist and neoliberal discourses treat women and men similarly in demanding particular kinds of work and a particular orientation of work without acknowledging the gendered implications of these practices (Currie et al., </a:t>
            </a:r>
            <a:r>
              <a:rPr lang="en-GB" sz="2500" dirty="0" smtClean="0">
                <a:solidFill>
                  <a:schemeClr val="tx1"/>
                </a:solidFill>
              </a:rPr>
              <a:t>2000; Tsouroufli, 2012:2)</a:t>
            </a:r>
          </a:p>
          <a:p>
            <a:pPr>
              <a:lnSpc>
                <a:spcPct val="90000"/>
              </a:lnSpc>
            </a:pPr>
            <a:r>
              <a:rPr lang="en-GB" sz="2500" dirty="0" smtClean="0">
                <a:solidFill>
                  <a:schemeClr val="tx1"/>
                </a:solidFill>
              </a:rPr>
              <a:t>Emphasis on research performativity, the REF, and recently impact  case studies have had negative implications for women’s careers (</a:t>
            </a:r>
            <a:r>
              <a:rPr lang="en-GB" sz="2500" dirty="0" err="1" smtClean="0">
                <a:solidFill>
                  <a:schemeClr val="tx1"/>
                </a:solidFill>
              </a:rPr>
              <a:t>Bagihole</a:t>
            </a:r>
            <a:r>
              <a:rPr lang="en-GB" sz="2500" dirty="0" smtClean="0">
                <a:solidFill>
                  <a:schemeClr val="tx1"/>
                </a:solidFill>
              </a:rPr>
              <a:t>, 1993; Yarrow and Davis, 2018)</a:t>
            </a:r>
          </a:p>
        </p:txBody>
      </p:sp>
    </p:spTree>
    <p:extLst>
      <p:ext uri="{BB962C8B-B14F-4D97-AF65-F5344CB8AC3E}">
        <p14:creationId xmlns:p14="http://schemas.microsoft.com/office/powerpoint/2010/main" val="255184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854968"/>
          </a:xfrm>
        </p:spPr>
        <p:txBody>
          <a:bodyPr/>
          <a:lstStyle/>
          <a:p>
            <a:r>
              <a:rPr lang="en-GB" dirty="0" smtClean="0"/>
              <a:t>Athena SWAN 2005 and post-2015</a:t>
            </a:r>
            <a:endParaRPr lang="en-GB" dirty="0"/>
          </a:p>
        </p:txBody>
      </p:sp>
      <p:sp>
        <p:nvSpPr>
          <p:cNvPr id="3" name="Content Placeholder 2"/>
          <p:cNvSpPr>
            <a:spLocks noGrp="1"/>
          </p:cNvSpPr>
          <p:nvPr>
            <p:ph idx="1"/>
          </p:nvPr>
        </p:nvSpPr>
        <p:spPr>
          <a:xfrm>
            <a:off x="215842" y="908720"/>
            <a:ext cx="8316598" cy="5256584"/>
          </a:xfrm>
        </p:spPr>
        <p:txBody>
          <a:bodyPr>
            <a:noAutofit/>
          </a:bodyPr>
          <a:lstStyle/>
          <a:p>
            <a:r>
              <a:rPr lang="en-GB" sz="2400" dirty="0" smtClean="0"/>
              <a:t>Athena Swan was formally launched in the UK in 2005 at the Institute of Physics with the support of ECU and UK Research Councils. The first awards were conferred in 2006. </a:t>
            </a:r>
          </a:p>
          <a:p>
            <a:r>
              <a:rPr lang="en-GB" sz="2400" dirty="0" smtClean="0"/>
              <a:t>The requirements and prerequisites for Bronze, Silver and Gold awards as well as the principles of Athena SWAN have been adapted  to address the under-representation of women in senior roles in arts, humanities, social sciences, business and law (AHSSBL); to address the gender pay gap; the intersections of gender with other factors and the challenges that transsexual staff and students face in higher education. Athena SWAN charter now covers women in academic roles in all disciplines,  professional and support staff.</a:t>
            </a:r>
          </a:p>
          <a:p>
            <a:endParaRPr lang="en-GB" sz="2800" dirty="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3</a:t>
            </a:fld>
            <a:endParaRPr lang="en-GB"/>
          </a:p>
        </p:txBody>
      </p:sp>
    </p:spTree>
    <p:extLst>
      <p:ext uri="{BB962C8B-B14F-4D97-AF65-F5344CB8AC3E}">
        <p14:creationId xmlns:p14="http://schemas.microsoft.com/office/powerpoint/2010/main" val="238409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854968"/>
          </a:xfrm>
        </p:spPr>
        <p:txBody>
          <a:bodyPr>
            <a:normAutofit fontScale="90000"/>
          </a:bodyPr>
          <a:lstStyle/>
          <a:p>
            <a:pPr eaLnBrk="1" hangingPunct="1">
              <a:defRPr/>
            </a:pPr>
            <a:r>
              <a:rPr lang="en-US" dirty="0" smtClean="0">
                <a:effectLst>
                  <a:outerShdw blurRad="38100" dist="38100" dir="2700000" algn="tl">
                    <a:srgbClr val="C0C0C0"/>
                  </a:outerShdw>
                </a:effectLst>
              </a:rPr>
              <a:t>Neo-liberalism posing new challenges for women in HE</a:t>
            </a:r>
          </a:p>
        </p:txBody>
      </p:sp>
      <p:sp>
        <p:nvSpPr>
          <p:cNvPr id="17411" name="Content Placeholder 2"/>
          <p:cNvSpPr>
            <a:spLocks noGrp="1"/>
          </p:cNvSpPr>
          <p:nvPr>
            <p:ph idx="1"/>
          </p:nvPr>
        </p:nvSpPr>
        <p:spPr>
          <a:xfrm>
            <a:off x="215842" y="1268760"/>
            <a:ext cx="8316598" cy="4680520"/>
          </a:xfrm>
        </p:spPr>
        <p:txBody>
          <a:bodyPr>
            <a:normAutofit fontScale="92500" lnSpcReduction="10000"/>
          </a:bodyPr>
          <a:lstStyle/>
          <a:p>
            <a:r>
              <a:rPr lang="en-GB" altLang="en-US" sz="2400" dirty="0">
                <a:ea typeface="ＭＳ Ｐゴシック" panose="020B0600070205080204" pitchFamily="34" charset="-128"/>
              </a:rPr>
              <a:t>The neo-liberal and meritocratic logic that drives higher education turns attention on the individual and not on the social structures, discourses and cultures that are implicated in the reproduction of inequalities (Ozbilgin 2009; </a:t>
            </a:r>
            <a:r>
              <a:rPr lang="en-GB" altLang="en-US" sz="2400" dirty="0" smtClean="0">
                <a:ea typeface="ＭＳ Ｐゴシック" panose="020B0600070205080204" pitchFamily="34" charset="-128"/>
              </a:rPr>
              <a:t>Morley, </a:t>
            </a:r>
            <a:r>
              <a:rPr lang="en-GB" altLang="en-US" sz="2400" dirty="0">
                <a:ea typeface="ＭＳ Ｐゴシック" panose="020B0600070205080204" pitchFamily="34" charset="-128"/>
              </a:rPr>
              <a:t>2011). </a:t>
            </a:r>
            <a:endParaRPr lang="en-GB" altLang="en-US" sz="2400" dirty="0" smtClean="0">
              <a:ea typeface="ＭＳ Ｐゴシック" panose="020B0600070205080204" pitchFamily="34" charset="-128"/>
            </a:endParaRPr>
          </a:p>
          <a:p>
            <a:r>
              <a:rPr lang="en-GB" altLang="en-US" sz="2400" dirty="0" smtClean="0">
                <a:ea typeface="ＭＳ Ｐゴシック" panose="020B0600070205080204" pitchFamily="34" charset="-128"/>
              </a:rPr>
              <a:t>It </a:t>
            </a:r>
            <a:r>
              <a:rPr lang="en-GB" altLang="en-US" sz="2400" dirty="0">
                <a:ea typeface="ＭＳ Ｐゴシック" panose="020B0600070205080204" pitchFamily="34" charset="-128"/>
              </a:rPr>
              <a:t>has posed new challenges for women through the operation of masculinist discourses of success and academic conduct, which sustain power relations and reproduce gendered divisions of labour, ideologies and structures within gendered organisations (</a:t>
            </a:r>
            <a:r>
              <a:rPr lang="en-GB" altLang="en-US" sz="2400" dirty="0" smtClean="0">
                <a:ea typeface="ＭＳ Ｐゴシック" panose="020B0600070205080204" pitchFamily="34" charset="-128"/>
              </a:rPr>
              <a:t>Acker, </a:t>
            </a:r>
            <a:r>
              <a:rPr lang="en-GB" altLang="en-US" sz="2400" dirty="0">
                <a:ea typeface="ＭＳ Ｐゴシック" panose="020B0600070205080204" pitchFamily="34" charset="-128"/>
              </a:rPr>
              <a:t>2006). </a:t>
            </a:r>
            <a:endParaRPr lang="en-GB" altLang="en-US" sz="2400" dirty="0" smtClean="0">
              <a:ea typeface="ＭＳ Ｐゴシック" panose="020B0600070205080204" pitchFamily="34" charset="-128"/>
            </a:endParaRPr>
          </a:p>
          <a:p>
            <a:r>
              <a:rPr lang="en-GB" altLang="en-US" sz="2400" dirty="0" smtClean="0">
                <a:ea typeface="ＭＳ Ｐゴシック" panose="020B0600070205080204" pitchFamily="34" charset="-128"/>
              </a:rPr>
              <a:t>The </a:t>
            </a:r>
            <a:r>
              <a:rPr lang="en-GB" altLang="en-US" sz="2400" dirty="0">
                <a:ea typeface="ＭＳ Ｐゴシック" panose="020B0600070205080204" pitchFamily="34" charset="-128"/>
              </a:rPr>
              <a:t>emergence of individualism has also had implications for gender and higher education pedagogies which have become linked to the interests of students–consumers and the interests of Universities to compete for the best students in a competitive higher education market (</a:t>
            </a:r>
            <a:r>
              <a:rPr lang="en-GB" altLang="en-US" sz="2400" dirty="0" smtClean="0">
                <a:ea typeface="ＭＳ Ｐゴシック" panose="020B0600070205080204" pitchFamily="34" charset="-128"/>
              </a:rPr>
              <a:t>Burke, 2015; Tsouroufli, 2016:46). </a:t>
            </a:r>
            <a:endParaRPr lang="en-US" altLang="en-US" sz="2400" dirty="0" smtClean="0">
              <a:ea typeface="ＭＳ Ｐゴシック" panose="020B0600070205080204" pitchFamily="34" charset="-128"/>
            </a:endParaRPr>
          </a:p>
        </p:txBody>
      </p:sp>
    </p:spTree>
    <p:extLst>
      <p:ext uri="{BB962C8B-B14F-4D97-AF65-F5344CB8AC3E}">
        <p14:creationId xmlns:p14="http://schemas.microsoft.com/office/powerpoint/2010/main" val="129320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854968"/>
          </a:xfrm>
        </p:spPr>
        <p:txBody>
          <a:bodyPr/>
          <a:lstStyle/>
          <a:p>
            <a:r>
              <a:rPr lang="en-GB" dirty="0" smtClean="0"/>
              <a:t> Gender Equality and neo-liberalism in the UK</a:t>
            </a:r>
            <a:endParaRPr lang="en-GB" dirty="0"/>
          </a:p>
        </p:txBody>
      </p:sp>
      <p:sp>
        <p:nvSpPr>
          <p:cNvPr id="3" name="Content Placeholder 2"/>
          <p:cNvSpPr>
            <a:spLocks noGrp="1"/>
          </p:cNvSpPr>
          <p:nvPr>
            <p:ph idx="1"/>
          </p:nvPr>
        </p:nvSpPr>
        <p:spPr>
          <a:xfrm>
            <a:off x="251520" y="1124744"/>
            <a:ext cx="8712968" cy="4896544"/>
          </a:xfrm>
        </p:spPr>
        <p:txBody>
          <a:bodyPr>
            <a:noAutofit/>
          </a:bodyPr>
          <a:lstStyle/>
          <a:p>
            <a:r>
              <a:rPr lang="en-GB" sz="2800" dirty="0" smtClean="0"/>
              <a:t>Although some authors argue that market liberalisation has contributed to women’s empowerment because of higher participation rates, evidence suggests that while neo-liberal policies in Britain have given rise to what critics call a ‘feminization’ labour, they have also been accompanied by a deterioration of working conditions-casualization, </a:t>
            </a:r>
            <a:r>
              <a:rPr lang="en-GB" sz="2800" dirty="0" err="1" smtClean="0"/>
              <a:t>flexibilisation</a:t>
            </a:r>
            <a:r>
              <a:rPr lang="en-GB" sz="2800" dirty="0" smtClean="0"/>
              <a:t> and low wages. The pay and prospects gap was found to be relatively high in Britain compared to many other OECD countries (</a:t>
            </a:r>
            <a:r>
              <a:rPr lang="en-GB" sz="2800" dirty="0" err="1" smtClean="0"/>
              <a:t>Dalingwater</a:t>
            </a:r>
            <a:r>
              <a:rPr lang="en-GB" sz="2800" dirty="0" smtClean="0"/>
              <a:t>, 2018:9). </a:t>
            </a:r>
          </a:p>
        </p:txBody>
      </p:sp>
    </p:spTree>
    <p:extLst>
      <p:ext uri="{BB962C8B-B14F-4D97-AF65-F5344CB8AC3E}">
        <p14:creationId xmlns:p14="http://schemas.microsoft.com/office/powerpoint/2010/main" val="388266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15842" y="269776"/>
            <a:ext cx="8316598" cy="998984"/>
          </a:xfrm>
        </p:spPr>
        <p:txBody>
          <a:bodyPr/>
          <a:lstStyle/>
          <a:p>
            <a:r>
              <a:rPr lang="en-US" altLang="en-US" sz="2800" dirty="0" smtClean="0">
                <a:solidFill>
                  <a:srgbClr val="FF0000"/>
                </a:solidFill>
              </a:rPr>
              <a:t>Athen</a:t>
            </a:r>
            <a:r>
              <a:rPr lang="en-US" altLang="en-US" dirty="0" smtClean="0">
                <a:solidFill>
                  <a:srgbClr val="FF0000"/>
                </a:solidFill>
              </a:rPr>
              <a:t>a SWAN: Inclusivity and Intersectionality</a:t>
            </a:r>
            <a:endParaRPr lang="en-US" altLang="en-US" sz="2800" dirty="0" smtClean="0">
              <a:solidFill>
                <a:srgbClr val="FF0000"/>
              </a:solidFill>
            </a:endParaRPr>
          </a:p>
        </p:txBody>
      </p:sp>
      <p:sp>
        <p:nvSpPr>
          <p:cNvPr id="3075" name="Content Placeholder 2"/>
          <p:cNvSpPr>
            <a:spLocks noGrp="1"/>
          </p:cNvSpPr>
          <p:nvPr>
            <p:ph idx="1"/>
          </p:nvPr>
        </p:nvSpPr>
        <p:spPr>
          <a:xfrm>
            <a:off x="457200" y="1484785"/>
            <a:ext cx="8229600" cy="4176464"/>
          </a:xfrm>
        </p:spPr>
        <p:txBody>
          <a:bodyPr>
            <a:normAutofit/>
          </a:bodyPr>
          <a:lstStyle/>
          <a:p>
            <a:r>
              <a:rPr lang="en-GB" altLang="en-US" sz="3200" dirty="0"/>
              <a:t>Intersectionality means recognising that people’s identities and social positions are shaped by multiple factors, which create unique experiences and perspectives. A person is not, for example, a woman on one hand and disabled on the other; rather they are the combination of these at the same time, </a:t>
            </a:r>
            <a:r>
              <a:rPr lang="en-GB" altLang="en-US" sz="3200" dirty="0" smtClean="0"/>
              <a:t>i.e. </a:t>
            </a:r>
            <a:r>
              <a:rPr lang="en-GB" altLang="en-US" sz="3200" dirty="0"/>
              <a:t>a disabled woman (ECU, 2018</a:t>
            </a:r>
            <a:r>
              <a:rPr lang="en-GB" altLang="en-US" sz="3200" dirty="0" smtClean="0"/>
              <a:t>).</a:t>
            </a:r>
            <a:endParaRPr lang="en-GB" altLang="en-US" sz="3200" dirty="0"/>
          </a:p>
        </p:txBody>
      </p:sp>
    </p:spTree>
    <p:extLst>
      <p:ext uri="{BB962C8B-B14F-4D97-AF65-F5344CB8AC3E}">
        <p14:creationId xmlns:p14="http://schemas.microsoft.com/office/powerpoint/2010/main" val="229449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1070992"/>
          </a:xfrm>
        </p:spPr>
        <p:txBody>
          <a:bodyPr/>
          <a:lstStyle/>
          <a:p>
            <a:r>
              <a:rPr lang="en-GB" dirty="0" smtClean="0"/>
              <a:t>Intersectionality in the post-2015 Athena Swan period</a:t>
            </a:r>
            <a:endParaRPr lang="en-GB" dirty="0"/>
          </a:p>
        </p:txBody>
      </p:sp>
      <p:sp>
        <p:nvSpPr>
          <p:cNvPr id="3" name="Content Placeholder 2"/>
          <p:cNvSpPr>
            <a:spLocks noGrp="1"/>
          </p:cNvSpPr>
          <p:nvPr>
            <p:ph idx="1"/>
          </p:nvPr>
        </p:nvSpPr>
        <p:spPr>
          <a:xfrm>
            <a:off x="107504" y="1484784"/>
            <a:ext cx="8316598" cy="4680520"/>
          </a:xfrm>
        </p:spPr>
        <p:txBody>
          <a:bodyPr>
            <a:normAutofit fontScale="77500" lnSpcReduction="20000"/>
          </a:bodyPr>
          <a:lstStyle/>
          <a:p>
            <a:r>
              <a:rPr lang="en-GB" sz="3100" dirty="0" smtClean="0"/>
              <a:t>Interest in intersectionality research has increased and some very good initiatives have been led by Universities. Bristol Dental School has made a strong commitment to promote ethnic diversity including conducting qualitative research with BAME students.</a:t>
            </a:r>
          </a:p>
          <a:p>
            <a:r>
              <a:rPr lang="en-GB" sz="3100" dirty="0" smtClean="0"/>
              <a:t>Leeds Beckett University, which joined the Athena SWAN in 2014, added intersectional objectives in its outreach activities including the </a:t>
            </a:r>
            <a:r>
              <a:rPr lang="en-GB" sz="3100" dirty="0" err="1" smtClean="0"/>
              <a:t>Larkia</a:t>
            </a:r>
            <a:r>
              <a:rPr lang="en-GB" sz="3100" dirty="0" smtClean="0"/>
              <a:t> summer programme for girls from South Asian backgrounds (ECU Awards Booklet, 2017)</a:t>
            </a:r>
          </a:p>
          <a:p>
            <a:r>
              <a:rPr lang="en-GB" sz="3100" dirty="0" smtClean="0"/>
              <a:t>Interestingly in the pre-2015 submission Universities with distinguished migrant academics did not make any attempts to highlight the intersections of gender, motherhood and migration and/or ethnic minority status in the careers of female scientists (Tsouroufli, 2018a).</a:t>
            </a:r>
          </a:p>
          <a:p>
            <a:endParaRPr lang="en-GB" dirty="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33</a:t>
            </a:fld>
            <a:endParaRPr lang="en-GB"/>
          </a:p>
        </p:txBody>
      </p:sp>
    </p:spTree>
    <p:extLst>
      <p:ext uri="{BB962C8B-B14F-4D97-AF65-F5344CB8AC3E}">
        <p14:creationId xmlns:p14="http://schemas.microsoft.com/office/powerpoint/2010/main" val="80473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854968"/>
          </a:xfrm>
        </p:spPr>
        <p:txBody>
          <a:bodyPr/>
          <a:lstStyle/>
          <a:p>
            <a:r>
              <a:rPr lang="en-GB" dirty="0" smtClean="0">
                <a:solidFill>
                  <a:srgbClr val="FF0000"/>
                </a:solidFill>
              </a:rPr>
              <a:t>Intersectionality</a:t>
            </a:r>
            <a:endParaRPr lang="en-GB" dirty="0">
              <a:solidFill>
                <a:srgbClr val="FF0000"/>
              </a:solidFill>
            </a:endParaRPr>
          </a:p>
        </p:txBody>
      </p:sp>
      <p:sp>
        <p:nvSpPr>
          <p:cNvPr id="3" name="Content Placeholder 2"/>
          <p:cNvSpPr>
            <a:spLocks noGrp="1"/>
          </p:cNvSpPr>
          <p:nvPr>
            <p:ph idx="1"/>
          </p:nvPr>
        </p:nvSpPr>
        <p:spPr>
          <a:xfrm>
            <a:off x="215842" y="692696"/>
            <a:ext cx="8316598" cy="5904656"/>
          </a:xfrm>
        </p:spPr>
        <p:txBody>
          <a:bodyPr>
            <a:noAutofit/>
          </a:bodyPr>
          <a:lstStyle/>
          <a:p>
            <a:r>
              <a:rPr lang="en-GB" sz="2200" dirty="0"/>
              <a:t>Intersectionality is rooted in the premise that gendered experiences and identities are temporally and spatially contingent. </a:t>
            </a:r>
            <a:r>
              <a:rPr lang="en-GB" sz="2200" dirty="0" smtClean="0"/>
              <a:t>Intersectionality </a:t>
            </a:r>
            <a:r>
              <a:rPr lang="en-GB" sz="2200" dirty="0"/>
              <a:t>treats systems of power and oppression along axes of gender, race etc. as interweaving in such a manner that their effects can only be examined by considering all dimensions and without prioritising any one form of power or oppression over another (</a:t>
            </a:r>
            <a:r>
              <a:rPr lang="en-GB" sz="2200" dirty="0" err="1"/>
              <a:t>Flintoff</a:t>
            </a:r>
            <a:r>
              <a:rPr lang="en-GB" sz="2200" dirty="0"/>
              <a:t>, 2008; </a:t>
            </a:r>
            <a:r>
              <a:rPr lang="en-GB" sz="2200" dirty="0" err="1"/>
              <a:t>Tatli</a:t>
            </a:r>
            <a:r>
              <a:rPr lang="en-GB" sz="2200" dirty="0"/>
              <a:t> and Ozbilgin, 2012</a:t>
            </a:r>
            <a:r>
              <a:rPr lang="en-GB" sz="2200" dirty="0" smtClean="0"/>
              <a:t>)</a:t>
            </a:r>
          </a:p>
          <a:p>
            <a:r>
              <a:rPr lang="en-GB" sz="2200" dirty="0" smtClean="0"/>
              <a:t>An </a:t>
            </a:r>
            <a:r>
              <a:rPr lang="en-GB" sz="2200" dirty="0"/>
              <a:t>emic perspective to intersectionality (</a:t>
            </a:r>
            <a:r>
              <a:rPr lang="en-GB" sz="2200" dirty="0" err="1"/>
              <a:t>Tatli</a:t>
            </a:r>
            <a:r>
              <a:rPr lang="en-GB" sz="2200" dirty="0"/>
              <a:t> and </a:t>
            </a:r>
            <a:r>
              <a:rPr lang="en-GB" sz="2200" dirty="0" err="1"/>
              <a:t>Ozbligin</a:t>
            </a:r>
            <a:r>
              <a:rPr lang="en-GB" sz="2200" dirty="0"/>
              <a:t>, 2012) </a:t>
            </a:r>
            <a:r>
              <a:rPr lang="en-GB" sz="2200" dirty="0" smtClean="0"/>
              <a:t>identifies </a:t>
            </a:r>
            <a:r>
              <a:rPr lang="en-GB" sz="2200" dirty="0"/>
              <a:t>and explores intersections emergent in the field and situated in a specific time and place. </a:t>
            </a:r>
          </a:p>
          <a:p>
            <a:r>
              <a:rPr lang="en-GB" sz="2200" dirty="0" smtClean="0"/>
              <a:t>Patriarchy </a:t>
            </a:r>
            <a:r>
              <a:rPr lang="en-GB" sz="2200" dirty="0"/>
              <a:t>and </a:t>
            </a:r>
            <a:r>
              <a:rPr lang="en-GB" sz="2200" dirty="0" smtClean="0"/>
              <a:t>sexism considered  </a:t>
            </a:r>
            <a:r>
              <a:rPr lang="en-GB" sz="2200" dirty="0"/>
              <a:t>alongside racist politics (Crenshaw, 1989</a:t>
            </a:r>
            <a:r>
              <a:rPr lang="en-GB" sz="2200" dirty="0" smtClean="0"/>
              <a:t>).  </a:t>
            </a:r>
          </a:p>
          <a:p>
            <a:r>
              <a:rPr lang="en-GB" sz="2200" dirty="0" smtClean="0"/>
              <a:t>Drawing </a:t>
            </a:r>
            <a:r>
              <a:rPr lang="en-GB" sz="2200" dirty="0"/>
              <a:t>on what Collins (2000) calls the ‘matrix of domination’ and Yuval-Davis’s (2006) notion of social divisions as intermeshing. </a:t>
            </a:r>
          </a:p>
          <a:p>
            <a:endParaRPr lang="en-GB" sz="2200" dirty="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34</a:t>
            </a:fld>
            <a:endParaRPr lang="en-GB"/>
          </a:p>
        </p:txBody>
      </p:sp>
    </p:spTree>
    <p:extLst>
      <p:ext uri="{BB962C8B-B14F-4D97-AF65-F5344CB8AC3E}">
        <p14:creationId xmlns:p14="http://schemas.microsoft.com/office/powerpoint/2010/main" val="110370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854968"/>
          </a:xfrm>
        </p:spPr>
        <p:txBody>
          <a:bodyPr/>
          <a:lstStyle/>
          <a:p>
            <a:r>
              <a:rPr lang="en-GB" dirty="0" smtClean="0"/>
              <a:t>Operationalizing Intersectionality</a:t>
            </a:r>
            <a:endParaRPr lang="en-GB" dirty="0"/>
          </a:p>
        </p:txBody>
      </p:sp>
      <p:sp>
        <p:nvSpPr>
          <p:cNvPr id="3" name="Content Placeholder 2"/>
          <p:cNvSpPr>
            <a:spLocks noGrp="1"/>
          </p:cNvSpPr>
          <p:nvPr>
            <p:ph idx="1"/>
          </p:nvPr>
        </p:nvSpPr>
        <p:spPr>
          <a:xfrm>
            <a:off x="215842" y="1772816"/>
            <a:ext cx="8316598" cy="4104456"/>
          </a:xfrm>
        </p:spPr>
        <p:txBody>
          <a:bodyPr>
            <a:normAutofit lnSpcReduction="10000"/>
          </a:bodyPr>
          <a:lstStyle/>
          <a:p>
            <a:r>
              <a:rPr lang="en-GB" sz="2800" dirty="0"/>
              <a:t>Intersections are not cumulative </a:t>
            </a:r>
          </a:p>
          <a:p>
            <a:r>
              <a:rPr lang="en-GB" sz="2800" dirty="0"/>
              <a:t>Intersections are locally embedded</a:t>
            </a:r>
          </a:p>
          <a:p>
            <a:r>
              <a:rPr lang="en-GB" sz="2800" dirty="0" smtClean="0"/>
              <a:t>Intersections and identities </a:t>
            </a:r>
            <a:r>
              <a:rPr lang="en-GB" sz="2800" dirty="0"/>
              <a:t>are not fixed</a:t>
            </a:r>
          </a:p>
          <a:p>
            <a:r>
              <a:rPr lang="en-GB" sz="2800" dirty="0"/>
              <a:t>Intersectional inequalities require a change of:	</a:t>
            </a:r>
          </a:p>
          <a:p>
            <a:r>
              <a:rPr lang="en-GB" sz="2800" dirty="0"/>
              <a:t>           . People</a:t>
            </a:r>
          </a:p>
          <a:p>
            <a:r>
              <a:rPr lang="en-GB" sz="2800" dirty="0"/>
              <a:t>	  . Structures / systems / institutions </a:t>
            </a:r>
          </a:p>
          <a:p>
            <a:r>
              <a:rPr lang="en-GB" sz="2800" dirty="0"/>
              <a:t>             Cultures / values </a:t>
            </a:r>
          </a:p>
          <a:p>
            <a:endParaRPr lang="en-GB" dirty="0" smtClean="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35</a:t>
            </a:fld>
            <a:endParaRPr lang="en-GB"/>
          </a:p>
        </p:txBody>
      </p:sp>
    </p:spTree>
    <p:extLst>
      <p:ext uri="{BB962C8B-B14F-4D97-AF65-F5344CB8AC3E}">
        <p14:creationId xmlns:p14="http://schemas.microsoft.com/office/powerpoint/2010/main" val="50252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854968"/>
          </a:xfrm>
        </p:spPr>
        <p:txBody>
          <a:bodyPr>
            <a:normAutofit fontScale="90000"/>
          </a:bodyPr>
          <a:lstStyle/>
          <a:p>
            <a:r>
              <a:rPr lang="en-GB" dirty="0" smtClean="0"/>
              <a:t>Intersecting inequalities and privileges for Greek academics/mothers</a:t>
            </a:r>
            <a:endParaRPr lang="en-GB" dirty="0"/>
          </a:p>
        </p:txBody>
      </p:sp>
      <p:sp>
        <p:nvSpPr>
          <p:cNvPr id="3" name="Content Placeholder 2"/>
          <p:cNvSpPr>
            <a:spLocks noGrp="1"/>
          </p:cNvSpPr>
          <p:nvPr>
            <p:ph idx="1"/>
          </p:nvPr>
        </p:nvSpPr>
        <p:spPr>
          <a:xfrm>
            <a:off x="215842" y="1196752"/>
            <a:ext cx="8316598" cy="4824537"/>
          </a:xfrm>
        </p:spPr>
        <p:txBody>
          <a:bodyPr>
            <a:noAutofit/>
          </a:bodyPr>
          <a:lstStyle/>
          <a:p>
            <a:r>
              <a:rPr lang="en-GB" sz="2800" dirty="0"/>
              <a:t>In my study, </a:t>
            </a:r>
            <a:r>
              <a:rPr lang="en-GB" sz="2800" dirty="0" smtClean="0"/>
              <a:t>motherhood and academic work </a:t>
            </a:r>
            <a:r>
              <a:rPr lang="en-GB" sz="2800" dirty="0"/>
              <a:t>emerged as </a:t>
            </a:r>
            <a:r>
              <a:rPr lang="en-GB" sz="2800" dirty="0" smtClean="0"/>
              <a:t>dynamic concepts, </a:t>
            </a:r>
            <a:r>
              <a:rPr lang="en-GB" sz="2800" dirty="0"/>
              <a:t>and </a:t>
            </a:r>
            <a:r>
              <a:rPr lang="en-GB" sz="2800" dirty="0" smtClean="0"/>
              <a:t>a network </a:t>
            </a:r>
            <a:r>
              <a:rPr lang="en-GB" sz="2800" dirty="0"/>
              <a:t>of practices both constrained and enabled by gendered, heteronormative, and classed family and work cultures. </a:t>
            </a:r>
          </a:p>
          <a:p>
            <a:r>
              <a:rPr lang="en-GB" sz="2800" dirty="0"/>
              <a:t>Attention to the lived experiences, agency and intentionality of </a:t>
            </a:r>
            <a:r>
              <a:rPr lang="en-GB" sz="2800" dirty="0" smtClean="0"/>
              <a:t>women, time and context contributes </a:t>
            </a:r>
            <a:r>
              <a:rPr lang="en-GB" sz="2800" dirty="0"/>
              <a:t>to understanding of complex processes of challenging and reproducing </a:t>
            </a:r>
            <a:r>
              <a:rPr lang="en-GB" sz="2800" dirty="0" smtClean="0"/>
              <a:t>patriarchal </a:t>
            </a:r>
            <a:r>
              <a:rPr lang="en-GB" sz="2800" dirty="0"/>
              <a:t>structures and </a:t>
            </a:r>
            <a:r>
              <a:rPr lang="en-GB" sz="2800" dirty="0" smtClean="0"/>
              <a:t>gendered discourses (Tsouroufli, 2018b)</a:t>
            </a:r>
            <a:endParaRPr lang="en-GB" sz="2800" dirty="0"/>
          </a:p>
          <a:p>
            <a:endParaRPr lang="en-GB" sz="2800"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36</a:t>
            </a:fld>
            <a:endParaRPr lang="en-GB"/>
          </a:p>
        </p:txBody>
      </p:sp>
    </p:spTree>
    <p:extLst>
      <p:ext uri="{BB962C8B-B14F-4D97-AF65-F5344CB8AC3E}">
        <p14:creationId xmlns:p14="http://schemas.microsoft.com/office/powerpoint/2010/main" val="398856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Intersectionality in the implementation of gender equality charter marks in schools</a:t>
            </a:r>
            <a:endParaRPr lang="en-GB" dirty="0"/>
          </a:p>
        </p:txBody>
      </p:sp>
      <p:sp>
        <p:nvSpPr>
          <p:cNvPr id="3" name="Content Placeholder 2"/>
          <p:cNvSpPr>
            <a:spLocks noGrp="1"/>
          </p:cNvSpPr>
          <p:nvPr>
            <p:ph idx="1"/>
          </p:nvPr>
        </p:nvSpPr>
        <p:spPr>
          <a:xfrm>
            <a:off x="215842" y="1268761"/>
            <a:ext cx="8316598" cy="4824536"/>
          </a:xfrm>
        </p:spPr>
        <p:txBody>
          <a:bodyPr>
            <a:noAutofit/>
          </a:bodyPr>
          <a:lstStyle/>
          <a:p>
            <a:r>
              <a:rPr lang="en-GB" sz="2400" dirty="0"/>
              <a:t>The intersectionality of gender with culture, ethnicity and religion emerged in one of the three schools in teachers’ discourses of ethnic deficit associated with perceived lack of ability, freedom, and choice in ethnic minority girls’ lives and inappropriate expressions of </a:t>
            </a:r>
            <a:r>
              <a:rPr lang="en-GB" sz="2400" dirty="0" smtClean="0"/>
              <a:t>sexuality (Tsouroufli, 2020)</a:t>
            </a:r>
          </a:p>
          <a:p>
            <a:r>
              <a:rPr lang="en-GB" sz="2400" dirty="0" smtClean="0"/>
              <a:t>The </a:t>
            </a:r>
            <a:r>
              <a:rPr lang="en-GB" sz="2400" dirty="0"/>
              <a:t>intersectionality of gender with sexual norms emerged in essentialist views about female academic and professional competence and normative expectations of sexual conduct, sustaining a culture of gender disrespect and a gender regime in which SRGBV was the penalty of transgressions of gender and sexual norms and the means to reiterate male privilege in two </a:t>
            </a:r>
            <a:r>
              <a:rPr lang="en-GB" sz="2400" dirty="0" smtClean="0"/>
              <a:t>schools</a:t>
            </a:r>
            <a:r>
              <a:rPr lang="en-GB" sz="2400" dirty="0"/>
              <a:t> </a:t>
            </a:r>
            <a:r>
              <a:rPr lang="en-GB" sz="2400" dirty="0" smtClean="0"/>
              <a:t>(Tsouroufli, 2020)</a:t>
            </a:r>
            <a:endParaRPr lang="en-GB" sz="2400" dirty="0"/>
          </a:p>
          <a:p>
            <a:endParaRPr lang="en-GB" sz="2400" dirty="0"/>
          </a:p>
          <a:p>
            <a:endParaRPr lang="en-GB" sz="2400" dirty="0"/>
          </a:p>
        </p:txBody>
      </p:sp>
      <p:sp>
        <p:nvSpPr>
          <p:cNvPr id="4" name="Date Placeholder 3"/>
          <p:cNvSpPr>
            <a:spLocks noGrp="1"/>
          </p:cNvSpPr>
          <p:nvPr>
            <p:ph type="dt" sz="half" idx="10"/>
          </p:nvPr>
        </p:nvSpPr>
        <p:spPr/>
        <p:txBody>
          <a:bodyPr/>
          <a:lstStyle/>
          <a:p>
            <a:fld id="{79F2AF39-F53C-4E00-924A-075C5FABD984}" type="datetime4">
              <a:rPr lang="en-GB" smtClean="0"/>
              <a:t>07 April 2020</a:t>
            </a:fld>
            <a:endParaRPr lang="en-GB"/>
          </a:p>
        </p:txBody>
      </p:sp>
      <p:sp>
        <p:nvSpPr>
          <p:cNvPr id="5" name="Footer Placeholder 4"/>
          <p:cNvSpPr>
            <a:spLocks noGrp="1"/>
          </p:cNvSpPr>
          <p:nvPr>
            <p:ph type="ftr" sz="quarter" idx="11"/>
          </p:nvPr>
        </p:nvSpPr>
        <p:spPr/>
        <p:txBody>
          <a:bodyPr/>
          <a:lstStyle/>
          <a:p>
            <a:r>
              <a:rPr lang="en-GB" smtClean="0"/>
              <a:t>Presentation Title</a:t>
            </a:r>
            <a:endParaRPr lang="en-GB"/>
          </a:p>
        </p:txBody>
      </p:sp>
      <p:sp>
        <p:nvSpPr>
          <p:cNvPr id="6" name="Slide Number Placeholder 5"/>
          <p:cNvSpPr>
            <a:spLocks noGrp="1"/>
          </p:cNvSpPr>
          <p:nvPr>
            <p:ph type="sldNum" sz="quarter" idx="12"/>
          </p:nvPr>
        </p:nvSpPr>
        <p:spPr/>
        <p:txBody>
          <a:bodyPr/>
          <a:lstStyle/>
          <a:p>
            <a:fld id="{786194A1-5B28-41B4-A256-7AB656992733}" type="slidenum">
              <a:rPr lang="en-GB" smtClean="0"/>
              <a:t>37</a:t>
            </a:fld>
            <a:endParaRPr lang="en-GB"/>
          </a:p>
        </p:txBody>
      </p:sp>
    </p:spTree>
    <p:extLst>
      <p:ext uri="{BB962C8B-B14F-4D97-AF65-F5344CB8AC3E}">
        <p14:creationId xmlns:p14="http://schemas.microsoft.com/office/powerpoint/2010/main" val="249332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Concluding remarks</a:t>
            </a:r>
            <a:endParaRPr lang="en-GB" dirty="0"/>
          </a:p>
        </p:txBody>
      </p:sp>
      <p:sp>
        <p:nvSpPr>
          <p:cNvPr id="3" name="Content Placeholder 2"/>
          <p:cNvSpPr>
            <a:spLocks noGrp="1"/>
          </p:cNvSpPr>
          <p:nvPr>
            <p:ph idx="1"/>
          </p:nvPr>
        </p:nvSpPr>
        <p:spPr>
          <a:xfrm>
            <a:off x="215842" y="1196753"/>
            <a:ext cx="8316598" cy="4248472"/>
          </a:xfrm>
        </p:spPr>
        <p:txBody>
          <a:bodyPr>
            <a:normAutofit/>
          </a:bodyPr>
          <a:lstStyle/>
          <a:p>
            <a:pPr marL="342900" indent="-342900">
              <a:buFont typeface="Arial" panose="020B0604020202020204" pitchFamily="34" charset="0"/>
              <a:buChar char="•"/>
            </a:pPr>
            <a:r>
              <a:rPr lang="en-GB" sz="2400" dirty="0" smtClean="0"/>
              <a:t>Lack of consensus on understandings of gender equality across and within HE institutions</a:t>
            </a:r>
          </a:p>
          <a:p>
            <a:pPr marL="342900" indent="-342900">
              <a:buFont typeface="Arial" panose="020B0604020202020204" pitchFamily="34" charset="0"/>
              <a:buChar char="•"/>
            </a:pPr>
            <a:r>
              <a:rPr lang="en-GB" sz="2400" dirty="0" smtClean="0"/>
              <a:t>Simplistic approach to intersectionality and organisational change </a:t>
            </a:r>
          </a:p>
          <a:p>
            <a:pPr marL="342900" indent="-342900">
              <a:buFont typeface="Arial" panose="020B0604020202020204" pitchFamily="34" charset="0"/>
              <a:buChar char="•"/>
            </a:pPr>
            <a:r>
              <a:rPr lang="en-GB" sz="2400" dirty="0" smtClean="0"/>
              <a:t>Lack of awareness of the fact that Athena SWAN initiatives  are embedded within a web of entrenched gender , race, and other inequalities reflecting the wider HE and socio-political context</a:t>
            </a:r>
          </a:p>
          <a:p>
            <a:pPr marL="342900" indent="-342900">
              <a:buFont typeface="Arial" panose="020B0604020202020204" pitchFamily="34" charset="0"/>
              <a:buChar char="•"/>
            </a:pPr>
            <a:r>
              <a:rPr lang="en-GB" sz="2400" dirty="0" smtClean="0"/>
              <a:t>Discrepancies in University resources</a:t>
            </a:r>
            <a:endParaRPr lang="en-GB" sz="2400" dirty="0"/>
          </a:p>
        </p:txBody>
      </p:sp>
      <p:sp>
        <p:nvSpPr>
          <p:cNvPr id="4" name="Date Placeholder 3"/>
          <p:cNvSpPr>
            <a:spLocks noGrp="1"/>
          </p:cNvSpPr>
          <p:nvPr>
            <p:ph type="dt" sz="half" idx="10"/>
          </p:nvPr>
        </p:nvSpPr>
        <p:spPr/>
        <p:txBody>
          <a:bodyPr/>
          <a:lstStyle/>
          <a:p>
            <a:fld id="{79F2AF39-F53C-4E00-924A-075C5FABD984}" type="datetime4">
              <a:rPr lang="en-GB" smtClean="0"/>
              <a:t>07 April 2020</a:t>
            </a:fld>
            <a:endParaRPr lang="en-GB"/>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38</a:t>
            </a:fld>
            <a:endParaRPr lang="en-GB"/>
          </a:p>
        </p:txBody>
      </p:sp>
    </p:spTree>
    <p:extLst>
      <p:ext uri="{BB962C8B-B14F-4D97-AF65-F5344CB8AC3E}">
        <p14:creationId xmlns:p14="http://schemas.microsoft.com/office/powerpoint/2010/main" val="363219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854968"/>
          </a:xfrm>
        </p:spPr>
        <p:txBody>
          <a:bodyPr>
            <a:normAutofit/>
          </a:bodyPr>
          <a:lstStyle/>
          <a:p>
            <a:r>
              <a:rPr lang="en-GB" sz="3600" dirty="0" smtClean="0"/>
              <a:t>Questions</a:t>
            </a:r>
            <a:endParaRPr lang="en-GB" sz="3600" dirty="0"/>
          </a:p>
        </p:txBody>
      </p:sp>
      <p:sp>
        <p:nvSpPr>
          <p:cNvPr id="3" name="Content Placeholder 2"/>
          <p:cNvSpPr>
            <a:spLocks noGrp="1"/>
          </p:cNvSpPr>
          <p:nvPr>
            <p:ph idx="1"/>
          </p:nvPr>
        </p:nvSpPr>
        <p:spPr>
          <a:xfrm>
            <a:off x="251520" y="836712"/>
            <a:ext cx="8435280" cy="4176464"/>
          </a:xfrm>
        </p:spPr>
        <p:txBody>
          <a:bodyPr>
            <a:normAutofit/>
          </a:bodyPr>
          <a:lstStyle/>
          <a:p>
            <a:pPr marL="285750" indent="-285750">
              <a:buFont typeface="Arial" panose="020B0604020202020204" pitchFamily="34" charset="0"/>
              <a:buChar char="•"/>
            </a:pPr>
            <a:r>
              <a:rPr lang="en-GB" sz="3900" dirty="0" smtClean="0"/>
              <a:t>How can governments support Athena SWAN initiatives at policy level and financially?</a:t>
            </a:r>
          </a:p>
          <a:p>
            <a:pPr marL="285750" indent="-285750">
              <a:buFont typeface="Arial" panose="020B0604020202020204" pitchFamily="34" charset="0"/>
              <a:buChar char="•"/>
            </a:pPr>
            <a:r>
              <a:rPr lang="en-GB" sz="3900" dirty="0" smtClean="0"/>
              <a:t>What might be the challenges and obstacles in the implementation of Athena SWAN initiatives in Ireland? </a:t>
            </a:r>
          </a:p>
          <a:p>
            <a:pPr marL="285750" indent="-285750">
              <a:buFont typeface="Arial" panose="020B0604020202020204" pitchFamily="34" charset="0"/>
              <a:buChar char="•"/>
            </a:pPr>
            <a:endParaRPr lang="en-GB" sz="3200" dirty="0"/>
          </a:p>
        </p:txBody>
      </p:sp>
    </p:spTree>
    <p:extLst>
      <p:ext uri="{BB962C8B-B14F-4D97-AF65-F5344CB8AC3E}">
        <p14:creationId xmlns:p14="http://schemas.microsoft.com/office/powerpoint/2010/main" val="117730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710952"/>
          </a:xfrm>
        </p:spPr>
        <p:txBody>
          <a:bodyPr/>
          <a:lstStyle/>
          <a:p>
            <a:r>
              <a:rPr lang="en-GB" dirty="0" smtClean="0"/>
              <a:t>Athena SWAN post 2015</a:t>
            </a:r>
            <a:endParaRPr lang="en-GB" dirty="0"/>
          </a:p>
        </p:txBody>
      </p:sp>
      <p:sp>
        <p:nvSpPr>
          <p:cNvPr id="3" name="Content Placeholder 2"/>
          <p:cNvSpPr>
            <a:spLocks noGrp="1"/>
          </p:cNvSpPr>
          <p:nvPr>
            <p:ph idx="1"/>
          </p:nvPr>
        </p:nvSpPr>
        <p:spPr>
          <a:xfrm>
            <a:off x="215842" y="836712"/>
            <a:ext cx="8316598" cy="5688632"/>
          </a:xfrm>
        </p:spPr>
        <p:txBody>
          <a:bodyPr>
            <a:noAutofit/>
          </a:bodyPr>
          <a:lstStyle/>
          <a:p>
            <a:r>
              <a:rPr lang="en-GB" sz="2400" dirty="0" smtClean="0"/>
              <a:t>At Bronze and Silver level institutions are expected to consider the role of the intersection of gender with ethnicity for academic, professional and support staff. At Gold level, the institution should demonstrate that they have taken an intersectional approach to analysing data and devising possible solutions to identified challenges.</a:t>
            </a:r>
          </a:p>
          <a:p>
            <a:r>
              <a:rPr lang="en-GB" sz="2400" dirty="0" smtClean="0"/>
              <a:t>The language of Athena Swan charter and the revised Athena Swan principles have received limited if any attention by researchers and self-assessment teams across UK Universities. For example, no systematic research has looked at how self-assessment teams perceive and define ‘gender </a:t>
            </a:r>
            <a:r>
              <a:rPr lang="en-GB" sz="2400" dirty="0" err="1" smtClean="0"/>
              <a:t>bias’</a:t>
            </a:r>
            <a:r>
              <a:rPr lang="en-GB" sz="2400" dirty="0" smtClean="0"/>
              <a:t> , ‘ inclusive culture’ , or how they might operationalize  these terms and intersectionality in gender action plans and the collection and analysis of Athena SWAN submission data (Tsouroufli, 2018: 42)</a:t>
            </a:r>
            <a:endParaRPr lang="en-GB" sz="2400" dirty="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4</a:t>
            </a:fld>
            <a:endParaRPr lang="en-GB"/>
          </a:p>
        </p:txBody>
      </p:sp>
    </p:spTree>
    <p:extLst>
      <p:ext uri="{BB962C8B-B14F-4D97-AF65-F5344CB8AC3E}">
        <p14:creationId xmlns:p14="http://schemas.microsoft.com/office/powerpoint/2010/main" val="353941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926976"/>
          </a:xfrm>
        </p:spPr>
        <p:txBody>
          <a:bodyPr/>
          <a:lstStyle/>
          <a:p>
            <a:r>
              <a:rPr lang="en-GB" dirty="0" smtClean="0"/>
              <a:t>Questions</a:t>
            </a:r>
            <a:endParaRPr lang="en-GB" dirty="0"/>
          </a:p>
        </p:txBody>
      </p:sp>
      <p:sp>
        <p:nvSpPr>
          <p:cNvPr id="3" name="Content Placeholder 2"/>
          <p:cNvSpPr>
            <a:spLocks noGrp="1"/>
          </p:cNvSpPr>
          <p:nvPr>
            <p:ph idx="1"/>
          </p:nvPr>
        </p:nvSpPr>
        <p:spPr>
          <a:xfrm>
            <a:off x="215842" y="1052736"/>
            <a:ext cx="8316598" cy="4811711"/>
          </a:xfrm>
        </p:spPr>
        <p:txBody>
          <a:bodyPr>
            <a:normAutofit fontScale="92500" lnSpcReduction="10000"/>
          </a:bodyPr>
          <a:lstStyle/>
          <a:p>
            <a:pPr marL="457200" indent="-457200">
              <a:buFont typeface="Arial" panose="020B0604020202020204" pitchFamily="34" charset="0"/>
              <a:buChar char="•"/>
            </a:pPr>
            <a:r>
              <a:rPr lang="en-GB" sz="3600" dirty="0" smtClean="0"/>
              <a:t>What evaluations of Athena SWAN initiatives might be appropriate and necessary? </a:t>
            </a:r>
          </a:p>
          <a:p>
            <a:pPr marL="457200" indent="-457200">
              <a:buFont typeface="Arial" panose="020B0604020202020204" pitchFamily="34" charset="0"/>
              <a:buChar char="•"/>
            </a:pPr>
            <a:r>
              <a:rPr lang="en-GB" sz="3600" dirty="0" smtClean="0"/>
              <a:t>What research should we conduct that will inform future Athena SWAN initiatives?</a:t>
            </a:r>
          </a:p>
          <a:p>
            <a:pPr marL="457200" indent="-457200">
              <a:buFont typeface="Arial" panose="020B0604020202020204" pitchFamily="34" charset="0"/>
              <a:buChar char="•"/>
            </a:pPr>
            <a:r>
              <a:rPr lang="en-GB" sz="3600" dirty="0" smtClean="0"/>
              <a:t>What collaborations/synergies might be useful for designing effective Athena SWAN initiatives? </a:t>
            </a:r>
          </a:p>
          <a:p>
            <a:pPr marL="457200" indent="-457200">
              <a:buFont typeface="Arial" panose="020B0604020202020204" pitchFamily="34" charset="0"/>
              <a:buChar char="•"/>
            </a:pPr>
            <a:endParaRPr lang="en-GB" sz="2800" dirty="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40</a:t>
            </a:fld>
            <a:endParaRPr lang="en-GB"/>
          </a:p>
        </p:txBody>
      </p:sp>
    </p:spTree>
    <p:extLst>
      <p:ext uri="{BB962C8B-B14F-4D97-AF65-F5344CB8AC3E}">
        <p14:creationId xmlns:p14="http://schemas.microsoft.com/office/powerpoint/2010/main" val="214539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 Questions</a:t>
            </a:r>
            <a:endParaRPr lang="en-GB" sz="3600" dirty="0"/>
          </a:p>
        </p:txBody>
      </p:sp>
      <p:sp>
        <p:nvSpPr>
          <p:cNvPr id="3" name="Content Placeholder 2"/>
          <p:cNvSpPr>
            <a:spLocks noGrp="1"/>
          </p:cNvSpPr>
          <p:nvPr>
            <p:ph idx="1"/>
          </p:nvPr>
        </p:nvSpPr>
        <p:spPr>
          <a:xfrm>
            <a:off x="215842" y="1412776"/>
            <a:ext cx="8640960" cy="2664296"/>
          </a:xfrm>
        </p:spPr>
        <p:txBody>
          <a:bodyPr>
            <a:normAutofit/>
          </a:bodyPr>
          <a:lstStyle/>
          <a:p>
            <a:pPr marL="342900" indent="-342900">
              <a:buFont typeface="Wingdings" panose="05000000000000000000" pitchFamily="2" charset="2"/>
              <a:buChar char="§"/>
            </a:pPr>
            <a:r>
              <a:rPr lang="en-GB" sz="2800" dirty="0" smtClean="0">
                <a:solidFill>
                  <a:schemeClr val="tx1"/>
                </a:solidFill>
              </a:rPr>
              <a:t>What type of gender equality do we want other than quantitative change?</a:t>
            </a:r>
          </a:p>
          <a:p>
            <a:pPr marL="342900" indent="-342900">
              <a:buFont typeface="Wingdings" panose="05000000000000000000" pitchFamily="2" charset="2"/>
              <a:buChar char="§"/>
            </a:pPr>
            <a:r>
              <a:rPr lang="en-GB" sz="2800" dirty="0">
                <a:solidFill>
                  <a:schemeClr val="tx1"/>
                </a:solidFill>
              </a:rPr>
              <a:t>How might we operationalize intersectionality in ways that allow us to go beyond gender and racial parity?</a:t>
            </a:r>
          </a:p>
          <a:p>
            <a:pPr marL="342900" indent="-342900">
              <a:buFont typeface="Wingdings" panose="05000000000000000000" pitchFamily="2" charset="2"/>
              <a:buChar char="§"/>
            </a:pPr>
            <a:endParaRPr lang="en-GB" sz="2400" dirty="0">
              <a:solidFill>
                <a:schemeClr val="tx1"/>
              </a:solidFill>
            </a:endParaRPr>
          </a:p>
        </p:txBody>
      </p:sp>
    </p:spTree>
    <p:extLst>
      <p:ext uri="{BB962C8B-B14F-4D97-AF65-F5344CB8AC3E}">
        <p14:creationId xmlns:p14="http://schemas.microsoft.com/office/powerpoint/2010/main" val="380635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274638"/>
            <a:ext cx="8229600" cy="706090"/>
          </a:xfrm>
        </p:spPr>
        <p:txBody>
          <a:bodyPr/>
          <a:lstStyle/>
          <a:p>
            <a:pPr eaLnBrk="1" hangingPunct="1"/>
            <a:r>
              <a:rPr lang="en-GB" dirty="0" smtClean="0"/>
              <a:t>Selective References</a:t>
            </a:r>
          </a:p>
        </p:txBody>
      </p:sp>
      <p:sp>
        <p:nvSpPr>
          <p:cNvPr id="26626" name="Content Placeholder 2"/>
          <p:cNvSpPr>
            <a:spLocks noGrp="1"/>
          </p:cNvSpPr>
          <p:nvPr>
            <p:ph idx="1"/>
          </p:nvPr>
        </p:nvSpPr>
        <p:spPr>
          <a:xfrm>
            <a:off x="323528" y="1124744"/>
            <a:ext cx="8496944" cy="5040560"/>
          </a:xfrm>
        </p:spPr>
        <p:txBody>
          <a:bodyPr>
            <a:normAutofit fontScale="25000" lnSpcReduction="20000"/>
          </a:bodyPr>
          <a:lstStyle/>
          <a:p>
            <a:r>
              <a:rPr lang="en-GB" sz="6400" dirty="0"/>
              <a:t>Bhopal, K. (2018) </a:t>
            </a:r>
            <a:r>
              <a:rPr lang="en-GB" sz="6400" i="1" dirty="0"/>
              <a:t>White Privilege: the myth of a post-racial society</a:t>
            </a:r>
            <a:r>
              <a:rPr lang="en-GB" sz="6400" dirty="0"/>
              <a:t>. Bristol: Policy Press. </a:t>
            </a:r>
            <a:endParaRPr lang="en-GB" sz="6400" dirty="0" smtClean="0"/>
          </a:p>
          <a:p>
            <a:r>
              <a:rPr lang="en-GB" sz="6400" dirty="0" smtClean="0"/>
              <a:t>Bhopal, K. and Henderson, H. (2019). Competing inequalities: gender versus race in higher education institutions in the UK, Education Review</a:t>
            </a:r>
            <a:r>
              <a:rPr lang="en-GB" sz="6400" dirty="0"/>
              <a:t>, </a:t>
            </a:r>
            <a:r>
              <a:rPr lang="en-GB" sz="6400" dirty="0" smtClean="0"/>
              <a:t>DOI:10.1080/00131911.2019.1642305</a:t>
            </a:r>
            <a:endParaRPr lang="en-GB" sz="6400" dirty="0"/>
          </a:p>
          <a:p>
            <a:r>
              <a:rPr lang="en-GB" sz="6400" dirty="0" smtClean="0"/>
              <a:t>Tsouroufli</a:t>
            </a:r>
            <a:r>
              <a:rPr lang="en-GB" sz="6400" dirty="0"/>
              <a:t>, M.  (</a:t>
            </a:r>
            <a:r>
              <a:rPr lang="en-GB" sz="6400" dirty="0" smtClean="0"/>
              <a:t>2018a) </a:t>
            </a:r>
            <a:r>
              <a:rPr lang="en-GB" sz="6400" dirty="0"/>
              <a:t>‘An examination of the Athena SWAN initiative: critical reflections’ In Gail Crimmins (Eds.) </a:t>
            </a:r>
            <a:r>
              <a:rPr lang="en-GB" sz="6400" i="1" dirty="0"/>
              <a:t>Strategies for resisting sexism in the academy: Higher Education, Gender and Neoliberalism </a:t>
            </a:r>
            <a:r>
              <a:rPr lang="en-GB" sz="6400" dirty="0"/>
              <a:t>London: Palgrave Gender and Education </a:t>
            </a:r>
            <a:r>
              <a:rPr lang="en-GB" sz="6400" dirty="0" smtClean="0"/>
              <a:t>Series</a:t>
            </a:r>
          </a:p>
          <a:p>
            <a:r>
              <a:rPr lang="en-GB" sz="6400" dirty="0"/>
              <a:t>Tsouroufli, M. (</a:t>
            </a:r>
            <a:r>
              <a:rPr lang="en-GB" sz="6400" dirty="0" smtClean="0"/>
              <a:t>2018b). </a:t>
            </a:r>
            <a:r>
              <a:rPr lang="en-GB" sz="6400" dirty="0"/>
              <a:t>Gender and classed performances of good mother and academic professional in Greek academia, European Journal of Women’s Studies, published first online 24th September 2018, </a:t>
            </a:r>
            <a:r>
              <a:rPr lang="en-GB" sz="6400" dirty="0">
                <a:hlinkClick r:id="rId3"/>
              </a:rPr>
              <a:t>https://</a:t>
            </a:r>
            <a:r>
              <a:rPr lang="en-GB" sz="6400" dirty="0" smtClean="0">
                <a:hlinkClick r:id="rId3"/>
              </a:rPr>
              <a:t>doi.org/10.1177/1350506818802454</a:t>
            </a:r>
            <a:endParaRPr lang="en-GB" sz="6400" dirty="0" smtClean="0"/>
          </a:p>
          <a:p>
            <a:r>
              <a:rPr lang="en-GB" sz="6400" dirty="0" smtClean="0"/>
              <a:t>Tsouroufli</a:t>
            </a:r>
            <a:r>
              <a:rPr lang="en-GB" sz="6400" dirty="0"/>
              <a:t>, M. (2018). Gender, Pedagogical identities and academic professionalism in Greek Medical Schools, </a:t>
            </a:r>
            <a:r>
              <a:rPr lang="en-GB" sz="6400" i="1" dirty="0"/>
              <a:t>Gender and Education</a:t>
            </a:r>
            <a:r>
              <a:rPr lang="en-GB" sz="6400" dirty="0"/>
              <a:t>, 30(1): 45-78. Published first on line 7th December 2016 http://www.tandfonline.com/doi/full/10.1080/09540253.2016.1262008</a:t>
            </a:r>
          </a:p>
          <a:p>
            <a:r>
              <a:rPr lang="en-GB" sz="6400" dirty="0"/>
              <a:t>Tsouroufli, M. (2012). Breaking in and breaking out a Medical School: Feminist Academic Interrupted’, Special Issue on ‘Being a Feminist Academic, </a:t>
            </a:r>
            <a:r>
              <a:rPr lang="en-GB" sz="6400" i="1" dirty="0"/>
              <a:t>Equality, Diversity and Inclusion Journal</a:t>
            </a:r>
            <a:r>
              <a:rPr lang="en-GB" sz="6400" dirty="0"/>
              <a:t>, 13(5): 467-483</a:t>
            </a:r>
            <a:r>
              <a:rPr lang="en-GB" sz="6400" dirty="0" smtClean="0"/>
              <a:t>.</a:t>
            </a:r>
          </a:p>
          <a:p>
            <a:r>
              <a:rPr lang="en-GB" sz="6400" dirty="0" err="1" smtClean="0"/>
              <a:t>Tzanakou</a:t>
            </a:r>
            <a:r>
              <a:rPr lang="en-GB" sz="6400" dirty="0" smtClean="0"/>
              <a:t>, C. and </a:t>
            </a:r>
            <a:r>
              <a:rPr lang="en-GB" sz="6400" dirty="0" err="1" smtClean="0"/>
              <a:t>pearce</a:t>
            </a:r>
            <a:r>
              <a:rPr lang="en-GB" sz="6400" dirty="0" smtClean="0"/>
              <a:t>, R. (2019). Moderate feminism within or against the neoliberal university? The example of Athena Swan, </a:t>
            </a:r>
            <a:r>
              <a:rPr lang="en-GB" sz="6400" i="1" dirty="0" smtClean="0"/>
              <a:t>Gender, Work and Organisation</a:t>
            </a:r>
            <a:r>
              <a:rPr lang="en-GB" sz="6400" dirty="0" smtClean="0"/>
              <a:t>, 26:1191-1211</a:t>
            </a:r>
          </a:p>
          <a:p>
            <a:r>
              <a:rPr lang="en-GB" sz="6400" dirty="0"/>
              <a:t>Yancey Martin </a:t>
            </a:r>
            <a:r>
              <a:rPr lang="en-GB" sz="6400" dirty="0" smtClean="0"/>
              <a:t>P. (2006). Practising </a:t>
            </a:r>
            <a:r>
              <a:rPr lang="en-GB" sz="6400" dirty="0"/>
              <a:t>Gender at Work: Further Thoughts on Reﬂexivity, </a:t>
            </a:r>
            <a:r>
              <a:rPr lang="en-GB" sz="6400" i="1" dirty="0"/>
              <a:t>Gender, Work and Organization</a:t>
            </a:r>
            <a:r>
              <a:rPr lang="en-GB" sz="6400" dirty="0"/>
              <a:t>. </a:t>
            </a:r>
            <a:r>
              <a:rPr lang="en-GB" sz="6400" dirty="0" smtClean="0"/>
              <a:t>13(3): 254-273. </a:t>
            </a:r>
          </a:p>
          <a:p>
            <a:endParaRPr lang="en-GB" sz="6400" dirty="0" smtClean="0"/>
          </a:p>
          <a:p>
            <a:endParaRPr lang="en-GB" dirty="0"/>
          </a:p>
          <a:p>
            <a:r>
              <a:rPr lang="en-GB" dirty="0"/>
              <a:t> </a:t>
            </a:r>
          </a:p>
          <a:p>
            <a:pPr eaLnBrk="1" hangingPunct="1">
              <a:buNone/>
            </a:pPr>
            <a:endParaRPr lang="en-GB" dirty="0" smtClean="0"/>
          </a:p>
        </p:txBody>
      </p:sp>
    </p:spTree>
    <p:extLst>
      <p:ext uri="{BB962C8B-B14F-4D97-AF65-F5344CB8AC3E}">
        <p14:creationId xmlns:p14="http://schemas.microsoft.com/office/powerpoint/2010/main" val="97206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782960"/>
          </a:xfrm>
        </p:spPr>
        <p:txBody>
          <a:bodyPr/>
          <a:lstStyle/>
          <a:p>
            <a:r>
              <a:rPr lang="en-GB" dirty="0" smtClean="0"/>
              <a:t>Athena SWAN Successes in the UK</a:t>
            </a:r>
            <a:endParaRPr lang="en-GB" dirty="0"/>
          </a:p>
        </p:txBody>
      </p:sp>
      <p:sp>
        <p:nvSpPr>
          <p:cNvPr id="3" name="Content Placeholder 2"/>
          <p:cNvSpPr>
            <a:spLocks noGrp="1"/>
          </p:cNvSpPr>
          <p:nvPr>
            <p:ph idx="1"/>
          </p:nvPr>
        </p:nvSpPr>
        <p:spPr>
          <a:xfrm>
            <a:off x="215842" y="908720"/>
            <a:ext cx="8316598" cy="5108309"/>
          </a:xfrm>
        </p:spPr>
        <p:txBody>
          <a:bodyPr>
            <a:noAutofit/>
          </a:bodyPr>
          <a:lstStyle/>
          <a:p>
            <a:r>
              <a:rPr lang="en-GB" sz="2000" dirty="0" smtClean="0"/>
              <a:t>April 2017 saw 143 applications, with 4 Gold awards, 22 Silver Awards and 59 Bronze awards being conferred. The overall success rate was 59%. </a:t>
            </a:r>
          </a:p>
          <a:p>
            <a:r>
              <a:rPr lang="en-GB" sz="2000" dirty="0" smtClean="0"/>
              <a:t>Although many of the younger Universities (post-1992)  have joined  the scheme and have received departmental and institutional awards, most of the silver and all gold awards had been received by Russell group Universities which include some of the best Universities in the world (King’s College, Oxford) (Tsouroufli, 2018a) </a:t>
            </a:r>
          </a:p>
          <a:p>
            <a:r>
              <a:rPr lang="en-GB" sz="2000" dirty="0" smtClean="0"/>
              <a:t>Most good practice examples of financial investment in Athena Swan by Universities come from affluent institutions (ECU Awards Booklet, 2017). For example, the allocations of £100K central funds by Ulster University to support  the Athena Swan initiatives and a £5,000 training budget per person  by the School of Economics University of East Anglia as part of keeping in touch process or on return to work as part of the process of supporting return to work. </a:t>
            </a:r>
            <a:endParaRPr lang="en-GB" sz="2000" dirty="0"/>
          </a:p>
        </p:txBody>
      </p:sp>
      <p:sp>
        <p:nvSpPr>
          <p:cNvPr id="4" name="Date Placeholder 3"/>
          <p:cNvSpPr>
            <a:spLocks noGrp="1"/>
          </p:cNvSpPr>
          <p:nvPr>
            <p:ph type="dt" sz="half" idx="10"/>
          </p:nvPr>
        </p:nvSpPr>
        <p:spPr>
          <a:xfrm>
            <a:off x="7308625" y="269776"/>
            <a:ext cx="1318907" cy="373691"/>
          </a:xfrm>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5</a:t>
            </a:fld>
            <a:endParaRPr lang="en-GB"/>
          </a:p>
        </p:txBody>
      </p:sp>
    </p:spTree>
    <p:extLst>
      <p:ext uri="{BB962C8B-B14F-4D97-AF65-F5344CB8AC3E}">
        <p14:creationId xmlns:p14="http://schemas.microsoft.com/office/powerpoint/2010/main" val="562383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Athena SWAN: Who gets involved?</a:t>
            </a:r>
            <a:endParaRPr lang="en-GB" dirty="0"/>
          </a:p>
        </p:txBody>
      </p:sp>
      <p:sp>
        <p:nvSpPr>
          <p:cNvPr id="3" name="Content Placeholder 2"/>
          <p:cNvSpPr>
            <a:spLocks noGrp="1"/>
          </p:cNvSpPr>
          <p:nvPr>
            <p:ph idx="1"/>
          </p:nvPr>
        </p:nvSpPr>
        <p:spPr>
          <a:xfrm>
            <a:off x="215842" y="1412777"/>
            <a:ext cx="8316598" cy="4320479"/>
          </a:xfrm>
        </p:spPr>
        <p:txBody>
          <a:bodyPr>
            <a:noAutofit/>
          </a:bodyPr>
          <a:lstStyle/>
          <a:p>
            <a:r>
              <a:rPr lang="en-GB" sz="2800" dirty="0" smtClean="0"/>
              <a:t>Until recently, over-representation of full-time female academics, usually from lower academic grades in Athena Swan self-assessment teams at departmental and institutional levels and also under-representation of students and non-academic staff other than HR professionals. The ethnic mix and gender equality expertise and feminist commitment of those involved in review panels also require consideration and attention (</a:t>
            </a:r>
            <a:r>
              <a:rPr lang="en-GB" sz="2800" dirty="0"/>
              <a:t>Tsouroufli, </a:t>
            </a:r>
            <a:r>
              <a:rPr lang="en-GB" sz="2800" dirty="0" smtClean="0"/>
              <a:t>2018a).</a:t>
            </a:r>
            <a:endParaRPr lang="en-GB" sz="2800" dirty="0"/>
          </a:p>
          <a:p>
            <a:endParaRPr lang="en-GB" sz="2800" dirty="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6</a:t>
            </a:fld>
            <a:endParaRPr lang="en-GB"/>
          </a:p>
        </p:txBody>
      </p:sp>
    </p:spTree>
    <p:extLst>
      <p:ext uri="{BB962C8B-B14F-4D97-AF65-F5344CB8AC3E}">
        <p14:creationId xmlns:p14="http://schemas.microsoft.com/office/powerpoint/2010/main" val="11916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Athena SWAN: Gender Parity or Gender Equality</a:t>
            </a:r>
            <a:endParaRPr lang="en-GB" dirty="0"/>
          </a:p>
        </p:txBody>
      </p:sp>
      <p:sp>
        <p:nvSpPr>
          <p:cNvPr id="3" name="Content Placeholder 2"/>
          <p:cNvSpPr>
            <a:spLocks noGrp="1"/>
          </p:cNvSpPr>
          <p:nvPr>
            <p:ph idx="1"/>
          </p:nvPr>
        </p:nvSpPr>
        <p:spPr>
          <a:xfrm>
            <a:off x="215842" y="1196752"/>
            <a:ext cx="8316598" cy="5112568"/>
          </a:xfrm>
        </p:spPr>
        <p:txBody>
          <a:bodyPr>
            <a:normAutofit lnSpcReduction="10000"/>
          </a:bodyPr>
          <a:lstStyle/>
          <a:p>
            <a:r>
              <a:rPr lang="en-GB" sz="2400" dirty="0" smtClean="0"/>
              <a:t>Interpretations of gender equality as gender parity might lead departments to focus on men, for example through encouraging men into primary school teaching or nursing. Such initiatives might happen at the expense of analysing discriminatory practices and sexist cultures that disadvantage women even in those fields that are highly feminised where men are often over-represented within senior positions (Tsouroufli, 2018a). </a:t>
            </a:r>
          </a:p>
          <a:p>
            <a:r>
              <a:rPr lang="en-GB" sz="2400" dirty="0" smtClean="0"/>
              <a:t>Interpretation of gender equality as gender parity might also have negative implications for STEMM disciplines. For example if self-assessment team achieve gender party within heavily male dominated departments, this means that a disproportionate number of female staff will be expected to work on the team (Pearce, 2017). </a:t>
            </a:r>
          </a:p>
          <a:p>
            <a:endParaRPr lang="en-GB" dirty="0"/>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a:xfrm>
            <a:off x="1695780" y="6165304"/>
            <a:ext cx="4964452" cy="365125"/>
          </a:xfrm>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7</a:t>
            </a:fld>
            <a:endParaRPr lang="en-GB"/>
          </a:p>
        </p:txBody>
      </p:sp>
    </p:spTree>
    <p:extLst>
      <p:ext uri="{BB962C8B-B14F-4D97-AF65-F5344CB8AC3E}">
        <p14:creationId xmlns:p14="http://schemas.microsoft.com/office/powerpoint/2010/main" val="186227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842" y="269776"/>
            <a:ext cx="8316598" cy="998984"/>
          </a:xfrm>
        </p:spPr>
        <p:txBody>
          <a:bodyPr/>
          <a:lstStyle/>
          <a:p>
            <a:r>
              <a:rPr lang="en-GB" dirty="0" smtClean="0"/>
              <a:t>Athena SWAN: Reproducing gender inequalities in HE?</a:t>
            </a:r>
            <a:endParaRPr lang="en-GB" dirty="0"/>
          </a:p>
        </p:txBody>
      </p:sp>
      <p:sp>
        <p:nvSpPr>
          <p:cNvPr id="3" name="Content Placeholder 2"/>
          <p:cNvSpPr>
            <a:spLocks noGrp="1"/>
          </p:cNvSpPr>
          <p:nvPr>
            <p:ph idx="1"/>
          </p:nvPr>
        </p:nvSpPr>
        <p:spPr>
          <a:xfrm>
            <a:off x="215842" y="1268760"/>
            <a:ext cx="8316598" cy="5030019"/>
          </a:xfrm>
        </p:spPr>
        <p:txBody>
          <a:bodyPr>
            <a:noAutofit/>
          </a:bodyPr>
          <a:lstStyle/>
          <a:p>
            <a:r>
              <a:rPr lang="en-GB" sz="2400" dirty="0" smtClean="0"/>
              <a:t>In their qualitative study </a:t>
            </a:r>
            <a:r>
              <a:rPr lang="en-GB" sz="2400" dirty="0" err="1" smtClean="0"/>
              <a:t>Caffrey</a:t>
            </a:r>
            <a:r>
              <a:rPr lang="en-GB" sz="2400" dirty="0" smtClean="0"/>
              <a:t> et al. (2016) found that gender inequity was reproduced in the programme’s enactment as female staff was undertaking a disproportionate amount of Athena SWAN work with potentially negative impacts on individual women’s career progression. </a:t>
            </a:r>
          </a:p>
          <a:p>
            <a:r>
              <a:rPr lang="en-GB" sz="2400" dirty="0" smtClean="0"/>
              <a:t>Despite the successes of Imperial College with Athena SWAN, it was felt by staff that: </a:t>
            </a:r>
            <a:r>
              <a:rPr lang="en-GB" sz="2400" i="1" dirty="0" smtClean="0"/>
              <a:t>‘Athena Swan has merely scratched the surface of issues or had just provided a veneer which concealed continuing inequalities and that events such as Athena SWAN lecture were a little bit more than a box ticking exercise’’ </a:t>
            </a:r>
            <a:r>
              <a:rPr lang="en-GB" sz="2400" dirty="0" smtClean="0"/>
              <a:t>(Imperial College Report by Changing University Cultures, 2016, </a:t>
            </a:r>
            <a:r>
              <a:rPr lang="en-GB" sz="2400" dirty="0" smtClean="0">
                <a:hlinkClick r:id="rId3"/>
              </a:rPr>
              <a:t>http://chucl.cm</a:t>
            </a:r>
            <a:r>
              <a:rPr lang="en-GB" sz="2400" dirty="0" smtClean="0"/>
              <a:t> )</a:t>
            </a:r>
          </a:p>
        </p:txBody>
      </p:sp>
      <p:sp>
        <p:nvSpPr>
          <p:cNvPr id="4" name="Date Placeholder 3"/>
          <p:cNvSpPr>
            <a:spLocks noGrp="1"/>
          </p:cNvSpPr>
          <p:nvPr>
            <p:ph type="dt" sz="half" idx="10"/>
          </p:nvPr>
        </p:nvSpPr>
        <p:spPr/>
        <p:txBody>
          <a:bodyPr/>
          <a:lstStyle/>
          <a:p>
            <a:r>
              <a:rPr lang="en-GB" dirty="0" smtClean="0"/>
              <a:t>0603/2020</a:t>
            </a:r>
            <a:endParaRPr lang="en-GB" dirty="0"/>
          </a:p>
        </p:txBody>
      </p:sp>
      <p:sp>
        <p:nvSpPr>
          <p:cNvPr id="5" name="Footer Placeholder 4"/>
          <p:cNvSpPr>
            <a:spLocks noGrp="1"/>
          </p:cNvSpPr>
          <p:nvPr>
            <p:ph type="ftr" sz="quarter" idx="11"/>
          </p:nvPr>
        </p:nvSpPr>
        <p:spPr/>
        <p:txBody>
          <a:bodyPr/>
          <a:lstStyle/>
          <a:p>
            <a:r>
              <a:rPr lang="en-GB" dirty="0" smtClean="0"/>
              <a:t>Athena SWAN</a:t>
            </a:r>
            <a:endParaRPr lang="en-GB" dirty="0"/>
          </a:p>
        </p:txBody>
      </p:sp>
      <p:sp>
        <p:nvSpPr>
          <p:cNvPr id="6" name="Slide Number Placeholder 5"/>
          <p:cNvSpPr>
            <a:spLocks noGrp="1"/>
          </p:cNvSpPr>
          <p:nvPr>
            <p:ph type="sldNum" sz="quarter" idx="12"/>
          </p:nvPr>
        </p:nvSpPr>
        <p:spPr/>
        <p:txBody>
          <a:bodyPr/>
          <a:lstStyle/>
          <a:p>
            <a:fld id="{786194A1-5B28-41B4-A256-7AB656992733}" type="slidenum">
              <a:rPr lang="en-GB" smtClean="0"/>
              <a:t>8</a:t>
            </a:fld>
            <a:endParaRPr lang="en-GB"/>
          </a:p>
        </p:txBody>
      </p:sp>
    </p:spTree>
    <p:extLst>
      <p:ext uri="{BB962C8B-B14F-4D97-AF65-F5344CB8AC3E}">
        <p14:creationId xmlns:p14="http://schemas.microsoft.com/office/powerpoint/2010/main" val="294102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p:txBody>
          <a:bodyPr/>
          <a:lstStyle/>
          <a:p>
            <a:endParaRPr lang="en-US" altLang="en-US" dirty="0" smtClean="0">
              <a:solidFill>
                <a:srgbClr val="FF0000"/>
              </a:solidFill>
            </a:endParaRPr>
          </a:p>
        </p:txBody>
      </p:sp>
      <p:sp>
        <p:nvSpPr>
          <p:cNvPr id="6147" name="Rectangle 3"/>
          <p:cNvSpPr>
            <a:spLocks noGrp="1"/>
          </p:cNvSpPr>
          <p:nvPr>
            <p:ph type="body" idx="1"/>
          </p:nvPr>
        </p:nvSpPr>
        <p:spPr/>
        <p:txBody>
          <a:bodyPr>
            <a:normAutofit/>
          </a:bodyPr>
          <a:lstStyle/>
          <a:p>
            <a:pPr>
              <a:lnSpc>
                <a:spcPct val="90000"/>
              </a:lnSpc>
              <a:buFont typeface="Arial" panose="020B0604020202020204" pitchFamily="34" charset="0"/>
              <a:buNone/>
            </a:pPr>
            <a:endParaRPr lang="en-US" altLang="en-US" sz="1000"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570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unel University">
  <a:themeElements>
    <a:clrScheme name="Custom 3">
      <a:dk1>
        <a:sysClr val="windowText" lastClr="000000"/>
      </a:dk1>
      <a:lt1>
        <a:sysClr val="window" lastClr="FFFFFF"/>
      </a:lt1>
      <a:dk2>
        <a:srgbClr val="595959"/>
      </a:dk2>
      <a:lt2>
        <a:srgbClr val="EBEBEB"/>
      </a:lt2>
      <a:accent1>
        <a:srgbClr val="00325B"/>
      </a:accent1>
      <a:accent2>
        <a:srgbClr val="BE0F34"/>
      </a:accent2>
      <a:accent3>
        <a:srgbClr val="84A5DC"/>
      </a:accent3>
      <a:accent4>
        <a:srgbClr val="8098AD"/>
      </a:accent4>
      <a:accent5>
        <a:srgbClr val="DF879A"/>
      </a:accent5>
      <a:accent6>
        <a:srgbClr val="C2D2ED"/>
      </a:accent6>
      <a:hlink>
        <a:srgbClr val="0000FF"/>
      </a:hlink>
      <a:folHlink>
        <a:srgbClr val="800080"/>
      </a:folHlink>
    </a:clrScheme>
    <a:fontScheme name="Brun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runel Document" ma:contentTypeID="0x010100B5A4C08D27C9458A8DBC831B2C0EF43F009703CFB306A53644B9B8C6849E57BAD2" ma:contentTypeVersion="0" ma:contentTypeDescription="This is the base type for all Brunel documents." ma:contentTypeScope="" ma:versionID="4abe9123768fa581c9496ca9d52823f3">
  <xsd:schema xmlns:xsd="http://www.w3.org/2001/XMLSchema" xmlns:xs="http://www.w3.org/2001/XMLSchema" xmlns:p="http://schemas.microsoft.com/office/2006/metadata/properties" xmlns:ns2="380bc2c3-1989-4979-9f6b-c22987075109" xmlns:ns3="3d9e33d6-ca9e-4bfc-b37d-041e3de0bed2" targetNamespace="http://schemas.microsoft.com/office/2006/metadata/properties" ma:root="true" ma:fieldsID="f68befdffb3848a3a968b716f95c1008" ns2:_="" ns3:_="">
    <xsd:import namespace="380bc2c3-1989-4979-9f6b-c22987075109"/>
    <xsd:import namespace="3d9e33d6-ca9e-4bfc-b37d-041e3de0bed2"/>
    <xsd:element name="properties">
      <xsd:complexType>
        <xsd:sequence>
          <xsd:element name="documentManagement">
            <xsd:complexType>
              <xsd:all>
                <xsd:element ref="ns2:TaxCatchAll" minOccurs="0"/>
                <xsd:element ref="ns2:TaxCatchAllLabel" minOccurs="0"/>
                <xsd:element ref="ns3:BrunelBaseOwner0" minOccurs="0"/>
                <xsd:element ref="ns3:BrunelBaseAudience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bc2c3-1989-4979-9f6b-c22987075109" elementFormDefault="qualified">
    <xsd:import namespace="http://schemas.microsoft.com/office/2006/documentManagement/types"/>
    <xsd:import namespace="http://schemas.microsoft.com/office/infopath/2007/PartnerControls"/>
    <xsd:element name="TaxCatchAll" ma:index="7" nillable="true" ma:displayName="Taxonomy Catch All Column" ma:hidden="true" ma:list="{642f136f-ddeb-4275-8998-4d41f53820d3}" ma:internalName="TaxCatchAll" ma:showField="CatchAllData" ma:web="380bc2c3-1989-4979-9f6b-c22987075109">
      <xsd:complexType>
        <xsd:complexContent>
          <xsd:extension base="dms:MultiChoiceLookup">
            <xsd:sequence>
              <xsd:element name="Value" type="dms:Lookup" maxOccurs="unbounded" minOccurs="0" nillable="true"/>
            </xsd:sequence>
          </xsd:extension>
        </xsd:complexContent>
      </xsd:complexType>
    </xsd:element>
    <xsd:element name="TaxCatchAllLabel" ma:index="8" nillable="true" ma:displayName="Taxonomy Catch All Column1" ma:hidden="true" ma:list="{642f136f-ddeb-4275-8998-4d41f53820d3}" ma:internalName="TaxCatchAllLabel" ma:readOnly="true" ma:showField="CatchAllDataLabel" ma:web="380bc2c3-1989-4979-9f6b-c2298707510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9e33d6-ca9e-4bfc-b37d-041e3de0bed2" elementFormDefault="qualified">
    <xsd:import namespace="http://schemas.microsoft.com/office/2006/documentManagement/types"/>
    <xsd:import namespace="http://schemas.microsoft.com/office/infopath/2007/PartnerControls"/>
    <xsd:element name="BrunelBaseOwner0" ma:index="10" nillable="true" ma:taxonomy="true" ma:internalName="BrunelBaseOwner0" ma:taxonomyFieldName="BrunelBaseOwner" ma:displayName="Owner" ma:default="1;#Quality|1a06d339-1c64-4e87-8be1-a4c253598b80" ma:fieldId="{98f64fff-228a-401e-b118-7b7ed14a11bf}" ma:sspId="1f8ae13c-041c-454e-aeb3-8644223ed454" ma:termSetId="ce0b3c44-0e18-4677-9fa6-443ed1905ae4" ma:anchorId="00000000-0000-0000-0000-000000000000" ma:open="true" ma:isKeyword="false">
      <xsd:complexType>
        <xsd:sequence>
          <xsd:element ref="pc:Terms" minOccurs="0" maxOccurs="1"/>
        </xsd:sequence>
      </xsd:complexType>
    </xsd:element>
    <xsd:element name="BrunelBaseAudience0" ma:index="12" nillable="true" ma:taxonomy="true" ma:internalName="BrunelBaseAudience0" ma:taxonomyFieldName="BrunelBaseAudience" ma:displayName="Search Audience" ma:default="" ma:fieldId="{d57833c3-6316-40fd-9f4a-bdce40d7b5e8}" ma:taxonomyMulti="true" ma:sspId="1f8ae13c-041c-454e-aeb3-8644223ed454" ma:termSetId="e48bdc75-7773-40af-8e0d-060ff7e1dbe0" ma:anchorId="00000000-0000-0000-0000-000000000000"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80bc2c3-1989-4979-9f6b-c22987075109">
      <Value>3</Value>
    </TaxCatchAll>
    <BrunelBaseAudience0 xmlns="3d9e33d6-ca9e-4bfc-b37d-041e3de0bed2">
      <Terms xmlns="http://schemas.microsoft.com/office/infopath/2007/PartnerControls"/>
    </BrunelBaseAudience0>
    <BrunelBaseOwner0 xmlns="3d9e33d6-ca9e-4bfc-b37d-041e3de0bed2">
      <Terms xmlns="http://schemas.microsoft.com/office/infopath/2007/PartnerControls">
        <TermInfo xmlns="http://schemas.microsoft.com/office/infopath/2007/PartnerControls">
          <TermName xmlns="http://schemas.microsoft.com/office/infopath/2007/PartnerControls">Internal Communications</TermName>
          <TermId xmlns="http://schemas.microsoft.com/office/infopath/2007/PartnerControls">01e1b302-1141-47e6-ae68-8b0ede583215</TermId>
        </TermInfo>
      </Terms>
    </BrunelBaseOwner0>
  </documentManagement>
</p:properties>
</file>

<file path=customXml/itemProps1.xml><?xml version="1.0" encoding="utf-8"?>
<ds:datastoreItem xmlns:ds="http://schemas.openxmlformats.org/officeDocument/2006/customXml" ds:itemID="{98E80A36-5C85-4CBB-B8F8-E436333A1EF5}">
  <ds:schemaRefs>
    <ds:schemaRef ds:uri="http://schemas.microsoft.com/sharepoint/v3/contenttype/forms"/>
  </ds:schemaRefs>
</ds:datastoreItem>
</file>

<file path=customXml/itemProps2.xml><?xml version="1.0" encoding="utf-8"?>
<ds:datastoreItem xmlns:ds="http://schemas.openxmlformats.org/officeDocument/2006/customXml" ds:itemID="{E46D09E4-5E31-4967-BB88-36F2211846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0bc2c3-1989-4979-9f6b-c22987075109"/>
    <ds:schemaRef ds:uri="3d9e33d6-ca9e-4bfc-b37d-041e3de0be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831459-0669-4B55-8FA0-4734ED5E75C3}">
  <ds:schemaRefs>
    <ds:schemaRef ds:uri="http://schemas.openxmlformats.org/package/2006/metadata/core-properties"/>
    <ds:schemaRef ds:uri="http://schemas.microsoft.com/office/infopath/2007/PartnerControls"/>
    <ds:schemaRef ds:uri="3d9e33d6-ca9e-4bfc-b37d-041e3de0bed2"/>
    <ds:schemaRef ds:uri="http://www.w3.org/XML/1998/namespace"/>
    <ds:schemaRef ds:uri="380bc2c3-1989-4979-9f6b-c22987075109"/>
    <ds:schemaRef ds:uri="http://purl.org/dc/dcmitype/"/>
    <ds:schemaRef ds:uri="http://purl.org/dc/terms/"/>
    <ds:schemaRef ds:uri="http://purl.org/dc/elements/1.1/"/>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4802</TotalTime>
  <Words>4259</Words>
  <Application>Microsoft Office PowerPoint</Application>
  <PresentationFormat>On-screen Show (4:3)</PresentationFormat>
  <Paragraphs>269</Paragraphs>
  <Slides>42</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ＭＳ Ｐゴシック</vt:lpstr>
      <vt:lpstr>Arial</vt:lpstr>
      <vt:lpstr>Calibri</vt:lpstr>
      <vt:lpstr>Wingdings</vt:lpstr>
      <vt:lpstr>Brunel University</vt:lpstr>
      <vt:lpstr>Athena SWAN Initiatives in the UK: Critical Reflections</vt:lpstr>
      <vt:lpstr>Objectives</vt:lpstr>
      <vt:lpstr>Athena SWAN 2005 and post-2015</vt:lpstr>
      <vt:lpstr>Athena SWAN post 2015</vt:lpstr>
      <vt:lpstr>Athena SWAN Successes in the UK</vt:lpstr>
      <vt:lpstr>Athena SWAN: Who gets involved?</vt:lpstr>
      <vt:lpstr>Athena SWAN: Gender Parity or Gender Equality</vt:lpstr>
      <vt:lpstr>Athena SWAN: Reproducing gender inequalities in HE?</vt:lpstr>
      <vt:lpstr>PowerPoint Presentation</vt:lpstr>
      <vt:lpstr>Doing gender</vt:lpstr>
      <vt:lpstr>Changing Universities, Changing Gender Relations</vt:lpstr>
      <vt:lpstr>Gender bias in HE</vt:lpstr>
      <vt:lpstr>Gender based violence in HE</vt:lpstr>
      <vt:lpstr>Gender and Race Inequalities in HE</vt:lpstr>
      <vt:lpstr>Persisting Gender and Race Inequalities</vt:lpstr>
      <vt:lpstr>International staff vital for UK’s future STEM success</vt:lpstr>
      <vt:lpstr>BME staff experiences in Further and Higher Education</vt:lpstr>
      <vt:lpstr>Black and minority ethnic academics</vt:lpstr>
      <vt:lpstr>BME female Professors in HE</vt:lpstr>
      <vt:lpstr>Female Black Professors</vt:lpstr>
      <vt:lpstr> Black academic staff in HE</vt:lpstr>
      <vt:lpstr>Retention and Degree class between ethnic groups</vt:lpstr>
      <vt:lpstr>Retention and Degree class between ethnic groups</vt:lpstr>
      <vt:lpstr>Who benefits from Athena SWAN? </vt:lpstr>
      <vt:lpstr>Who benefits from Athena SWAN? </vt:lpstr>
      <vt:lpstr>Gender Equality in HE: a neo-liberal project?</vt:lpstr>
      <vt:lpstr> Race Equality Programmes in HE: Another neo-liberal project? </vt:lpstr>
      <vt:lpstr>White privilege </vt:lpstr>
      <vt:lpstr>Gender Equality, neo-liberalism and the corporate University</vt:lpstr>
      <vt:lpstr>Neo-liberalism posing new challenges for women in HE</vt:lpstr>
      <vt:lpstr> Gender Equality and neo-liberalism in the UK</vt:lpstr>
      <vt:lpstr>Athena SWAN: Inclusivity and Intersectionality</vt:lpstr>
      <vt:lpstr>Intersectionality in the post-2015 Athena Swan period</vt:lpstr>
      <vt:lpstr>Intersectionality</vt:lpstr>
      <vt:lpstr>Operationalizing Intersectionality</vt:lpstr>
      <vt:lpstr>Intersecting inequalities and privileges for Greek academics/mothers</vt:lpstr>
      <vt:lpstr> Intersectionality in the implementation of gender equality charter marks in schools</vt:lpstr>
      <vt:lpstr> Concluding remarks</vt:lpstr>
      <vt:lpstr>Questions</vt:lpstr>
      <vt:lpstr>Questions</vt:lpstr>
      <vt:lpstr> Questions</vt:lpstr>
      <vt:lpstr>Selective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Brunel PowerPoint</dc:title>
  <dc:creator>Helen King</dc:creator>
  <cp:lastModifiedBy>Curtin, Anne-Marie</cp:lastModifiedBy>
  <cp:revision>272</cp:revision>
  <cp:lastPrinted>2020-03-04T19:37:12Z</cp:lastPrinted>
  <dcterms:created xsi:type="dcterms:W3CDTF">2014-07-31T08:49:38Z</dcterms:created>
  <dcterms:modified xsi:type="dcterms:W3CDTF">2020-04-07T12:17:58Z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0x010100B5A4C08D27C9458A8DBC831B2C0EF43F009703CFB306A53644B9B8C6849E57BAD2</vt:lpwstr>
  </property>
  <property fmtid="{D5CDD505-2E9C-101B-9397-08002B2CF9AE}" pid="3" name="BrunelBaseOwner">
    <vt:lpwstr>3;#Internal Communications|01e1b302-1141-47e6-ae68-8b0ede583215</vt:lpwstr>
  </property>
  <property fmtid="{D5CDD505-2E9C-101B-9397-08002B2CF9AE}" pid="4" name="BrunelBaseOwner0">
    <vt:lpwstr>Internal Communications|01e1b302-1141-47e6-ae68-8b0ede583215</vt:lpwstr>
  </property>
  <property fmtid="{D5CDD505-2E9C-101B-9397-08002B2CF9AE}" pid="5" name="TaxKeyword">
    <vt:lpwstr/>
  </property>
  <property fmtid="{D5CDD505-2E9C-101B-9397-08002B2CF9AE}" pid="6" name="BrunelBaseAudience">
    <vt:lpwstr/>
  </property>
  <property fmtid="{D5CDD505-2E9C-101B-9397-08002B2CF9AE}" pid="7" name="foo">
    <vt:lpwstr/>
  </property>
  <property fmtid="{D5CDD505-2E9C-101B-9397-08002B2CF9AE}" pid="8" name="BrunelBaseAudience0">
    <vt:lpwstr/>
  </property>
  <property fmtid="{D5CDD505-2E9C-101B-9397-08002B2CF9AE}" pid="9" name="TaxKeywordTaxHTField">
    <vt:lpwstr/>
  </property>
</Properties>
</file>