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60" r:id="rId6"/>
    <p:sldId id="284" r:id="rId7"/>
    <p:sldId id="269" r:id="rId8"/>
    <p:sldId id="276" r:id="rId9"/>
    <p:sldId id="275" r:id="rId10"/>
    <p:sldId id="274" r:id="rId11"/>
    <p:sldId id="277" r:id="rId12"/>
    <p:sldId id="267" r:id="rId13"/>
    <p:sldId id="271" r:id="rId14"/>
    <p:sldId id="270" r:id="rId15"/>
    <p:sldId id="265" r:id="rId16"/>
    <p:sldId id="264" r:id="rId17"/>
    <p:sldId id="281" r:id="rId18"/>
    <p:sldId id="282" r:id="rId19"/>
    <p:sldId id="263" r:id="rId20"/>
    <p:sldId id="280" r:id="rId21"/>
    <p:sldId id="261" r:id="rId22"/>
    <p:sldId id="283" r:id="rId23"/>
    <p:sldId id="278" r:id="rId24"/>
    <p:sldId id="259"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144" d="100"/>
          <a:sy n="144" d="100"/>
        </p:scale>
        <p:origin x="276" y="11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M15578 - IUA_1916 Bursary_Powerpoint 2023 Update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M15578 - IUA_1916 Bursary_Powerpoint 2023 Update_Bod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M15578 - IUA_1916 Bursary_Powerpoint 2023 Update_Body_Watermar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M15578 - IUA_1916 Bursary_Powerpoint 2023 Update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nis.gov.ie/en/inis/Pages/irish-residence-perm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1916bursary.ie/applicant-guidelines/" TargetMode="External"/><Relationship Id="rId2" Type="http://schemas.openxmlformats.org/officeDocument/2006/relationships/hyperlink" Target="https://1916bursary.ie/faqs/" TargetMode="External"/><Relationship Id="rId1" Type="http://schemas.openxmlformats.org/officeDocument/2006/relationships/slideLayout" Target="../slideLayouts/slideLayout2.xml"/><Relationship Id="rId6" Type="http://schemas.openxmlformats.org/officeDocument/2006/relationships/hyperlink" Target="https://hea.ie/assets/uploads/2018/01/PATH-2-Guidelines-2023_24.pdf" TargetMode="External"/><Relationship Id="rId5" Type="http://schemas.openxmlformats.org/officeDocument/2006/relationships/hyperlink" Target="mailto:1916BursaryQueries@soarforaccess.ie" TargetMode="External"/><Relationship Id="rId4" Type="http://schemas.openxmlformats.org/officeDocument/2006/relationships/hyperlink" Target="https://youtu.be/2saR1yojzR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1916BursaryQueries@soarforaccess.ie" TargetMode="External"/><Relationship Id="rId2" Type="http://schemas.openxmlformats.org/officeDocument/2006/relationships/hyperlink" Target="http://www.1916bursary.i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1916bursary.ie/supporting-document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03291" y="1989482"/>
            <a:ext cx="7772400" cy="1031588"/>
          </a:xfrm>
        </p:spPr>
        <p:txBody>
          <a:bodyPr/>
          <a:lstStyle/>
          <a:p>
            <a:pPr algn="l"/>
            <a:r>
              <a:rPr lang="en-US" b="1" dirty="0">
                <a:latin typeface="Poppins"/>
                <a:cs typeface="Poppins"/>
              </a:rPr>
              <a:t>1916 Bursary </a:t>
            </a:r>
          </a:p>
        </p:txBody>
      </p:sp>
      <p:sp>
        <p:nvSpPr>
          <p:cNvPr id="6" name="Title 1"/>
          <p:cNvSpPr txBox="1">
            <a:spLocks/>
          </p:cNvSpPr>
          <p:nvPr/>
        </p:nvSpPr>
        <p:spPr>
          <a:xfrm>
            <a:off x="808886" y="2703796"/>
            <a:ext cx="7772400" cy="6473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Poppins"/>
                <a:cs typeface="Poppins"/>
              </a:rPr>
              <a:t>Application guide for 2023-24</a:t>
            </a:r>
          </a:p>
        </p:txBody>
      </p:sp>
      <p:sp>
        <p:nvSpPr>
          <p:cNvPr id="7" name="Title 1"/>
          <p:cNvSpPr txBox="1">
            <a:spLocks/>
          </p:cNvSpPr>
          <p:nvPr/>
        </p:nvSpPr>
        <p:spPr>
          <a:xfrm>
            <a:off x="808886" y="3173739"/>
            <a:ext cx="7772400" cy="6473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latin typeface="Poppins"/>
              <a:cs typeface="Poppins"/>
            </a:endParaRPr>
          </a:p>
        </p:txBody>
      </p:sp>
    </p:spTree>
    <p:extLst>
      <p:ext uri="{BB962C8B-B14F-4D97-AF65-F5344CB8AC3E}">
        <p14:creationId xmlns:p14="http://schemas.microsoft.com/office/powerpoint/2010/main" val="2710769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Verifying disability:  </a:t>
            </a: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buFont typeface="Arial" panose="020B0604020202020204" pitchFamily="34" charset="0"/>
              <a:buChar char="•"/>
            </a:pPr>
            <a:r>
              <a:rPr lang="en-US" sz="1400" b="0" i="0" dirty="0">
                <a:solidFill>
                  <a:srgbClr val="000000"/>
                </a:solidFill>
                <a:effectLst/>
                <a:latin typeface="+mn-lt"/>
              </a:rPr>
              <a:t>If you were deemed eligible for the Disability Access Route to Education (DARE) scheme your disability information will be verified directly with your institution, with your consent; then you are </a:t>
            </a:r>
            <a:r>
              <a:rPr lang="en-US" sz="1400" b="1" i="0" dirty="0">
                <a:solidFill>
                  <a:srgbClr val="000000"/>
                </a:solidFill>
                <a:effectLst/>
                <a:latin typeface="+mn-lt"/>
              </a:rPr>
              <a:t>not</a:t>
            </a:r>
            <a:r>
              <a:rPr lang="en-US" sz="1400" b="0" i="0" dirty="0">
                <a:solidFill>
                  <a:srgbClr val="000000"/>
                </a:solidFill>
                <a:effectLst/>
                <a:latin typeface="+mn-lt"/>
              </a:rPr>
              <a:t> required to submit supporting documentation regarding your disability. If you have ‘carried forward’ your DARE eligibility upload a copy of your DARE eligibility ‘carry forward’ email/letter. </a:t>
            </a:r>
          </a:p>
          <a:p>
            <a:pPr algn="l" fontAlgn="base">
              <a:buFont typeface="Arial" panose="020B0604020202020204" pitchFamily="34" charset="0"/>
              <a:buChar char="•"/>
            </a:pPr>
            <a:endParaRPr lang="en-US" sz="1400" b="0" i="0" dirty="0">
              <a:solidFill>
                <a:srgbClr val="000000"/>
              </a:solidFill>
              <a:effectLst/>
              <a:latin typeface="+mn-lt"/>
            </a:endParaRPr>
          </a:p>
          <a:p>
            <a:pPr algn="l" fontAlgn="base">
              <a:buFont typeface="Arial" panose="020B0604020202020204" pitchFamily="34" charset="0"/>
              <a:buChar char="•"/>
            </a:pPr>
            <a:r>
              <a:rPr lang="en-US" sz="1400" b="0" i="0" dirty="0">
                <a:solidFill>
                  <a:srgbClr val="000000"/>
                </a:solidFill>
                <a:effectLst/>
                <a:latin typeface="+mn-lt"/>
              </a:rPr>
              <a:t>If you did not enter college through DARE, but are registered with the Disability Support Service, we can verify this directly with your institution, with your consent; then you are </a:t>
            </a:r>
            <a:r>
              <a:rPr lang="en-US" sz="1400" b="1" i="0" dirty="0">
                <a:solidFill>
                  <a:srgbClr val="000000"/>
                </a:solidFill>
                <a:effectLst/>
                <a:latin typeface="+mn-lt"/>
              </a:rPr>
              <a:t>not</a:t>
            </a:r>
            <a:r>
              <a:rPr lang="en-US" sz="1400" b="0" i="0" dirty="0">
                <a:solidFill>
                  <a:srgbClr val="000000"/>
                </a:solidFill>
                <a:effectLst/>
                <a:latin typeface="+mn-lt"/>
              </a:rPr>
              <a:t> required to submit supporting documentation regarding your disability. </a:t>
            </a:r>
          </a:p>
          <a:p>
            <a:pPr algn="l" fontAlgn="base">
              <a:buFont typeface="Arial" panose="020B0604020202020204" pitchFamily="34" charset="0"/>
              <a:buChar char="•"/>
            </a:pPr>
            <a:endParaRPr lang="en-US" sz="1400" b="0" i="0" dirty="0">
              <a:solidFill>
                <a:srgbClr val="000000"/>
              </a:solidFill>
              <a:effectLst/>
              <a:latin typeface="+mn-lt"/>
            </a:endParaRPr>
          </a:p>
          <a:p>
            <a:pPr algn="l" fontAlgn="base">
              <a:buFont typeface="Arial" panose="020B0604020202020204" pitchFamily="34" charset="0"/>
              <a:buChar char="•"/>
            </a:pPr>
            <a:r>
              <a:rPr lang="en-US" sz="1400" b="0" i="0" dirty="0">
                <a:solidFill>
                  <a:srgbClr val="000000"/>
                </a:solidFill>
                <a:effectLst/>
                <a:latin typeface="+mn-lt"/>
              </a:rPr>
              <a:t>If your disability cannot be verified by your institution </a:t>
            </a:r>
            <a:r>
              <a:rPr lang="en-US" sz="1400" b="1" i="0" dirty="0">
                <a:solidFill>
                  <a:srgbClr val="000000"/>
                </a:solidFill>
                <a:effectLst/>
                <a:latin typeface="+mn-lt"/>
              </a:rPr>
              <a:t>you are required</a:t>
            </a:r>
            <a:r>
              <a:rPr lang="en-US" sz="1400" b="0" i="0" dirty="0">
                <a:solidFill>
                  <a:srgbClr val="000000"/>
                </a:solidFill>
                <a:effectLst/>
                <a:latin typeface="+mn-lt"/>
              </a:rPr>
              <a:t> to provide appropriate documentary evidence from a relevant medical professional as per DARE or Fund for Disabilities guidelines.</a:t>
            </a:r>
          </a:p>
          <a:p>
            <a:pPr algn="l">
              <a:spcAft>
                <a:spcPts val="600"/>
              </a:spcAft>
            </a:pPr>
            <a:endParaRPr lang="en-US" sz="1800" b="1" dirty="0">
              <a:latin typeface="Poppins"/>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2870946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Documentation for applicants from an Ethnic Minority: </a:t>
            </a: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r>
              <a:rPr lang="en-US" sz="1400" b="0" i="0" dirty="0">
                <a:solidFill>
                  <a:srgbClr val="000000"/>
                </a:solidFill>
                <a:effectLst/>
                <a:latin typeface="+mn-lt"/>
              </a:rPr>
              <a:t>An Ethnic Minority as determined by the Higher Education Authority for the purpose of this fund is defined within the 1916 PATH 2 2023-24 Guidelines and can be verified by one or more of the following documents: </a:t>
            </a:r>
          </a:p>
          <a:p>
            <a:pPr algn="l" fontAlgn="base"/>
            <a:endParaRPr lang="en-US" sz="1400" b="0" i="0" dirty="0">
              <a:solidFill>
                <a:srgbClr val="000000"/>
              </a:solidFill>
              <a:effectLst/>
              <a:latin typeface="+mn-lt"/>
            </a:endParaRPr>
          </a:p>
          <a:p>
            <a:pPr marL="742950" lvl="1" indent="-285750" algn="l" fontAlgn="base">
              <a:buFont typeface="Arial" panose="020B0604020202020204" pitchFamily="34" charset="0"/>
              <a:buChar char="•"/>
            </a:pPr>
            <a:r>
              <a:rPr lang="en-US" sz="1400" b="0" i="0" dirty="0">
                <a:solidFill>
                  <a:srgbClr val="000000"/>
                </a:solidFill>
                <a:effectLst/>
              </a:rPr>
              <a:t>Official letter from the Department of Justice and Equality confirming the specific ‘right and permission to remain’ or </a:t>
            </a:r>
            <a:r>
              <a:rPr lang="en-US" sz="1400" b="0" i="0" dirty="0" err="1">
                <a:solidFill>
                  <a:srgbClr val="000000"/>
                </a:solidFill>
                <a:effectLst/>
              </a:rPr>
              <a:t>naturalisation</a:t>
            </a:r>
            <a:r>
              <a:rPr lang="en-US" sz="1400" b="0" i="0" dirty="0">
                <a:solidFill>
                  <a:srgbClr val="000000"/>
                </a:solidFill>
                <a:effectLst/>
              </a:rPr>
              <a:t> of applicant and/or parent/</a:t>
            </a:r>
            <a:r>
              <a:rPr lang="en-US" sz="1400" b="0" i="0" dirty="0" err="1">
                <a:solidFill>
                  <a:srgbClr val="000000"/>
                </a:solidFill>
                <a:effectLst/>
              </a:rPr>
              <a:t>dependant</a:t>
            </a:r>
            <a:endParaRPr lang="en-US" sz="1400" b="0" i="0" dirty="0">
              <a:solidFill>
                <a:srgbClr val="000000"/>
              </a:solidFill>
              <a:effectLst/>
            </a:endParaRPr>
          </a:p>
          <a:p>
            <a:pPr lvl="1" algn="l" fontAlgn="base"/>
            <a:endParaRPr lang="en-US" sz="1400" b="0" i="0" dirty="0">
              <a:solidFill>
                <a:srgbClr val="000000"/>
              </a:solidFill>
              <a:effectLst/>
            </a:endParaRPr>
          </a:p>
          <a:p>
            <a:pPr marL="742950" lvl="1" indent="-285750" algn="l" fontAlgn="base">
              <a:buFont typeface="Arial" panose="020B0604020202020204" pitchFamily="34" charset="0"/>
              <a:buChar char="•"/>
            </a:pPr>
            <a:r>
              <a:rPr lang="en-US" sz="1400" b="0" i="0" dirty="0">
                <a:solidFill>
                  <a:srgbClr val="000000"/>
                </a:solidFill>
                <a:effectLst/>
              </a:rPr>
              <a:t>Photocopy of passport(s); </a:t>
            </a:r>
            <a:r>
              <a:rPr lang="en-US" sz="1400" b="0" i="0" dirty="0">
                <a:solidFill>
                  <a:srgbClr val="000000"/>
                </a:solidFill>
                <a:effectLst/>
                <a:latin typeface="+mn-lt"/>
              </a:rPr>
              <a:t>This is to include the applicant’s passport and if necessary, a copy of the applicant’s parents/ guardian’s country of origin passport and Irish/EU/EEA or Swiss confederation passport if possible. </a:t>
            </a:r>
          </a:p>
          <a:p>
            <a:pPr lvl="1" algn="l" fontAlgn="base"/>
            <a:endParaRPr lang="en-US" sz="1400" b="0" i="0" dirty="0">
              <a:solidFill>
                <a:srgbClr val="000000"/>
              </a:solidFill>
              <a:effectLst/>
              <a:latin typeface="+mn-lt"/>
            </a:endParaRPr>
          </a:p>
          <a:p>
            <a:pPr marL="742950" lvl="1" indent="-285750" algn="l" fontAlgn="base">
              <a:buFont typeface="Arial" panose="020B0604020202020204" pitchFamily="34" charset="0"/>
              <a:buChar char="•"/>
            </a:pPr>
            <a:r>
              <a:rPr lang="en-US" sz="1400" b="0" i="0" dirty="0">
                <a:solidFill>
                  <a:srgbClr val="000000"/>
                </a:solidFill>
                <a:effectLst/>
              </a:rPr>
              <a:t> Copy of the applicant’s Irish Residence Permit (IRP) that details your Visa stamp details. For more info please see:  </a:t>
            </a:r>
            <a:r>
              <a:rPr lang="en-US" sz="1400" b="0" i="0" u="none" strike="noStrike" dirty="0">
                <a:solidFill>
                  <a:srgbClr val="000000"/>
                </a:solidFill>
                <a:effectLst/>
                <a:hlinkClick r:id="rId2"/>
              </a:rPr>
              <a:t>http://www.inis.gov.ie/en/inis/Pages/irish-residence-permit</a:t>
            </a:r>
            <a:endParaRPr lang="en-US" sz="1400" b="0" i="0" dirty="0">
              <a:solidFill>
                <a:srgbClr val="000000"/>
              </a:solidFill>
              <a:effectLst/>
            </a:endParaRPr>
          </a:p>
          <a:p>
            <a:pPr algn="l">
              <a:spcAft>
                <a:spcPts val="600"/>
              </a:spcAft>
            </a:pPr>
            <a:endParaRPr lang="en-US" sz="1100" b="1" dirty="0">
              <a:latin typeface="Poppins"/>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233477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Documentation for Lone or Teen Parents:  </a:t>
            </a: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0" i="0" dirty="0">
                <a:solidFill>
                  <a:srgbClr val="000000"/>
                </a:solidFill>
                <a:effectLst/>
                <a:latin typeface="+mn-lt"/>
              </a:rPr>
              <a:t>You will be asked to submit one of the following:</a:t>
            </a:r>
          </a:p>
          <a:p>
            <a:pPr algn="l"/>
            <a:endParaRPr lang="en-US" sz="1400" b="0" i="0" dirty="0">
              <a:solidFill>
                <a:srgbClr val="000000"/>
              </a:solidFill>
              <a:effectLst/>
              <a:latin typeface="+mn-lt"/>
            </a:endParaRPr>
          </a:p>
          <a:p>
            <a:pPr marL="285750" indent="-285750" algn="l">
              <a:buFont typeface="Arial" panose="020B0604020202020204" pitchFamily="34" charset="0"/>
              <a:buChar char="•"/>
            </a:pPr>
            <a:r>
              <a:rPr lang="en-US" sz="1400" b="0" i="0" dirty="0" smtClean="0">
                <a:solidFill>
                  <a:srgbClr val="000000"/>
                </a:solidFill>
                <a:effectLst/>
                <a:latin typeface="+mn-lt"/>
              </a:rPr>
              <a:t>Evidence </a:t>
            </a:r>
            <a:r>
              <a:rPr lang="en-US" sz="1400" b="0" i="0" dirty="0">
                <a:solidFill>
                  <a:srgbClr val="000000"/>
                </a:solidFill>
                <a:effectLst/>
                <a:latin typeface="+mn-lt"/>
              </a:rPr>
              <a:t>of being in receipt of a long-term DSP One Parent Family payment in 2022</a:t>
            </a:r>
          </a:p>
          <a:p>
            <a:pPr marL="285750" indent="-285750" algn="l">
              <a:buFont typeface="Arial" panose="020B0604020202020204" pitchFamily="34" charset="0"/>
              <a:buChar char="•"/>
            </a:pPr>
            <a:endParaRPr lang="en-US" sz="1400" b="0" i="0" dirty="0">
              <a:solidFill>
                <a:srgbClr val="000000"/>
              </a:solidFill>
              <a:effectLst/>
              <a:latin typeface="+mn-lt"/>
            </a:endParaRPr>
          </a:p>
          <a:p>
            <a:pPr marL="285750" indent="-285750" algn="l">
              <a:buFont typeface="Arial" panose="020B0604020202020204" pitchFamily="34" charset="0"/>
              <a:buChar char="•"/>
            </a:pPr>
            <a:r>
              <a:rPr lang="en-US" sz="1400" b="0" i="0" dirty="0" smtClean="0">
                <a:solidFill>
                  <a:srgbClr val="000000"/>
                </a:solidFill>
                <a:effectLst/>
                <a:latin typeface="+mn-lt"/>
              </a:rPr>
              <a:t>Evidence </a:t>
            </a:r>
            <a:r>
              <a:rPr lang="en-US" sz="1400" b="0" i="0" dirty="0">
                <a:solidFill>
                  <a:srgbClr val="000000"/>
                </a:solidFill>
                <a:effectLst/>
                <a:latin typeface="+mn-lt"/>
              </a:rPr>
              <a:t>of being in receipt of a long-term DSP One Parent Transitional payment in 2022</a:t>
            </a:r>
          </a:p>
          <a:p>
            <a:pPr marL="285750" indent="-285750" algn="l">
              <a:buFont typeface="Arial" panose="020B0604020202020204" pitchFamily="34" charset="0"/>
              <a:buChar char="•"/>
            </a:pPr>
            <a:endParaRPr lang="en-US" sz="1400" b="0" i="0" dirty="0">
              <a:solidFill>
                <a:srgbClr val="000000"/>
              </a:solidFill>
              <a:effectLst/>
              <a:latin typeface="+mn-lt"/>
            </a:endParaRPr>
          </a:p>
          <a:p>
            <a:pPr marL="285750" indent="-285750" algn="l">
              <a:buFont typeface="Arial" panose="020B0604020202020204" pitchFamily="34" charset="0"/>
              <a:buChar char="•"/>
            </a:pPr>
            <a:r>
              <a:rPr lang="en-US" sz="1400" b="0" i="0" dirty="0" smtClean="0">
                <a:solidFill>
                  <a:srgbClr val="000000"/>
                </a:solidFill>
                <a:effectLst/>
                <a:latin typeface="+mn-lt"/>
              </a:rPr>
              <a:t>Letter </a:t>
            </a:r>
            <a:r>
              <a:rPr lang="en-US" sz="1400" b="0" i="0" dirty="0">
                <a:solidFill>
                  <a:srgbClr val="000000"/>
                </a:solidFill>
                <a:effectLst/>
                <a:latin typeface="+mn-lt"/>
              </a:rPr>
              <a:t>from DSP stating that the applicant is currently or was formally on a One Parent</a:t>
            </a:r>
          </a:p>
          <a:p>
            <a:pPr marL="285750" indent="-285750" algn="l">
              <a:buFont typeface="Arial" panose="020B0604020202020204" pitchFamily="34" charset="0"/>
              <a:buChar char="•"/>
            </a:pPr>
            <a:r>
              <a:rPr lang="en-US" sz="1400" b="0" i="0" dirty="0">
                <a:solidFill>
                  <a:srgbClr val="000000"/>
                </a:solidFill>
                <a:effectLst/>
                <a:latin typeface="+mn-lt"/>
              </a:rPr>
              <a:t>Family payment and met the criteria of a lone parent</a:t>
            </a:r>
          </a:p>
          <a:p>
            <a:pPr marL="285750" indent="-285750" algn="l">
              <a:buFont typeface="Arial" panose="020B0604020202020204" pitchFamily="34" charset="0"/>
              <a:buChar char="•"/>
            </a:pPr>
            <a:endParaRPr lang="en-US" sz="1400" b="0" i="0" dirty="0">
              <a:solidFill>
                <a:srgbClr val="000000"/>
              </a:solidFill>
              <a:effectLst/>
              <a:latin typeface="+mn-lt"/>
            </a:endParaRPr>
          </a:p>
          <a:p>
            <a:pPr marL="285750" indent="-285750" algn="l">
              <a:buFont typeface="Arial" panose="020B0604020202020204" pitchFamily="34" charset="0"/>
              <a:buChar char="•"/>
            </a:pPr>
            <a:r>
              <a:rPr lang="en-US" sz="1400" b="0" i="0" dirty="0" smtClean="0">
                <a:solidFill>
                  <a:srgbClr val="000000"/>
                </a:solidFill>
                <a:effectLst/>
                <a:latin typeface="+mn-lt"/>
              </a:rPr>
              <a:t>(</a:t>
            </a:r>
            <a:r>
              <a:rPr lang="en-US" sz="1400" b="0" i="0" dirty="0">
                <a:solidFill>
                  <a:srgbClr val="000000"/>
                </a:solidFill>
                <a:effectLst/>
                <a:latin typeface="+mn-lt"/>
              </a:rPr>
              <a:t>in the case of a teen parent only) Evidence of being in receipt of a Child Benefit payment in</a:t>
            </a:r>
          </a:p>
          <a:p>
            <a:pPr marL="285750" indent="-285750" algn="l">
              <a:buFont typeface="Arial" panose="020B0604020202020204" pitchFamily="34" charset="0"/>
              <a:buChar char="•"/>
            </a:pPr>
            <a:r>
              <a:rPr lang="en-US" sz="1400" b="0" i="0" dirty="0">
                <a:solidFill>
                  <a:srgbClr val="000000"/>
                </a:solidFill>
                <a:effectLst/>
                <a:latin typeface="+mn-lt"/>
              </a:rPr>
              <a:t>2023 or earlier</a:t>
            </a:r>
            <a:endParaRPr lang="en-US" sz="1400" b="1" dirty="0">
              <a:latin typeface="+mn-lt"/>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2096721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Documentation for </a:t>
            </a:r>
            <a:r>
              <a:rPr lang="en-US" sz="3200" b="1" dirty="0" err="1" smtClean="0">
                <a:latin typeface="Poppins"/>
                <a:cs typeface="Poppins"/>
              </a:rPr>
              <a:t>Carers</a:t>
            </a:r>
            <a:r>
              <a:rPr lang="en-US" sz="3200" b="1" dirty="0">
                <a:latin typeface="Poppins"/>
                <a:cs typeface="Poppins"/>
              </a:rPr>
              <a:t>:  </a:t>
            </a: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panose="020B0604020202020204" pitchFamily="34" charset="0"/>
              <a:buChar char="•"/>
            </a:pPr>
            <a:endParaRPr lang="en-US" sz="1400" b="0" i="0" dirty="0" smtClean="0">
              <a:solidFill>
                <a:srgbClr val="000000"/>
              </a:solidFill>
              <a:effectLst/>
              <a:latin typeface="+mn-lt"/>
            </a:endParaRPr>
          </a:p>
          <a:p>
            <a:pPr marL="285750" indent="-285750" algn="l">
              <a:buFont typeface="Arial" panose="020B0604020202020204" pitchFamily="34" charset="0"/>
              <a:buChar char="•"/>
            </a:pPr>
            <a:endParaRPr lang="en-US" sz="1400" dirty="0">
              <a:solidFill>
                <a:srgbClr val="000000"/>
              </a:solidFill>
              <a:latin typeface="+mn-lt"/>
            </a:endParaRPr>
          </a:p>
          <a:p>
            <a:pPr marL="285750" indent="-285750" algn="l">
              <a:buFont typeface="Arial" panose="020B0604020202020204" pitchFamily="34" charset="0"/>
              <a:buChar char="•"/>
            </a:pPr>
            <a:r>
              <a:rPr lang="en-US" sz="1400" b="0" i="0" dirty="0" smtClean="0">
                <a:solidFill>
                  <a:srgbClr val="000000"/>
                </a:solidFill>
                <a:effectLst/>
                <a:latin typeface="+mn-lt"/>
              </a:rPr>
              <a:t>Supporting </a:t>
            </a:r>
            <a:r>
              <a:rPr lang="en-US" sz="1400" b="0" i="0" dirty="0">
                <a:solidFill>
                  <a:srgbClr val="000000"/>
                </a:solidFill>
                <a:effectLst/>
                <a:latin typeface="+mn-lt"/>
              </a:rPr>
              <a:t>documentation confirmed by the Department of Social Protection (DSP) as holding a long-term means-tested carer’s allowance.</a:t>
            </a:r>
            <a:endParaRPr lang="en-US" sz="1400" b="1" dirty="0">
              <a:latin typeface="+mn-lt"/>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166636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Verification for other Priority Groups:   </a:t>
            </a: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i="0" dirty="0">
                <a:solidFill>
                  <a:srgbClr val="000000"/>
                </a:solidFill>
                <a:effectLst/>
                <a:latin typeface="Lato" panose="020F0502020204030203" pitchFamily="34" charset="0"/>
              </a:rPr>
              <a:t>For applicants who live in an area that experiences socio-economic disadvantage</a:t>
            </a:r>
          </a:p>
          <a:p>
            <a:pPr algn="l"/>
            <a:r>
              <a:rPr lang="en-US" sz="1200" b="0" i="0" dirty="0">
                <a:solidFill>
                  <a:srgbClr val="000000"/>
                </a:solidFill>
                <a:effectLst/>
                <a:latin typeface="Lato" panose="020F0502020204030203" pitchFamily="34" charset="0"/>
              </a:rPr>
              <a:t>You are not required to provide supporting documentation that you are from an area that experiences socio-economic disadvantage, this will be verified using the home address and Eircode that you have provided.</a:t>
            </a:r>
          </a:p>
          <a:p>
            <a:pPr algn="l"/>
            <a:endParaRPr lang="en-US" sz="1200" b="0" i="0" dirty="0">
              <a:solidFill>
                <a:srgbClr val="000000"/>
              </a:solidFill>
              <a:effectLst/>
              <a:latin typeface="Lato" panose="020F0502020204030203" pitchFamily="34" charset="0"/>
            </a:endParaRPr>
          </a:p>
          <a:p>
            <a:pPr algn="l"/>
            <a:r>
              <a:rPr lang="en-US" sz="1200" b="1" i="0" dirty="0">
                <a:solidFill>
                  <a:srgbClr val="000000"/>
                </a:solidFill>
                <a:effectLst/>
                <a:latin typeface="Lato" panose="020F0502020204030203" pitchFamily="34" charset="0"/>
              </a:rPr>
              <a:t>For applicants who experience socio-economic disadvantage</a:t>
            </a:r>
          </a:p>
          <a:p>
            <a:pPr algn="l"/>
            <a:r>
              <a:rPr lang="en-US" sz="1200" b="0" i="0" dirty="0">
                <a:solidFill>
                  <a:srgbClr val="000000"/>
                </a:solidFill>
                <a:effectLst/>
                <a:latin typeface="Lato" panose="020F0502020204030203" pitchFamily="34" charset="0"/>
              </a:rPr>
              <a:t>The evidence that you have already provided in the Financial Criteria section of your application will be used to verify if you qualify for the special rate of maintenance grant under the Student Grant Scheme (SUSI) and/or are in receipt of a Department of Social Protection (DSP) payment. </a:t>
            </a:r>
          </a:p>
          <a:p>
            <a:pPr algn="l"/>
            <a:endParaRPr lang="en-US" sz="1200" b="0" i="0" dirty="0">
              <a:solidFill>
                <a:srgbClr val="000000"/>
              </a:solidFill>
              <a:effectLst/>
              <a:latin typeface="Lato" panose="020F0502020204030203" pitchFamily="34" charset="0"/>
            </a:endParaRPr>
          </a:p>
          <a:p>
            <a:pPr algn="l"/>
            <a:r>
              <a:rPr lang="en-US" sz="1200" b="1" i="0" dirty="0">
                <a:solidFill>
                  <a:srgbClr val="000000"/>
                </a:solidFill>
                <a:effectLst/>
                <a:latin typeface="Lato" panose="020F0502020204030203" pitchFamily="34" charset="0"/>
              </a:rPr>
              <a:t>For applicants from the Irish </a:t>
            </a:r>
            <a:r>
              <a:rPr lang="en-US" sz="1200" b="1" i="0" dirty="0" err="1">
                <a:solidFill>
                  <a:srgbClr val="000000"/>
                </a:solidFill>
                <a:effectLst/>
                <a:latin typeface="Lato" panose="020F0502020204030203" pitchFamily="34" charset="0"/>
              </a:rPr>
              <a:t>Traveller</a:t>
            </a:r>
            <a:r>
              <a:rPr lang="en-US" sz="1200" b="1" i="0" dirty="0">
                <a:solidFill>
                  <a:srgbClr val="000000"/>
                </a:solidFill>
                <a:effectLst/>
                <a:latin typeface="Lato" panose="020F0502020204030203" pitchFamily="34" charset="0"/>
              </a:rPr>
              <a:t> Community</a:t>
            </a:r>
          </a:p>
          <a:p>
            <a:pPr algn="l"/>
            <a:r>
              <a:rPr lang="en-US" sz="1200" b="0" i="0" dirty="0">
                <a:solidFill>
                  <a:srgbClr val="000000"/>
                </a:solidFill>
                <a:effectLst/>
                <a:latin typeface="Lato" panose="020F0502020204030203" pitchFamily="34" charset="0"/>
              </a:rPr>
              <a:t>If you self-declare that you are a member of the Irish </a:t>
            </a:r>
            <a:r>
              <a:rPr lang="en-US" sz="1200" b="0" i="0" dirty="0" err="1">
                <a:solidFill>
                  <a:srgbClr val="000000"/>
                </a:solidFill>
                <a:effectLst/>
                <a:latin typeface="Lato" panose="020F0502020204030203" pitchFamily="34" charset="0"/>
              </a:rPr>
              <a:t>Traveller</a:t>
            </a:r>
            <a:r>
              <a:rPr lang="en-US" sz="1200" b="0" i="0" dirty="0">
                <a:solidFill>
                  <a:srgbClr val="000000"/>
                </a:solidFill>
                <a:effectLst/>
                <a:latin typeface="Lato" panose="020F0502020204030203" pitchFamily="34" charset="0"/>
              </a:rPr>
              <a:t> Community, you are not required to provide supporting documentation of this as part of the online application however you may be asked to provide further information later.</a:t>
            </a:r>
          </a:p>
          <a:p>
            <a:pPr algn="l"/>
            <a:endParaRPr lang="en-US" sz="1200" b="0" i="0" dirty="0">
              <a:solidFill>
                <a:srgbClr val="000000"/>
              </a:solidFill>
              <a:effectLst/>
              <a:latin typeface="Lato" panose="020F0502020204030203" pitchFamily="34" charset="0"/>
            </a:endParaRPr>
          </a:p>
          <a:p>
            <a:pPr algn="l"/>
            <a:r>
              <a:rPr lang="en-US" sz="1200" b="1" i="0" dirty="0">
                <a:solidFill>
                  <a:srgbClr val="000000"/>
                </a:solidFill>
                <a:effectLst/>
                <a:latin typeface="Lato" panose="020F0502020204030203" pitchFamily="34" charset="0"/>
              </a:rPr>
              <a:t>For applicants from the Roma Community</a:t>
            </a:r>
          </a:p>
          <a:p>
            <a:pPr algn="l"/>
            <a:r>
              <a:rPr lang="en-US" sz="1200" b="0" i="0" dirty="0">
                <a:solidFill>
                  <a:srgbClr val="000000"/>
                </a:solidFill>
                <a:effectLst/>
                <a:latin typeface="Lato" panose="020F0502020204030203" pitchFamily="34" charset="0"/>
              </a:rPr>
              <a:t>If you self-declare that you are a member of the Roma Community, you are not required to provide supporting documentation of this as part of the online application however you may be asked to provide further information later</a:t>
            </a:r>
          </a:p>
          <a:p>
            <a:pPr algn="l"/>
            <a:endParaRPr lang="en-US" sz="1400" b="0" i="0" dirty="0">
              <a:solidFill>
                <a:srgbClr val="000000"/>
              </a:solidFill>
              <a:effectLst/>
              <a:latin typeface="+mn-lt"/>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286147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Verification for other Priority Groups:  </a:t>
            </a: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b="0" i="0" dirty="0">
              <a:solidFill>
                <a:srgbClr val="000000"/>
              </a:solidFill>
              <a:effectLst/>
              <a:latin typeface="+mn-lt"/>
            </a:endParaRPr>
          </a:p>
          <a:p>
            <a:pPr algn="l"/>
            <a:r>
              <a:rPr lang="en-US" sz="1400" b="1" i="0" dirty="0">
                <a:solidFill>
                  <a:srgbClr val="000000"/>
                </a:solidFill>
                <a:effectLst/>
                <a:latin typeface="Lato" panose="020F0502020204030203" pitchFamily="34" charset="0"/>
              </a:rPr>
              <a:t>For applicants who are HEAR Entrants</a:t>
            </a:r>
          </a:p>
          <a:p>
            <a:pPr algn="l"/>
            <a:r>
              <a:rPr lang="en-US" sz="1400" b="0" i="0" dirty="0">
                <a:solidFill>
                  <a:srgbClr val="000000"/>
                </a:solidFill>
                <a:effectLst/>
                <a:latin typeface="Lato" panose="020F0502020204030203" pitchFamily="34" charset="0"/>
              </a:rPr>
              <a:t>HEAR entrants are not required to provide supporting documentation of this as part of the online application, this will be verified by your higher education institution</a:t>
            </a:r>
          </a:p>
          <a:p>
            <a:pPr algn="l"/>
            <a:endParaRPr lang="en-US" sz="1400" b="0" i="0" dirty="0">
              <a:solidFill>
                <a:srgbClr val="000000"/>
              </a:solidFill>
              <a:effectLst/>
              <a:latin typeface="Lato" panose="020F0502020204030203" pitchFamily="34" charset="0"/>
            </a:endParaRPr>
          </a:p>
          <a:p>
            <a:pPr algn="l"/>
            <a:r>
              <a:rPr lang="en-US" sz="1400" b="1" i="0" dirty="0">
                <a:solidFill>
                  <a:srgbClr val="000000"/>
                </a:solidFill>
                <a:effectLst/>
                <a:latin typeface="Lato" panose="020F0502020204030203" pitchFamily="34" charset="0"/>
              </a:rPr>
              <a:t>For applicants who are Mature Student Entrant or 2nd Chance Mature student</a:t>
            </a:r>
          </a:p>
          <a:p>
            <a:pPr algn="l"/>
            <a:r>
              <a:rPr lang="en-US" sz="1400" b="0" i="0" dirty="0">
                <a:solidFill>
                  <a:srgbClr val="000000"/>
                </a:solidFill>
                <a:effectLst/>
                <a:latin typeface="Lato" panose="020F0502020204030203" pitchFamily="34" charset="0"/>
              </a:rPr>
              <a:t>You are not required to provide supporting documentation that you are a First Time Mature Student or 2nd Chance Mature student, this will be verified by your higher education institution and / or SUSI.</a:t>
            </a:r>
          </a:p>
          <a:p>
            <a:pPr algn="l"/>
            <a:endParaRPr lang="en-US" sz="1400" b="0" i="0" dirty="0">
              <a:solidFill>
                <a:srgbClr val="000000"/>
              </a:solidFill>
              <a:effectLst/>
              <a:latin typeface="Lato" panose="020F0502020204030203" pitchFamily="34" charset="0"/>
            </a:endParaRPr>
          </a:p>
          <a:p>
            <a:pPr algn="l"/>
            <a:r>
              <a:rPr lang="en-US" sz="1400" b="1" i="0" dirty="0">
                <a:solidFill>
                  <a:srgbClr val="000000"/>
                </a:solidFill>
                <a:effectLst/>
                <a:latin typeface="Lato" panose="020F0502020204030203" pitchFamily="34" charset="0"/>
              </a:rPr>
              <a:t>For applicants who are QQI entrants</a:t>
            </a:r>
          </a:p>
          <a:p>
            <a:pPr algn="l"/>
            <a:r>
              <a:rPr lang="en-US" sz="1400" b="0" i="0" dirty="0">
                <a:solidFill>
                  <a:srgbClr val="000000"/>
                </a:solidFill>
                <a:effectLst/>
                <a:latin typeface="Lato" panose="020F0502020204030203" pitchFamily="34" charset="0"/>
              </a:rPr>
              <a:t>QQI Entrants are not required to provide supporting documentation that you are QQI entrant, this will be verified by your CAO or higher education institution</a:t>
            </a: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258482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Documentation for Additional indicators:</a:t>
            </a:r>
          </a:p>
        </p:txBody>
      </p:sp>
      <p:sp>
        <p:nvSpPr>
          <p:cNvPr id="8" name="Title 1"/>
          <p:cNvSpPr txBox="1">
            <a:spLocks/>
          </p:cNvSpPr>
          <p:nvPr/>
        </p:nvSpPr>
        <p:spPr>
          <a:xfrm>
            <a:off x="411656" y="1071564"/>
            <a:ext cx="8433722" cy="3064668"/>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i="0" dirty="0">
                <a:solidFill>
                  <a:srgbClr val="000000"/>
                </a:solidFill>
                <a:effectLst/>
                <a:latin typeface="+mn-lt"/>
              </a:rPr>
              <a:t>Homeless: </a:t>
            </a:r>
            <a:r>
              <a:rPr lang="en-US" sz="1200" i="0" dirty="0">
                <a:solidFill>
                  <a:srgbClr val="000000"/>
                </a:solidFill>
                <a:effectLst/>
                <a:latin typeface="+mn-lt"/>
              </a:rPr>
              <a:t>A letter from the Health Service Executive (HSE), TUSLA or registered Charity/Agency confirming the applicant is or was previously homeless</a:t>
            </a:r>
          </a:p>
          <a:p>
            <a:pPr algn="l"/>
            <a:endParaRPr lang="en-US" sz="1200" i="0" dirty="0">
              <a:solidFill>
                <a:srgbClr val="000000"/>
              </a:solidFill>
              <a:effectLst/>
              <a:latin typeface="+mn-lt"/>
            </a:endParaRPr>
          </a:p>
          <a:p>
            <a:pPr algn="l"/>
            <a:r>
              <a:rPr lang="en-US" sz="1200" b="1" dirty="0">
                <a:solidFill>
                  <a:srgbClr val="000000"/>
                </a:solidFill>
                <a:latin typeface="+mn-lt"/>
                <a:cs typeface="Poppins"/>
              </a:rPr>
              <a:t>Supported Accommodation: </a:t>
            </a:r>
            <a:r>
              <a:rPr lang="en-US" sz="1200" dirty="0">
                <a:solidFill>
                  <a:srgbClr val="000000"/>
                </a:solidFill>
                <a:latin typeface="+mn-lt"/>
                <a:cs typeface="Poppins"/>
              </a:rPr>
              <a:t>A letter from the Health Service Executive (HSE), TUSLA or registered Charity/Agency confirming the applicant is or was previously living  in Supported Accommodation.</a:t>
            </a:r>
          </a:p>
          <a:p>
            <a:pPr algn="l"/>
            <a:endParaRPr lang="en-US" sz="1200" dirty="0">
              <a:solidFill>
                <a:srgbClr val="000000"/>
              </a:solidFill>
              <a:latin typeface="+mn-lt"/>
              <a:cs typeface="Poppins"/>
            </a:endParaRPr>
          </a:p>
          <a:p>
            <a:pPr algn="l"/>
            <a:r>
              <a:rPr lang="en-US" sz="1200" b="1" dirty="0">
                <a:solidFill>
                  <a:srgbClr val="000000"/>
                </a:solidFill>
                <a:latin typeface="+mn-lt"/>
                <a:cs typeface="Poppins"/>
              </a:rPr>
              <a:t>Care of the state: </a:t>
            </a:r>
            <a:r>
              <a:rPr lang="en-US" sz="1200" b="0" i="0" dirty="0">
                <a:solidFill>
                  <a:srgbClr val="000000"/>
                </a:solidFill>
                <a:effectLst/>
                <a:latin typeface="+mn-lt"/>
              </a:rPr>
              <a:t>A letter from TUSLA or official associated agency confirming the dates the applicant was in the care of State.</a:t>
            </a:r>
          </a:p>
          <a:p>
            <a:pPr algn="l"/>
            <a:endParaRPr lang="en-US" sz="1200" dirty="0">
              <a:solidFill>
                <a:srgbClr val="000000"/>
              </a:solidFill>
              <a:latin typeface="+mn-lt"/>
              <a:cs typeface="Poppins"/>
            </a:endParaRPr>
          </a:p>
          <a:p>
            <a:pPr algn="l"/>
            <a:r>
              <a:rPr lang="en-US" sz="1200" b="1" dirty="0">
                <a:solidFill>
                  <a:srgbClr val="000000"/>
                </a:solidFill>
                <a:latin typeface="+mn-lt"/>
                <a:cs typeface="Poppins"/>
              </a:rPr>
              <a:t>Direct Provision: </a:t>
            </a:r>
            <a:r>
              <a:rPr lang="en-US" sz="1200" b="0" i="0" dirty="0">
                <a:solidFill>
                  <a:srgbClr val="000000"/>
                </a:solidFill>
                <a:effectLst/>
                <a:latin typeface="+mn-lt"/>
              </a:rPr>
              <a:t>A letter from Department of Justice confirming that the applicant previously lived or is transitioning out of Direct Provision.  Or</a:t>
            </a:r>
          </a:p>
          <a:p>
            <a:pPr algn="l"/>
            <a:r>
              <a:rPr lang="en-US" sz="1200" b="0" i="0" dirty="0">
                <a:solidFill>
                  <a:srgbClr val="000000"/>
                </a:solidFill>
                <a:effectLst/>
                <a:latin typeface="+mn-lt"/>
              </a:rPr>
              <a:t>A registered Direct Provision Centre confirming that the applicant previously lived or is transitioning out of Direct Provision. Or</a:t>
            </a:r>
          </a:p>
          <a:p>
            <a:pPr algn="l"/>
            <a:r>
              <a:rPr lang="en-US" sz="1200" b="0" i="0" dirty="0">
                <a:solidFill>
                  <a:srgbClr val="000000"/>
                </a:solidFill>
                <a:effectLst/>
                <a:latin typeface="+mn-lt"/>
              </a:rPr>
              <a:t>Full DSP statement for 2022 showing applicant was in receipt of the Daily Expenses Allowance.</a:t>
            </a:r>
          </a:p>
          <a:p>
            <a:pPr algn="l"/>
            <a:endParaRPr lang="en-US" sz="1200" dirty="0">
              <a:solidFill>
                <a:srgbClr val="000000"/>
              </a:solidFill>
              <a:latin typeface="+mn-lt"/>
              <a:cs typeface="Poppins"/>
            </a:endParaRPr>
          </a:p>
          <a:p>
            <a:pPr algn="l"/>
            <a:r>
              <a:rPr lang="en-US" sz="1200" b="1" dirty="0">
                <a:solidFill>
                  <a:srgbClr val="000000"/>
                </a:solidFill>
                <a:latin typeface="+mn-lt"/>
                <a:cs typeface="Poppins"/>
              </a:rPr>
              <a:t>DEIS school </a:t>
            </a:r>
            <a:r>
              <a:rPr lang="en-US" sz="1200" dirty="0">
                <a:solidFill>
                  <a:srgbClr val="000000"/>
                </a:solidFill>
                <a:latin typeface="+mn-lt"/>
                <a:cs typeface="Poppins"/>
              </a:rPr>
              <a:t>(5 years attendance): </a:t>
            </a:r>
            <a:r>
              <a:rPr lang="en-US" sz="1200" b="0" i="0" dirty="0">
                <a:solidFill>
                  <a:srgbClr val="000000"/>
                </a:solidFill>
                <a:effectLst/>
                <a:latin typeface="+mn-lt"/>
              </a:rPr>
              <a:t>A letter from the second level school(s) confirming the dates and timeline that you attended the DEIS school.</a:t>
            </a:r>
            <a:endParaRPr lang="en-US" sz="1200" dirty="0">
              <a:latin typeface="+mn-lt"/>
              <a:cs typeface="Poppins"/>
            </a:endParaRPr>
          </a:p>
        </p:txBody>
      </p:sp>
    </p:spTree>
    <p:extLst>
      <p:ext uri="{BB962C8B-B14F-4D97-AF65-F5344CB8AC3E}">
        <p14:creationId xmlns:p14="http://schemas.microsoft.com/office/powerpoint/2010/main" val="146328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Verification of additional indicators:</a:t>
            </a: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fontAlgn="base">
              <a:buFont typeface="Arial" panose="020B0604020202020204" pitchFamily="34" charset="0"/>
              <a:buChar char="•"/>
            </a:pPr>
            <a:r>
              <a:rPr lang="en-US" sz="1400" b="0" i="0" dirty="0">
                <a:solidFill>
                  <a:srgbClr val="000000"/>
                </a:solidFill>
                <a:effectLst/>
                <a:latin typeface="Lato" panose="020F0502020204030203" pitchFamily="34" charset="0"/>
              </a:rPr>
              <a:t>If you self-declare that you are a survivor of </a:t>
            </a:r>
            <a:r>
              <a:rPr lang="en-US" sz="1400" b="1" i="0" dirty="0">
                <a:solidFill>
                  <a:srgbClr val="000000"/>
                </a:solidFill>
                <a:effectLst/>
                <a:latin typeface="Lato" panose="020F0502020204030203" pitchFamily="34" charset="0"/>
              </a:rPr>
              <a:t>Domestic Violence</a:t>
            </a:r>
            <a:r>
              <a:rPr lang="en-US" sz="1400" b="0" i="0" dirty="0">
                <a:solidFill>
                  <a:srgbClr val="000000"/>
                </a:solidFill>
                <a:effectLst/>
                <a:latin typeface="Lato" panose="020F0502020204030203" pitchFamily="34" charset="0"/>
              </a:rPr>
              <a:t>, you are not required to provide supporting documentation of this as part of the online application however you may be asked to provide further information later.</a:t>
            </a:r>
          </a:p>
          <a:p>
            <a:pPr marL="285750" indent="-285750" algn="l">
              <a:buFont typeface="Arial" panose="020B0604020202020204" pitchFamily="34" charset="0"/>
              <a:buChar char="•"/>
            </a:pPr>
            <a:endParaRPr lang="en-US" sz="1400" i="0" dirty="0">
              <a:solidFill>
                <a:srgbClr val="000000"/>
              </a:solidFill>
              <a:effectLst/>
              <a:latin typeface="+mn-lt"/>
            </a:endParaRPr>
          </a:p>
          <a:p>
            <a:pPr marL="285750" indent="-285750" algn="l" fontAlgn="base">
              <a:buFont typeface="Arial" panose="020B0604020202020204" pitchFamily="34" charset="0"/>
              <a:buChar char="•"/>
            </a:pPr>
            <a:r>
              <a:rPr lang="en-US" sz="1400" b="0" i="0" dirty="0">
                <a:solidFill>
                  <a:srgbClr val="000000"/>
                </a:solidFill>
                <a:effectLst/>
                <a:latin typeface="Lato" panose="020F0502020204030203" pitchFamily="34" charset="0"/>
              </a:rPr>
              <a:t>If you have experience of the </a:t>
            </a:r>
            <a:r>
              <a:rPr lang="en-US" sz="1400" b="1" dirty="0">
                <a:solidFill>
                  <a:srgbClr val="000000"/>
                </a:solidFill>
                <a:latin typeface="Lato" panose="020F0502020204030203" pitchFamily="34" charset="0"/>
              </a:rPr>
              <a:t>C</a:t>
            </a:r>
            <a:r>
              <a:rPr lang="en-US" sz="1400" b="1" i="0" dirty="0">
                <a:solidFill>
                  <a:srgbClr val="000000"/>
                </a:solidFill>
                <a:effectLst/>
                <a:latin typeface="Lato" panose="020F0502020204030203" pitchFamily="34" charset="0"/>
              </a:rPr>
              <a:t>riminal </a:t>
            </a:r>
            <a:r>
              <a:rPr lang="en-US" sz="1400" b="1" dirty="0">
                <a:solidFill>
                  <a:srgbClr val="000000"/>
                </a:solidFill>
                <a:latin typeface="Lato" panose="020F0502020204030203" pitchFamily="34" charset="0"/>
              </a:rPr>
              <a:t>J</a:t>
            </a:r>
            <a:r>
              <a:rPr lang="en-US" sz="1400" b="1" i="0" dirty="0">
                <a:solidFill>
                  <a:srgbClr val="000000"/>
                </a:solidFill>
                <a:effectLst/>
                <a:latin typeface="Lato" panose="020F0502020204030203" pitchFamily="34" charset="0"/>
              </a:rPr>
              <a:t>ustice </a:t>
            </a:r>
            <a:r>
              <a:rPr lang="en-US" sz="1400" b="1" dirty="0">
                <a:solidFill>
                  <a:srgbClr val="000000"/>
                </a:solidFill>
                <a:latin typeface="Lato" panose="020F0502020204030203" pitchFamily="34" charset="0"/>
              </a:rPr>
              <a:t>S</a:t>
            </a:r>
            <a:r>
              <a:rPr lang="en-US" sz="1400" b="1" i="0" dirty="0">
                <a:solidFill>
                  <a:srgbClr val="000000"/>
                </a:solidFill>
                <a:effectLst/>
                <a:latin typeface="Lato" panose="020F0502020204030203" pitchFamily="34" charset="0"/>
              </a:rPr>
              <a:t>ystem</a:t>
            </a:r>
            <a:r>
              <a:rPr lang="en-US" sz="1400" b="0" i="0" dirty="0">
                <a:solidFill>
                  <a:srgbClr val="000000"/>
                </a:solidFill>
                <a:effectLst/>
                <a:latin typeface="Lato" panose="020F0502020204030203" pitchFamily="34" charset="0"/>
              </a:rPr>
              <a:t>, specifically if you were convicted of a crime which resulted in having a criminal record, you are not required to provide supporting documentation of this as part of the online application however you may be asked to provide further information later.</a:t>
            </a:r>
          </a:p>
          <a:p>
            <a:pPr algn="l"/>
            <a:endParaRPr lang="en-US" sz="1200" dirty="0">
              <a:solidFill>
                <a:srgbClr val="000000"/>
              </a:solidFill>
              <a:latin typeface="+mn-lt"/>
              <a:cs typeface="Poppins"/>
            </a:endParaRPr>
          </a:p>
        </p:txBody>
      </p:sp>
    </p:spTree>
    <p:extLst>
      <p:ext uri="{BB962C8B-B14F-4D97-AF65-F5344CB8AC3E}">
        <p14:creationId xmlns:p14="http://schemas.microsoft.com/office/powerpoint/2010/main" val="90161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Poppins"/>
                <a:cs typeface="Poppins"/>
              </a:rPr>
              <a:t>DEIS School Attendance: </a:t>
            </a:r>
            <a:endParaRPr lang="en-US" sz="3200" b="1" dirty="0">
              <a:latin typeface="Poppins"/>
              <a:cs typeface="Poppins"/>
            </a:endParaRP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0" i="0" dirty="0">
                <a:solidFill>
                  <a:srgbClr val="000000"/>
                </a:solidFill>
                <a:effectLst/>
              </a:rPr>
              <a:t> </a:t>
            </a:r>
          </a:p>
          <a:p>
            <a:pPr algn="l"/>
            <a:r>
              <a:rPr lang="en-US" sz="1600" b="0" i="0" dirty="0">
                <a:solidFill>
                  <a:srgbClr val="000000"/>
                </a:solidFill>
                <a:effectLst/>
              </a:rPr>
              <a:t>If you </a:t>
            </a:r>
            <a:r>
              <a:rPr lang="en-US" sz="1600" b="0" i="0" dirty="0" smtClean="0">
                <a:solidFill>
                  <a:srgbClr val="000000"/>
                </a:solidFill>
                <a:effectLst/>
              </a:rPr>
              <a:t>attended a DEIS second level school(s) for five years:</a:t>
            </a:r>
          </a:p>
          <a:p>
            <a:pPr algn="l"/>
            <a:endParaRPr lang="en-US" sz="1600" b="0" i="0" dirty="0" smtClean="0">
              <a:solidFill>
                <a:srgbClr val="000000"/>
              </a:solidFill>
              <a:effectLst/>
            </a:endParaRPr>
          </a:p>
          <a:p>
            <a:pPr marL="285750" indent="-285750" algn="l">
              <a:buFont typeface="Arial" panose="020B0604020202020204" pitchFamily="34" charset="0"/>
              <a:buChar char="•"/>
            </a:pPr>
            <a:r>
              <a:rPr lang="en-US" sz="1600" dirty="0" smtClean="0">
                <a:solidFill>
                  <a:srgbClr val="000000"/>
                </a:solidFill>
              </a:rPr>
              <a:t>L</a:t>
            </a:r>
            <a:r>
              <a:rPr lang="en-US" sz="1600" b="0" i="0" dirty="0" smtClean="0">
                <a:solidFill>
                  <a:srgbClr val="000000"/>
                </a:solidFill>
                <a:effectLst/>
              </a:rPr>
              <a:t>etter(s) </a:t>
            </a:r>
            <a:r>
              <a:rPr lang="en-US" sz="1600" b="0" i="0" dirty="0">
                <a:solidFill>
                  <a:srgbClr val="000000"/>
                </a:solidFill>
                <a:effectLst/>
              </a:rPr>
              <a:t>from the DEIS second level school(s) confirming your attendance.</a:t>
            </a:r>
          </a:p>
          <a:p>
            <a:pPr algn="l"/>
            <a:endParaRPr lang="en-US" sz="1200" b="0" i="0" dirty="0">
              <a:solidFill>
                <a:srgbClr val="000000"/>
              </a:solidFill>
              <a:effectLst/>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343129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Application checklist:  </a:t>
            </a:r>
          </a:p>
        </p:txBody>
      </p:sp>
      <p:sp>
        <p:nvSpPr>
          <p:cNvPr id="8" name="Title 1"/>
          <p:cNvSpPr txBox="1">
            <a:spLocks/>
          </p:cNvSpPr>
          <p:nvPr/>
        </p:nvSpPr>
        <p:spPr>
          <a:xfrm>
            <a:off x="242888" y="1367459"/>
            <a:ext cx="8901112" cy="3393281"/>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1450" indent="-171450" algn="l">
              <a:buFont typeface="Arial" panose="020B0604020202020204" pitchFamily="34" charset="0"/>
              <a:buChar char="•"/>
            </a:pPr>
            <a:r>
              <a:rPr lang="en-US" sz="1600" i="0" dirty="0">
                <a:solidFill>
                  <a:srgbClr val="000000"/>
                </a:solidFill>
                <a:effectLst/>
                <a:latin typeface="+mn-lt"/>
              </a:rPr>
              <a:t>Applications can only be made </a:t>
            </a:r>
            <a:r>
              <a:rPr lang="en-US" sz="1600" i="0" dirty="0" smtClean="0">
                <a:solidFill>
                  <a:srgbClr val="000000"/>
                </a:solidFill>
                <a:effectLst/>
                <a:latin typeface="+mn-lt"/>
              </a:rPr>
              <a:t>online up to 5pm 25 January 2024.</a:t>
            </a:r>
            <a:endParaRPr lang="en-US" sz="1600" i="0" dirty="0">
              <a:solidFill>
                <a:srgbClr val="000000"/>
              </a:solidFill>
              <a:effectLst/>
              <a:latin typeface="+mn-lt"/>
            </a:endParaRPr>
          </a:p>
          <a:p>
            <a:pPr algn="l"/>
            <a:endParaRPr lang="en-US" sz="1600" i="0" dirty="0">
              <a:solidFill>
                <a:srgbClr val="000000"/>
              </a:solidFill>
              <a:effectLst/>
              <a:latin typeface="+mn-lt"/>
            </a:endParaRPr>
          </a:p>
          <a:p>
            <a:pPr marL="171450" indent="-171450" algn="l">
              <a:buFont typeface="Arial" panose="020B0604020202020204" pitchFamily="34" charset="0"/>
              <a:buChar char="•"/>
            </a:pPr>
            <a:r>
              <a:rPr lang="en-US" sz="1600" i="0" dirty="0">
                <a:solidFill>
                  <a:srgbClr val="000000"/>
                </a:solidFill>
                <a:effectLst/>
                <a:latin typeface="+mn-lt"/>
              </a:rPr>
              <a:t>Complete the online application accurately.</a:t>
            </a:r>
          </a:p>
          <a:p>
            <a:pPr algn="l"/>
            <a:endParaRPr lang="en-US" sz="1600" i="0" dirty="0">
              <a:solidFill>
                <a:srgbClr val="000000"/>
              </a:solidFill>
              <a:effectLst/>
              <a:latin typeface="+mn-lt"/>
            </a:endParaRPr>
          </a:p>
          <a:p>
            <a:pPr marL="171450" indent="-171450" algn="l">
              <a:buFont typeface="Arial" panose="020B0604020202020204" pitchFamily="34" charset="0"/>
              <a:buChar char="•"/>
            </a:pPr>
            <a:r>
              <a:rPr lang="en-US" sz="1600" i="0" dirty="0">
                <a:solidFill>
                  <a:srgbClr val="000000"/>
                </a:solidFill>
                <a:effectLst/>
                <a:latin typeface="+mn-lt"/>
              </a:rPr>
              <a:t>Submit clear, complete, required supporting documentation.</a:t>
            </a:r>
          </a:p>
          <a:p>
            <a:pPr algn="l"/>
            <a:endParaRPr lang="en-US" sz="1600" i="0" dirty="0">
              <a:solidFill>
                <a:srgbClr val="000000"/>
              </a:solidFill>
              <a:effectLst/>
              <a:latin typeface="+mn-lt"/>
            </a:endParaRPr>
          </a:p>
          <a:p>
            <a:pPr marL="171450" indent="-171450" algn="l">
              <a:buFont typeface="Arial" panose="020B0604020202020204" pitchFamily="34" charset="0"/>
              <a:buChar char="•"/>
            </a:pPr>
            <a:r>
              <a:rPr lang="en-US" sz="1600" i="0" dirty="0">
                <a:solidFill>
                  <a:srgbClr val="000000"/>
                </a:solidFill>
                <a:effectLst/>
                <a:latin typeface="+mn-lt"/>
              </a:rPr>
              <a:t>Ensure all documents are scanned in JPEG, PDF, DOC or DOCX format before uploading.</a:t>
            </a:r>
          </a:p>
          <a:p>
            <a:pPr algn="l"/>
            <a:endParaRPr lang="en-US" sz="1200" i="0" dirty="0">
              <a:solidFill>
                <a:srgbClr val="000000"/>
              </a:solidFill>
              <a:effectLst/>
              <a:latin typeface="+mn-lt"/>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422735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What is the 1916 Bursary?</a:t>
            </a: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0" i="0" dirty="0">
                <a:solidFill>
                  <a:srgbClr val="000000"/>
                </a:solidFill>
                <a:effectLst/>
                <a:latin typeface="+mn-lt"/>
              </a:rPr>
              <a:t>The 1916 Bursary is co-funded by the Government of Ireland and the European Union through the Department of Further and Higher Education, Research, Innovation and Science (DFHERIS) and aims to encourage participation and success by students who are most socio-economically disadvantaged and from groups most under-represented in higher education.</a:t>
            </a:r>
          </a:p>
          <a:p>
            <a:pPr algn="l"/>
            <a:endParaRPr lang="en-US" sz="1600" b="0" i="0" dirty="0">
              <a:solidFill>
                <a:srgbClr val="000000"/>
              </a:solidFill>
              <a:effectLst/>
              <a:latin typeface="+mn-lt"/>
            </a:endParaRPr>
          </a:p>
          <a:p>
            <a:pPr algn="l"/>
            <a:r>
              <a:rPr lang="en-US" sz="1600" b="0" i="0" dirty="0" smtClean="0">
                <a:solidFill>
                  <a:srgbClr val="000000"/>
                </a:solidFill>
                <a:effectLst/>
                <a:latin typeface="+mn-lt"/>
              </a:rPr>
              <a:t>The Bursary offers additional financial support to successful eligible applicants. </a:t>
            </a:r>
          </a:p>
          <a:p>
            <a:pPr algn="l"/>
            <a:endParaRPr lang="en-US" sz="1600" b="0" i="0" dirty="0">
              <a:solidFill>
                <a:srgbClr val="000000"/>
              </a:solidFill>
              <a:effectLst/>
              <a:latin typeface="+mn-lt"/>
            </a:endParaRPr>
          </a:p>
          <a:p>
            <a:pPr algn="l"/>
            <a:r>
              <a:rPr lang="en-US" sz="1600" b="0" i="0" dirty="0" smtClean="0">
                <a:solidFill>
                  <a:srgbClr val="000000"/>
                </a:solidFill>
                <a:effectLst/>
                <a:latin typeface="+mn-lt"/>
              </a:rPr>
              <a:t>There are a </a:t>
            </a:r>
            <a:r>
              <a:rPr lang="en-US" sz="1600" b="0" i="0" dirty="0">
                <a:solidFill>
                  <a:srgbClr val="000000"/>
                </a:solidFill>
                <a:effectLst/>
                <a:latin typeface="+mn-lt"/>
              </a:rPr>
              <a:t>limited number of bursaries which are awarded to the eligible applicants that present the greatest need.</a:t>
            </a:r>
          </a:p>
          <a:p>
            <a:pPr algn="l">
              <a:spcAft>
                <a:spcPts val="600"/>
              </a:spcAft>
            </a:pPr>
            <a:endParaRPr lang="en-US" sz="1800" b="1" dirty="0">
              <a:latin typeface="Poppins"/>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661427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Further support and information: </a:t>
            </a:r>
          </a:p>
        </p:txBody>
      </p:sp>
      <p:sp>
        <p:nvSpPr>
          <p:cNvPr id="8" name="Title 1"/>
          <p:cNvSpPr txBox="1">
            <a:spLocks/>
          </p:cNvSpPr>
          <p:nvPr/>
        </p:nvSpPr>
        <p:spPr>
          <a:xfrm>
            <a:off x="411656" y="926522"/>
            <a:ext cx="8433722" cy="3324009"/>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p>
          <a:p>
            <a:pPr marL="285750" indent="-285750" algn="l">
              <a:buFont typeface="Arial" panose="020B0604020202020204" pitchFamily="34" charset="0"/>
              <a:buChar char="•"/>
            </a:pPr>
            <a:endParaRPr lang="en-US" sz="1400" dirty="0" smtClean="0"/>
          </a:p>
          <a:p>
            <a:pPr marL="285750" indent="-285750" algn="l">
              <a:buFont typeface="Arial" panose="020B0604020202020204" pitchFamily="34" charset="0"/>
              <a:buChar char="•"/>
            </a:pPr>
            <a:r>
              <a:rPr lang="en-US" sz="1400" dirty="0" smtClean="0"/>
              <a:t>The </a:t>
            </a:r>
            <a:r>
              <a:rPr lang="en-US" sz="1400" dirty="0"/>
              <a:t>1916 Bursary </a:t>
            </a:r>
            <a:r>
              <a:rPr lang="en-US" sz="1400" dirty="0">
                <a:hlinkClick r:id="rId2"/>
              </a:rPr>
              <a:t>Frequently Asked Questions </a:t>
            </a:r>
            <a:r>
              <a:rPr lang="en-US" sz="1400" dirty="0" smtClean="0"/>
              <a:t>webpage</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smtClean="0"/>
              <a:t>The 1916 </a:t>
            </a:r>
            <a:r>
              <a:rPr lang="en-US" sz="1400" dirty="0"/>
              <a:t>Bursary </a:t>
            </a:r>
            <a:r>
              <a:rPr lang="en-US" sz="1400" dirty="0">
                <a:hlinkClick r:id="rId3"/>
              </a:rPr>
              <a:t>Applicant Guidelines </a:t>
            </a:r>
            <a:r>
              <a:rPr lang="en-US" sz="1400" dirty="0"/>
              <a:t>webpage </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Please see the </a:t>
            </a:r>
            <a:r>
              <a:rPr lang="en-US" sz="1400" dirty="0">
                <a:hlinkClick r:id="rId4"/>
              </a:rPr>
              <a:t>Application Explainer </a:t>
            </a:r>
            <a:r>
              <a:rPr lang="en-US" sz="1400" dirty="0" smtClean="0"/>
              <a:t>video</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There is clear guidance provided throughout the online application </a:t>
            </a:r>
            <a:r>
              <a:rPr lang="en-US" sz="1400" dirty="0" smtClean="0"/>
              <a:t>form</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IE" sz="1400" dirty="0"/>
              <a:t>For queries please email - </a:t>
            </a:r>
            <a:r>
              <a:rPr lang="en-IE" sz="1400" dirty="0" smtClean="0">
                <a:hlinkClick r:id="rId5"/>
              </a:rPr>
              <a:t>1916BursaryQueries@soarforaccess.ie</a:t>
            </a:r>
            <a:endParaRPr lang="en-IE" sz="1400" dirty="0" smtClean="0"/>
          </a:p>
          <a:p>
            <a:pPr algn="l"/>
            <a:endParaRPr lang="en-US" sz="1400" dirty="0"/>
          </a:p>
          <a:p>
            <a:pPr marL="285750" indent="-285750" algn="l">
              <a:buFont typeface="Arial" panose="020B0604020202020204" pitchFamily="34" charset="0"/>
              <a:buChar char="•"/>
            </a:pPr>
            <a:r>
              <a:rPr lang="en-US" sz="1400" dirty="0"/>
              <a:t>The </a:t>
            </a:r>
            <a:r>
              <a:rPr lang="en-US" sz="1400" dirty="0">
                <a:hlinkClick r:id="rId6"/>
              </a:rPr>
              <a:t>HEA PATH 2 Guidelines </a:t>
            </a:r>
            <a:r>
              <a:rPr lang="en-US" sz="1400" dirty="0"/>
              <a:t>provide details of the rules governing the running of the 1916 Bursary</a:t>
            </a:r>
          </a:p>
          <a:p>
            <a:pPr algn="l"/>
            <a:endParaRPr lang="en-US" sz="1200" b="0" i="0" dirty="0">
              <a:solidFill>
                <a:srgbClr val="000000"/>
              </a:solidFill>
              <a:effectLst/>
            </a:endParaRPr>
          </a:p>
        </p:txBody>
      </p:sp>
    </p:spTree>
    <p:extLst>
      <p:ext uri="{BB962C8B-B14F-4D97-AF65-F5344CB8AC3E}">
        <p14:creationId xmlns:p14="http://schemas.microsoft.com/office/powerpoint/2010/main" val="962894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8554" y="2703796"/>
            <a:ext cx="8368245" cy="169592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Poppins"/>
                <a:cs typeface="Poppins"/>
              </a:rPr>
              <a:t>#1916Bursary</a:t>
            </a:r>
          </a:p>
          <a:p>
            <a:pPr algn="l">
              <a:lnSpc>
                <a:spcPct val="120000"/>
              </a:lnSpc>
            </a:pPr>
            <a:r>
              <a:rPr lang="en-US" sz="2400" b="1" dirty="0" smtClean="0">
                <a:solidFill>
                  <a:schemeClr val="bg1"/>
                </a:solidFill>
                <a:latin typeface="Poppins"/>
                <a:cs typeface="Poppins"/>
                <a:hlinkClick r:id="rId2"/>
              </a:rPr>
              <a:t>www.1916bursary.ie</a:t>
            </a:r>
            <a:endParaRPr lang="en-US" sz="2400" b="1" dirty="0" smtClean="0">
              <a:solidFill>
                <a:schemeClr val="bg1"/>
              </a:solidFill>
              <a:latin typeface="Poppins"/>
              <a:cs typeface="Poppins"/>
            </a:endParaRPr>
          </a:p>
          <a:p>
            <a:pPr algn="l">
              <a:lnSpc>
                <a:spcPct val="120000"/>
              </a:lnSpc>
            </a:pPr>
            <a:endParaRPr lang="en-US" sz="2400" b="1" dirty="0">
              <a:solidFill>
                <a:schemeClr val="bg1"/>
              </a:solidFill>
              <a:latin typeface="Poppins"/>
              <a:cs typeface="Poppins"/>
            </a:endParaRPr>
          </a:p>
          <a:p>
            <a:pPr algn="l">
              <a:lnSpc>
                <a:spcPct val="120000"/>
              </a:lnSpc>
            </a:pPr>
            <a:r>
              <a:rPr lang="en-IE" sz="2400" dirty="0"/>
              <a:t>For queries please email - </a:t>
            </a:r>
            <a:r>
              <a:rPr lang="en-IE" sz="2400" dirty="0">
                <a:hlinkClick r:id="rId3"/>
              </a:rPr>
              <a:t>1916BursaryQueries@soarforaccess.ie</a:t>
            </a:r>
            <a:endParaRPr lang="en-IE" sz="2400" dirty="0"/>
          </a:p>
          <a:p>
            <a:pPr algn="l">
              <a:lnSpc>
                <a:spcPct val="120000"/>
              </a:lnSpc>
            </a:pPr>
            <a:endParaRPr lang="en-US" sz="2400" b="1" dirty="0">
              <a:solidFill>
                <a:schemeClr val="bg1"/>
              </a:solidFill>
              <a:latin typeface="Poppins"/>
              <a:cs typeface="Poppins"/>
            </a:endParaRPr>
          </a:p>
        </p:txBody>
      </p:sp>
    </p:spTree>
    <p:extLst>
      <p:ext uri="{BB962C8B-B14F-4D97-AF65-F5344CB8AC3E}">
        <p14:creationId xmlns:p14="http://schemas.microsoft.com/office/powerpoint/2010/main" val="244295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What </a:t>
            </a:r>
            <a:r>
              <a:rPr lang="en-US" sz="3200" b="1" dirty="0" smtClean="0">
                <a:latin typeface="Poppins"/>
                <a:cs typeface="Poppins"/>
              </a:rPr>
              <a:t>Bursaries are available?</a:t>
            </a:r>
            <a:endParaRPr lang="en-US" sz="3200" b="1" dirty="0">
              <a:latin typeface="Poppins"/>
              <a:cs typeface="Poppins"/>
            </a:endParaRP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pPr>
            <a:endParaRPr lang="en-US" sz="1800" b="1" dirty="0">
              <a:latin typeface="Poppins"/>
              <a:cs typeface="Poppins"/>
            </a:endParaRPr>
          </a:p>
          <a:p>
            <a:pPr algn="l">
              <a:spcAft>
                <a:spcPts val="600"/>
              </a:spcAft>
            </a:pPr>
            <a:endParaRPr lang="en-US" sz="1800" b="1" dirty="0">
              <a:latin typeface="Poppins"/>
              <a:cs typeface="Poppins"/>
            </a:endParaRPr>
          </a:p>
        </p:txBody>
      </p:sp>
      <p:sp>
        <p:nvSpPr>
          <p:cNvPr id="2" name="Rectangle 1"/>
          <p:cNvSpPr/>
          <p:nvPr/>
        </p:nvSpPr>
        <p:spPr>
          <a:xfrm>
            <a:off x="655983" y="845602"/>
            <a:ext cx="7732643" cy="3240631"/>
          </a:xfrm>
          <a:prstGeom prst="rect">
            <a:avLst/>
          </a:prstGeom>
        </p:spPr>
        <p:txBody>
          <a:bodyPr wrap="square">
            <a:spAutoFit/>
          </a:bodyPr>
          <a:lstStyle/>
          <a:p>
            <a:pPr>
              <a:lnSpc>
                <a:spcPct val="107000"/>
              </a:lnSpc>
              <a:spcAft>
                <a:spcPts val="0"/>
              </a:spcAft>
            </a:pPr>
            <a:r>
              <a:rPr lang="en-IE" dirty="0">
                <a:latin typeface="Calibri" panose="020F0502020204030204" pitchFamily="34" charset="0"/>
                <a:ea typeface="Times New Roman" panose="02020603050405020304" pitchFamily="18" charset="0"/>
                <a:cs typeface="Calibri" panose="020F0502020204030204" pitchFamily="34" charset="0"/>
              </a:rPr>
              <a:t>There are three different types of bursaries – Tier 1, 2 and 3</a:t>
            </a:r>
            <a:r>
              <a:rPr lang="en-IE" dirty="0" smtClean="0">
                <a:latin typeface="Calibri" panose="020F0502020204030204" pitchFamily="34" charset="0"/>
                <a:ea typeface="Times New Roman" panose="02020603050405020304" pitchFamily="18" charset="0"/>
                <a:cs typeface="Calibri" panose="020F0502020204030204" pitchFamily="34" charset="0"/>
              </a:rPr>
              <a:t>.</a:t>
            </a:r>
          </a:p>
          <a:p>
            <a:pPr>
              <a:lnSpc>
                <a:spcPct val="107000"/>
              </a:lnSpc>
              <a:spcAft>
                <a:spcPts val="0"/>
              </a:spcAft>
            </a:pP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u="sng" dirty="0">
                <a:latin typeface="Calibri" panose="020F0502020204030204" pitchFamily="34" charset="0"/>
                <a:ea typeface="Times New Roman" panose="02020603050405020304" pitchFamily="18" charset="0"/>
                <a:cs typeface="Calibri" panose="020F0502020204030204" pitchFamily="34" charset="0"/>
              </a:rPr>
              <a:t>Tier 1</a:t>
            </a:r>
            <a:r>
              <a:rPr lang="en-IE" dirty="0">
                <a:latin typeface="Calibri" panose="020F0502020204030204" pitchFamily="34" charset="0"/>
                <a:ea typeface="Times New Roman" panose="02020603050405020304" pitchFamily="18" charset="0"/>
                <a:cs typeface="Calibri" panose="020F0502020204030204" pitchFamily="34" charset="0"/>
              </a:rPr>
              <a:t>: </a:t>
            </a:r>
            <a:r>
              <a:rPr lang="en-IE" dirty="0" smtClean="0">
                <a:latin typeface="Calibri" panose="020F0502020204030204" pitchFamily="34" charset="0"/>
                <a:ea typeface="Times New Roman" panose="02020603050405020304" pitchFamily="18" charset="0"/>
                <a:cs typeface="Calibri" panose="020F0502020204030204" pitchFamily="34" charset="0"/>
              </a:rPr>
              <a:t>€</a:t>
            </a:r>
            <a:r>
              <a:rPr lang="en-IE" dirty="0">
                <a:latin typeface="Calibri" panose="020F0502020204030204" pitchFamily="34" charset="0"/>
                <a:ea typeface="Times New Roman" panose="02020603050405020304" pitchFamily="18" charset="0"/>
                <a:cs typeface="Calibri" panose="020F0502020204030204" pitchFamily="34" charset="0"/>
              </a:rPr>
              <a:t>5,000 per year for the normal duration of a full-time undergraduate programme and up to a maximum of six years for a part-time programme</a:t>
            </a:r>
            <a:r>
              <a:rPr lang="en-IE" dirty="0" smtClean="0">
                <a:latin typeface="Calibri" panose="020F0502020204030204" pitchFamily="34" charset="0"/>
                <a:ea typeface="Times New Roman" panose="02020603050405020304" pitchFamily="18" charset="0"/>
                <a:cs typeface="Calibri" panose="020F0502020204030204" pitchFamily="34" charset="0"/>
              </a:rPr>
              <a:t>.</a:t>
            </a:r>
          </a:p>
          <a:p>
            <a:pPr>
              <a:spcAft>
                <a:spcPts val="0"/>
              </a:spcAft>
            </a:pP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u="sng" dirty="0">
                <a:latin typeface="Calibri" panose="020F0502020204030204" pitchFamily="34" charset="0"/>
                <a:ea typeface="Times New Roman" panose="02020603050405020304" pitchFamily="18" charset="0"/>
                <a:cs typeface="Calibri" panose="020F0502020204030204" pitchFamily="34" charset="0"/>
              </a:rPr>
              <a:t>Tier 2</a:t>
            </a:r>
            <a:r>
              <a:rPr lang="en-IE" dirty="0">
                <a:latin typeface="Calibri" panose="020F0502020204030204" pitchFamily="34" charset="0"/>
                <a:ea typeface="Times New Roman" panose="02020603050405020304" pitchFamily="18" charset="0"/>
                <a:cs typeface="Calibri" panose="020F0502020204030204" pitchFamily="34" charset="0"/>
              </a:rPr>
              <a:t>: </a:t>
            </a:r>
            <a:r>
              <a:rPr lang="en-IE" dirty="0" smtClean="0">
                <a:latin typeface="Calibri" panose="020F0502020204030204" pitchFamily="34" charset="0"/>
                <a:ea typeface="Times New Roman" panose="02020603050405020304" pitchFamily="18" charset="0"/>
                <a:cs typeface="Calibri" panose="020F0502020204030204" pitchFamily="34" charset="0"/>
              </a:rPr>
              <a:t>€</a:t>
            </a:r>
            <a:r>
              <a:rPr lang="en-IE" dirty="0">
                <a:latin typeface="Calibri" panose="020F0502020204030204" pitchFamily="34" charset="0"/>
                <a:ea typeface="Times New Roman" panose="02020603050405020304" pitchFamily="18" charset="0"/>
                <a:cs typeface="Calibri" panose="020F0502020204030204" pitchFamily="34" charset="0"/>
              </a:rPr>
              <a:t>2,000 per year for the normal duration of a full-time undergraduate programme and up to a maximum of six years for a part-time programme</a:t>
            </a:r>
            <a:r>
              <a:rPr lang="en-IE" dirty="0" smtClean="0">
                <a:latin typeface="Calibri" panose="020F0502020204030204" pitchFamily="34" charset="0"/>
                <a:ea typeface="Times New Roman" panose="02020603050405020304" pitchFamily="18" charset="0"/>
                <a:cs typeface="Calibri" panose="020F0502020204030204" pitchFamily="34" charset="0"/>
              </a:rPr>
              <a:t>.</a:t>
            </a:r>
          </a:p>
          <a:p>
            <a:pPr>
              <a:lnSpc>
                <a:spcPct val="107000"/>
              </a:lnSpc>
              <a:spcAft>
                <a:spcPts val="0"/>
              </a:spcAft>
            </a:pP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latin typeface="Calibri" panose="020F0502020204030204" pitchFamily="34" charset="0"/>
                <a:ea typeface="Times New Roman" panose="02020603050405020304" pitchFamily="18" charset="0"/>
                <a:cs typeface="Calibri" panose="020F0502020204030204" pitchFamily="34" charset="0"/>
              </a:rPr>
              <a:t>Tier 1 and 2 bursaries will also be paid if students progress to postgraduate study.</a:t>
            </a: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latin typeface="Calibri" panose="020F0502020204030204" pitchFamily="34" charset="0"/>
                <a:ea typeface="Times New Roman" panose="02020603050405020304" pitchFamily="18" charset="0"/>
                <a:cs typeface="Calibri" panose="020F0502020204030204" pitchFamily="34" charset="0"/>
              </a:rPr>
              <a:t> </a:t>
            </a: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u="sng" dirty="0">
                <a:latin typeface="Calibri" panose="020F0502020204030204" pitchFamily="34" charset="0"/>
                <a:ea typeface="Times New Roman" panose="02020603050405020304" pitchFamily="18" charset="0"/>
                <a:cs typeface="Calibri" panose="020F0502020204030204" pitchFamily="34" charset="0"/>
              </a:rPr>
              <a:t>Tier </a:t>
            </a:r>
            <a:r>
              <a:rPr lang="en-IE" u="sng" dirty="0" smtClean="0">
                <a:latin typeface="Calibri" panose="020F0502020204030204" pitchFamily="34" charset="0"/>
                <a:ea typeface="Times New Roman" panose="02020603050405020304" pitchFamily="18" charset="0"/>
                <a:cs typeface="Calibri" panose="020F0502020204030204" pitchFamily="34" charset="0"/>
              </a:rPr>
              <a:t>3</a:t>
            </a:r>
            <a:r>
              <a:rPr lang="en-IE" dirty="0" smtClean="0">
                <a:latin typeface="Calibri" panose="020F0502020204030204" pitchFamily="34" charset="0"/>
                <a:ea typeface="Times New Roman" panose="02020603050405020304" pitchFamily="18" charset="0"/>
                <a:cs typeface="Calibri" panose="020F0502020204030204" pitchFamily="34" charset="0"/>
              </a:rPr>
              <a:t>: Once-off </a:t>
            </a:r>
            <a:r>
              <a:rPr lang="en-IE" dirty="0">
                <a:latin typeface="Calibri" panose="020F0502020204030204" pitchFamily="34" charset="0"/>
                <a:ea typeface="Times New Roman" panose="02020603050405020304" pitchFamily="18" charset="0"/>
                <a:cs typeface="Calibri" panose="020F0502020204030204" pitchFamily="34" charset="0"/>
              </a:rPr>
              <a:t>bursary of €1,500 for the 2023/24 academic year only.</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680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Poppins"/>
                <a:cs typeface="Poppins"/>
              </a:rPr>
              <a:t>What are the criteria? </a:t>
            </a: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i="0" dirty="0" smtClean="0">
                <a:solidFill>
                  <a:srgbClr val="000000"/>
                </a:solidFill>
                <a:effectLst/>
                <a:latin typeface="+mn-lt"/>
              </a:rPr>
              <a:t>Applicants are required to meet </a:t>
            </a:r>
            <a:r>
              <a:rPr lang="en-US" sz="1600" dirty="0" smtClean="0">
                <a:solidFill>
                  <a:srgbClr val="000000"/>
                </a:solidFill>
              </a:rPr>
              <a:t>cants must </a:t>
            </a:r>
            <a:r>
              <a:rPr lang="en-US" sz="1600" dirty="0">
                <a:solidFill>
                  <a:srgbClr val="000000"/>
                </a:solidFill>
              </a:rPr>
              <a:t>meet, Financial, </a:t>
            </a:r>
            <a:r>
              <a:rPr lang="en-US" sz="1600" dirty="0">
                <a:solidFill>
                  <a:srgbClr val="000000"/>
                </a:solidFill>
              </a:rPr>
              <a:t>College </a:t>
            </a:r>
            <a:r>
              <a:rPr lang="en-US" sz="1600" dirty="0" smtClean="0">
                <a:solidFill>
                  <a:srgbClr val="000000"/>
                </a:solidFill>
              </a:rPr>
              <a:t>Entry and Priority </a:t>
            </a:r>
            <a:r>
              <a:rPr lang="en-US" sz="1600" dirty="0">
                <a:solidFill>
                  <a:srgbClr val="000000"/>
                </a:solidFill>
              </a:rPr>
              <a:t>Group </a:t>
            </a:r>
            <a:r>
              <a:rPr lang="en-US" sz="1600" dirty="0" smtClean="0">
                <a:solidFill>
                  <a:srgbClr val="000000"/>
                </a:solidFill>
              </a:rPr>
              <a:t>eligibility criteria</a:t>
            </a:r>
            <a:r>
              <a:rPr lang="en-US" sz="1600" dirty="0">
                <a:solidFill>
                  <a:srgbClr val="000000"/>
                </a:solidFill>
              </a:rPr>
              <a:t> </a:t>
            </a:r>
            <a:r>
              <a:rPr lang="en-US" sz="1600" dirty="0" smtClean="0">
                <a:solidFill>
                  <a:srgbClr val="000000"/>
                </a:solidFill>
              </a:rPr>
              <a:t>in order to be considered for a bursary. </a:t>
            </a:r>
            <a:endParaRPr lang="en-US" sz="1600" dirty="0">
              <a:solidFill>
                <a:srgbClr val="000000"/>
              </a:solidFill>
            </a:endParaRPr>
          </a:p>
          <a:p>
            <a:pPr algn="l"/>
            <a:endParaRPr lang="en-US" sz="1600" b="1" i="0" dirty="0" smtClean="0">
              <a:solidFill>
                <a:srgbClr val="000000"/>
              </a:solidFill>
              <a:effectLst/>
              <a:latin typeface="+mn-lt"/>
            </a:endParaRPr>
          </a:p>
          <a:p>
            <a:pPr algn="l"/>
            <a:endParaRPr lang="en-US" sz="1600" b="1" i="0" dirty="0">
              <a:solidFill>
                <a:srgbClr val="000000"/>
              </a:solidFill>
              <a:effectLst/>
              <a:latin typeface="+mn-lt"/>
            </a:endParaRPr>
          </a:p>
          <a:p>
            <a:r>
              <a:rPr lang="en-US" sz="2400" b="1" i="0" dirty="0">
                <a:solidFill>
                  <a:srgbClr val="000000"/>
                </a:solidFill>
                <a:effectLst/>
                <a:latin typeface="+mn-lt"/>
              </a:rPr>
              <a:t>Financial + </a:t>
            </a:r>
            <a:r>
              <a:rPr lang="en-US" sz="2400" b="1" dirty="0">
                <a:solidFill>
                  <a:srgbClr val="000000"/>
                </a:solidFill>
              </a:rPr>
              <a:t>College Entry </a:t>
            </a:r>
            <a:r>
              <a:rPr lang="en-US" sz="2400" b="1" dirty="0" smtClean="0">
                <a:solidFill>
                  <a:srgbClr val="000000"/>
                </a:solidFill>
              </a:rPr>
              <a:t>+ </a:t>
            </a:r>
            <a:r>
              <a:rPr lang="en-US" sz="2400" b="1" i="0" dirty="0" smtClean="0">
                <a:solidFill>
                  <a:srgbClr val="000000"/>
                </a:solidFill>
                <a:effectLst/>
                <a:latin typeface="+mn-lt"/>
              </a:rPr>
              <a:t>Priority </a:t>
            </a:r>
            <a:r>
              <a:rPr lang="en-US" sz="2400" b="1" i="0" dirty="0">
                <a:solidFill>
                  <a:srgbClr val="000000"/>
                </a:solidFill>
                <a:effectLst/>
                <a:latin typeface="+mn-lt"/>
              </a:rPr>
              <a:t>Group </a:t>
            </a:r>
            <a:endParaRPr lang="en-US" sz="2400" b="1" dirty="0">
              <a:solidFill>
                <a:srgbClr val="000000"/>
              </a:solidFill>
              <a:latin typeface="+mn-lt"/>
            </a:endParaRPr>
          </a:p>
          <a:p>
            <a:r>
              <a:rPr lang="en-US" sz="2400" b="1" i="0" dirty="0" smtClean="0">
                <a:solidFill>
                  <a:srgbClr val="000000"/>
                </a:solidFill>
                <a:effectLst/>
                <a:latin typeface="+mn-lt"/>
              </a:rPr>
              <a:t>= </a:t>
            </a:r>
          </a:p>
          <a:p>
            <a:r>
              <a:rPr lang="en-US" sz="2400" b="1" i="0" dirty="0" smtClean="0">
                <a:solidFill>
                  <a:srgbClr val="000000"/>
                </a:solidFill>
                <a:effectLst/>
                <a:latin typeface="+mn-lt"/>
              </a:rPr>
              <a:t>Eligible </a:t>
            </a:r>
            <a:r>
              <a:rPr lang="en-US" sz="2400" b="1" i="0" dirty="0">
                <a:solidFill>
                  <a:srgbClr val="000000"/>
                </a:solidFill>
                <a:effectLst/>
                <a:latin typeface="+mn-lt"/>
              </a:rPr>
              <a:t>for consideration.</a:t>
            </a:r>
          </a:p>
          <a:p>
            <a:endParaRPr lang="en-US" sz="1600" b="1" i="0" dirty="0">
              <a:solidFill>
                <a:srgbClr val="000000"/>
              </a:solidFill>
              <a:effectLst/>
              <a:latin typeface="+mn-lt"/>
            </a:endParaRPr>
          </a:p>
          <a:p>
            <a:pPr algn="l">
              <a:spcAft>
                <a:spcPts val="600"/>
              </a:spcAft>
            </a:pPr>
            <a:endParaRPr lang="en-US" sz="1800" b="1" dirty="0">
              <a:latin typeface="Poppins"/>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3856893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Poppins"/>
                <a:cs typeface="Poppins"/>
              </a:rPr>
              <a:t>Financial criteria </a:t>
            </a:r>
            <a:endParaRPr lang="en-US" sz="3200" b="1" dirty="0">
              <a:latin typeface="Poppins"/>
              <a:cs typeface="Poppins"/>
            </a:endParaRP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0" i="0" dirty="0">
                <a:solidFill>
                  <a:srgbClr val="000000"/>
                </a:solidFill>
                <a:effectLst/>
              </a:rPr>
              <a:t>Applicants must show that their household income meets the criteria for the SUSI Special Rate of Maintenance Grant in the year ending 31 December 2022. </a:t>
            </a:r>
          </a:p>
          <a:p>
            <a:pPr algn="l"/>
            <a:r>
              <a:rPr lang="en-US" sz="1200" b="0" i="0" dirty="0">
                <a:solidFill>
                  <a:srgbClr val="000000"/>
                </a:solidFill>
                <a:effectLst/>
              </a:rPr>
              <a:t>You can show evidence of this by either;</a:t>
            </a:r>
          </a:p>
          <a:p>
            <a:pPr algn="l"/>
            <a:endParaRPr lang="en-US" sz="1200" b="0" i="0" dirty="0">
              <a:solidFill>
                <a:srgbClr val="000000"/>
              </a:solidFill>
              <a:effectLst/>
            </a:endParaRPr>
          </a:p>
          <a:p>
            <a:pPr algn="l"/>
            <a:r>
              <a:rPr lang="en-US" sz="1200" b="0" i="0" dirty="0">
                <a:solidFill>
                  <a:srgbClr val="000000"/>
                </a:solidFill>
                <a:effectLst/>
              </a:rPr>
              <a:t>Allowing SUSI (Student Universal Support Ireland) to confirm that you were awarded the Special Rate of Maintenance grant</a:t>
            </a:r>
          </a:p>
          <a:p>
            <a:pPr algn="l"/>
            <a:r>
              <a:rPr lang="en-US" sz="1200" b="1" i="0" dirty="0">
                <a:solidFill>
                  <a:srgbClr val="000000"/>
                </a:solidFill>
                <a:effectLst/>
              </a:rPr>
              <a:t> or</a:t>
            </a:r>
          </a:p>
          <a:p>
            <a:pPr algn="l"/>
            <a:r>
              <a:rPr lang="en-US" sz="1200" b="0" i="0" dirty="0">
                <a:solidFill>
                  <a:srgbClr val="000000"/>
                </a:solidFill>
                <a:effectLst/>
              </a:rPr>
              <a:t>Providing evidence of your household income in 2022 that must include a Department of Social Protection (DSP) long term means-tested social welfare payment. If you have not applied to SUSI you are required to submit relevant financial documentation with your application.</a:t>
            </a:r>
          </a:p>
          <a:p>
            <a:pPr algn="l"/>
            <a:endParaRPr lang="en-US" sz="1200" b="0" i="0" dirty="0">
              <a:solidFill>
                <a:srgbClr val="000000"/>
              </a:solidFill>
              <a:effectLst/>
            </a:endParaRPr>
          </a:p>
          <a:p>
            <a:pPr algn="l"/>
            <a:r>
              <a:rPr lang="en-US" sz="1200" b="0" i="0" dirty="0">
                <a:solidFill>
                  <a:srgbClr val="000000"/>
                </a:solidFill>
                <a:effectLst/>
              </a:rPr>
              <a:t>If you wish to allow SUSI to confirm your eligibility, you will need to provide your SUSI reference number. This reference number begins with a ‘W’ and is provided to you be SUSI when you start your SUSI application. If you do not have a ‘W’ reference number you can provide your PPS Number.</a:t>
            </a:r>
            <a:endParaRPr lang="en-US" sz="1800" b="1" dirty="0">
              <a:latin typeface="Poppins"/>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3574212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Poppins"/>
                <a:cs typeface="Poppins"/>
              </a:rPr>
              <a:t>College </a:t>
            </a:r>
            <a:r>
              <a:rPr lang="en-US" sz="3200" b="1" dirty="0">
                <a:latin typeface="Poppins"/>
                <a:cs typeface="Poppins"/>
              </a:rPr>
              <a:t>Entry </a:t>
            </a:r>
            <a:r>
              <a:rPr lang="en-US" sz="3200" b="1" dirty="0" smtClean="0">
                <a:latin typeface="Poppins"/>
                <a:cs typeface="Poppins"/>
              </a:rPr>
              <a:t>criteria </a:t>
            </a:r>
            <a:endParaRPr lang="en-US" sz="3200" b="1" dirty="0">
              <a:latin typeface="Poppins"/>
              <a:cs typeface="Poppins"/>
            </a:endParaRP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0" i="0" dirty="0">
                <a:solidFill>
                  <a:srgbClr val="000000"/>
                </a:solidFill>
                <a:effectLst/>
                <a:latin typeface="+mn-lt"/>
              </a:rPr>
              <a:t>Applicants must:</a:t>
            </a:r>
          </a:p>
          <a:p>
            <a:pPr algn="l"/>
            <a:endParaRPr lang="en-US" sz="1400" b="0" i="0" dirty="0">
              <a:solidFill>
                <a:srgbClr val="000000"/>
              </a:solidFill>
              <a:effectLst/>
              <a:latin typeface="+mn-lt"/>
            </a:endParaRPr>
          </a:p>
          <a:p>
            <a:pPr algn="l" fontAlgn="base">
              <a:buFont typeface="Arial" panose="020B0604020202020204" pitchFamily="34" charset="0"/>
              <a:buChar char="•"/>
            </a:pPr>
            <a:r>
              <a:rPr lang="en-US" sz="1400" b="0" i="0" dirty="0">
                <a:solidFill>
                  <a:srgbClr val="000000"/>
                </a:solidFill>
                <a:effectLst/>
                <a:latin typeface="+mn-lt"/>
              </a:rPr>
              <a:t>Be a new entrant pursuing an undergraduate course and progressing to higher education for the first time or by advanced entry to year 2</a:t>
            </a:r>
          </a:p>
          <a:p>
            <a:pPr algn="l" fontAlgn="base">
              <a:buFont typeface="Arial" panose="020B0604020202020204" pitchFamily="34" charset="0"/>
              <a:buChar char="•"/>
            </a:pPr>
            <a:endParaRPr lang="en-US" sz="1400" b="0" i="0" dirty="0">
              <a:solidFill>
                <a:srgbClr val="000000"/>
              </a:solidFill>
              <a:effectLst/>
              <a:latin typeface="+mn-lt"/>
            </a:endParaRPr>
          </a:p>
          <a:p>
            <a:pPr algn="l" fontAlgn="base">
              <a:buFont typeface="Arial" panose="020B0604020202020204" pitchFamily="34" charset="0"/>
              <a:buChar char="•"/>
            </a:pPr>
            <a:r>
              <a:rPr lang="en-US" sz="1400" b="0" i="0" dirty="0">
                <a:solidFill>
                  <a:srgbClr val="000000"/>
                </a:solidFill>
                <a:effectLst/>
                <a:latin typeface="+mn-lt"/>
              </a:rPr>
              <a:t>Have been a resident in the Irish State for three of the past five years</a:t>
            </a:r>
          </a:p>
          <a:p>
            <a:pPr algn="l" fontAlgn="base">
              <a:buFont typeface="Arial" panose="020B0604020202020204" pitchFamily="34" charset="0"/>
              <a:buChar char="•"/>
            </a:pPr>
            <a:endParaRPr lang="en-US" sz="1400" b="0" i="0" dirty="0">
              <a:solidFill>
                <a:srgbClr val="000000"/>
              </a:solidFill>
              <a:effectLst/>
              <a:latin typeface="+mn-lt"/>
            </a:endParaRPr>
          </a:p>
          <a:p>
            <a:pPr algn="l" fontAlgn="base">
              <a:buFont typeface="Arial" panose="020B0604020202020204" pitchFamily="34" charset="0"/>
              <a:buChar char="•"/>
            </a:pPr>
            <a:r>
              <a:rPr lang="en-US" sz="1400" b="0" i="0" dirty="0">
                <a:solidFill>
                  <a:srgbClr val="000000"/>
                </a:solidFill>
                <a:effectLst/>
                <a:latin typeface="+mn-lt"/>
              </a:rPr>
              <a:t>Be studying an approved full-time or part-time undergraduate course, including students on Tertiary Education </a:t>
            </a:r>
            <a:r>
              <a:rPr lang="en-US" sz="1400" b="0" i="0" dirty="0" err="1">
                <a:solidFill>
                  <a:srgbClr val="000000"/>
                </a:solidFill>
                <a:effectLst/>
                <a:latin typeface="+mn-lt"/>
              </a:rPr>
              <a:t>Programmes</a:t>
            </a:r>
            <a:r>
              <a:rPr lang="en-US" sz="1400" b="0" i="0" dirty="0">
                <a:solidFill>
                  <a:srgbClr val="000000"/>
                </a:solidFill>
                <a:effectLst/>
                <a:latin typeface="+mn-lt"/>
              </a:rPr>
              <a:t> co-designed and delivered by an Education and Training Board (ETB) and a Higher Education Institution.</a:t>
            </a:r>
          </a:p>
          <a:p>
            <a:pPr algn="l">
              <a:spcAft>
                <a:spcPts val="600"/>
              </a:spcAft>
            </a:pPr>
            <a:endParaRPr lang="en-US" sz="1800" b="1" dirty="0">
              <a:latin typeface="Poppins"/>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2866849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Poppins"/>
                <a:cs typeface="Poppins"/>
              </a:rPr>
              <a:t>Priority groups </a:t>
            </a:r>
            <a:endParaRPr lang="en-US" sz="3200" b="1" dirty="0">
              <a:latin typeface="Poppins"/>
              <a:cs typeface="Poppins"/>
            </a:endParaRP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0" i="0" dirty="0">
                <a:solidFill>
                  <a:srgbClr val="000000"/>
                </a:solidFill>
                <a:effectLst/>
                <a:latin typeface="Lato" panose="020F0502020204030203" pitchFamily="34" charset="0"/>
              </a:rPr>
              <a:t>The 1916 Bursary is for first time entrants to Higher Education who are from one or more of the following priority groups:</a:t>
            </a:r>
          </a:p>
          <a:p>
            <a:pPr algn="l"/>
            <a:endParaRPr lang="en-US" sz="1200" b="1" i="0" dirty="0">
              <a:solidFill>
                <a:srgbClr val="000000"/>
              </a:solidFill>
              <a:effectLst/>
              <a:latin typeface="Lato" panose="020F0502020204030203" pitchFamily="34" charset="0"/>
            </a:endParaRPr>
          </a:p>
          <a:p>
            <a:pPr marL="171450" indent="-171450" algn="l" fontAlgn="base">
              <a:lnSpc>
                <a:spcPct val="150000"/>
              </a:lnSpc>
              <a:buFont typeface="Arial" panose="020B0604020202020204" pitchFamily="34" charset="0"/>
              <a:buChar char="•"/>
            </a:pPr>
            <a:r>
              <a:rPr lang="en-US" sz="1200" b="0" i="0" dirty="0">
                <a:solidFill>
                  <a:srgbClr val="000000"/>
                </a:solidFill>
                <a:effectLst/>
                <a:latin typeface="Lato" panose="020F0502020204030203" pitchFamily="34" charset="0"/>
              </a:rPr>
              <a:t>Socio-economically disadvantaged communities</a:t>
            </a:r>
            <a:endParaRPr lang="en-US" sz="1200" b="0" i="0" dirty="0">
              <a:solidFill>
                <a:srgbClr val="000000"/>
              </a:solidFill>
              <a:effectLst/>
              <a:latin typeface="Inter"/>
            </a:endParaRPr>
          </a:p>
          <a:p>
            <a:pPr marL="171450" indent="-171450" algn="l" fontAlgn="base">
              <a:lnSpc>
                <a:spcPct val="150000"/>
              </a:lnSpc>
              <a:buFont typeface="Arial" panose="020B0604020202020204" pitchFamily="34" charset="0"/>
              <a:buChar char="•"/>
            </a:pPr>
            <a:r>
              <a:rPr lang="en-US" sz="1200" b="0" i="0" dirty="0">
                <a:solidFill>
                  <a:srgbClr val="000000"/>
                </a:solidFill>
                <a:effectLst/>
                <a:latin typeface="Lato" panose="020F0502020204030203" pitchFamily="34" charset="0"/>
              </a:rPr>
              <a:t>Socio-economic groups that have low participation rates in higher education</a:t>
            </a:r>
            <a:endParaRPr lang="en-US" sz="1200" b="0" i="0" dirty="0">
              <a:solidFill>
                <a:srgbClr val="000000"/>
              </a:solidFill>
              <a:effectLst/>
              <a:latin typeface="Inter"/>
            </a:endParaRPr>
          </a:p>
          <a:p>
            <a:pPr marL="171450" indent="-171450" algn="l" fontAlgn="base">
              <a:lnSpc>
                <a:spcPct val="150000"/>
              </a:lnSpc>
              <a:buFont typeface="Arial" panose="020B0604020202020204" pitchFamily="34" charset="0"/>
              <a:buChar char="•"/>
            </a:pPr>
            <a:r>
              <a:rPr lang="en-US" sz="1200" b="0" i="0" dirty="0">
                <a:solidFill>
                  <a:srgbClr val="000000"/>
                </a:solidFill>
                <a:effectLst/>
                <a:latin typeface="Lato" panose="020F0502020204030203" pitchFamily="34" charset="0"/>
              </a:rPr>
              <a:t>Students with a disability</a:t>
            </a:r>
            <a:endParaRPr lang="en-US" sz="1200" b="0" i="0" dirty="0">
              <a:solidFill>
                <a:srgbClr val="000000"/>
              </a:solidFill>
              <a:effectLst/>
              <a:latin typeface="Inter"/>
            </a:endParaRPr>
          </a:p>
          <a:p>
            <a:pPr marL="171450" indent="-171450" algn="l" fontAlgn="base">
              <a:lnSpc>
                <a:spcPct val="150000"/>
              </a:lnSpc>
              <a:buFont typeface="Arial" panose="020B0604020202020204" pitchFamily="34" charset="0"/>
              <a:buChar char="•"/>
            </a:pPr>
            <a:r>
              <a:rPr lang="en-US" sz="1200" b="0" i="0" dirty="0">
                <a:solidFill>
                  <a:srgbClr val="000000"/>
                </a:solidFill>
                <a:effectLst/>
                <a:latin typeface="Lato" panose="020F0502020204030203" pitchFamily="34" charset="0"/>
              </a:rPr>
              <a:t>Students who are carers</a:t>
            </a:r>
            <a:endParaRPr lang="en-US" sz="1200" b="0" i="0" dirty="0">
              <a:solidFill>
                <a:srgbClr val="000000"/>
              </a:solidFill>
              <a:effectLst/>
              <a:latin typeface="Inter"/>
            </a:endParaRPr>
          </a:p>
          <a:p>
            <a:pPr marL="171450" indent="-171450" algn="l" fontAlgn="base">
              <a:lnSpc>
                <a:spcPct val="150000"/>
              </a:lnSpc>
              <a:buFont typeface="Arial" panose="020B0604020202020204" pitchFamily="34" charset="0"/>
              <a:buChar char="•"/>
            </a:pPr>
            <a:r>
              <a:rPr lang="en-US" sz="1200" b="0" i="0" dirty="0">
                <a:solidFill>
                  <a:srgbClr val="000000"/>
                </a:solidFill>
                <a:effectLst/>
                <a:latin typeface="Lato" panose="020F0502020204030203" pitchFamily="34" charset="0"/>
              </a:rPr>
              <a:t>Students entering on the basis of a QQI Further Education award</a:t>
            </a:r>
            <a:endParaRPr lang="en-US" sz="1200" b="0" i="0" dirty="0">
              <a:solidFill>
                <a:srgbClr val="000000"/>
              </a:solidFill>
              <a:effectLst/>
              <a:latin typeface="Inter"/>
            </a:endParaRPr>
          </a:p>
          <a:p>
            <a:pPr marL="171450" indent="-171450" algn="l" fontAlgn="base">
              <a:lnSpc>
                <a:spcPct val="150000"/>
              </a:lnSpc>
              <a:buFont typeface="Arial" panose="020B0604020202020204" pitchFamily="34" charset="0"/>
              <a:buChar char="•"/>
            </a:pPr>
            <a:r>
              <a:rPr lang="en-US" sz="1200" b="0" i="0" dirty="0">
                <a:solidFill>
                  <a:srgbClr val="000000"/>
                </a:solidFill>
                <a:effectLst/>
                <a:latin typeface="Lato" panose="020F0502020204030203" pitchFamily="34" charset="0"/>
              </a:rPr>
              <a:t>Lone and/or teen parents in receipt of a long-term means-tested social welfare payment</a:t>
            </a:r>
            <a:endParaRPr lang="en-US" sz="1200" b="0" i="0" dirty="0">
              <a:solidFill>
                <a:srgbClr val="000000"/>
              </a:solidFill>
              <a:effectLst/>
              <a:latin typeface="Inter"/>
            </a:endParaRPr>
          </a:p>
          <a:p>
            <a:pPr marL="171450" indent="-171450" algn="l" fontAlgn="base">
              <a:lnSpc>
                <a:spcPct val="150000"/>
              </a:lnSpc>
              <a:buFont typeface="Arial" panose="020B0604020202020204" pitchFamily="34" charset="0"/>
              <a:buChar char="•"/>
            </a:pPr>
            <a:r>
              <a:rPr lang="en-US" sz="1200" b="0" i="0" dirty="0">
                <a:solidFill>
                  <a:srgbClr val="000000"/>
                </a:solidFill>
                <a:effectLst/>
                <a:latin typeface="Lato" panose="020F0502020204030203" pitchFamily="34" charset="0"/>
              </a:rPr>
              <a:t>Members of the Irish </a:t>
            </a:r>
            <a:r>
              <a:rPr lang="en-US" sz="1200" b="0" i="0" dirty="0" err="1">
                <a:solidFill>
                  <a:srgbClr val="000000"/>
                </a:solidFill>
                <a:effectLst/>
                <a:latin typeface="Lato" panose="020F0502020204030203" pitchFamily="34" charset="0"/>
              </a:rPr>
              <a:t>Traveller</a:t>
            </a:r>
            <a:r>
              <a:rPr lang="en-US" sz="1200" b="0" i="0" dirty="0">
                <a:solidFill>
                  <a:srgbClr val="000000"/>
                </a:solidFill>
                <a:effectLst/>
                <a:latin typeface="Lato" panose="020F0502020204030203" pitchFamily="34" charset="0"/>
              </a:rPr>
              <a:t> Community</a:t>
            </a:r>
            <a:endParaRPr lang="en-US" sz="1200" b="0" i="0" dirty="0">
              <a:solidFill>
                <a:srgbClr val="000000"/>
              </a:solidFill>
              <a:effectLst/>
              <a:latin typeface="Inter"/>
            </a:endParaRPr>
          </a:p>
          <a:p>
            <a:pPr marL="171450" indent="-171450" algn="l" fontAlgn="base">
              <a:lnSpc>
                <a:spcPct val="150000"/>
              </a:lnSpc>
              <a:buFont typeface="Arial" panose="020B0604020202020204" pitchFamily="34" charset="0"/>
              <a:buChar char="•"/>
            </a:pPr>
            <a:r>
              <a:rPr lang="en-US" sz="1200" b="0" i="0" dirty="0">
                <a:solidFill>
                  <a:srgbClr val="000000"/>
                </a:solidFill>
                <a:effectLst/>
                <a:latin typeface="Lato" panose="020F0502020204030203" pitchFamily="34" charset="0"/>
              </a:rPr>
              <a:t>Members of the Roma Community</a:t>
            </a:r>
            <a:endParaRPr lang="en-US" sz="1200" b="0" i="0" dirty="0">
              <a:solidFill>
                <a:srgbClr val="000000"/>
              </a:solidFill>
              <a:effectLst/>
              <a:latin typeface="Inter"/>
            </a:endParaRPr>
          </a:p>
          <a:p>
            <a:pPr marL="171450" indent="-171450" algn="l" fontAlgn="base">
              <a:lnSpc>
                <a:spcPct val="150000"/>
              </a:lnSpc>
              <a:buFont typeface="Arial" panose="020B0604020202020204" pitchFamily="34" charset="0"/>
              <a:buChar char="•"/>
            </a:pPr>
            <a:r>
              <a:rPr lang="en-US" sz="1200" b="0" i="0" dirty="0">
                <a:solidFill>
                  <a:srgbClr val="000000"/>
                </a:solidFill>
                <a:effectLst/>
                <a:latin typeface="Lato" panose="020F0502020204030203" pitchFamily="34" charset="0"/>
              </a:rPr>
              <a:t>First time, mature student entrants and 2nd chance mature students</a:t>
            </a:r>
            <a:endParaRPr lang="en-US" sz="1200" b="0" i="0" dirty="0">
              <a:solidFill>
                <a:srgbClr val="000000"/>
              </a:solidFill>
              <a:effectLst/>
              <a:latin typeface="Inter"/>
            </a:endParaRPr>
          </a:p>
          <a:p>
            <a:pPr marL="171450" indent="-171450" algn="l" fontAlgn="base">
              <a:lnSpc>
                <a:spcPct val="150000"/>
              </a:lnSpc>
              <a:buFont typeface="Arial" panose="020B0604020202020204" pitchFamily="34" charset="0"/>
              <a:buChar char="•"/>
            </a:pPr>
            <a:r>
              <a:rPr lang="en-US" sz="1200" b="0" i="0" dirty="0">
                <a:solidFill>
                  <a:srgbClr val="000000"/>
                </a:solidFill>
                <a:effectLst/>
                <a:latin typeface="Lato" panose="020F0502020204030203" pitchFamily="34" charset="0"/>
              </a:rPr>
              <a:t>Persons from ethnic minorities who are lawfully present in the State</a:t>
            </a:r>
            <a:endParaRPr lang="en-US" sz="1200" b="0" i="0" dirty="0">
              <a:solidFill>
                <a:srgbClr val="000000"/>
              </a:solidFill>
              <a:effectLst/>
              <a:latin typeface="Inter"/>
            </a:endParaRPr>
          </a:p>
          <a:p>
            <a:pPr algn="l">
              <a:spcAft>
                <a:spcPts val="600"/>
              </a:spcAft>
            </a:pPr>
            <a:endParaRPr lang="en-US" sz="1800" b="1" dirty="0">
              <a:latin typeface="Poppins"/>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1258450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Poppins"/>
                <a:cs typeface="Poppins"/>
              </a:rPr>
              <a:t>How to Apply?</a:t>
            </a:r>
            <a:endParaRPr lang="en-US" sz="3200" b="1" dirty="0">
              <a:latin typeface="Poppins"/>
              <a:cs typeface="Poppins"/>
            </a:endParaRPr>
          </a:p>
        </p:txBody>
      </p:sp>
      <p:sp>
        <p:nvSpPr>
          <p:cNvPr id="8" name="Title 1"/>
          <p:cNvSpPr txBox="1">
            <a:spLocks/>
          </p:cNvSpPr>
          <p:nvPr/>
        </p:nvSpPr>
        <p:spPr>
          <a:xfrm>
            <a:off x="411656" y="1107281"/>
            <a:ext cx="8433722" cy="314325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panose="020B0604020202020204" pitchFamily="34" charset="0"/>
              <a:buChar char="•"/>
            </a:pPr>
            <a:r>
              <a:rPr lang="en-US" sz="1400" b="0" i="0" dirty="0">
                <a:solidFill>
                  <a:srgbClr val="000000"/>
                </a:solidFill>
                <a:effectLst/>
              </a:rPr>
              <a:t>Applications can </a:t>
            </a:r>
            <a:r>
              <a:rPr lang="en-US" sz="1400" b="0" i="0" u="sng" dirty="0">
                <a:solidFill>
                  <a:srgbClr val="000000"/>
                </a:solidFill>
                <a:effectLst/>
              </a:rPr>
              <a:t>only</a:t>
            </a:r>
            <a:r>
              <a:rPr lang="en-US" sz="1400" b="0" i="0" dirty="0">
                <a:solidFill>
                  <a:srgbClr val="000000"/>
                </a:solidFill>
                <a:effectLst/>
              </a:rPr>
              <a:t> be made </a:t>
            </a:r>
            <a:r>
              <a:rPr lang="en-US" sz="1400" b="0" i="0" dirty="0" smtClean="0">
                <a:solidFill>
                  <a:srgbClr val="000000"/>
                </a:solidFill>
                <a:effectLst/>
              </a:rPr>
              <a:t>online.</a:t>
            </a:r>
          </a:p>
          <a:p>
            <a:pPr marL="285750" indent="-285750" algn="l">
              <a:buFont typeface="Arial" panose="020B0604020202020204" pitchFamily="34" charset="0"/>
              <a:buChar char="•"/>
            </a:pPr>
            <a:endParaRPr lang="en-US" sz="1400" b="0" i="0" dirty="0" smtClean="0">
              <a:solidFill>
                <a:srgbClr val="000000"/>
              </a:solidFill>
              <a:effectLst/>
            </a:endParaRPr>
          </a:p>
          <a:p>
            <a:pPr marL="285750" indent="-285750" algn="l">
              <a:buFont typeface="Arial" panose="020B0604020202020204" pitchFamily="34" charset="0"/>
              <a:buChar char="•"/>
            </a:pPr>
            <a:r>
              <a:rPr lang="en-US" sz="1400" b="0" i="0" dirty="0" smtClean="0">
                <a:solidFill>
                  <a:srgbClr val="000000"/>
                </a:solidFill>
                <a:effectLst/>
              </a:rPr>
              <a:t>Applicants may be required to </a:t>
            </a:r>
            <a:r>
              <a:rPr lang="en-US" sz="1400" dirty="0" smtClean="0">
                <a:solidFill>
                  <a:srgbClr val="000000"/>
                </a:solidFill>
              </a:rPr>
              <a:t>upload supporting documentation.</a:t>
            </a:r>
          </a:p>
          <a:p>
            <a:pPr algn="l"/>
            <a:endParaRPr lang="en-US" sz="1400" dirty="0" smtClean="0">
              <a:solidFill>
                <a:srgbClr val="000000"/>
              </a:solidFill>
            </a:endParaRPr>
          </a:p>
          <a:p>
            <a:pPr marL="285750" indent="-285750" algn="l">
              <a:buFont typeface="Arial" panose="020B0604020202020204" pitchFamily="34" charset="0"/>
              <a:buChar char="•"/>
            </a:pPr>
            <a:r>
              <a:rPr lang="en-US" sz="1400" dirty="0">
                <a:solidFill>
                  <a:srgbClr val="000000"/>
                </a:solidFill>
              </a:rPr>
              <a:t>When you have submitted your 1916 Bursary application you will receive a confirmation email addressed to the email you provide in your </a:t>
            </a:r>
            <a:r>
              <a:rPr lang="en-US" sz="1400" dirty="0" smtClean="0">
                <a:solidFill>
                  <a:srgbClr val="000000"/>
                </a:solidFill>
              </a:rPr>
              <a:t>application.</a:t>
            </a:r>
          </a:p>
          <a:p>
            <a:pPr algn="l"/>
            <a:endParaRPr lang="en-US" sz="1400" dirty="0" smtClean="0">
              <a:solidFill>
                <a:srgbClr val="000000"/>
              </a:solidFill>
            </a:endParaRPr>
          </a:p>
          <a:p>
            <a:pPr marL="285750" indent="-285750" algn="l">
              <a:buFont typeface="Arial" panose="020B0604020202020204" pitchFamily="34" charset="0"/>
              <a:buChar char="•"/>
            </a:pPr>
            <a:r>
              <a:rPr lang="en-US" sz="1400" dirty="0" smtClean="0">
                <a:solidFill>
                  <a:srgbClr val="000000"/>
                </a:solidFill>
              </a:rPr>
              <a:t>If </a:t>
            </a:r>
            <a:r>
              <a:rPr lang="en-US" sz="1400" dirty="0">
                <a:solidFill>
                  <a:srgbClr val="000000"/>
                </a:solidFill>
              </a:rPr>
              <a:t>you wish to amend your submitted application, you may do so at the link provided in the confirmation email before the closing date - 5pm 25 January </a:t>
            </a:r>
            <a:r>
              <a:rPr lang="en-US" sz="1400" dirty="0" smtClean="0">
                <a:solidFill>
                  <a:srgbClr val="000000"/>
                </a:solidFill>
              </a:rPr>
              <a:t>2024.</a:t>
            </a:r>
            <a:endParaRPr lang="en-US" sz="2000" b="1" dirty="0" smtClean="0">
              <a:latin typeface="Poppins"/>
            </a:endParaRPr>
          </a:p>
          <a:p>
            <a:pPr marL="285750" indent="-285750" algn="l">
              <a:buFont typeface="Arial" panose="020B0604020202020204" pitchFamily="34" charset="0"/>
              <a:buChar char="•"/>
            </a:pPr>
            <a:endParaRPr lang="en-US" sz="2000" b="1" dirty="0">
              <a:solidFill>
                <a:srgbClr val="000000"/>
              </a:solidFill>
              <a:latin typeface="Poppins"/>
            </a:endParaRPr>
          </a:p>
          <a:p>
            <a:pPr marL="285750" indent="-285750" algn="l">
              <a:buFont typeface="Arial" panose="020B0604020202020204" pitchFamily="34" charset="0"/>
              <a:buChar char="•"/>
            </a:pPr>
            <a:r>
              <a:rPr lang="en-US" sz="1400" dirty="0" smtClean="0">
                <a:solidFill>
                  <a:srgbClr val="000000"/>
                </a:solidFill>
              </a:rPr>
              <a:t>Complete </a:t>
            </a:r>
            <a:r>
              <a:rPr lang="en-US" sz="1400" dirty="0">
                <a:solidFill>
                  <a:srgbClr val="000000"/>
                </a:solidFill>
              </a:rPr>
              <a:t>the online application accurately. </a:t>
            </a:r>
            <a:endParaRPr lang="en-US" sz="1400" dirty="0" smtClean="0">
              <a:solidFill>
                <a:srgbClr val="000000"/>
              </a:solidFill>
            </a:endParaRPr>
          </a:p>
          <a:p>
            <a:pPr algn="l"/>
            <a:endParaRPr lang="en-US" sz="1400" dirty="0" smtClean="0">
              <a:solidFill>
                <a:srgbClr val="000000"/>
              </a:solidFill>
            </a:endParaRPr>
          </a:p>
          <a:p>
            <a:pPr marL="285750" indent="-285750" algn="l">
              <a:buFont typeface="Arial" panose="020B0604020202020204" pitchFamily="34" charset="0"/>
              <a:buChar char="•"/>
            </a:pPr>
            <a:r>
              <a:rPr lang="en-US" sz="1400" dirty="0">
                <a:solidFill>
                  <a:srgbClr val="000000"/>
                </a:solidFill>
              </a:rPr>
              <a:t>Only information and supporting documentation provided on the online application will be used to consider your application.</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b="0" i="0" dirty="0">
              <a:solidFill>
                <a:srgbClr val="000000"/>
              </a:solidFill>
              <a:effectLst/>
            </a:endParaRPr>
          </a:p>
          <a:p>
            <a:pPr algn="l"/>
            <a:endParaRPr lang="en-US" sz="1200" b="1" dirty="0">
              <a:solidFill>
                <a:srgbClr val="000000"/>
              </a:solidFill>
              <a:latin typeface="Poppins"/>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3119667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061" y="179026"/>
            <a:ext cx="7772400" cy="7474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Poppins"/>
                <a:cs typeface="Poppins"/>
              </a:rPr>
              <a:t>Uploading documentation </a:t>
            </a:r>
            <a:endParaRPr lang="en-US" sz="3200" b="1" dirty="0">
              <a:latin typeface="Poppins"/>
              <a:cs typeface="Poppins"/>
            </a:endParaRPr>
          </a:p>
        </p:txBody>
      </p:sp>
      <p:sp>
        <p:nvSpPr>
          <p:cNvPr id="8" name="Title 1"/>
          <p:cNvSpPr txBox="1">
            <a:spLocks/>
          </p:cNvSpPr>
          <p:nvPr/>
        </p:nvSpPr>
        <p:spPr>
          <a:xfrm>
            <a:off x="411656" y="926522"/>
            <a:ext cx="8433722" cy="3324009"/>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endParaRPr lang="en-US" sz="1600" b="0" i="0" dirty="0" smtClean="0">
              <a:solidFill>
                <a:srgbClr val="000000"/>
              </a:solidFill>
              <a:effectLst/>
              <a:latin typeface="+mn-lt"/>
            </a:endParaRPr>
          </a:p>
          <a:p>
            <a:pPr marL="285750" indent="-285750" algn="l">
              <a:buFont typeface="Arial" panose="020B0604020202020204" pitchFamily="34" charset="0"/>
              <a:buChar char="•"/>
            </a:pPr>
            <a:r>
              <a:rPr lang="en-US" sz="1600" dirty="0">
                <a:solidFill>
                  <a:srgbClr val="000000"/>
                </a:solidFill>
              </a:rPr>
              <a:t>Submit clear, complete, required supporting </a:t>
            </a:r>
            <a:r>
              <a:rPr lang="en-US" sz="1600" dirty="0" smtClean="0">
                <a:solidFill>
                  <a:srgbClr val="000000"/>
                </a:solidFill>
              </a:rPr>
              <a:t>documentation.</a:t>
            </a: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Please do not upload password protected documents. </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Ensure all documents are scanned in a JPEG, PDF, DOC or DOCX format before </a:t>
            </a:r>
            <a:r>
              <a:rPr lang="en-US" sz="1600" dirty="0" smtClean="0">
                <a:solidFill>
                  <a:srgbClr val="000000"/>
                </a:solidFill>
              </a:rPr>
              <a:t>uploading.</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latin typeface="Lato" panose="020F0502020204030203" pitchFamily="34" charset="0"/>
              </a:rPr>
              <a:t>If you have two or more documents to upload per question you need to create a single digital file first. </a:t>
            </a:r>
            <a:endParaRPr lang="en-US" sz="1600" dirty="0" smtClean="0">
              <a:solidFill>
                <a:srgbClr val="000000"/>
              </a:solidFill>
              <a:latin typeface="Lato" panose="020F0502020204030203" pitchFamily="34" charset="0"/>
            </a:endParaRPr>
          </a:p>
          <a:p>
            <a:pPr marL="285750" indent="-285750" algn="l">
              <a:buFont typeface="Arial" panose="020B0604020202020204" pitchFamily="34" charset="0"/>
              <a:buChar char="•"/>
            </a:pPr>
            <a:endParaRPr lang="en-US" sz="1600" dirty="0">
              <a:solidFill>
                <a:srgbClr val="000000"/>
              </a:solidFill>
              <a:latin typeface="Lato" panose="020F0502020204030203" pitchFamily="34" charset="0"/>
            </a:endParaRPr>
          </a:p>
          <a:p>
            <a:pPr marL="285750" indent="-285750" algn="l">
              <a:buFont typeface="Arial" panose="020B0604020202020204" pitchFamily="34" charset="0"/>
              <a:buChar char="•"/>
            </a:pPr>
            <a:r>
              <a:rPr lang="en-US" sz="1600" dirty="0" smtClean="0">
                <a:solidFill>
                  <a:srgbClr val="000000"/>
                </a:solidFill>
                <a:latin typeface="Lato" panose="020F0502020204030203" pitchFamily="34" charset="0"/>
              </a:rPr>
              <a:t>For further guidance on uploading documentation refer to </a:t>
            </a:r>
            <a:r>
              <a:rPr lang="en-US" sz="1600" dirty="0" smtClean="0">
                <a:solidFill>
                  <a:srgbClr val="000000"/>
                </a:solidFill>
                <a:hlinkClick r:id="rId2"/>
              </a:rPr>
              <a:t>Uploading Documentation</a:t>
            </a:r>
            <a:endParaRPr lang="en-US" sz="1600" dirty="0">
              <a:solidFill>
                <a:srgbClr val="000000"/>
              </a:solidFill>
            </a:endParaRPr>
          </a:p>
          <a:p>
            <a:pPr algn="l" fontAlgn="base">
              <a:buFont typeface="Arial" panose="020B0604020202020204" pitchFamily="34" charset="0"/>
              <a:buChar char="•"/>
            </a:pPr>
            <a:endParaRPr lang="en-US" sz="1600" b="0" i="0" dirty="0">
              <a:solidFill>
                <a:srgbClr val="000000"/>
              </a:solidFill>
              <a:effectLst/>
              <a:latin typeface="+mn-lt"/>
            </a:endParaRPr>
          </a:p>
          <a:p>
            <a:pPr algn="l">
              <a:spcAft>
                <a:spcPts val="600"/>
              </a:spcAft>
            </a:pPr>
            <a:endParaRPr lang="en-US" sz="1800" b="1" dirty="0">
              <a:latin typeface="Poppins"/>
              <a:cs typeface="Poppins"/>
            </a:endParaRPr>
          </a:p>
          <a:p>
            <a:pPr algn="l">
              <a:spcAft>
                <a:spcPts val="600"/>
              </a:spcAft>
            </a:pPr>
            <a:endParaRPr lang="en-US" sz="1800" b="1" dirty="0">
              <a:latin typeface="Poppins"/>
              <a:cs typeface="Poppins"/>
            </a:endParaRPr>
          </a:p>
        </p:txBody>
      </p:sp>
    </p:spTree>
    <p:extLst>
      <p:ext uri="{BB962C8B-B14F-4D97-AF65-F5344CB8AC3E}">
        <p14:creationId xmlns:p14="http://schemas.microsoft.com/office/powerpoint/2010/main" val="2547697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purl.org/dc/elements/1.1/"/>
    <ds:schemaRef ds:uri="http://schemas.microsoft.com/sharepoint/v3/field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799</TotalTime>
  <Words>1920</Words>
  <Application>Microsoft Office PowerPoint</Application>
  <PresentationFormat>On-screen Show (16:9)</PresentationFormat>
  <Paragraphs>181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Inter</vt:lpstr>
      <vt:lpstr>Lato</vt:lpstr>
      <vt:lpstr>Poppins</vt:lpstr>
      <vt:lpstr>Times New Roman</vt:lpstr>
      <vt:lpstr>Office Theme</vt:lpstr>
      <vt:lpstr>1916 Bursary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Sheila McGovern</cp:lastModifiedBy>
  <cp:revision>55</cp:revision>
  <dcterms:created xsi:type="dcterms:W3CDTF">2010-04-12T23:12:02Z</dcterms:created>
  <dcterms:modified xsi:type="dcterms:W3CDTF">2023-12-14T15:04:25Z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