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8" r:id="rId4"/>
  </p:sldMasterIdLst>
  <p:sldIdLst>
    <p:sldId id="264" r:id="rId5"/>
    <p:sldId id="258" r:id="rId6"/>
    <p:sldId id="277" r:id="rId7"/>
    <p:sldId id="262" r:id="rId8"/>
    <p:sldId id="282" r:id="rId9"/>
    <p:sldId id="263" r:id="rId10"/>
    <p:sldId id="283" r:id="rId11"/>
    <p:sldId id="284" r:id="rId12"/>
    <p:sldId id="261" r:id="rId13"/>
    <p:sldId id="275" r:id="rId14"/>
    <p:sldId id="272" r:id="rId15"/>
    <p:sldId id="276" r:id="rId16"/>
    <p:sldId id="279" r:id="rId17"/>
    <p:sldId id="280" r:id="rId18"/>
    <p:sldId id="260" r:id="rId19"/>
    <p:sldId id="286" r:id="rId20"/>
    <p:sldId id="285" r:id="rId21"/>
    <p:sldId id="271" r:id="rId22"/>
    <p:sldId id="274" r:id="rId23"/>
    <p:sldId id="270" r:id="rId24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8C010E-2B88-465F-BE91-8FB78B361B33}" v="12" dt="2024-01-30T12:33:58.3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FC249F-1D0C-47F1-8D3C-099AEF50FC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D830CC2-0701-44DA-8994-C12CB45DC9E7}">
      <dgm:prSet/>
      <dgm:spPr/>
      <dgm:t>
        <a:bodyPr/>
        <a:lstStyle/>
        <a:p>
          <a:r>
            <a:rPr lang="en-US" b="1" dirty="0"/>
            <a:t>Your Income Tax is calculated by:</a:t>
          </a:r>
        </a:p>
      </dgm:t>
    </dgm:pt>
    <dgm:pt modelId="{3F5D4561-BE10-433F-ACDD-82C28D297065}" type="parTrans" cxnId="{B5C10AC3-5E46-4A49-A29A-17CDD6C3BA49}">
      <dgm:prSet/>
      <dgm:spPr/>
      <dgm:t>
        <a:bodyPr/>
        <a:lstStyle/>
        <a:p>
          <a:endParaRPr lang="en-US"/>
        </a:p>
      </dgm:t>
    </dgm:pt>
    <dgm:pt modelId="{55CEF9B3-0931-4B69-B0AE-4F5F6E7FD9E4}" type="sibTrans" cxnId="{B5C10AC3-5E46-4A49-A29A-17CDD6C3BA49}">
      <dgm:prSet/>
      <dgm:spPr/>
      <dgm:t>
        <a:bodyPr/>
        <a:lstStyle/>
        <a:p>
          <a:endParaRPr lang="en-US"/>
        </a:p>
      </dgm:t>
    </dgm:pt>
    <dgm:pt modelId="{55E0027E-4014-47E8-9FE8-98482B455B91}">
      <dgm:prSet/>
      <dgm:spPr/>
      <dgm:t>
        <a:bodyPr/>
        <a:lstStyle/>
        <a:p>
          <a:r>
            <a:rPr lang="en-US" b="1" dirty="0"/>
            <a:t>applying the standard rate of 20% to the income in your monthly tax cut off point</a:t>
          </a:r>
        </a:p>
      </dgm:t>
    </dgm:pt>
    <dgm:pt modelId="{2DFC8F80-EF66-4F32-A7C3-83550D5FC2E0}" type="parTrans" cxnId="{6DB6137D-F436-4916-8363-1D947542FFFA}">
      <dgm:prSet/>
      <dgm:spPr/>
      <dgm:t>
        <a:bodyPr/>
        <a:lstStyle/>
        <a:p>
          <a:endParaRPr lang="en-US"/>
        </a:p>
      </dgm:t>
    </dgm:pt>
    <dgm:pt modelId="{93E85744-98DA-4C7B-8DCB-F7E33495F857}" type="sibTrans" cxnId="{6DB6137D-F436-4916-8363-1D947542FFFA}">
      <dgm:prSet/>
      <dgm:spPr/>
      <dgm:t>
        <a:bodyPr/>
        <a:lstStyle/>
        <a:p>
          <a:endParaRPr lang="en-US"/>
        </a:p>
      </dgm:t>
    </dgm:pt>
    <dgm:pt modelId="{6F0DAE53-F049-4775-B41D-9FF7F8BFEBAB}">
      <dgm:prSet/>
      <dgm:spPr/>
      <dgm:t>
        <a:bodyPr/>
        <a:lstStyle/>
        <a:p>
          <a:r>
            <a:rPr lang="en-US" b="1" dirty="0"/>
            <a:t>applying the higher rate of 40% to any income above your monthly tax cut off point</a:t>
          </a:r>
        </a:p>
      </dgm:t>
    </dgm:pt>
    <dgm:pt modelId="{BFC51186-584B-4931-973E-48BD101A0952}" type="parTrans" cxnId="{79DC6EC3-9187-4B2F-A2F6-5893E86B6E01}">
      <dgm:prSet/>
      <dgm:spPr/>
      <dgm:t>
        <a:bodyPr/>
        <a:lstStyle/>
        <a:p>
          <a:endParaRPr lang="en-US"/>
        </a:p>
      </dgm:t>
    </dgm:pt>
    <dgm:pt modelId="{6AE9646B-9BCE-4992-957F-4EF6706B8464}" type="sibTrans" cxnId="{79DC6EC3-9187-4B2F-A2F6-5893E86B6E01}">
      <dgm:prSet/>
      <dgm:spPr/>
      <dgm:t>
        <a:bodyPr/>
        <a:lstStyle/>
        <a:p>
          <a:endParaRPr lang="en-US"/>
        </a:p>
      </dgm:t>
    </dgm:pt>
    <dgm:pt modelId="{22BC8C0C-F9C2-4D19-AF2A-2EAD80925635}">
      <dgm:prSet/>
      <dgm:spPr/>
      <dgm:t>
        <a:bodyPr/>
        <a:lstStyle/>
        <a:p>
          <a:r>
            <a:rPr lang="en-US" b="1" dirty="0"/>
            <a:t>adding the two amounts above together </a:t>
          </a:r>
        </a:p>
      </dgm:t>
    </dgm:pt>
    <dgm:pt modelId="{A425F979-1CFD-47DD-B184-F82AA7E046CB}" type="parTrans" cxnId="{ACDFDCEE-ACE5-4572-9080-33585A7C8DAA}">
      <dgm:prSet/>
      <dgm:spPr/>
      <dgm:t>
        <a:bodyPr/>
        <a:lstStyle/>
        <a:p>
          <a:endParaRPr lang="en-US"/>
        </a:p>
      </dgm:t>
    </dgm:pt>
    <dgm:pt modelId="{3D4DBCCE-7BBF-4BCE-9D6F-7716F98FE066}" type="sibTrans" cxnId="{ACDFDCEE-ACE5-4572-9080-33585A7C8DAA}">
      <dgm:prSet/>
      <dgm:spPr/>
      <dgm:t>
        <a:bodyPr/>
        <a:lstStyle/>
        <a:p>
          <a:endParaRPr lang="en-US"/>
        </a:p>
      </dgm:t>
    </dgm:pt>
    <dgm:pt modelId="{367813F5-9C91-4C2F-AC76-B39F772CF548}">
      <dgm:prSet/>
      <dgm:spPr/>
      <dgm:t>
        <a:bodyPr/>
        <a:lstStyle/>
        <a:p>
          <a:r>
            <a:rPr lang="en-US" b="1" dirty="0"/>
            <a:t>deducting the amount of your monthly tax credits from this total.</a:t>
          </a:r>
        </a:p>
      </dgm:t>
    </dgm:pt>
    <dgm:pt modelId="{6A4C5D3B-3A49-4302-BAF6-16082179D9DB}" type="parTrans" cxnId="{B6169AD8-6C24-4094-863E-D80B9EB7B1C4}">
      <dgm:prSet/>
      <dgm:spPr/>
      <dgm:t>
        <a:bodyPr/>
        <a:lstStyle/>
        <a:p>
          <a:endParaRPr lang="en-US"/>
        </a:p>
      </dgm:t>
    </dgm:pt>
    <dgm:pt modelId="{DA1B4260-AD23-4B99-AA47-FA9E46BEC007}" type="sibTrans" cxnId="{B6169AD8-6C24-4094-863E-D80B9EB7B1C4}">
      <dgm:prSet/>
      <dgm:spPr/>
      <dgm:t>
        <a:bodyPr/>
        <a:lstStyle/>
        <a:p>
          <a:endParaRPr lang="en-US"/>
        </a:p>
      </dgm:t>
    </dgm:pt>
    <dgm:pt modelId="{38EF0763-0EBD-4209-907D-DB1AAFAE7606}" type="pres">
      <dgm:prSet presAssocID="{B5FC249F-1D0C-47F1-8D3C-099AEF50FC73}" presName="linear" presStyleCnt="0">
        <dgm:presLayoutVars>
          <dgm:animLvl val="lvl"/>
          <dgm:resizeHandles val="exact"/>
        </dgm:presLayoutVars>
      </dgm:prSet>
      <dgm:spPr/>
    </dgm:pt>
    <dgm:pt modelId="{DDECD43E-1A34-4B92-9BBB-EE20187BE7FA}" type="pres">
      <dgm:prSet presAssocID="{8D830CC2-0701-44DA-8994-C12CB45DC9E7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E8797A1-4985-4482-BA0C-F9C1425011E9}" type="pres">
      <dgm:prSet presAssocID="{55CEF9B3-0931-4B69-B0AE-4F5F6E7FD9E4}" presName="spacer" presStyleCnt="0"/>
      <dgm:spPr/>
    </dgm:pt>
    <dgm:pt modelId="{244A0BD4-A01D-4C4D-9001-4218C1D9B82F}" type="pres">
      <dgm:prSet presAssocID="{55E0027E-4014-47E8-9FE8-98482B455B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C1CFBCD-F204-4978-971E-178D1347E825}" type="pres">
      <dgm:prSet presAssocID="{93E85744-98DA-4C7B-8DCB-F7E33495F857}" presName="spacer" presStyleCnt="0"/>
      <dgm:spPr/>
    </dgm:pt>
    <dgm:pt modelId="{C3F07983-F5AC-4710-9BC4-8CE4E25A160F}" type="pres">
      <dgm:prSet presAssocID="{6F0DAE53-F049-4775-B41D-9FF7F8BFEBA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D2C08EA-5D72-46FC-8BB1-C7D21AAAED4D}" type="pres">
      <dgm:prSet presAssocID="{6AE9646B-9BCE-4992-957F-4EF6706B8464}" presName="spacer" presStyleCnt="0"/>
      <dgm:spPr/>
    </dgm:pt>
    <dgm:pt modelId="{AA235800-A9E5-46B5-9148-A6AA296570B2}" type="pres">
      <dgm:prSet presAssocID="{22BC8C0C-F9C2-4D19-AF2A-2EAD8092563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B9BDA10-4ACD-4AB5-930A-AF07DBAC2FB1}" type="pres">
      <dgm:prSet presAssocID="{3D4DBCCE-7BBF-4BCE-9D6F-7716F98FE066}" presName="spacer" presStyleCnt="0"/>
      <dgm:spPr/>
    </dgm:pt>
    <dgm:pt modelId="{7DF25AD4-10C4-49B7-876A-D0E232923727}" type="pres">
      <dgm:prSet presAssocID="{367813F5-9C91-4C2F-AC76-B39F772CF548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FE12005-BEDE-42AD-AA73-79F4B042461D}" type="presOf" srcId="{22BC8C0C-F9C2-4D19-AF2A-2EAD80925635}" destId="{AA235800-A9E5-46B5-9148-A6AA296570B2}" srcOrd="0" destOrd="0" presId="urn:microsoft.com/office/officeart/2005/8/layout/vList2"/>
    <dgm:cxn modelId="{C0018811-60FF-4924-B668-22363528751E}" type="presOf" srcId="{55E0027E-4014-47E8-9FE8-98482B455B91}" destId="{244A0BD4-A01D-4C4D-9001-4218C1D9B82F}" srcOrd="0" destOrd="0" presId="urn:microsoft.com/office/officeart/2005/8/layout/vList2"/>
    <dgm:cxn modelId="{2A3AC614-C25A-463C-B869-82D2FD6AAB96}" type="presOf" srcId="{6F0DAE53-F049-4775-B41D-9FF7F8BFEBAB}" destId="{C3F07983-F5AC-4710-9BC4-8CE4E25A160F}" srcOrd="0" destOrd="0" presId="urn:microsoft.com/office/officeart/2005/8/layout/vList2"/>
    <dgm:cxn modelId="{AFFDC622-644C-472E-894E-EC3CCB718D31}" type="presOf" srcId="{8D830CC2-0701-44DA-8994-C12CB45DC9E7}" destId="{DDECD43E-1A34-4B92-9BBB-EE20187BE7FA}" srcOrd="0" destOrd="0" presId="urn:microsoft.com/office/officeart/2005/8/layout/vList2"/>
    <dgm:cxn modelId="{6DB6137D-F436-4916-8363-1D947542FFFA}" srcId="{B5FC249F-1D0C-47F1-8D3C-099AEF50FC73}" destId="{55E0027E-4014-47E8-9FE8-98482B455B91}" srcOrd="1" destOrd="0" parTransId="{2DFC8F80-EF66-4F32-A7C3-83550D5FC2E0}" sibTransId="{93E85744-98DA-4C7B-8DCB-F7E33495F857}"/>
    <dgm:cxn modelId="{D1DEDD8C-BC23-4995-AEDE-5763A6732ABE}" type="presOf" srcId="{367813F5-9C91-4C2F-AC76-B39F772CF548}" destId="{7DF25AD4-10C4-49B7-876A-D0E232923727}" srcOrd="0" destOrd="0" presId="urn:microsoft.com/office/officeart/2005/8/layout/vList2"/>
    <dgm:cxn modelId="{F8E0F4A5-88BB-458E-8127-70665E82D895}" type="presOf" srcId="{B5FC249F-1D0C-47F1-8D3C-099AEF50FC73}" destId="{38EF0763-0EBD-4209-907D-DB1AAFAE7606}" srcOrd="0" destOrd="0" presId="urn:microsoft.com/office/officeart/2005/8/layout/vList2"/>
    <dgm:cxn modelId="{B5C10AC3-5E46-4A49-A29A-17CDD6C3BA49}" srcId="{B5FC249F-1D0C-47F1-8D3C-099AEF50FC73}" destId="{8D830CC2-0701-44DA-8994-C12CB45DC9E7}" srcOrd="0" destOrd="0" parTransId="{3F5D4561-BE10-433F-ACDD-82C28D297065}" sibTransId="{55CEF9B3-0931-4B69-B0AE-4F5F6E7FD9E4}"/>
    <dgm:cxn modelId="{79DC6EC3-9187-4B2F-A2F6-5893E86B6E01}" srcId="{B5FC249F-1D0C-47F1-8D3C-099AEF50FC73}" destId="{6F0DAE53-F049-4775-B41D-9FF7F8BFEBAB}" srcOrd="2" destOrd="0" parTransId="{BFC51186-584B-4931-973E-48BD101A0952}" sibTransId="{6AE9646B-9BCE-4992-957F-4EF6706B8464}"/>
    <dgm:cxn modelId="{B6169AD8-6C24-4094-863E-D80B9EB7B1C4}" srcId="{B5FC249F-1D0C-47F1-8D3C-099AEF50FC73}" destId="{367813F5-9C91-4C2F-AC76-B39F772CF548}" srcOrd="4" destOrd="0" parTransId="{6A4C5D3B-3A49-4302-BAF6-16082179D9DB}" sibTransId="{DA1B4260-AD23-4B99-AA47-FA9E46BEC007}"/>
    <dgm:cxn modelId="{ACDFDCEE-ACE5-4572-9080-33585A7C8DAA}" srcId="{B5FC249F-1D0C-47F1-8D3C-099AEF50FC73}" destId="{22BC8C0C-F9C2-4D19-AF2A-2EAD80925635}" srcOrd="3" destOrd="0" parTransId="{A425F979-1CFD-47DD-B184-F82AA7E046CB}" sibTransId="{3D4DBCCE-7BBF-4BCE-9D6F-7716F98FE066}"/>
    <dgm:cxn modelId="{40556D53-7D20-4E5C-8223-E1F8550B0B17}" type="presParOf" srcId="{38EF0763-0EBD-4209-907D-DB1AAFAE7606}" destId="{DDECD43E-1A34-4B92-9BBB-EE20187BE7FA}" srcOrd="0" destOrd="0" presId="urn:microsoft.com/office/officeart/2005/8/layout/vList2"/>
    <dgm:cxn modelId="{44B23BD5-785D-4952-BD0D-67168B71BA4D}" type="presParOf" srcId="{38EF0763-0EBD-4209-907D-DB1AAFAE7606}" destId="{0E8797A1-4985-4482-BA0C-F9C1425011E9}" srcOrd="1" destOrd="0" presId="urn:microsoft.com/office/officeart/2005/8/layout/vList2"/>
    <dgm:cxn modelId="{5217B38E-8F98-42DF-BBBE-D98D29267B01}" type="presParOf" srcId="{38EF0763-0EBD-4209-907D-DB1AAFAE7606}" destId="{244A0BD4-A01D-4C4D-9001-4218C1D9B82F}" srcOrd="2" destOrd="0" presId="urn:microsoft.com/office/officeart/2005/8/layout/vList2"/>
    <dgm:cxn modelId="{9313267F-B89B-4F17-973E-7B03C1A0404A}" type="presParOf" srcId="{38EF0763-0EBD-4209-907D-DB1AAFAE7606}" destId="{2C1CFBCD-F204-4978-971E-178D1347E825}" srcOrd="3" destOrd="0" presId="urn:microsoft.com/office/officeart/2005/8/layout/vList2"/>
    <dgm:cxn modelId="{D82ADB88-7860-40D4-B60F-EBBAC923A0C6}" type="presParOf" srcId="{38EF0763-0EBD-4209-907D-DB1AAFAE7606}" destId="{C3F07983-F5AC-4710-9BC4-8CE4E25A160F}" srcOrd="4" destOrd="0" presId="urn:microsoft.com/office/officeart/2005/8/layout/vList2"/>
    <dgm:cxn modelId="{57E42D6D-5138-43DD-A37E-4AAE0726E8AB}" type="presParOf" srcId="{38EF0763-0EBD-4209-907D-DB1AAFAE7606}" destId="{7D2C08EA-5D72-46FC-8BB1-C7D21AAAED4D}" srcOrd="5" destOrd="0" presId="urn:microsoft.com/office/officeart/2005/8/layout/vList2"/>
    <dgm:cxn modelId="{2BA699D2-2309-46FC-B808-DC6A33ABDA6B}" type="presParOf" srcId="{38EF0763-0EBD-4209-907D-DB1AAFAE7606}" destId="{AA235800-A9E5-46B5-9148-A6AA296570B2}" srcOrd="6" destOrd="0" presId="urn:microsoft.com/office/officeart/2005/8/layout/vList2"/>
    <dgm:cxn modelId="{262F3C93-A285-447E-868F-ACFFEBDE0E4E}" type="presParOf" srcId="{38EF0763-0EBD-4209-907D-DB1AAFAE7606}" destId="{8B9BDA10-4ACD-4AB5-930A-AF07DBAC2FB1}" srcOrd="7" destOrd="0" presId="urn:microsoft.com/office/officeart/2005/8/layout/vList2"/>
    <dgm:cxn modelId="{2C5F491A-2B81-4984-B462-1E06D13A40D1}" type="presParOf" srcId="{38EF0763-0EBD-4209-907D-DB1AAFAE7606}" destId="{7DF25AD4-10C4-49B7-876A-D0E23292372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CD43E-1A34-4B92-9BBB-EE20187BE7FA}">
      <dsp:nvSpPr>
        <dsp:cNvPr id="0" name=""/>
        <dsp:cNvSpPr/>
      </dsp:nvSpPr>
      <dsp:spPr>
        <a:xfrm>
          <a:off x="0" y="74211"/>
          <a:ext cx="73151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Your Income Tax is calculated by:</a:t>
          </a:r>
        </a:p>
      </dsp:txBody>
      <dsp:txXfrm>
        <a:off x="38784" y="112995"/>
        <a:ext cx="7237631" cy="716935"/>
      </dsp:txXfrm>
    </dsp:sp>
    <dsp:sp modelId="{244A0BD4-A01D-4C4D-9001-4218C1D9B82F}">
      <dsp:nvSpPr>
        <dsp:cNvPr id="0" name=""/>
        <dsp:cNvSpPr/>
      </dsp:nvSpPr>
      <dsp:spPr>
        <a:xfrm>
          <a:off x="0" y="926314"/>
          <a:ext cx="73151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applying the standard rate of 20% to the income in your monthly tax cut off point</a:t>
          </a:r>
        </a:p>
      </dsp:txBody>
      <dsp:txXfrm>
        <a:off x="38784" y="965098"/>
        <a:ext cx="7237631" cy="716935"/>
      </dsp:txXfrm>
    </dsp:sp>
    <dsp:sp modelId="{C3F07983-F5AC-4710-9BC4-8CE4E25A160F}">
      <dsp:nvSpPr>
        <dsp:cNvPr id="0" name=""/>
        <dsp:cNvSpPr/>
      </dsp:nvSpPr>
      <dsp:spPr>
        <a:xfrm>
          <a:off x="0" y="1778417"/>
          <a:ext cx="73151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applying the higher rate of 40% to any income above your monthly tax cut off point</a:t>
          </a:r>
        </a:p>
      </dsp:txBody>
      <dsp:txXfrm>
        <a:off x="38784" y="1817201"/>
        <a:ext cx="7237631" cy="716935"/>
      </dsp:txXfrm>
    </dsp:sp>
    <dsp:sp modelId="{AA235800-A9E5-46B5-9148-A6AA296570B2}">
      <dsp:nvSpPr>
        <dsp:cNvPr id="0" name=""/>
        <dsp:cNvSpPr/>
      </dsp:nvSpPr>
      <dsp:spPr>
        <a:xfrm>
          <a:off x="0" y="2630520"/>
          <a:ext cx="73151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adding the two amounts above together </a:t>
          </a:r>
        </a:p>
      </dsp:txBody>
      <dsp:txXfrm>
        <a:off x="38784" y="2669304"/>
        <a:ext cx="7237631" cy="716935"/>
      </dsp:txXfrm>
    </dsp:sp>
    <dsp:sp modelId="{7DF25AD4-10C4-49B7-876A-D0E232923727}">
      <dsp:nvSpPr>
        <dsp:cNvPr id="0" name=""/>
        <dsp:cNvSpPr/>
      </dsp:nvSpPr>
      <dsp:spPr>
        <a:xfrm>
          <a:off x="0" y="3482623"/>
          <a:ext cx="7315199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deducting the amount of your monthly tax credits from this total.</a:t>
          </a:r>
        </a:p>
      </dsp:txBody>
      <dsp:txXfrm>
        <a:off x="38784" y="3521407"/>
        <a:ext cx="7237631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40591068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25436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5547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027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3289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81690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89292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64128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7247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29241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2062591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522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45909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4949714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21090672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943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6304214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BDD2B7-7D55-4CD9-A77A-1CAF5D03815B}" type="datetimeFigureOut">
              <a:rPr lang="en-IE" smtClean="0"/>
              <a:t>17/02/2024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CDE01-85B0-45F9-862F-015085F87197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05305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  <p:sldLayoutId id="2147484140" r:id="rId12"/>
    <p:sldLayoutId id="2147484141" r:id="rId13"/>
    <p:sldLayoutId id="2147484142" r:id="rId14"/>
    <p:sldLayoutId id="2147484143" r:id="rId15"/>
    <p:sldLayoutId id="2147484144" r:id="rId16"/>
    <p:sldLayoutId id="2147484145" r:id="rId17"/>
  </p:sldLayoutIdLst>
  <p:transition spd="slow">
    <p:randomBar dir="vert"/>
  </p:transition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yrollqueries@ucc.i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es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es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cc.ie/en/ess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revenue.ie/en/Home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50" y="42862"/>
            <a:ext cx="9029700" cy="67722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13991" y="5687122"/>
            <a:ext cx="51038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Ann-Marie Burdett - Am.Burdett@ucc.ie Payrollqueries@ucc.ie</a:t>
            </a:r>
            <a:r>
              <a:rPr lang="en-IE" sz="2000" b="1" dirty="0">
                <a:solidFill>
                  <a:srgbClr val="00B0F0"/>
                </a:solidFill>
              </a:rPr>
              <a:t>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0228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07B8-9EBB-3A51-735F-F45E6F6B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68" y="3041751"/>
            <a:ext cx="2341984" cy="1418281"/>
          </a:xfrm>
        </p:spPr>
        <p:txBody>
          <a:bodyPr/>
          <a:lstStyle/>
          <a:p>
            <a:r>
              <a:rPr lang="en-US" sz="2800" b="1" dirty="0"/>
              <a:t>View “My Documents”</a:t>
            </a:r>
            <a:endParaRPr lang="en-IE" sz="2800" b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995691-EFC1-8555-2525-BB6A09005C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8339" y="2090807"/>
            <a:ext cx="9182878" cy="4527712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BA9CD7-66D3-F090-CF19-86CE12B119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8339" y="528707"/>
            <a:ext cx="9377265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72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365125"/>
            <a:ext cx="7315199" cy="1325563"/>
          </a:xfrm>
        </p:spPr>
        <p:txBody>
          <a:bodyPr/>
          <a:lstStyle/>
          <a:p>
            <a:r>
              <a:rPr lang="en-IE" b="1" dirty="0"/>
              <a:t>How is my Tax Calculated?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AFAE7668-BED6-F6C0-F80B-6343D95E25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028227"/>
              </p:ext>
            </p:extLst>
          </p:nvPr>
        </p:nvGraphicFramePr>
        <p:xfrm>
          <a:off x="331123" y="1690688"/>
          <a:ext cx="731519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9309" y="295352"/>
            <a:ext cx="4371975" cy="323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6484BD6-6A59-D8DF-DB71-F990BFD8DBE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5651" y="1505526"/>
            <a:ext cx="4155633" cy="520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2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07B8-9EBB-3A51-735F-F45E6F6B0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My Documents – All Past Years</a:t>
            </a:r>
            <a:endParaRPr lang="en-IE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3E1B23-EDA0-1457-7929-95B1114F9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970797"/>
            <a:ext cx="10982960" cy="31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462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F50138F-EE69-6EAB-C6AF-B744C1370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031" y="340567"/>
            <a:ext cx="5542738" cy="61768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B18C00-F186-A50D-CF58-6E8BD164B2CE}"/>
              </a:ext>
            </a:extLst>
          </p:cNvPr>
          <p:cNvSpPr txBox="1"/>
          <p:nvPr/>
        </p:nvSpPr>
        <p:spPr>
          <a:xfrm>
            <a:off x="335902" y="1576873"/>
            <a:ext cx="32937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Manage My Record </a:t>
            </a:r>
          </a:p>
          <a:p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Letter of Tax Residence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b="1" dirty="0"/>
              <a:t>Tax Clearance 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1374588961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32C072-FFBC-0095-1353-DCACEAE8D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825" y="995362"/>
            <a:ext cx="6553200" cy="48672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259F62-08E4-2243-F44F-ED44C70A9424}"/>
              </a:ext>
            </a:extLst>
          </p:cNvPr>
          <p:cNvSpPr txBox="1"/>
          <p:nvPr/>
        </p:nvSpPr>
        <p:spPr>
          <a:xfrm>
            <a:off x="692022" y="2696547"/>
            <a:ext cx="29578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Other useful Sections of </a:t>
            </a:r>
            <a:r>
              <a:rPr lang="en-US" sz="2400" b="1" dirty="0" err="1"/>
              <a:t>myAccount</a:t>
            </a:r>
            <a:endParaRPr lang="en-IE" sz="2400" b="1" dirty="0"/>
          </a:p>
        </p:txBody>
      </p:sp>
    </p:spTree>
    <p:extLst>
      <p:ext uri="{BB962C8B-B14F-4D97-AF65-F5344CB8AC3E}">
        <p14:creationId xmlns:p14="http://schemas.microsoft.com/office/powerpoint/2010/main" val="2647088276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2901820"/>
            <a:ext cx="4165580" cy="1940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/>
              <a:t>Accessing your </a:t>
            </a:r>
            <a:r>
              <a:rPr lang="en-US" sz="3300" b="1" dirty="0" err="1"/>
              <a:t>payslips</a:t>
            </a:r>
            <a:r>
              <a:rPr lang="en-US" sz="3300" b="1" dirty="0"/>
              <a:t> online = Logging into </a:t>
            </a:r>
            <a:r>
              <a:rPr lang="en-US" sz="33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</a:t>
            </a:r>
            <a:r>
              <a:rPr lang="en-US" sz="33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IE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7DE378-2419-D872-A2F0-65D0197CD3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3492" y="394942"/>
            <a:ext cx="6581775" cy="33147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FC1B7F-A5A5-045A-150F-1823AEB2C161}"/>
              </a:ext>
            </a:extLst>
          </p:cNvPr>
          <p:cNvSpPr txBox="1"/>
          <p:nvPr/>
        </p:nvSpPr>
        <p:spPr>
          <a:xfrm>
            <a:off x="5753815" y="4378751"/>
            <a:ext cx="59281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You will be asked for your </a:t>
            </a:r>
            <a:r>
              <a:rPr lang="en-US" sz="2000" b="1" u="sng" dirty="0">
                <a:solidFill>
                  <a:schemeClr val="bg1"/>
                </a:solidFill>
              </a:rPr>
              <a:t>UCC email address </a:t>
            </a:r>
            <a:r>
              <a:rPr lang="en-US" sz="2000" b="1" dirty="0">
                <a:solidFill>
                  <a:schemeClr val="bg1"/>
                </a:solidFill>
              </a:rPr>
              <a:t>and password, and </a:t>
            </a:r>
            <a:r>
              <a:rPr lang="en-IE" sz="2000" b="1" dirty="0">
                <a:solidFill>
                  <a:schemeClr val="bg1"/>
                </a:solidFill>
                <a:cs typeface="Times New Roman" panose="02020603050405020304" pitchFamily="18" charset="0"/>
              </a:rPr>
              <a:t>y</a:t>
            </a:r>
            <a:r>
              <a:rPr lang="en-IE" sz="20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ou will be prompted to verify your identify by selecting the text option which will send a Verification code to your mobile phone.</a:t>
            </a:r>
            <a:endParaRPr lang="en-IE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047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2901820"/>
            <a:ext cx="4165580" cy="194076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/>
              <a:t>Logging into </a:t>
            </a:r>
            <a:r>
              <a:rPr lang="en-US" sz="33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</a:t>
            </a:r>
            <a:endParaRPr lang="en-US" sz="3300" b="1" dirty="0">
              <a:solidFill>
                <a:srgbClr val="00B0F0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IE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BBE8D9-8610-F6B8-6E1B-1682A27B0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8510" y="1195041"/>
            <a:ext cx="3629025" cy="5029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33FD71-4D88-12F6-1109-E7F595DD230D}"/>
              </a:ext>
            </a:extLst>
          </p:cNvPr>
          <p:cNvSpPr txBox="1"/>
          <p:nvPr/>
        </p:nvSpPr>
        <p:spPr>
          <a:xfrm>
            <a:off x="951420" y="3919258"/>
            <a:ext cx="3554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Enter the 6-digit code that is sent to you phone and you will find yourself in ESS </a:t>
            </a:r>
            <a:endParaRPr lang="en-IE" b="1" dirty="0"/>
          </a:p>
        </p:txBody>
      </p:sp>
    </p:spTree>
    <p:extLst>
      <p:ext uri="{BB962C8B-B14F-4D97-AF65-F5344CB8AC3E}">
        <p14:creationId xmlns:p14="http://schemas.microsoft.com/office/powerpoint/2010/main" val="300842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4165580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b="1" dirty="0"/>
              <a:t>To view your </a:t>
            </a:r>
            <a:r>
              <a:rPr lang="en-US" sz="3300" b="1" dirty="0" err="1"/>
              <a:t>Payslip</a:t>
            </a:r>
            <a:r>
              <a:rPr lang="en-US" sz="3300" b="1" dirty="0"/>
              <a:t> log into </a:t>
            </a:r>
            <a:r>
              <a:rPr lang="en-US" sz="3300" b="1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ESS</a:t>
            </a:r>
            <a:endParaRPr lang="en-US" sz="3300" b="1" dirty="0">
              <a:solidFill>
                <a:srgbClr val="00B0F0"/>
              </a:solidFill>
            </a:endParaRPr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DBAF956B-591A-4461-BB3C-79AA176B0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7191 h 6985200"/>
              <a:gd name="connsiteX6" fmla="*/ 1 w 6858001"/>
              <a:gd name="connsiteY6" fmla="*/ 887191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7191"/>
                </a:lnTo>
                <a:lnTo>
                  <a:pt x="1" y="887191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/>
          <a:lstStyle/>
          <a:p>
            <a:endParaRPr lang="en-IE"/>
          </a:p>
        </p:txBody>
      </p:sp>
      <p:sp>
        <p:nvSpPr>
          <p:cNvPr id="8" name="Freeform 23">
            <a:extLst>
              <a:ext uri="{FF2B5EF4-FFF2-40B4-BE49-F238E27FC236}">
                <a16:creationId xmlns:a16="http://schemas.microsoft.com/office/drawing/2014/main" id="{E8895FAA-0D03-43F6-9594-A8733552E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918FB696-BC5E-43A4-9768-4BB5278BDC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5" name="TextBox 4"/>
          <p:cNvSpPr txBox="1"/>
          <p:nvPr/>
        </p:nvSpPr>
        <p:spPr>
          <a:xfrm>
            <a:off x="646112" y="2751589"/>
            <a:ext cx="4165579" cy="3496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r>
              <a:rPr lang="en-US" sz="2000" b="1" dirty="0">
                <a:latin typeface="+mj-lt"/>
                <a:ea typeface="+mj-ea"/>
                <a:cs typeface="+mj-cs"/>
              </a:rPr>
              <a:t>Click on </a:t>
            </a:r>
            <a:r>
              <a:rPr lang="en-US" sz="2000" b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€ Payment </a:t>
            </a:r>
            <a:r>
              <a:rPr lang="en-US" sz="2000" b="1" dirty="0">
                <a:latin typeface="+mj-lt"/>
                <a:ea typeface="+mj-ea"/>
                <a:cs typeface="+mj-cs"/>
              </a:rPr>
              <a:t>and you will be able to view and download all of your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payslips</a:t>
            </a:r>
            <a:r>
              <a:rPr lang="en-US" sz="2000" b="1" dirty="0">
                <a:latin typeface="+mj-lt"/>
                <a:ea typeface="+mj-ea"/>
                <a:cs typeface="+mj-cs"/>
              </a:rPr>
              <a:t> – your last 4 </a:t>
            </a:r>
            <a:r>
              <a:rPr lang="en-US" sz="2000" b="1" dirty="0" err="1">
                <a:latin typeface="+mj-lt"/>
                <a:ea typeface="+mj-ea"/>
                <a:cs typeface="+mj-cs"/>
              </a:rPr>
              <a:t>payslips</a:t>
            </a:r>
            <a:r>
              <a:rPr lang="en-US" sz="2000" b="1" dirty="0">
                <a:latin typeface="+mj-lt"/>
                <a:ea typeface="+mj-ea"/>
                <a:cs typeface="+mj-cs"/>
              </a:rPr>
              <a:t> are shown but </a:t>
            </a:r>
            <a:r>
              <a:rPr lang="en-US" sz="2000" b="1" u="sng" dirty="0">
                <a:latin typeface="+mj-lt"/>
                <a:ea typeface="+mj-ea"/>
                <a:cs typeface="+mj-cs"/>
              </a:rPr>
              <a:t>all</a:t>
            </a:r>
            <a:r>
              <a:rPr lang="en-US" sz="2000" b="1" dirty="0">
                <a:latin typeface="+mj-lt"/>
                <a:ea typeface="+mj-ea"/>
                <a:cs typeface="+mj-cs"/>
              </a:rPr>
              <a:t> are available to you here by clicking “View All”.</a:t>
            </a:r>
          </a:p>
          <a:p>
            <a:pPr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02C7FB-626C-46F4-96B3-A845B4144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903" y="1957070"/>
            <a:ext cx="5721985" cy="29438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1225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77DE-69A2-1F9D-E125-1BA283D35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76" y="6132576"/>
            <a:ext cx="8912351" cy="493394"/>
          </a:xfrm>
        </p:spPr>
        <p:txBody>
          <a:bodyPr/>
          <a:lstStyle/>
          <a:p>
            <a:r>
              <a:rPr lang="en-IE" dirty="0"/>
              <a:t>Your Payslip Explained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B8F8BB-3959-E65D-FCAB-42A0C1200D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41" y="182879"/>
            <a:ext cx="10217051" cy="28155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D1E95E-EEB4-767A-5935-C3D3A1F80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41" y="2998470"/>
            <a:ext cx="10217051" cy="312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12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B9388-D791-F2A6-8B68-9C9DC76CF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7" y="0"/>
            <a:ext cx="121006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082637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rgbClr val="F2F2F2"/>
                </a:solidFill>
              </a:rPr>
              <a:t>W</a:t>
            </a:r>
            <a:r>
              <a:rPr lang="en-IE" sz="3200" b="1" dirty="0">
                <a:solidFill>
                  <a:srgbClr val="F2F2F2"/>
                </a:solidFill>
              </a:rPr>
              <a:t>hat we will cover today.</a:t>
            </a: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350758-E6CD-58DF-1305-4701888DA346}"/>
              </a:ext>
            </a:extLst>
          </p:cNvPr>
          <p:cNvSpPr txBox="1"/>
          <p:nvPr/>
        </p:nvSpPr>
        <p:spPr>
          <a:xfrm>
            <a:off x="4720782" y="1143000"/>
            <a:ext cx="6101638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b="1" dirty="0"/>
              <a:t>Accessing </a:t>
            </a:r>
            <a:r>
              <a:rPr lang="en-IE" sz="2800" b="1" dirty="0" err="1"/>
              <a:t>myAccount</a:t>
            </a:r>
            <a:r>
              <a:rPr lang="en-IE" sz="2800" b="1" dirty="0"/>
              <a:t> with Revenue</a:t>
            </a:r>
          </a:p>
          <a:p>
            <a:pPr lvl="1"/>
            <a:endParaRPr lang="en-IE" sz="2800" b="1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IE" sz="2000" b="1" dirty="0"/>
              <a:t>My Documents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IE" sz="2000" b="1" dirty="0"/>
              <a:t>Employment Summary Detail</a:t>
            </a:r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en-IE" sz="2000" b="1" dirty="0"/>
              <a:t>Useful Sections of </a:t>
            </a:r>
            <a:r>
              <a:rPr lang="en-IE" sz="2000" b="1" dirty="0" err="1"/>
              <a:t>myAccount</a:t>
            </a:r>
            <a:endParaRPr lang="en-IE" sz="2000" b="1" dirty="0"/>
          </a:p>
          <a:p>
            <a:pPr marL="1371600" lvl="2" indent="-457200">
              <a:buFont typeface="Wingdings" panose="05000000000000000000" pitchFamily="2" charset="2"/>
              <a:buChar char="Ø"/>
            </a:pPr>
            <a:endParaRPr lang="en-IE" sz="20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E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b="1" dirty="0"/>
              <a:t>How to Access your Payslips in ESS with a UCC email address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E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IE" sz="2800" b="1" dirty="0"/>
              <a:t>Your Questions?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E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E" sz="2800" b="1" dirty="0"/>
          </a:p>
          <a:p>
            <a:endParaRPr lang="en-IE" sz="28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E" sz="2800" b="1" dirty="0"/>
          </a:p>
        </p:txBody>
      </p:sp>
    </p:spTree>
    <p:extLst>
      <p:ext uri="{BB962C8B-B14F-4D97-AF65-F5344CB8AC3E}">
        <p14:creationId xmlns:p14="http://schemas.microsoft.com/office/powerpoint/2010/main" val="2624630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0B9C7A-B227-FD34-287D-E77BF052C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7903" y="2519265"/>
            <a:ext cx="6795096" cy="385043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5400" b="1" dirty="0"/>
              <a:t>Questions for the Payroll Office?</a:t>
            </a:r>
          </a:p>
          <a:p>
            <a:pPr marL="0" indent="0">
              <a:buNone/>
            </a:pPr>
            <a:endParaRPr lang="en-US" sz="5400" b="1" dirty="0"/>
          </a:p>
          <a:p>
            <a:pPr marL="0" indent="0">
              <a:buNone/>
            </a:pPr>
            <a:r>
              <a:rPr lang="en-US" sz="5400" b="1" dirty="0"/>
              <a:t>Thanks for your time.</a:t>
            </a:r>
            <a:endParaRPr lang="en-IE" sz="5400" b="1" dirty="0"/>
          </a:p>
        </p:txBody>
      </p:sp>
    </p:spTree>
    <p:extLst>
      <p:ext uri="{BB962C8B-B14F-4D97-AF65-F5344CB8AC3E}">
        <p14:creationId xmlns:p14="http://schemas.microsoft.com/office/powerpoint/2010/main" val="844818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52BEFF1-896C-45B1-B02C-96A6A1BC38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36">
            <a:extLst>
              <a:ext uri="{FF2B5EF4-FFF2-40B4-BE49-F238E27FC236}">
                <a16:creationId xmlns:a16="http://schemas.microsoft.com/office/drawing/2014/main" id="{BB237A14-61B1-4C00-A670-5D8D68A866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44637" y="0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8F259-6F54-47A3-8D13-1603D786A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990911" cy="6858001"/>
          </a:xfrm>
          <a:custGeom>
            <a:avLst/>
            <a:gdLst>
              <a:gd name="connsiteX0" fmla="*/ 3646196 w 4990911"/>
              <a:gd name="connsiteY0" fmla="*/ 0 h 6858001"/>
              <a:gd name="connsiteX1" fmla="*/ 4989734 w 4990911"/>
              <a:gd name="connsiteY1" fmla="*/ 0 h 6858001"/>
              <a:gd name="connsiteX2" fmla="*/ 4964689 w 4990911"/>
              <a:gd name="connsiteY2" fmla="*/ 155677 h 6858001"/>
              <a:gd name="connsiteX3" fmla="*/ 4940820 w 4990911"/>
              <a:gd name="connsiteY3" fmla="*/ 310668 h 6858001"/>
              <a:gd name="connsiteX4" fmla="*/ 4917456 w 4990911"/>
              <a:gd name="connsiteY4" fmla="*/ 466344 h 6858001"/>
              <a:gd name="connsiteX5" fmla="*/ 4897453 w 4990911"/>
              <a:gd name="connsiteY5" fmla="*/ 622707 h 6858001"/>
              <a:gd name="connsiteX6" fmla="*/ 4877282 w 4990911"/>
              <a:gd name="connsiteY6" fmla="*/ 778383 h 6858001"/>
              <a:gd name="connsiteX7" fmla="*/ 4858456 w 4990911"/>
              <a:gd name="connsiteY7" fmla="*/ 934746 h 6858001"/>
              <a:gd name="connsiteX8" fmla="*/ 4842320 w 4990911"/>
              <a:gd name="connsiteY8" fmla="*/ 1089051 h 6858001"/>
              <a:gd name="connsiteX9" fmla="*/ 4827024 w 4990911"/>
              <a:gd name="connsiteY9" fmla="*/ 1245413 h 6858001"/>
              <a:gd name="connsiteX10" fmla="*/ 4813072 w 4990911"/>
              <a:gd name="connsiteY10" fmla="*/ 1401090 h 6858001"/>
              <a:gd name="connsiteX11" fmla="*/ 4800970 w 4990911"/>
              <a:gd name="connsiteY11" fmla="*/ 1554023 h 6858001"/>
              <a:gd name="connsiteX12" fmla="*/ 4788867 w 4990911"/>
              <a:gd name="connsiteY12" fmla="*/ 1709014 h 6858001"/>
              <a:gd name="connsiteX13" fmla="*/ 4778782 w 4990911"/>
              <a:gd name="connsiteY13" fmla="*/ 1861947 h 6858001"/>
              <a:gd name="connsiteX14" fmla="*/ 4770882 w 4990911"/>
              <a:gd name="connsiteY14" fmla="*/ 2014881 h 6858001"/>
              <a:gd name="connsiteX15" fmla="*/ 4762645 w 4990911"/>
              <a:gd name="connsiteY15" fmla="*/ 2167128 h 6858001"/>
              <a:gd name="connsiteX16" fmla="*/ 4755754 w 4990911"/>
              <a:gd name="connsiteY16" fmla="*/ 2318004 h 6858001"/>
              <a:gd name="connsiteX17" fmla="*/ 4750879 w 4990911"/>
              <a:gd name="connsiteY17" fmla="*/ 2467509 h 6858001"/>
              <a:gd name="connsiteX18" fmla="*/ 4746677 w 4990911"/>
              <a:gd name="connsiteY18" fmla="*/ 2617013 h 6858001"/>
              <a:gd name="connsiteX19" fmla="*/ 4742643 w 4990911"/>
              <a:gd name="connsiteY19" fmla="*/ 2765146 h 6858001"/>
              <a:gd name="connsiteX20" fmla="*/ 4740794 w 4990911"/>
              <a:gd name="connsiteY20" fmla="*/ 2911221 h 6858001"/>
              <a:gd name="connsiteX21" fmla="*/ 4738777 w 4990911"/>
              <a:gd name="connsiteY21" fmla="*/ 3057297 h 6858001"/>
              <a:gd name="connsiteX22" fmla="*/ 4737768 w 4990911"/>
              <a:gd name="connsiteY22" fmla="*/ 3201315 h 6858001"/>
              <a:gd name="connsiteX23" fmla="*/ 4738777 w 4990911"/>
              <a:gd name="connsiteY23" fmla="*/ 3343961 h 6858001"/>
              <a:gd name="connsiteX24" fmla="*/ 4738777 w 4990911"/>
              <a:gd name="connsiteY24" fmla="*/ 3485236 h 6858001"/>
              <a:gd name="connsiteX25" fmla="*/ 4740794 w 4990911"/>
              <a:gd name="connsiteY25" fmla="*/ 3625139 h 6858001"/>
              <a:gd name="connsiteX26" fmla="*/ 4743819 w 4990911"/>
              <a:gd name="connsiteY26" fmla="*/ 3762299 h 6858001"/>
              <a:gd name="connsiteX27" fmla="*/ 4746677 w 4990911"/>
              <a:gd name="connsiteY27" fmla="*/ 3898087 h 6858001"/>
              <a:gd name="connsiteX28" fmla="*/ 4749871 w 4990911"/>
              <a:gd name="connsiteY28" fmla="*/ 4031133 h 6858001"/>
              <a:gd name="connsiteX29" fmla="*/ 4754745 w 4990911"/>
              <a:gd name="connsiteY29" fmla="*/ 4163492 h 6858001"/>
              <a:gd name="connsiteX30" fmla="*/ 4759956 w 4990911"/>
              <a:gd name="connsiteY30" fmla="*/ 4293793 h 6858001"/>
              <a:gd name="connsiteX31" fmla="*/ 4764662 w 4990911"/>
              <a:gd name="connsiteY31" fmla="*/ 4421352 h 6858001"/>
              <a:gd name="connsiteX32" fmla="*/ 4777942 w 4990911"/>
              <a:gd name="connsiteY32" fmla="*/ 4670298 h 6858001"/>
              <a:gd name="connsiteX33" fmla="*/ 4792061 w 4990911"/>
              <a:gd name="connsiteY33" fmla="*/ 4908956 h 6858001"/>
              <a:gd name="connsiteX34" fmla="*/ 4806853 w 4990911"/>
              <a:gd name="connsiteY34" fmla="*/ 5138013 h 6858001"/>
              <a:gd name="connsiteX35" fmla="*/ 4823158 w 4990911"/>
              <a:gd name="connsiteY35" fmla="*/ 5354726 h 6858001"/>
              <a:gd name="connsiteX36" fmla="*/ 4840135 w 4990911"/>
              <a:gd name="connsiteY36" fmla="*/ 5561838 h 6858001"/>
              <a:gd name="connsiteX37" fmla="*/ 4858456 w 4990911"/>
              <a:gd name="connsiteY37" fmla="*/ 5753862 h 6858001"/>
              <a:gd name="connsiteX38" fmla="*/ 4876442 w 4990911"/>
              <a:gd name="connsiteY38" fmla="*/ 5934227 h 6858001"/>
              <a:gd name="connsiteX39" fmla="*/ 4894427 w 4990911"/>
              <a:gd name="connsiteY39" fmla="*/ 6100191 h 6858001"/>
              <a:gd name="connsiteX40" fmla="*/ 4911404 w 4990911"/>
              <a:gd name="connsiteY40" fmla="*/ 6252438 h 6858001"/>
              <a:gd name="connsiteX41" fmla="*/ 4927541 w 4990911"/>
              <a:gd name="connsiteY41" fmla="*/ 6387541 h 6858001"/>
              <a:gd name="connsiteX42" fmla="*/ 4942837 w 4990911"/>
              <a:gd name="connsiteY42" fmla="*/ 6509613 h 6858001"/>
              <a:gd name="connsiteX43" fmla="*/ 4955612 w 4990911"/>
              <a:gd name="connsiteY43" fmla="*/ 6612483 h 6858001"/>
              <a:gd name="connsiteX44" fmla="*/ 4967714 w 4990911"/>
              <a:gd name="connsiteY44" fmla="*/ 6698894 h 6858001"/>
              <a:gd name="connsiteX45" fmla="*/ 4985028 w 4990911"/>
              <a:gd name="connsiteY45" fmla="*/ 6817538 h 6858001"/>
              <a:gd name="connsiteX46" fmla="*/ 4990911 w 4990911"/>
              <a:gd name="connsiteY46" fmla="*/ 6858000 h 6858001"/>
              <a:gd name="connsiteX47" fmla="*/ 4085557 w 4990911"/>
              <a:gd name="connsiteY47" fmla="*/ 6858000 h 6858001"/>
              <a:gd name="connsiteX48" fmla="*/ 4085557 w 4990911"/>
              <a:gd name="connsiteY48" fmla="*/ 6858001 h 6858001"/>
              <a:gd name="connsiteX49" fmla="*/ 0 w 4990911"/>
              <a:gd name="connsiteY49" fmla="*/ 6858001 h 6858001"/>
              <a:gd name="connsiteX50" fmla="*/ 0 w 4990911"/>
              <a:gd name="connsiteY50" fmla="*/ 1 h 6858001"/>
              <a:gd name="connsiteX51" fmla="*/ 3646196 w 4990911"/>
              <a:gd name="connsiteY51" fmla="*/ 1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990911" h="6858001">
                <a:moveTo>
                  <a:pt x="3646196" y="0"/>
                </a:moveTo>
                <a:lnTo>
                  <a:pt x="4989734" y="0"/>
                </a:lnTo>
                <a:lnTo>
                  <a:pt x="4964689" y="155677"/>
                </a:lnTo>
                <a:lnTo>
                  <a:pt x="4940820" y="310668"/>
                </a:lnTo>
                <a:lnTo>
                  <a:pt x="4917456" y="466344"/>
                </a:lnTo>
                <a:lnTo>
                  <a:pt x="4897453" y="622707"/>
                </a:lnTo>
                <a:lnTo>
                  <a:pt x="4877282" y="778383"/>
                </a:lnTo>
                <a:lnTo>
                  <a:pt x="4858456" y="934746"/>
                </a:lnTo>
                <a:lnTo>
                  <a:pt x="4842320" y="1089051"/>
                </a:lnTo>
                <a:lnTo>
                  <a:pt x="4827024" y="1245413"/>
                </a:lnTo>
                <a:lnTo>
                  <a:pt x="4813072" y="1401090"/>
                </a:lnTo>
                <a:lnTo>
                  <a:pt x="4800970" y="1554023"/>
                </a:lnTo>
                <a:lnTo>
                  <a:pt x="4788867" y="1709014"/>
                </a:lnTo>
                <a:lnTo>
                  <a:pt x="4778782" y="1861947"/>
                </a:lnTo>
                <a:lnTo>
                  <a:pt x="4770882" y="2014881"/>
                </a:lnTo>
                <a:lnTo>
                  <a:pt x="4762645" y="2167128"/>
                </a:lnTo>
                <a:lnTo>
                  <a:pt x="4755754" y="2318004"/>
                </a:lnTo>
                <a:lnTo>
                  <a:pt x="4750879" y="2467509"/>
                </a:lnTo>
                <a:lnTo>
                  <a:pt x="4746677" y="2617013"/>
                </a:lnTo>
                <a:lnTo>
                  <a:pt x="4742643" y="2765146"/>
                </a:lnTo>
                <a:lnTo>
                  <a:pt x="4740794" y="2911221"/>
                </a:lnTo>
                <a:lnTo>
                  <a:pt x="4738777" y="3057297"/>
                </a:lnTo>
                <a:lnTo>
                  <a:pt x="4737768" y="3201315"/>
                </a:lnTo>
                <a:lnTo>
                  <a:pt x="4738777" y="3343961"/>
                </a:lnTo>
                <a:lnTo>
                  <a:pt x="4738777" y="3485236"/>
                </a:lnTo>
                <a:lnTo>
                  <a:pt x="4740794" y="3625139"/>
                </a:lnTo>
                <a:lnTo>
                  <a:pt x="4743819" y="3762299"/>
                </a:lnTo>
                <a:lnTo>
                  <a:pt x="4746677" y="3898087"/>
                </a:lnTo>
                <a:lnTo>
                  <a:pt x="4749871" y="4031133"/>
                </a:lnTo>
                <a:lnTo>
                  <a:pt x="4754745" y="4163492"/>
                </a:lnTo>
                <a:lnTo>
                  <a:pt x="4759956" y="4293793"/>
                </a:lnTo>
                <a:lnTo>
                  <a:pt x="4764662" y="4421352"/>
                </a:lnTo>
                <a:lnTo>
                  <a:pt x="4777942" y="4670298"/>
                </a:lnTo>
                <a:lnTo>
                  <a:pt x="4792061" y="4908956"/>
                </a:lnTo>
                <a:lnTo>
                  <a:pt x="4806853" y="5138013"/>
                </a:lnTo>
                <a:lnTo>
                  <a:pt x="4823158" y="5354726"/>
                </a:lnTo>
                <a:lnTo>
                  <a:pt x="4840135" y="5561838"/>
                </a:lnTo>
                <a:lnTo>
                  <a:pt x="4858456" y="5753862"/>
                </a:lnTo>
                <a:lnTo>
                  <a:pt x="4876442" y="5934227"/>
                </a:lnTo>
                <a:lnTo>
                  <a:pt x="4894427" y="6100191"/>
                </a:lnTo>
                <a:lnTo>
                  <a:pt x="4911404" y="6252438"/>
                </a:lnTo>
                <a:lnTo>
                  <a:pt x="4927541" y="6387541"/>
                </a:lnTo>
                <a:lnTo>
                  <a:pt x="4942837" y="6509613"/>
                </a:lnTo>
                <a:lnTo>
                  <a:pt x="4955612" y="6612483"/>
                </a:lnTo>
                <a:lnTo>
                  <a:pt x="4967714" y="6698894"/>
                </a:lnTo>
                <a:lnTo>
                  <a:pt x="4985028" y="6817538"/>
                </a:lnTo>
                <a:lnTo>
                  <a:pt x="4990911" y="6858000"/>
                </a:lnTo>
                <a:lnTo>
                  <a:pt x="4085557" y="6858000"/>
                </a:lnTo>
                <a:lnTo>
                  <a:pt x="4085557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46196" y="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A768A8-4FED-4ED8-9E46-6BE72188E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0BBEFE-1501-E175-1853-4670190A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10" y="2407099"/>
            <a:ext cx="3868113" cy="370964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Register for </a:t>
            </a:r>
            <a:r>
              <a:rPr lang="en-US" b="1" dirty="0" err="1">
                <a:solidFill>
                  <a:srgbClr val="FFFFFF"/>
                </a:solidFill>
              </a:rPr>
              <a:t>myAccount</a:t>
            </a:r>
            <a:endParaRPr lang="en-IE" b="1" dirty="0">
              <a:solidFill>
                <a:srgbClr val="FFFF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6F57A0-031A-803C-30D0-DD482762E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433" y="1677942"/>
            <a:ext cx="7206075" cy="435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8430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174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177" name="Picture 7176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7179" name="Oval 7178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7181" name="Picture 7180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7183" name="Picture 7182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7185" name="Rectangle 7184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757B325C-3E35-45CF-9D07-3BCB281F3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1925" y="1325880"/>
            <a:ext cx="3352375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b="1" i="0" kern="1200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Registering for </a:t>
            </a:r>
            <a:r>
              <a:rPr lang="en-US" sz="3400" b="1" i="0" kern="1200" dirty="0" err="1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myAccount</a:t>
            </a:r>
            <a:r>
              <a:rPr lang="en-US" sz="3400" b="1" i="0" kern="1200" dirty="0">
                <a:solidFill>
                  <a:srgbClr val="EBEB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with Revenue is quick and easy</a:t>
            </a:r>
          </a:p>
        </p:txBody>
      </p:sp>
      <p:sp>
        <p:nvSpPr>
          <p:cNvPr id="7189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191" name="Freeform: Shape 7190">
            <a:extLst>
              <a:ext uri="{FF2B5EF4-FFF2-40B4-BE49-F238E27FC236}">
                <a16:creationId xmlns:a16="http://schemas.microsoft.com/office/drawing/2014/main" id="{608F427C-1EC9-4280-9367-F2B3AA06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93" name="Rectangle 7192">
            <a:extLst>
              <a:ext uri="{FF2B5EF4-FFF2-40B4-BE49-F238E27FC236}">
                <a16:creationId xmlns:a16="http://schemas.microsoft.com/office/drawing/2014/main" id="{F98810A7-E114-447A-A7D6-69B27CFB56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BC54A01-DDF2-4D9A-A00B-CE38F1C04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6601" y="719328"/>
            <a:ext cx="7168895" cy="537667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0178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25" y="1447800"/>
            <a:ext cx="3400056" cy="4572000"/>
          </a:xfrm>
        </p:spPr>
        <p:txBody>
          <a:bodyPr anchor="ctr">
            <a:normAutofit/>
          </a:bodyPr>
          <a:lstStyle/>
          <a:p>
            <a:r>
              <a:rPr lang="en-IE" sz="3200" b="1" dirty="0">
                <a:solidFill>
                  <a:schemeClr val="bg1"/>
                </a:solidFill>
              </a:rPr>
              <a:t>Logging in to </a:t>
            </a:r>
            <a:r>
              <a:rPr lang="en-IE" sz="3200" b="1" dirty="0" err="1">
                <a:solidFill>
                  <a:schemeClr val="bg1"/>
                </a:solidFill>
              </a:rPr>
              <a:t>myAccount</a:t>
            </a:r>
            <a:r>
              <a:rPr lang="en-IE" sz="3200" b="1" dirty="0">
                <a:solidFill>
                  <a:schemeClr val="bg1"/>
                </a:solidFill>
              </a:rPr>
              <a:t> with Revenue</a:t>
            </a:r>
          </a:p>
        </p:txBody>
      </p:sp>
      <p:sp>
        <p:nvSpPr>
          <p:cNvPr id="7" name="Freeform: Shape 10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920561-C013-331B-C435-D49BDCF76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0383" y="272632"/>
            <a:ext cx="5664628" cy="3927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74DA548-896F-6748-5690-50F1C269F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7558" y="4200525"/>
            <a:ext cx="5664628" cy="216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70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1272839" y="476008"/>
            <a:ext cx="8915400" cy="1676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38DB72D-0C68-CA21-8D3B-299E2BE0F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840" y="2152408"/>
            <a:ext cx="8915400" cy="440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68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07B8-9EBB-3A51-735F-F45E6F6B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68" y="294098"/>
            <a:ext cx="9404723" cy="1400530"/>
          </a:xfrm>
        </p:spPr>
        <p:txBody>
          <a:bodyPr/>
          <a:lstStyle/>
          <a:p>
            <a:r>
              <a:rPr lang="en-US" b="1" dirty="0"/>
              <a:t>View Your Payments</a:t>
            </a:r>
            <a:endParaRPr lang="en-IE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ECCE0F-3EFC-E0C6-AE82-2DDA4C622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584" y="1371600"/>
            <a:ext cx="6762750" cy="2057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93F81-F867-E219-5BB4-E8E0C5CCE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418" y="3515308"/>
            <a:ext cx="7648575" cy="3190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2FB0A6-4B05-9E47-B767-E36F6D5C7452}"/>
              </a:ext>
            </a:extLst>
          </p:cNvPr>
          <p:cNvSpPr txBox="1"/>
          <p:nvPr/>
        </p:nvSpPr>
        <p:spPr>
          <a:xfrm>
            <a:off x="7699600" y="1694628"/>
            <a:ext cx="37490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b="1" dirty="0"/>
              <a:t>Manage Your Tax 2024 </a:t>
            </a:r>
            <a:r>
              <a:rPr lang="en-US" dirty="0"/>
              <a:t>and then under Your jobs and pensions click “</a:t>
            </a:r>
            <a:r>
              <a:rPr lang="en-US" b="1" dirty="0">
                <a:solidFill>
                  <a:srgbClr val="FFFF00"/>
                </a:solidFill>
              </a:rPr>
              <a:t>View</a:t>
            </a:r>
            <a:r>
              <a:rPr lang="en-US" dirty="0"/>
              <a:t>”.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31738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07B8-9EBB-3A51-735F-F45E6F6B0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163641"/>
            <a:ext cx="10356980" cy="1400530"/>
          </a:xfrm>
        </p:spPr>
        <p:txBody>
          <a:bodyPr/>
          <a:lstStyle/>
          <a:p>
            <a:r>
              <a:rPr lang="en-US" b="1" dirty="0"/>
              <a:t>Under Payroll Details click </a:t>
            </a:r>
            <a:r>
              <a:rPr lang="en-US" b="1" u="sng" dirty="0"/>
              <a:t>View</a:t>
            </a:r>
            <a:r>
              <a:rPr lang="en-US" b="1" dirty="0"/>
              <a:t> to see or print Your Payments on one page</a:t>
            </a:r>
            <a:endParaRPr lang="en-IE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8F2352-F980-12B9-6D50-0A6A5F350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525" y="1694628"/>
            <a:ext cx="8370337" cy="499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114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44A11D1-6963-485E-86DE-760B07434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290" y="629266"/>
            <a:ext cx="3602623" cy="5594554"/>
          </a:xfrm>
        </p:spPr>
        <p:txBody>
          <a:bodyPr anchor="ctr">
            <a:normAutofit/>
          </a:bodyPr>
          <a:lstStyle/>
          <a:p>
            <a:r>
              <a:rPr lang="en-IE" sz="4400" b="1" dirty="0">
                <a:solidFill>
                  <a:srgbClr val="EBEBEB"/>
                </a:solidFill>
              </a:rPr>
              <a:t>My Tax Credit Certificate and Employment Details Summary</a:t>
            </a:r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BDF132-E4EF-4CB3-9A12-1EB75E159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8486D32-0A56-4407-A9D1-7AFC16946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73FE0C2-11C7-466D-B4BA-0330484CD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6980" y="1007707"/>
            <a:ext cx="6755616" cy="42842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IE" sz="1300" dirty="0"/>
          </a:p>
          <a:p>
            <a:pPr>
              <a:lnSpc>
                <a:spcPct val="90000"/>
              </a:lnSpc>
            </a:pPr>
            <a:r>
              <a:rPr lang="en-IE" sz="1600" b="1" dirty="0"/>
              <a:t>Revenue will issue you with a </a:t>
            </a:r>
            <a:r>
              <a:rPr lang="en-IE" sz="1600" b="1" dirty="0">
                <a:highlight>
                  <a:srgbClr val="FFFF00"/>
                </a:highlight>
              </a:rPr>
              <a:t>Tax Credit Certificate </a:t>
            </a:r>
            <a:r>
              <a:rPr lang="en-IE" sz="1600" b="1" dirty="0"/>
              <a:t>which can be viewed in the “My Documents” section on </a:t>
            </a:r>
            <a:r>
              <a:rPr lang="en-IE" sz="1600" b="1" dirty="0" err="1"/>
              <a:t>myAccount</a:t>
            </a:r>
            <a:r>
              <a:rPr lang="en-IE" sz="1600" b="1" dirty="0"/>
              <a:t>. </a:t>
            </a:r>
          </a:p>
          <a:p>
            <a:pPr>
              <a:lnSpc>
                <a:spcPct val="90000"/>
              </a:lnSpc>
            </a:pPr>
            <a:endParaRPr lang="en-IE" sz="1600" b="1" dirty="0"/>
          </a:p>
          <a:p>
            <a:pPr>
              <a:lnSpc>
                <a:spcPct val="90000"/>
              </a:lnSpc>
            </a:pPr>
            <a:r>
              <a:rPr lang="en-US" sz="1600" b="1" dirty="0"/>
              <a:t>Tax credits reduce the amount of tax you pay and your tax cut off point </a:t>
            </a:r>
            <a:r>
              <a:rPr lang="en-IE" sz="1600" b="1" dirty="0"/>
              <a:t>will determine the rate of tax deducted – please contact Revenue for any issues through </a:t>
            </a:r>
            <a:r>
              <a:rPr lang="en-IE" sz="1600" b="1" dirty="0" err="1"/>
              <a:t>myAccount</a:t>
            </a:r>
            <a:r>
              <a:rPr lang="en-IE" sz="1600" b="1" dirty="0"/>
              <a:t> or call 01 738 3636 from 9:30 to 1:30 Mon - Fri.</a:t>
            </a:r>
          </a:p>
          <a:p>
            <a:pPr>
              <a:lnSpc>
                <a:spcPct val="90000"/>
              </a:lnSpc>
            </a:pPr>
            <a:endParaRPr lang="en-IE" sz="1600" b="1" dirty="0"/>
          </a:p>
          <a:p>
            <a:pPr>
              <a:lnSpc>
                <a:spcPct val="90000"/>
              </a:lnSpc>
            </a:pPr>
            <a:r>
              <a:rPr lang="en-US" sz="1700" b="1" i="0" dirty="0">
                <a:solidFill>
                  <a:srgbClr val="333333"/>
                </a:solidFill>
                <a:effectLst/>
                <a:latin typeface="+mn-lt"/>
              </a:rPr>
              <a:t>An employee's </a:t>
            </a:r>
            <a:r>
              <a:rPr lang="en-US" sz="1700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+mn-lt"/>
              </a:rPr>
              <a:t>Employment Details Summary </a:t>
            </a:r>
            <a:r>
              <a:rPr lang="en-US" sz="1700" b="1" i="0" dirty="0">
                <a:solidFill>
                  <a:srgbClr val="333333"/>
                </a:solidFill>
                <a:effectLst/>
                <a:latin typeface="+mn-lt"/>
              </a:rPr>
              <a:t>contains a summary of pay, income tax, USC, PRSI &amp; LPT per employment as reported by their employer(s).</a:t>
            </a:r>
            <a:endParaRPr lang="en-IE" sz="1700" b="1" dirty="0">
              <a:latin typeface="+mn-lt"/>
            </a:endParaRPr>
          </a:p>
          <a:p>
            <a:pPr>
              <a:lnSpc>
                <a:spcPct val="90000"/>
              </a:lnSpc>
            </a:pPr>
            <a:endParaRPr lang="en-IE" sz="1600" b="1" dirty="0"/>
          </a:p>
          <a:p>
            <a:pPr>
              <a:lnSpc>
                <a:spcPct val="90000"/>
              </a:lnSpc>
            </a:pPr>
            <a:r>
              <a:rPr lang="en-IE" sz="1600" b="1" dirty="0"/>
              <a:t>You can view your own information on your </a:t>
            </a:r>
            <a:r>
              <a:rPr lang="en-IE" sz="1600" b="1" dirty="0" err="1"/>
              <a:t>myAccount</a:t>
            </a:r>
            <a:r>
              <a:rPr lang="en-IE" sz="1600" b="1" dirty="0"/>
              <a:t> on the revenue website </a:t>
            </a:r>
            <a:r>
              <a:rPr lang="en-IE" sz="1600" b="1" dirty="0">
                <a:solidFill>
                  <a:srgbClr val="00B0F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Welcome to Revenue.ie</a:t>
            </a:r>
            <a:r>
              <a:rPr lang="en-IE" sz="1600" b="1" dirty="0"/>
              <a:t>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IE" sz="1300" dirty="0"/>
          </a:p>
          <a:p>
            <a:pPr marL="0" indent="0">
              <a:lnSpc>
                <a:spcPct val="90000"/>
              </a:lnSpc>
              <a:buNone/>
            </a:pPr>
            <a:endParaRPr lang="en-IE" sz="13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930" y="5291959"/>
            <a:ext cx="6495847" cy="136412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2239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cb7b64-6de8-4ed1-81fe-5e09c6fb67a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7ACFEC197F5343A63F26F72B2BAB67" ma:contentTypeVersion="14" ma:contentTypeDescription="Create a new document." ma:contentTypeScope="" ma:versionID="7bdb7739f9a21c3ac5c0faf7569e68d3">
  <xsd:schema xmlns:xsd="http://www.w3.org/2001/XMLSchema" xmlns:xs="http://www.w3.org/2001/XMLSchema" xmlns:p="http://schemas.microsoft.com/office/2006/metadata/properties" xmlns:ns3="bbcb7b64-6de8-4ed1-81fe-5e09c6fb67ad" xmlns:ns4="c0e1ee63-e7db-4ec9-8fd3-22d771cf9ac5" targetNamespace="http://schemas.microsoft.com/office/2006/metadata/properties" ma:root="true" ma:fieldsID="b9eaa22f0245a1f15f0b94d1eb0bb3dd" ns3:_="" ns4:_="">
    <xsd:import namespace="bbcb7b64-6de8-4ed1-81fe-5e09c6fb67ad"/>
    <xsd:import namespace="c0e1ee63-e7db-4ec9-8fd3-22d771cf9ac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b7b64-6de8-4ed1-81fe-5e09c6fb67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e1ee63-e7db-4ec9-8fd3-22d771cf9ac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F170041-6296-4CE9-B571-27173568972B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bbcb7b64-6de8-4ed1-81fe-5e09c6fb67ad"/>
    <ds:schemaRef ds:uri="c0e1ee63-e7db-4ec9-8fd3-22d771cf9ac5"/>
    <ds:schemaRef ds:uri="http://schemas.microsoft.com/office/2006/metadata/properties"/>
    <ds:schemaRef ds:uri="http://purl.org/dc/elements/1.1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5EB00C88-EB9B-48D2-8D9D-41FD839469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cb7b64-6de8-4ed1-81fe-5e09c6fb67ad"/>
    <ds:schemaRef ds:uri="c0e1ee63-e7db-4ec9-8fd3-22d771cf9a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F8EFD0E-E501-4976-93E1-12FEE356DC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438</Words>
  <Application>Microsoft Office PowerPoint</Application>
  <PresentationFormat>Widescreen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What we will cover today.</vt:lpstr>
      <vt:lpstr>Register for myAccount</vt:lpstr>
      <vt:lpstr>Registering for myAccount with Revenue is quick and easy</vt:lpstr>
      <vt:lpstr>Logging in to myAccount with Revenue</vt:lpstr>
      <vt:lpstr>PowerPoint Presentation</vt:lpstr>
      <vt:lpstr>View Your Payments</vt:lpstr>
      <vt:lpstr>Under Payroll Details click View to see or print Your Payments on one page</vt:lpstr>
      <vt:lpstr>My Tax Credit Certificate and Employment Details Summary</vt:lpstr>
      <vt:lpstr>View “My Documents”</vt:lpstr>
      <vt:lpstr>How is my Tax Calculated?</vt:lpstr>
      <vt:lpstr>My Documents – All Past Years</vt:lpstr>
      <vt:lpstr>PowerPoint Presentation</vt:lpstr>
      <vt:lpstr>PowerPoint Presentation</vt:lpstr>
      <vt:lpstr>Accessing your payslips online = Logging into ESS </vt:lpstr>
      <vt:lpstr>Logging into ESS</vt:lpstr>
      <vt:lpstr>To view your Payslip log into ESS</vt:lpstr>
      <vt:lpstr>Your Payslip Explained</vt:lpstr>
      <vt:lpstr>PowerPoint Presentation</vt:lpstr>
      <vt:lpstr>PowerPoint Presentation</vt:lpstr>
    </vt:vector>
  </TitlesOfParts>
  <Company>University College Cork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Eirin O'Connell</dc:creator>
  <cp:lastModifiedBy>Mary O Grady</cp:lastModifiedBy>
  <cp:revision>52</cp:revision>
  <cp:lastPrinted>2024-02-17T19:06:29Z</cp:lastPrinted>
  <dcterms:created xsi:type="dcterms:W3CDTF">2022-11-15T11:33:18Z</dcterms:created>
  <dcterms:modified xsi:type="dcterms:W3CDTF">2024-02-17T19:08:03Z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0x010100A47ACFEC197F5343A63F26F72B2BAB67</vt:lpwstr>
  </property>
</Properties>
</file>