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67" r:id="rId5"/>
    <p:sldMasterId id="2147483672" r:id="rId6"/>
    <p:sldMasterId id="2147483648" r:id="rId7"/>
    <p:sldMasterId id="2147483749" r:id="rId8"/>
  </p:sldMasterIdLst>
  <p:notesMasterIdLst>
    <p:notesMasterId r:id="rId48"/>
  </p:notesMasterIdLst>
  <p:sldIdLst>
    <p:sldId id="258" r:id="rId9"/>
    <p:sldId id="445" r:id="rId10"/>
    <p:sldId id="446" r:id="rId11"/>
    <p:sldId id="447" r:id="rId12"/>
    <p:sldId id="540" r:id="rId13"/>
    <p:sldId id="276" r:id="rId14"/>
    <p:sldId id="259" r:id="rId15"/>
    <p:sldId id="550" r:id="rId16"/>
    <p:sldId id="263" r:id="rId17"/>
    <p:sldId id="448" r:id="rId18"/>
    <p:sldId id="544" r:id="rId19"/>
    <p:sldId id="546" r:id="rId20"/>
    <p:sldId id="450" r:id="rId21"/>
    <p:sldId id="534" r:id="rId22"/>
    <p:sldId id="453" r:id="rId23"/>
    <p:sldId id="548" r:id="rId24"/>
    <p:sldId id="542" r:id="rId25"/>
    <p:sldId id="271" r:id="rId26"/>
    <p:sldId id="269" r:id="rId27"/>
    <p:sldId id="316" r:id="rId28"/>
    <p:sldId id="302" r:id="rId29"/>
    <p:sldId id="420" r:id="rId30"/>
    <p:sldId id="430" r:id="rId31"/>
    <p:sldId id="419" r:id="rId32"/>
    <p:sldId id="418" r:id="rId33"/>
    <p:sldId id="423" r:id="rId34"/>
    <p:sldId id="424" r:id="rId35"/>
    <p:sldId id="426" r:id="rId36"/>
    <p:sldId id="399" r:id="rId37"/>
    <p:sldId id="451" r:id="rId38"/>
    <p:sldId id="438" r:id="rId39"/>
    <p:sldId id="292" r:id="rId40"/>
    <p:sldId id="434" r:id="rId41"/>
    <p:sldId id="439" r:id="rId42"/>
    <p:sldId id="452" r:id="rId43"/>
    <p:sldId id="265" r:id="rId44"/>
    <p:sldId id="417" r:id="rId45"/>
    <p:sldId id="441" r:id="rId46"/>
    <p:sldId id="543" r:id="rId4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9905"/>
    <a:srgbClr val="1AD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FF099-5FB3-9E90-91A5-490EC970889D}" v="18" dt="2023-04-21T09:56:05.146"/>
    <p1510:client id="{AD27E912-9C07-D0A0-F781-401161F0B132}" v="19" dt="2023-04-21T09:05:54.681"/>
    <p1510:client id="{B68EB3B6-6F43-3BC3-8216-07C90063D935}" v="34" dt="2023-04-21T09:53:32.600"/>
    <p1510:client id="{BB8FE09C-4801-48B7-9B13-2C368A0867E0}" v="2" dt="2023-04-19T16:18:46.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26"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CB69A29-79C1-49EE-AFB1-C478545F0B6D}" type="datetimeFigureOut">
              <a:t>4/21/2023</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3DC4850-627B-4B31-BFCC-42B6E3607017}" type="slidenum">
              <a:t>‹#›</a:t>
            </a:fld>
            <a:endParaRPr lang="en-US"/>
          </a:p>
        </p:txBody>
      </p:sp>
    </p:spTree>
    <p:extLst>
      <p:ext uri="{BB962C8B-B14F-4D97-AF65-F5344CB8AC3E}">
        <p14:creationId xmlns:p14="http://schemas.microsoft.com/office/powerpoint/2010/main" val="421587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F0A947-1C14-4366-B865-A9372456DB5A}" type="slidenum">
              <a:rPr lang="en-IE" smtClean="0"/>
              <a:t>1</a:t>
            </a:fld>
            <a:endParaRPr lang="en-IE"/>
          </a:p>
        </p:txBody>
      </p:sp>
    </p:spTree>
    <p:extLst>
      <p:ext uri="{BB962C8B-B14F-4D97-AF65-F5344CB8AC3E}">
        <p14:creationId xmlns:p14="http://schemas.microsoft.com/office/powerpoint/2010/main" val="11629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Agreement on Reforming Research Assessment sets a shared direction for changes in assessment practices for research, researchers and research performing organisations, with the overarching goal to maximise the quality and impact of research.</a:t>
            </a:r>
          </a:p>
          <a:p>
            <a:endParaRPr lang="en-IE" dirty="0"/>
          </a:p>
          <a:p>
            <a:r>
              <a:rPr lang="en-IE" dirty="0"/>
              <a:t>The Agreement includes the principles, commitments and timeframe for reforms and lays out the principles for a Coalition of organisations willing to work together in implementing the changes.</a:t>
            </a:r>
          </a:p>
          <a:p>
            <a:endParaRPr lang="en-IE" dirty="0"/>
          </a:p>
          <a:p>
            <a:endParaRPr lang="en-IE" dirty="0"/>
          </a:p>
          <a:p>
            <a:r>
              <a:rPr lang="en-IE" dirty="0"/>
              <a:t>‘Publish or perish’ and metrics have led us into a blind alley. Let’s start recognizing the full breadth of value created by researchers. (Marc </a:t>
            </a:r>
            <a:r>
              <a:rPr lang="en-IE" dirty="0" err="1"/>
              <a:t>Schiltz</a:t>
            </a:r>
            <a:r>
              <a:rPr lang="en-IE" dirty="0"/>
              <a:t> , President of Science Europe)</a:t>
            </a:r>
          </a:p>
          <a:p>
            <a:endParaRPr lang="en-IE" dirty="0"/>
          </a:p>
          <a:p>
            <a:r>
              <a:rPr lang="en-IE" dirty="0"/>
              <a:t>The interim secretariat of the Coalition for Advancing Research Assessment (</a:t>
            </a:r>
            <a:r>
              <a:rPr lang="en-IE" dirty="0" err="1"/>
              <a:t>CoARA</a:t>
            </a:r>
            <a:r>
              <a:rPr lang="en-IE" dirty="0"/>
              <a:t>) is provided by Science Europe, the European University Association (EUA) and the European Commission.</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dirty="0"/>
              <a:t>https://coara.eu/ </a:t>
            </a:r>
          </a:p>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16</a:t>
            </a:fld>
            <a:endParaRPr lang="en-IE"/>
          </a:p>
        </p:txBody>
      </p:sp>
    </p:spTree>
    <p:extLst>
      <p:ext uri="{BB962C8B-B14F-4D97-AF65-F5344CB8AC3E}">
        <p14:creationId xmlns:p14="http://schemas.microsoft.com/office/powerpoint/2010/main" val="421659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dirty="0"/>
              <a:t>Look out for questionable publishers who may email you offering to publish your article – this is possible predatory publishers and they should be avoided – see https://libguides.ucc.ie/OAatucc/predatorypublishing for more info</a:t>
            </a:r>
            <a:endParaRPr dirty="0"/>
          </a:p>
        </p:txBody>
      </p:sp>
      <p:sp>
        <p:nvSpPr>
          <p:cNvPr id="170" name="Google Shape;170;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E"/>
              <a:t>All</a:t>
            </a:r>
            <a:endParaRPr/>
          </a:p>
        </p:txBody>
      </p:sp>
      <p:sp>
        <p:nvSpPr>
          <p:cNvPr id="90" name="Google Shape;90;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0A947-1C14-4366-B865-A9372456DB5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2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to ensure our funded researchers are compliant with their OA obligations we have to give them options - Green / Gold / Diamond</a:t>
            </a:r>
          </a:p>
          <a:p>
            <a:endParaRPr lang="en-IE" dirty="0"/>
          </a:p>
          <a:p>
            <a:r>
              <a:rPr lang="en-IE" dirty="0"/>
              <a:t>Green OA- A </a:t>
            </a:r>
            <a:r>
              <a:rPr lang="en-IE" dirty="0" err="1"/>
              <a:t>postprint</a:t>
            </a:r>
            <a:r>
              <a:rPr lang="en-IE" dirty="0"/>
              <a:t> (AAM)  is a digital draft of a research journal article after it has been peer reviewed and accepted for publication, but before it has been typeset and formatted by the journal.  Publishers may demand an embargo is applied on releasing the full text for a period of time.  Self-archiving a </a:t>
            </a:r>
            <a:r>
              <a:rPr lang="en-IE" dirty="0" err="1"/>
              <a:t>postprint</a:t>
            </a:r>
            <a:r>
              <a:rPr lang="en-IE" dirty="0"/>
              <a:t> (AAM) in UCC’s Open Access Repository – CORA  - in addition to traditional publication in subscription access journal authors deposit a draft copy of their articles (</a:t>
            </a:r>
            <a:r>
              <a:rPr lang="en-IE" dirty="0" err="1"/>
              <a:t>postprint</a:t>
            </a:r>
            <a:r>
              <a:rPr lang="en-IE" dirty="0"/>
              <a:t>) in an institutional repository e.g. CORA.  This may involve a temporary embargo on accessing the full text of article.</a:t>
            </a:r>
          </a:p>
          <a:p>
            <a:endParaRPr lang="en-IE" dirty="0"/>
          </a:p>
          <a:p>
            <a:r>
              <a:rPr lang="en-IE" dirty="0"/>
              <a:t>Gold OA: -Articles are made openly accessible by the publisher, often for a fee, known as an article processing charge (APC) which covers publication costs​ (between €100 - €4k per paper)</a:t>
            </a:r>
          </a:p>
          <a:p>
            <a:endParaRPr lang="en-IE" dirty="0"/>
          </a:p>
          <a:p>
            <a:endParaRPr lang="en-IE" dirty="0"/>
          </a:p>
          <a:p>
            <a:endParaRPr lang="en-IE" dirty="0">
              <a:cs typeface="Calibri" panose="020F0502020204030204"/>
            </a:endParaRPr>
          </a:p>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102495AA-BE06-4C29-B857-D355F8C5C9F1}" type="slidenum">
              <a:rPr lang="en-IE" smtClean="0"/>
              <a:t>21</a:t>
            </a:fld>
            <a:endParaRPr lang="en-IE"/>
          </a:p>
        </p:txBody>
      </p:sp>
    </p:spTree>
    <p:extLst>
      <p:ext uri="{BB962C8B-B14F-4D97-AF65-F5344CB8AC3E}">
        <p14:creationId xmlns:p14="http://schemas.microsoft.com/office/powerpoint/2010/main" val="10113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F0A947-1C14-4366-B865-A9372456DB5A}" type="slidenum">
              <a:rPr lang="en-IE" smtClean="0"/>
              <a:t>22</a:t>
            </a:fld>
            <a:endParaRPr lang="en-IE"/>
          </a:p>
        </p:txBody>
      </p:sp>
    </p:spTree>
    <p:extLst>
      <p:ext uri="{BB962C8B-B14F-4D97-AF65-F5344CB8AC3E}">
        <p14:creationId xmlns:p14="http://schemas.microsoft.com/office/powerpoint/2010/main" val="146759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7FF0A947-1C14-4366-B865-A9372456DB5A}" type="slidenum">
              <a:rPr lang="en-IE" smtClean="0"/>
              <a:t>24</a:t>
            </a:fld>
            <a:endParaRPr lang="en-IE"/>
          </a:p>
        </p:txBody>
      </p:sp>
    </p:spTree>
    <p:extLst>
      <p:ext uri="{BB962C8B-B14F-4D97-AF65-F5344CB8AC3E}">
        <p14:creationId xmlns:p14="http://schemas.microsoft.com/office/powerpoint/2010/main" val="73429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4CB0E3-0FFD-4CB5-A7CE-61C1D26DD99C}" type="slidenum">
              <a:rPr lang="en-GB" smtClean="0"/>
              <a:t>28</a:t>
            </a:fld>
            <a:endParaRPr lang="en-GB"/>
          </a:p>
        </p:txBody>
      </p:sp>
    </p:spTree>
    <p:extLst>
      <p:ext uri="{BB962C8B-B14F-4D97-AF65-F5344CB8AC3E}">
        <p14:creationId xmlns:p14="http://schemas.microsoft.com/office/powerpoint/2010/main" val="322841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a:p>
          <a:p>
            <a:endParaRPr lang="en-IE" baseline="0" dirty="0"/>
          </a:p>
          <a:p>
            <a:endParaRPr lang="en-IE" dirty="0"/>
          </a:p>
        </p:txBody>
      </p:sp>
      <p:sp>
        <p:nvSpPr>
          <p:cNvPr id="4" name="Slide Number Placeholder 3"/>
          <p:cNvSpPr>
            <a:spLocks noGrp="1"/>
          </p:cNvSpPr>
          <p:nvPr>
            <p:ph type="sldNum" sz="quarter" idx="10"/>
          </p:nvPr>
        </p:nvSpPr>
        <p:spPr/>
        <p:txBody>
          <a:bodyPr/>
          <a:lstStyle/>
          <a:p>
            <a:fld id="{90F8BCB5-A4D9-4416-B20D-D5AD2CD94567}" type="slidenum">
              <a:rPr lang="en-IE" smtClean="0"/>
              <a:t>29</a:t>
            </a:fld>
            <a:endParaRPr lang="en-IE"/>
          </a:p>
        </p:txBody>
      </p:sp>
    </p:spTree>
    <p:extLst>
      <p:ext uri="{BB962C8B-B14F-4D97-AF65-F5344CB8AC3E}">
        <p14:creationId xmlns:p14="http://schemas.microsoft.com/office/powerpoint/2010/main" val="284004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UCC as a member of the </a:t>
            </a:r>
            <a:r>
              <a:rPr lang="en-US" dirty="0" err="1">
                <a:cs typeface="Calibri"/>
              </a:rPr>
              <a:t>IrEL</a:t>
            </a:r>
            <a:r>
              <a:rPr lang="en-US" dirty="0">
                <a:cs typeface="Calibri"/>
              </a:rPr>
              <a:t> consortium have access to an annual allocation of pre-paid APCs – contact the CORA Team to ascertain if there is funding available to support publishing your papers open access immediately.</a:t>
            </a:r>
          </a:p>
          <a:p>
            <a:endParaRPr lang="en-US" dirty="0">
              <a:cs typeface="Calibri"/>
            </a:endParaRPr>
          </a:p>
          <a:p>
            <a:endParaRPr lang="en-IE" dirty="0"/>
          </a:p>
          <a:p>
            <a:r>
              <a:rPr lang="en-IE" dirty="0"/>
              <a:t>The CORA team oversee the APC process in UCC, encouraging researchers to avail of APCs where available</a:t>
            </a:r>
          </a:p>
          <a:p>
            <a:endParaRPr lang="en-US" dirty="0"/>
          </a:p>
        </p:txBody>
      </p:sp>
      <p:sp>
        <p:nvSpPr>
          <p:cNvPr id="4" name="Slide Number Placeholder 3"/>
          <p:cNvSpPr>
            <a:spLocks noGrp="1"/>
          </p:cNvSpPr>
          <p:nvPr>
            <p:ph type="sldNum" sz="quarter" idx="10"/>
          </p:nvPr>
        </p:nvSpPr>
        <p:spPr/>
        <p:txBody>
          <a:bodyPr/>
          <a:lstStyle/>
          <a:p>
            <a:fld id="{CD975D1E-EF15-40D6-82E0-502EB8BB584C}" type="slidenum">
              <a:rPr lang="en-US"/>
              <a:t>31</a:t>
            </a:fld>
            <a:endParaRPr lang="en-US"/>
          </a:p>
        </p:txBody>
      </p:sp>
    </p:spTree>
    <p:extLst>
      <p:ext uri="{BB962C8B-B14F-4D97-AF65-F5344CB8AC3E}">
        <p14:creationId xmlns:p14="http://schemas.microsoft.com/office/powerpoint/2010/main" val="218455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2</a:t>
            </a:fld>
            <a:endParaRPr lang="en-IE"/>
          </a:p>
        </p:txBody>
      </p:sp>
    </p:spTree>
    <p:extLst>
      <p:ext uri="{BB962C8B-B14F-4D97-AF65-F5344CB8AC3E}">
        <p14:creationId xmlns:p14="http://schemas.microsoft.com/office/powerpoint/2010/main" val="130437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fb4ade4a3_0_57:notes"/>
          <p:cNvSpPr>
            <a:spLocks noGrp="1" noRot="1" noChangeAspect="1"/>
          </p:cNvSpPr>
          <p:nvPr>
            <p:ph type="sldImg" idx="2"/>
          </p:nvPr>
        </p:nvSpPr>
        <p:spPr>
          <a:xfrm>
            <a:off x="-349250" y="808038"/>
            <a:ext cx="7185025"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fb4ade4a3_0_57:notes"/>
          <p:cNvSpPr txBox="1">
            <a:spLocks noGrp="1"/>
          </p:cNvSpPr>
          <p:nvPr>
            <p:ph type="body" idx="1"/>
          </p:nvPr>
        </p:nvSpPr>
        <p:spPr>
          <a:xfrm>
            <a:off x="648538" y="5118725"/>
            <a:ext cx="5188303" cy="4849318"/>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To avail of funded APCs UCC authors must meet the following criteria, when their article is </a:t>
            </a:r>
            <a:r>
              <a:rPr lang="en-IE" sz="1600" dirty="0">
                <a:solidFill>
                  <a:schemeClr val="tx1"/>
                </a:solidFill>
              </a:rPr>
              <a:t>accepted</a:t>
            </a:r>
            <a:r>
              <a:rPr lang="en-IE" dirty="0"/>
              <a:t> for publication: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dirty="0"/>
              <a:t>You must be listed as the corresponding author.</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You must include ‘University College Cork’ in your affiliation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You should use your UCC email address: @ucc.ie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Funding is limited and a number of agreements are expired  . . Till  January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502334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err="1"/>
              <a:t>Irel</a:t>
            </a:r>
            <a:r>
              <a:rPr lang="en-IE"/>
              <a:t> has negotiated agreements with the following publishers – the CORA team oversee the APC process in UCC ensuring that researchers can avail of funded APCs</a:t>
            </a:r>
          </a:p>
          <a:p>
            <a:endParaRPr lang="en-IE"/>
          </a:p>
          <a:p>
            <a:r>
              <a:rPr lang="en-IE"/>
              <a:t>The funds have already run out in a few of the agreements.</a:t>
            </a:r>
          </a:p>
          <a:p>
            <a:r>
              <a:rPr lang="en-IE"/>
              <a:t>A new tranche of APCs will be released in January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2495AA-BE06-4C29-B857-D355F8C5C9F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3DC4850-627B-4B31-BFCC-42B6E3607017}" type="slidenum">
              <a:rPr lang="en-IE" smtClean="0"/>
              <a:t>34</a:t>
            </a:fld>
            <a:endParaRPr lang="en-IE"/>
          </a:p>
        </p:txBody>
      </p:sp>
    </p:spTree>
    <p:extLst>
      <p:ext uri="{BB962C8B-B14F-4D97-AF65-F5344CB8AC3E}">
        <p14:creationId xmlns:p14="http://schemas.microsoft.com/office/powerpoint/2010/main" val="244470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35</a:t>
            </a:fld>
            <a:endParaRPr lang="en-IE"/>
          </a:p>
        </p:txBody>
      </p:sp>
    </p:spTree>
    <p:extLst>
      <p:ext uri="{BB962C8B-B14F-4D97-AF65-F5344CB8AC3E}">
        <p14:creationId xmlns:p14="http://schemas.microsoft.com/office/powerpoint/2010/main" val="292495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7FF0A947-1C14-4366-B865-A9372456DB5A}" type="slidenum">
              <a:rPr lang="en-IE" smtClean="0"/>
              <a:t>36</a:t>
            </a:fld>
            <a:endParaRPr lang="en-IE"/>
          </a:p>
        </p:txBody>
      </p:sp>
    </p:spTree>
    <p:extLst>
      <p:ext uri="{BB962C8B-B14F-4D97-AF65-F5344CB8AC3E}">
        <p14:creationId xmlns:p14="http://schemas.microsoft.com/office/powerpoint/2010/main" val="3473624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Pease see the benefits of OA publishing</a:t>
            </a:r>
          </a:p>
        </p:txBody>
      </p:sp>
      <p:sp>
        <p:nvSpPr>
          <p:cNvPr id="4" name="Slide Number Placeholder 3"/>
          <p:cNvSpPr>
            <a:spLocks noGrp="1"/>
          </p:cNvSpPr>
          <p:nvPr>
            <p:ph type="sldNum" sz="quarter" idx="5"/>
          </p:nvPr>
        </p:nvSpPr>
        <p:spPr/>
        <p:txBody>
          <a:bodyPr/>
          <a:lstStyle/>
          <a:p>
            <a:fld id="{D3DC4850-627B-4B31-BFCC-42B6E3607017}" type="slidenum">
              <a:rPr lang="en-IE" smtClean="0"/>
              <a:t>37</a:t>
            </a:fld>
            <a:endParaRPr lang="en-IE"/>
          </a:p>
        </p:txBody>
      </p:sp>
    </p:spTree>
    <p:extLst>
      <p:ext uri="{BB962C8B-B14F-4D97-AF65-F5344CB8AC3E}">
        <p14:creationId xmlns:p14="http://schemas.microsoft.com/office/powerpoint/2010/main" val="192768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0A947-1C14-4366-B865-A9372456DB5A}"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31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39</a:t>
            </a:fld>
            <a:endParaRPr lang="en-IE"/>
          </a:p>
        </p:txBody>
      </p:sp>
    </p:spTree>
    <p:extLst>
      <p:ext uri="{BB962C8B-B14F-4D97-AF65-F5344CB8AC3E}">
        <p14:creationId xmlns:p14="http://schemas.microsoft.com/office/powerpoint/2010/main" val="69170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There is no single definition of ‘Open Science’ or ‘Open Research’ , but Open Access publishing is at it’s centre.</a:t>
            </a:r>
          </a:p>
          <a:p>
            <a:endParaRPr lang="en-IE" dirty="0"/>
          </a:p>
          <a:p>
            <a:r>
              <a:rPr lang="en-IE" dirty="0"/>
              <a:t>Open science encompasses unhindered access to scientific articles, access to data from public research, and collaborative research enabled by ICT tools and incentives. </a:t>
            </a:r>
          </a:p>
          <a:p>
            <a:endParaRPr lang="en-IE" dirty="0"/>
          </a:p>
          <a:p>
            <a:r>
              <a:rPr lang="en-IE" dirty="0"/>
              <a:t>Broadening access to scientific publications and data is at the heart of open science, so that research outputs are in the hands of as many as possible, and potential benefits are spread as widely as possible and this is what we are trying to encourage by our OA policies and supports.</a:t>
            </a:r>
          </a:p>
        </p:txBody>
      </p:sp>
      <p:sp>
        <p:nvSpPr>
          <p:cNvPr id="4" name="Slide Number Placeholder 3"/>
          <p:cNvSpPr>
            <a:spLocks noGrp="1"/>
          </p:cNvSpPr>
          <p:nvPr>
            <p:ph type="sldNum" sz="quarter" idx="5"/>
          </p:nvPr>
        </p:nvSpPr>
        <p:spPr/>
        <p:txBody>
          <a:bodyPr/>
          <a:lstStyle/>
          <a:p>
            <a:fld id="{56ECA976-F2F9-41BC-A44F-E4652372ADC9}" type="slidenum">
              <a:rPr lang="en-IE" smtClean="0"/>
              <a:t>6</a:t>
            </a:fld>
            <a:endParaRPr lang="en-IE"/>
          </a:p>
        </p:txBody>
      </p:sp>
    </p:spTree>
    <p:extLst>
      <p:ext uri="{BB962C8B-B14F-4D97-AF65-F5344CB8AC3E}">
        <p14:creationId xmlns:p14="http://schemas.microsoft.com/office/powerpoint/2010/main" val="375367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a:solidFill>
                  <a:schemeClr val="tx1"/>
                </a:solidFill>
              </a:rPr>
              <a:t>Making scholarly research outputs freely available on the web, with no (or limited) licence restrictions on reuse</a:t>
            </a:r>
          </a:p>
        </p:txBody>
      </p:sp>
      <p:sp>
        <p:nvSpPr>
          <p:cNvPr id="4" name="Slide Number Placeholder 3"/>
          <p:cNvSpPr>
            <a:spLocks noGrp="1"/>
          </p:cNvSpPr>
          <p:nvPr>
            <p:ph type="sldNum" sz="quarter" idx="5"/>
          </p:nvPr>
        </p:nvSpPr>
        <p:spPr/>
        <p:txBody>
          <a:bodyPr/>
          <a:lstStyle/>
          <a:p>
            <a:fld id="{7FF0A947-1C14-4366-B865-A9372456DB5A}" type="slidenum">
              <a:rPr lang="en-IE" smtClean="0"/>
              <a:t>7</a:t>
            </a:fld>
            <a:endParaRPr lang="en-IE"/>
          </a:p>
        </p:txBody>
      </p:sp>
    </p:spTree>
    <p:extLst>
      <p:ext uri="{BB962C8B-B14F-4D97-AF65-F5344CB8AC3E}">
        <p14:creationId xmlns:p14="http://schemas.microsoft.com/office/powerpoint/2010/main" val="89629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Several policy papers have been published recently by scientific government bodies in Ireland and Europe with the aim of making research, especially that which stems from public funding, freely available to anyone with access to the internet.  European bodies and research organisations have signed several agreements to demand that published research findings and papers transition from behind paywalls, to open access online..</a:t>
            </a:r>
          </a:p>
          <a:p>
            <a:endParaRPr lang="en-IE" dirty="0"/>
          </a:p>
          <a:p>
            <a:r>
              <a:rPr lang="en-IE" dirty="0"/>
              <a:t>Many funding bodies have signed up to Plan-S which is tightly focused on transition of OA for publications, and of with SFI is a signatory, as are the IRC and HRB.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With HORIZON EUROPES ADOPTION OF PLAN S – THIS HAS CHANGED HOW RESEARCH MUST BE CONDUCTED AND 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rPr>
              <a:t>SFI / IRC / WELCOME ARE ALL signatories</a:t>
            </a:r>
          </a:p>
          <a:p>
            <a:endParaRPr lang="en-IE" dirty="0">
              <a:cs typeface="Calibri"/>
            </a:endParaRPr>
          </a:p>
        </p:txBody>
      </p:sp>
      <p:sp>
        <p:nvSpPr>
          <p:cNvPr id="4" name="Slide Number Placeholder 3"/>
          <p:cNvSpPr>
            <a:spLocks noGrp="1"/>
          </p:cNvSpPr>
          <p:nvPr>
            <p:ph type="sldNum" sz="quarter" idx="5"/>
          </p:nvPr>
        </p:nvSpPr>
        <p:spPr/>
        <p:txBody>
          <a:bodyPr/>
          <a:lstStyle/>
          <a:p>
            <a:fld id="{7FF0A947-1C14-4366-B865-A9372456DB5A}" type="slidenum">
              <a:rPr lang="en-IE" smtClean="0"/>
              <a:t>8</a:t>
            </a:fld>
            <a:endParaRPr lang="en-IE"/>
          </a:p>
        </p:txBody>
      </p:sp>
    </p:spTree>
    <p:extLst>
      <p:ext uri="{BB962C8B-B14F-4D97-AF65-F5344CB8AC3E}">
        <p14:creationId xmlns:p14="http://schemas.microsoft.com/office/powerpoint/2010/main" val="41204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fb4ade4a3_0_57:notes"/>
          <p:cNvSpPr>
            <a:spLocks noGrp="1" noRot="1" noChangeAspect="1"/>
          </p:cNvSpPr>
          <p:nvPr>
            <p:ph type="sldImg" idx="2"/>
          </p:nvPr>
        </p:nvSpPr>
        <p:spPr>
          <a:xfrm>
            <a:off x="-268288" y="803275"/>
            <a:ext cx="7146926" cy="40211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fb4ade4a3_0_57:notes"/>
          <p:cNvSpPr txBox="1">
            <a:spLocks noGrp="1"/>
          </p:cNvSpPr>
          <p:nvPr>
            <p:ph type="body" idx="1"/>
          </p:nvPr>
        </p:nvSpPr>
        <p:spPr>
          <a:xfrm>
            <a:off x="661043" y="5090892"/>
            <a:ext cx="5288340" cy="482295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IE" dirty="0">
                <a:cs typeface="Calibri"/>
              </a:rPr>
              <a:t>Immediate access/Zero embargo</a:t>
            </a:r>
          </a:p>
          <a:p>
            <a:pPr marL="171450" indent="-171450">
              <a:buFont typeface="Arial" panose="020B0604020202020204" pitchFamily="34" charset="0"/>
              <a:buChar char="•"/>
            </a:pPr>
            <a:r>
              <a:rPr lang="en-IE" dirty="0">
                <a:cs typeface="Calibri"/>
              </a:rPr>
              <a:t>Rights Retention by author/institution required &amp; content licensed under CC-BY </a:t>
            </a:r>
          </a:p>
          <a:p>
            <a:pPr marL="171450" indent="-171450">
              <a:buFont typeface="Arial" panose="020B0604020202020204" pitchFamily="34" charset="0"/>
              <a:buChar char="•"/>
            </a:pPr>
            <a:r>
              <a:rPr lang="en-IE" dirty="0">
                <a:cs typeface="Calibri"/>
              </a:rPr>
              <a:t>‘Hybrid OA’ not eligible for funding (except through TA/TJ)</a:t>
            </a:r>
          </a:p>
          <a:p>
            <a:pPr marL="0" indent="0">
              <a:buFont typeface="Arial" panose="020B0604020202020204" pitchFamily="34" charset="0"/>
              <a:buNone/>
            </a:pPr>
            <a:endParaRPr lang="en-IE" dirty="0">
              <a:cs typeface="Calibri"/>
            </a:endParaRPr>
          </a:p>
          <a:p>
            <a:r>
              <a:rPr lang="en-IE" b="1" dirty="0">
                <a:cs typeface="Calibri"/>
              </a:rPr>
              <a:t>Plan S</a:t>
            </a:r>
          </a:p>
          <a:p>
            <a:r>
              <a:rPr lang="en-IE" dirty="0">
                <a:cs typeface="Calibri"/>
              </a:rPr>
              <a:t>Plan S, an initiative of </a:t>
            </a:r>
            <a:r>
              <a:rPr lang="en-IE" dirty="0" err="1">
                <a:cs typeface="Calibri"/>
              </a:rPr>
              <a:t>cOALition</a:t>
            </a:r>
            <a:r>
              <a:rPr lang="en-IE" dirty="0">
                <a:cs typeface="Calibri"/>
              </a:rPr>
              <a:t> S, was launched in September 2018 with the goal of achieving full and immediate open access to publications. </a:t>
            </a:r>
            <a:r>
              <a:rPr lang="en-IE" b="1" dirty="0" err="1">
                <a:cs typeface="Calibri"/>
              </a:rPr>
              <a:t>COAlition</a:t>
            </a:r>
            <a:r>
              <a:rPr lang="en-IE" b="1" dirty="0">
                <a:cs typeface="Calibri"/>
              </a:rPr>
              <a:t> S</a:t>
            </a:r>
            <a:r>
              <a:rPr lang="en-IE" dirty="0">
                <a:cs typeface="Calibri"/>
              </a:rPr>
              <a:t> comprises a group of </a:t>
            </a:r>
            <a:r>
              <a:rPr lang="en-IE" b="1" dirty="0">
                <a:cs typeface="Calibri"/>
              </a:rPr>
              <a:t>research funders </a:t>
            </a:r>
            <a:r>
              <a:rPr lang="en-IE" dirty="0">
                <a:cs typeface="Calibri"/>
              </a:rPr>
              <a:t>that has committed to implementing Plan S, and aims to accelerate the transition to a scholarly publishing system characterised by immediate and free online access to scholarly publications.</a:t>
            </a:r>
          </a:p>
        </p:txBody>
      </p:sp>
    </p:spTree>
    <p:extLst>
      <p:ext uri="{BB962C8B-B14F-4D97-AF65-F5344CB8AC3E}">
        <p14:creationId xmlns:p14="http://schemas.microsoft.com/office/powerpoint/2010/main" val="121000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Many funding bodies have signed up to Plan-S which is tightly focused on transition of OA for publications, and of with SFI is a signatory, as are the IRC and HRB.</a:t>
            </a:r>
          </a:p>
          <a:p>
            <a:endParaRPr lang="en-IE" dirty="0"/>
          </a:p>
          <a:p>
            <a:r>
              <a:rPr lang="en-IE" dirty="0"/>
              <a:t>With HORIZON EUROPES ADOPTION OF PLAN S – THIS HAS CHANGED HOW RESEARCH MUST BE CONDUCTED AND SHARED - SFI / IRC / WELCOME ARE ALL signatories</a:t>
            </a:r>
          </a:p>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10</a:t>
            </a:fld>
            <a:endParaRPr lang="en-IE"/>
          </a:p>
        </p:txBody>
      </p:sp>
    </p:spTree>
    <p:extLst>
      <p:ext uri="{BB962C8B-B14F-4D97-AF65-F5344CB8AC3E}">
        <p14:creationId xmlns:p14="http://schemas.microsoft.com/office/powerpoint/2010/main" val="308443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Many funding bodies have signed up to Plan-S which is tightly focused on transition of OA for publications, and of with SFI is a signatory, as are the IRC and HRB.</a:t>
            </a:r>
          </a:p>
          <a:p>
            <a:endParaRPr lang="en-IE" dirty="0"/>
          </a:p>
          <a:p>
            <a:r>
              <a:rPr lang="en-IE" dirty="0"/>
              <a:t>With HORIZON EUROPES ADOPTION OF PLAN S – THIS HAS CHANGED HOW RESEARCH MUST BE CONDUCTED AND SHARED - SFI / IRC / WELCOME ARE ALL signatories</a:t>
            </a:r>
          </a:p>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11</a:t>
            </a:fld>
            <a:endParaRPr lang="en-IE"/>
          </a:p>
        </p:txBody>
      </p:sp>
    </p:spTree>
    <p:extLst>
      <p:ext uri="{BB962C8B-B14F-4D97-AF65-F5344CB8AC3E}">
        <p14:creationId xmlns:p14="http://schemas.microsoft.com/office/powerpoint/2010/main" val="267781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3DC4850-627B-4B31-BFCC-42B6E3607017}" type="slidenum">
              <a:rPr lang="en-IE" smtClean="0"/>
              <a:t>12</a:t>
            </a:fld>
            <a:endParaRPr lang="en-IE"/>
          </a:p>
        </p:txBody>
      </p:sp>
    </p:spTree>
    <p:extLst>
      <p:ext uri="{BB962C8B-B14F-4D97-AF65-F5344CB8AC3E}">
        <p14:creationId xmlns:p14="http://schemas.microsoft.com/office/powerpoint/2010/main" val="347070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e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Master" Target="../slideMasters/slideMaster5.xml"/><Relationship Id="rId14" Type="http://schemas.openxmlformats.org/officeDocument/2006/relationships/image" Target="../media/image5.emf"/></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oleObject" Target="../embeddings/oleObject2.bin"/><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Master" Target="../slideMasters/slideMaster5.xml"/><Relationship Id="rId17" Type="http://schemas.openxmlformats.org/officeDocument/2006/relationships/image" Target="../media/image5.emf"/><Relationship Id="rId2" Type="http://schemas.openxmlformats.org/officeDocument/2006/relationships/tags" Target="../tags/tag10.xml"/><Relationship Id="rId16" Type="http://schemas.openxmlformats.org/officeDocument/2006/relationships/image" Target="../media/image6.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4.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4.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emf"/><Relationship Id="rId5" Type="http://schemas.openxmlformats.org/officeDocument/2006/relationships/tags" Target="../tags/tag24.xml"/><Relationship Id="rId10" Type="http://schemas.openxmlformats.org/officeDocument/2006/relationships/oleObject" Target="../embeddings/oleObject3.bin"/><Relationship Id="rId4" Type="http://schemas.openxmlformats.org/officeDocument/2006/relationships/tags" Target="../tags/tag23.xml"/><Relationship Id="rId9"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4.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emf"/><Relationship Id="rId5" Type="http://schemas.openxmlformats.org/officeDocument/2006/relationships/tags" Target="../tags/tag32.xml"/><Relationship Id="rId10" Type="http://schemas.openxmlformats.org/officeDocument/2006/relationships/oleObject" Target="../embeddings/oleObject4.bin"/><Relationship Id="rId4" Type="http://schemas.openxmlformats.org/officeDocument/2006/relationships/tags" Target="../tags/tag31.xml"/><Relationship Id="rId9"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0.xml"/><Relationship Id="rId7" Type="http://schemas.openxmlformats.org/officeDocument/2006/relationships/oleObject" Target="../embeddings/oleObject5.bin"/><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5.xml"/><Relationship Id="rId5" Type="http://schemas.openxmlformats.org/officeDocument/2006/relationships/tags" Target="../tags/tag42.xml"/><Relationship Id="rId4" Type="http://schemas.openxmlformats.org/officeDocument/2006/relationships/tags" Target="../tags/tag41.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2.emf"/><Relationship Id="rId5" Type="http://schemas.openxmlformats.org/officeDocument/2006/relationships/tags" Target="../tags/tag47.xml"/><Relationship Id="rId10" Type="http://schemas.openxmlformats.org/officeDocument/2006/relationships/oleObject" Target="../embeddings/oleObject6.bin"/><Relationship Id="rId4" Type="http://schemas.openxmlformats.org/officeDocument/2006/relationships/tags" Target="../tags/tag46.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D5D4-DACF-4856-917A-A95B4CEB79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F3F9879-6933-4118-B185-46C9B7BDF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64940B96-32F2-4ED9-B488-EA4FA5583F7D}"/>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7CC270FD-2D7E-4EFA-B97C-F94F995489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726A4B5-B991-479C-B40E-53726A01FBE5}"/>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340680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69B8-29C0-48E3-A218-16874FC785B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C266CAE-4B39-49D4-8B26-E12CA1FA3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4925E1C-7EEB-4360-BFC3-8EAC36694ABE}"/>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0E9DACA7-88E4-4415-B46B-82A7321BE00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D01E3F-6088-4693-A2A0-4E2DF99307F1}"/>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164590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3F9999-CFC1-4F58-8B87-F12D2B735E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D267AD8-057D-48CD-98E0-735D6D7B3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39890D0-FCC8-4EB7-89D8-6CCB4CB08F64}"/>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CDDB6A43-C5C1-4CA2-B3A9-17F69CEAE56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807E0F-28B2-4A26-8EFE-7A7B45892228}"/>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262685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BF94F72D-F463-4478-8ECB-E86CEF8C5CA7}" type="datetime1">
              <a:rPr lang="en-IE" smtClean="0"/>
              <a:t>21/04/2023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7231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2AAA34E-A770-40F9-9077-FE9CA8138B60}" type="datetime1">
              <a:rPr lang="en-IE" smtClean="0"/>
              <a:t>21/04/2023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317017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073F2-7ABE-48B9-AFEC-9DB32AA42DD5}" type="datetime1">
              <a:rPr lang="en-IE" smtClean="0"/>
              <a:t>21/04/2023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14044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2FDA20E2-E7B1-4682-8B84-99F4DC58CA30}" type="datetime1">
              <a:rPr lang="en-IE" smtClean="0"/>
              <a:t>21/04/2023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4180606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4ADF5FE0-D94D-4EEF-843B-5836A8AFB3C0}" type="datetime1">
              <a:rPr lang="en-IE" smtClean="0"/>
              <a:t>21/04/2023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502320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FCDCF3AC-C4B8-4AC9-8329-010C6389324E}" type="datetime1">
              <a:rPr lang="en-IE" smtClean="0"/>
              <a:t>21/04/2023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231718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446E9-F8A0-4AEA-AB1D-2969258BEFFE}" type="datetime1">
              <a:rPr lang="en-IE" smtClean="0"/>
              <a:t>21/04/2023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389767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54DFD-5DC6-4DD6-B19D-CF4675B8C8CE}" type="datetime1">
              <a:rPr lang="en-IE" smtClean="0"/>
              <a:t>21/04/2023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371636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2162-125D-4048-9864-EBA701B5D3B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7DD991C-67AC-4E64-AB43-3474AAB0C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6713CA4-9976-4BEB-8DD2-82D30B68B556}"/>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BAA1A689-4AEE-450C-950C-82CF2C4CFB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68A4C5D-235A-4E0F-86C8-284E885381AF}"/>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4107528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51A3E6-03A4-4F3D-8870-B2356310758E}" type="datetime1">
              <a:rPr lang="en-IE" smtClean="0"/>
              <a:t>21/04/2023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66054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B1F3D9B-2D97-458B-A564-DFF5B0235305}" type="datetime1">
              <a:rPr lang="en-IE" smtClean="0"/>
              <a:t>21/04/2023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3821782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A162F7EC-26EC-46B2-95AA-09EC7209B1D4}" type="datetime1">
              <a:rPr lang="en-IE" smtClean="0"/>
              <a:t>21/04/2023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4E2E1A-F74E-4696-BDBE-96A0324E1B66}" type="slidenum">
              <a:rPr lang="en-IE" smtClean="0"/>
              <a:t>‹#›</a:t>
            </a:fld>
            <a:endParaRPr lang="en-IE"/>
          </a:p>
        </p:txBody>
      </p:sp>
    </p:spTree>
    <p:extLst>
      <p:ext uri="{BB962C8B-B14F-4D97-AF65-F5344CB8AC3E}">
        <p14:creationId xmlns:p14="http://schemas.microsoft.com/office/powerpoint/2010/main" val="2023799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21/04/2023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21/04/2023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21/04/2023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9E684-7139-49A8-A480-05FC534E9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24F99E80-0BD6-4CA7-BA0D-B48BB5EF8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F8A500-0F40-4807-97DD-7151DF530697}"/>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F54C3E2C-E57D-422A-98D3-778FA73955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76D5D6-BF87-4DD5-8700-1D108C19A67E}"/>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1573727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21/04/2023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21/04/2023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3B08C-CE8E-4EE4-B9D9-00B50B5DD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1287D11-3397-4ED2-A40E-4D2955BB5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2251E48D-AA20-437E-B1A2-6A268AC1DBB2}"/>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FB818AA5-6E48-425A-88CD-8444B9BA57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D8252FB-C90D-42DC-9F1B-11694A876824}"/>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3385453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17D4-CC39-427B-AA0C-4BA17DC6D61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1137F69-8165-4C47-9972-B36425F60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3BED6AF-A9F4-44A2-AADF-00B8D4A720A1}"/>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61C837F3-8E5F-428D-99B1-48FAB82AA4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AE6F1CD-16E8-4044-806B-A103150F48D6}"/>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4120695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8730-0780-47D9-AA30-C102D228F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509EC17-76EF-46BF-83D5-A451F2EED8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7D1B98-9FEF-4422-84B2-96650DDF0846}"/>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2AE234D0-BC20-47AC-95A6-823DE379643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FF1ACE-2177-42CC-977E-0261E4A47E41}"/>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680285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C4D1-3F9F-47C2-9EE6-E633381E88B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F60961-97EE-45F9-BB5E-D40E6EFFA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2F69B93-6AF9-4A56-AE2C-6B13319D89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68978A3-CEB9-4D7B-B891-2D55A70FCBDA}"/>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6" name="Footer Placeholder 5">
            <a:extLst>
              <a:ext uri="{FF2B5EF4-FFF2-40B4-BE49-F238E27FC236}">
                <a16:creationId xmlns:a16="http://schemas.microsoft.com/office/drawing/2014/main" id="{10106A96-382E-4833-9420-3F5DE676A45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77AD5E2-5649-41B4-8E46-F629B33401EF}"/>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4194659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D653-4DF9-4F53-B6E5-AB355F884EE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023DCCC-A4C9-417E-AC8B-70182924C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774CC-C225-4416-B557-1655F019B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3F7ED69-573D-44A5-9B0F-2A8277653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CE5ABD-3264-4725-8A2A-1D1FB3B8B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7757369-47EE-4C6A-AD6E-9A147246FF90}"/>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8" name="Footer Placeholder 7">
            <a:extLst>
              <a:ext uri="{FF2B5EF4-FFF2-40B4-BE49-F238E27FC236}">
                <a16:creationId xmlns:a16="http://schemas.microsoft.com/office/drawing/2014/main" id="{EDEA57A8-3B0E-41AB-9533-B3D85CFA144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D1C8771-363A-4B7F-BD24-129BF92C6FDC}"/>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3530277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4E81-D9E0-429A-8FB2-44E61524E5A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B1F0298-35C4-449E-A1BE-DDC94F1C4D3D}"/>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4" name="Footer Placeholder 3">
            <a:extLst>
              <a:ext uri="{FF2B5EF4-FFF2-40B4-BE49-F238E27FC236}">
                <a16:creationId xmlns:a16="http://schemas.microsoft.com/office/drawing/2014/main" id="{D539BA37-21FD-4939-8B3E-88C89732DBF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4FBD47F-9DB1-4D48-9618-D05E858CA47E}"/>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224449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68B7-3074-4373-AD37-C940EF23CD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523B9B0-B293-4974-B7F3-218C48A4B3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8390A99-19AE-46F1-B0C0-1C013AB449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B12976A-0E06-45F8-89AB-0E16C0063857}"/>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6" name="Footer Placeholder 5">
            <a:extLst>
              <a:ext uri="{FF2B5EF4-FFF2-40B4-BE49-F238E27FC236}">
                <a16:creationId xmlns:a16="http://schemas.microsoft.com/office/drawing/2014/main" id="{6C493283-5411-4927-9636-6254504D87B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B72C194-65E1-452C-90FC-B1545B89C5B8}"/>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3440450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AD728-5C3D-4ACB-89DD-886B87D6564C}"/>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3" name="Footer Placeholder 2">
            <a:extLst>
              <a:ext uri="{FF2B5EF4-FFF2-40B4-BE49-F238E27FC236}">
                <a16:creationId xmlns:a16="http://schemas.microsoft.com/office/drawing/2014/main" id="{E5F3E87B-B5F1-4658-8AB3-F76740165F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1D56B18-8F71-4158-BDA9-2AD11432956B}"/>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642039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A78C3-65DF-473B-8DB0-DF1B680E94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F4DBE07-D2D9-494F-BA7D-0CF2EDE34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2AFFF94-6CAC-4B90-B384-F22FA9D55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DAA27-B551-4F5B-BCE1-975BC023DE3B}"/>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6" name="Footer Placeholder 5">
            <a:extLst>
              <a:ext uri="{FF2B5EF4-FFF2-40B4-BE49-F238E27FC236}">
                <a16:creationId xmlns:a16="http://schemas.microsoft.com/office/drawing/2014/main" id="{69EF638C-9B96-47C6-BC1A-BDDF068936C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593672B-42A6-48D6-B137-BF4B3FABD5D0}"/>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3130060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1B9-8465-42BC-9F2C-6375470BE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530C8548-4C6A-47BB-9BEC-01DDA0A8C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EBA5C96-980D-43DD-A485-D993779B1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FB77D-0CC9-453B-BC8B-C189AE3B84A6}"/>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6" name="Footer Placeholder 5">
            <a:extLst>
              <a:ext uri="{FF2B5EF4-FFF2-40B4-BE49-F238E27FC236}">
                <a16:creationId xmlns:a16="http://schemas.microsoft.com/office/drawing/2014/main" id="{EFD6C8CC-124C-456C-AA50-8530E4DBA5E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4B145B7-B8F0-4086-9F0B-8E2068D81EB8}"/>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908332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B5853-6304-4AE7-A6E9-564E85D65A4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15F286-5096-4FFE-A745-A3F30E3B08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A517600-778F-4E9B-8682-51F3530E6CBA}"/>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AE67D595-17FC-4016-88A8-4A40D0A327E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CE1D38-FF0E-45D8-80DE-E28EA1359DAA}"/>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472842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8C68C-F43E-4B96-8B8B-CECAFAA530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6B79918-9BCE-468D-86B1-79DE68B867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7FA3008-66A1-4273-9CDE-A111CDFB9B20}"/>
              </a:ext>
            </a:extLst>
          </p:cNvPr>
          <p:cNvSpPr>
            <a:spLocks noGrp="1"/>
          </p:cNvSpPr>
          <p:nvPr>
            <p:ph type="dt" sz="half" idx="10"/>
          </p:nvPr>
        </p:nvSpPr>
        <p:spPr/>
        <p:txBody>
          <a:body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F0CFEEE0-79BA-4264-BFC1-371E596ABD8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0DD009E-469A-4C39-AB63-CB44C8510AE9}"/>
              </a:ext>
            </a:extLst>
          </p:cNvPr>
          <p:cNvSpPr>
            <a:spLocks noGrp="1"/>
          </p:cNvSpPr>
          <p:nvPr>
            <p:ph type="sldNum" sz="quarter" idx="12"/>
          </p:nvPr>
        </p:nvSpPr>
        <p:spPr/>
        <p:txBody>
          <a:bodyPr/>
          <a:lstStyle/>
          <a:p>
            <a:fld id="{B01B3BAB-C737-46B4-9E6D-DDEF786F209E}" type="slidenum">
              <a:rPr lang="en-IE" smtClean="0"/>
              <a:t>‹#›</a:t>
            </a:fld>
            <a:endParaRPr lang="en-IE"/>
          </a:p>
        </p:txBody>
      </p:sp>
    </p:spTree>
    <p:extLst>
      <p:ext uri="{BB962C8B-B14F-4D97-AF65-F5344CB8AC3E}">
        <p14:creationId xmlns:p14="http://schemas.microsoft.com/office/powerpoint/2010/main" val="3687641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266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A23F52-D7D7-4281-A998-62A5C3D5F85F}" type="datetime1">
              <a:rPr lang="en-US" smtClean="0"/>
              <a:t>4/21/2023</a:t>
            </a:fld>
            <a:endParaRPr lang="en-US"/>
          </a:p>
        </p:txBody>
      </p:sp>
      <p:sp>
        <p:nvSpPr>
          <p:cNvPr id="5" name="Footer Placeholder 4"/>
          <p:cNvSpPr>
            <a:spLocks noGrp="1"/>
          </p:cNvSpPr>
          <p:nvPr>
            <p:ph type="ftr" sz="quarter" idx="11"/>
          </p:nvPr>
        </p:nvSpPr>
        <p:spPr/>
        <p:txBody>
          <a:bodyPr/>
          <a:lstStyle/>
          <a:p>
            <a:r>
              <a:rPr lang="en-GB"/>
              <a:t>Source: Thomson Reuters InCites</a:t>
            </a:r>
            <a:endParaRPr lang="en-US"/>
          </a:p>
        </p:txBody>
      </p:sp>
      <p:sp>
        <p:nvSpPr>
          <p:cNvPr id="6" name="Slide Number Placeholder 5"/>
          <p:cNvSpPr>
            <a:spLocks noGrp="1"/>
          </p:cNvSpPr>
          <p:nvPr>
            <p:ph type="sldNum" sz="quarter" idx="12"/>
          </p:nvPr>
        </p:nvSpPr>
        <p:spPr/>
        <p:txBody>
          <a:bodyPr/>
          <a:lstStyle/>
          <a:p>
            <a:fld id="{564D0634-1A0A-B541-AC05-4EA2F39852A1}" type="slidenum">
              <a:rPr lang="en-US" smtClean="0"/>
              <a:t>‹#›</a:t>
            </a:fld>
            <a:endParaRPr lang="en-US"/>
          </a:p>
        </p:txBody>
      </p:sp>
    </p:spTree>
    <p:extLst>
      <p:ext uri="{BB962C8B-B14F-4D97-AF65-F5344CB8AC3E}">
        <p14:creationId xmlns:p14="http://schemas.microsoft.com/office/powerpoint/2010/main" val="2198771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6350" y="1"/>
            <a:ext cx="12185652"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244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79081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43710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5FEB-5E8E-44AE-B811-403763C7A79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32C67FE-8A61-47CE-9632-1912EB238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8130AB-2A81-4DB2-AA79-F9327012F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BA4CE06-E6C9-4FAD-AEC0-0467FB2DF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2C3C50-7120-40AD-AD50-EC4BACC63B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A66E34F-5ADE-4097-93AD-C84F7827EA2F}"/>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8" name="Footer Placeholder 7">
            <a:extLst>
              <a:ext uri="{FF2B5EF4-FFF2-40B4-BE49-F238E27FC236}">
                <a16:creationId xmlns:a16="http://schemas.microsoft.com/office/drawing/2014/main" id="{A9E8BEB2-C02E-44E1-AB22-B006C7681F6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D960B72-79F1-4B2B-BE59-0E8E353093C9}"/>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235750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85315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1326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00237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37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51034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96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age_Image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10" imgW="287" imgH="287" progId="TCLayout.ActiveDocument.1">
                  <p:embed/>
                </p:oleObj>
              </mc:Choice>
              <mc:Fallback>
                <p:oleObj name="think-cell Slide" r:id="rId10" imgW="287" imgH="287" progId="TCLayout.ActiveDocument.1">
                  <p:embed/>
                  <p:pic>
                    <p:nvPicPr>
                      <p:cNvPr id="2" name="Object 1" hidden="1"/>
                      <p:cNvPicPr/>
                      <p:nvPr/>
                    </p:nvPicPr>
                    <p:blipFill>
                      <a:blip r:embed="rId11"/>
                      <a:stretch>
                        <a:fillRect/>
                      </a:stretch>
                    </p:blipFill>
                    <p:spPr>
                      <a:xfrm>
                        <a:off x="0" y="0"/>
                        <a:ext cx="195384" cy="158750"/>
                      </a:xfrm>
                      <a:prstGeom prst="rect">
                        <a:avLst/>
                      </a:prstGeom>
                    </p:spPr>
                  </p:pic>
                </p:oleObj>
              </mc:Fallback>
            </mc:AlternateContent>
          </a:graphicData>
        </a:graphic>
      </p:graphicFrame>
      <p:sp>
        <p:nvSpPr>
          <p:cNvPr id="18" name="Rectangle 3"/>
          <p:cNvSpPr/>
          <p:nvPr userDrawn="1">
            <p:custDataLst>
              <p:tags r:id="rId2"/>
            </p:custDataLst>
          </p:nvPr>
        </p:nvSpPr>
        <p:spPr>
          <a:xfrm>
            <a:off x="657970" y="420760"/>
            <a:ext cx="11534031"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4" name="Rectangle 3"/>
          <p:cNvSpPr/>
          <p:nvPr userDrawn="1">
            <p:custDataLst>
              <p:tags r:id="rId3"/>
            </p:custDataLst>
          </p:nvPr>
        </p:nvSpPr>
        <p:spPr>
          <a:xfrm>
            <a:off x="-1" y="0"/>
            <a:ext cx="12192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pic>
        <p:nvPicPr>
          <p:cNvPr id="1031" name="Picture 7" descr="C:\~GLUE - Hannah\01. Clients\01. HB\1. Small clients for HB\Projects\BRG Nature research (Antony Johnson) Jul 2016\2. Data and graphics\hodgkin banner_nr_colours_grey.emf"/>
          <p:cNvPicPr>
            <a:picLocks noChangeAspect="1" noChangeArrowheads="1"/>
          </p:cNvPicPr>
          <p:nvPr userDrawn="1">
            <p:custDataLst>
              <p:tags r:id="rId4"/>
            </p:custDataLst>
          </p:nvPr>
        </p:nvPicPr>
        <p:blipFill rotWithShape="1">
          <a:blip r:embed="rId12" cstate="print">
            <a:extLst>
              <a:ext uri="{28A0092B-C50C-407E-A947-70E740481C1C}">
                <a14:useLocalDpi xmlns:a14="http://schemas.microsoft.com/office/drawing/2010/main" val="0"/>
              </a:ext>
            </a:extLst>
          </a:blip>
          <a:srcRect l="4885" t="51825" r="6324" b="38081"/>
          <a:stretch/>
        </p:blipFill>
        <p:spPr bwMode="auto">
          <a:xfrm>
            <a:off x="657969" y="829425"/>
            <a:ext cx="11533292" cy="2063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hasCustomPrompt="1"/>
            <p:custDataLst>
              <p:tags r:id="rId5"/>
            </p:custDataLst>
          </p:nvPr>
        </p:nvSpPr>
        <p:spPr>
          <a:xfrm>
            <a:off x="1014647" y="3155556"/>
            <a:ext cx="4927524" cy="653384"/>
          </a:xfrm>
        </p:spPr>
        <p:txBody>
          <a:bodyPr/>
          <a:lstStyle>
            <a:lvl1pPr>
              <a:defRPr sz="2123" b="1">
                <a:solidFill>
                  <a:schemeClr val="tx1"/>
                </a:solidFill>
              </a:defRPr>
            </a:lvl1pPr>
          </a:lstStyle>
          <a:p>
            <a:r>
              <a:rPr lang="en-US"/>
              <a:t>Online training in scientific writing and publishing</a:t>
            </a:r>
            <a:endParaRPr lang="en-GB"/>
          </a:p>
        </p:txBody>
      </p:sp>
      <p:sp>
        <p:nvSpPr>
          <p:cNvPr id="15" name="Text Placeholder 3"/>
          <p:cNvSpPr>
            <a:spLocks noGrp="1"/>
          </p:cNvSpPr>
          <p:nvPr>
            <p:ph type="body" sz="quarter" idx="12" hasCustomPrompt="1"/>
            <p:custDataLst>
              <p:tags r:id="rId6"/>
            </p:custDataLst>
          </p:nvPr>
        </p:nvSpPr>
        <p:spPr>
          <a:xfrm>
            <a:off x="1016000" y="3936049"/>
            <a:ext cx="4927600" cy="227306"/>
          </a:xfrm>
        </p:spPr>
        <p:txBody>
          <a:bodyPr/>
          <a:lstStyle>
            <a:lvl1pPr>
              <a:spcAft>
                <a:spcPts val="923"/>
              </a:spcAft>
              <a:defRPr sz="1846" b="0">
                <a:solidFill>
                  <a:schemeClr val="accent3"/>
                </a:solidFill>
                <a:latin typeface="+mj-lt"/>
              </a:defRPr>
            </a:lvl1pPr>
            <a:lvl2pPr>
              <a:spcAft>
                <a:spcPts val="923"/>
              </a:spcAft>
              <a:defRPr sz="1477">
                <a:solidFill>
                  <a:schemeClr val="accent3"/>
                </a:solidFill>
                <a:latin typeface="+mj-lt"/>
              </a:defRPr>
            </a:lvl2pPr>
          </a:lstStyle>
          <a:p>
            <a:pPr lvl="1"/>
            <a:r>
              <a:rPr lang="en-US"/>
              <a:t>November 2016</a:t>
            </a:r>
          </a:p>
        </p:txBody>
      </p:sp>
      <p:pic>
        <p:nvPicPr>
          <p:cNvPr id="16" name="Picture 5"/>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877910" y="5928730"/>
            <a:ext cx="3706444"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6" descr="C:\Users\Hannah\AppData\Roaming\Skype\My Skype Received Files\springernature_logo_v02.emf"/>
          <p:cNvPicPr>
            <a:picLocks noChangeAspect="1" noChangeArrowheads="1"/>
          </p:cNvPicPr>
          <p:nvPr userDrawn="1">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664308" y="377218"/>
            <a:ext cx="2792728"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086909"/>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Page_Image oth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13" imgW="287" imgH="287" progId="TCLayout.ActiveDocument.1">
                  <p:embed/>
                </p:oleObj>
              </mc:Choice>
              <mc:Fallback>
                <p:oleObj name="think-cell Slide" r:id="rId13" imgW="287" imgH="287" progId="TCLayout.ActiveDocument.1">
                  <p:embed/>
                  <p:pic>
                    <p:nvPicPr>
                      <p:cNvPr id="2" name="Object 1" hidden="1"/>
                      <p:cNvPicPr/>
                      <p:nvPr/>
                    </p:nvPicPr>
                    <p:blipFill>
                      <a:blip r:embed="rId14"/>
                      <a:stretch>
                        <a:fillRect/>
                      </a:stretch>
                    </p:blipFill>
                    <p:spPr>
                      <a:xfrm>
                        <a:off x="0" y="0"/>
                        <a:ext cx="195384" cy="158750"/>
                      </a:xfrm>
                      <a:prstGeom prst="rect">
                        <a:avLst/>
                      </a:prstGeom>
                    </p:spPr>
                  </p:pic>
                </p:oleObj>
              </mc:Fallback>
            </mc:AlternateContent>
          </a:graphicData>
        </a:graphic>
      </p:graphicFrame>
      <p:sp>
        <p:nvSpPr>
          <p:cNvPr id="18" name="Rectangle 3"/>
          <p:cNvSpPr/>
          <p:nvPr userDrawn="1">
            <p:custDataLst>
              <p:tags r:id="rId2"/>
            </p:custDataLst>
          </p:nvPr>
        </p:nvSpPr>
        <p:spPr>
          <a:xfrm>
            <a:off x="657968" y="420760"/>
            <a:ext cx="11534031"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E6E7E8"/>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1" name="Rectangle 10"/>
          <p:cNvSpPr/>
          <p:nvPr userDrawn="1">
            <p:custDataLst>
              <p:tags r:id="rId3"/>
            </p:custDataLst>
          </p:nvPr>
        </p:nvSpPr>
        <p:spPr>
          <a:xfrm>
            <a:off x="-1" y="0"/>
            <a:ext cx="12192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3" name="Title 1"/>
          <p:cNvSpPr>
            <a:spLocks noGrp="1"/>
          </p:cNvSpPr>
          <p:nvPr>
            <p:ph type="title" hasCustomPrompt="1"/>
            <p:custDataLst>
              <p:tags r:id="rId4"/>
            </p:custDataLst>
          </p:nvPr>
        </p:nvSpPr>
        <p:spPr>
          <a:xfrm>
            <a:off x="1014647" y="3155556"/>
            <a:ext cx="4927524" cy="653384"/>
          </a:xfrm>
        </p:spPr>
        <p:txBody>
          <a:bodyPr/>
          <a:lstStyle>
            <a:lvl1pPr>
              <a:defRPr sz="2123" b="1" baseline="0">
                <a:solidFill>
                  <a:schemeClr val="tx1"/>
                </a:solidFill>
              </a:defRPr>
            </a:lvl1pPr>
          </a:lstStyle>
          <a:p>
            <a:r>
              <a:rPr lang="en-US"/>
              <a:t>Online training in scientific writing and publishing</a:t>
            </a:r>
            <a:endParaRPr lang="en-GB"/>
          </a:p>
        </p:txBody>
      </p:sp>
      <p:sp>
        <p:nvSpPr>
          <p:cNvPr id="15" name="Text Placeholder 3"/>
          <p:cNvSpPr>
            <a:spLocks noGrp="1"/>
          </p:cNvSpPr>
          <p:nvPr>
            <p:ph type="body" sz="quarter" idx="12" hasCustomPrompt="1"/>
            <p:custDataLst>
              <p:tags r:id="rId5"/>
            </p:custDataLst>
          </p:nvPr>
        </p:nvSpPr>
        <p:spPr>
          <a:xfrm>
            <a:off x="1016000" y="3936049"/>
            <a:ext cx="4927600" cy="227306"/>
          </a:xfrm>
        </p:spPr>
        <p:txBody>
          <a:bodyPr/>
          <a:lstStyle>
            <a:lvl1pPr>
              <a:spcAft>
                <a:spcPts val="923"/>
              </a:spcAft>
              <a:defRPr sz="1846" b="0">
                <a:solidFill>
                  <a:schemeClr val="accent3"/>
                </a:solidFill>
                <a:latin typeface="+mj-lt"/>
              </a:defRPr>
            </a:lvl1pPr>
            <a:lvl2pPr>
              <a:spcAft>
                <a:spcPts val="923"/>
              </a:spcAft>
              <a:defRPr sz="1477" baseline="0">
                <a:solidFill>
                  <a:schemeClr val="accent3"/>
                </a:solidFill>
                <a:latin typeface="+mj-lt"/>
              </a:defRPr>
            </a:lvl2pPr>
          </a:lstStyle>
          <a:p>
            <a:pPr lvl="1"/>
            <a:r>
              <a:rPr lang="en-US"/>
              <a:t>November 2016</a:t>
            </a:r>
          </a:p>
        </p:txBody>
      </p:sp>
      <p:pic>
        <p:nvPicPr>
          <p:cNvPr id="16" name="Picture 5"/>
          <p:cNvPicPr>
            <a:picLocks noChangeAspect="1" noChangeArrowheads="1"/>
          </p:cNvPicPr>
          <p:nvPr userDrawn="1">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877910" y="5928730"/>
            <a:ext cx="3706444"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icture Placeholder 4"/>
          <p:cNvSpPr>
            <a:spLocks noGrp="1"/>
          </p:cNvSpPr>
          <p:nvPr>
            <p:ph type="pic" sz="quarter" idx="13" hasCustomPrompt="1"/>
            <p:custDataLst>
              <p:tags r:id="rId7"/>
            </p:custDataLst>
          </p:nvPr>
        </p:nvSpPr>
        <p:spPr>
          <a:xfrm>
            <a:off x="658709" y="829625"/>
            <a:ext cx="11533292" cy="2062800"/>
          </a:xfrm>
          <a:solidFill>
            <a:schemeClr val="accent3"/>
          </a:solidFill>
        </p:spPr>
        <p:txBody>
          <a:bodyPr anchor="ctr" anchorCtr="1">
            <a:noAutofit/>
          </a:bodyPr>
          <a:lstStyle>
            <a:lvl1pPr>
              <a:defRPr>
                <a:solidFill>
                  <a:schemeClr val="bg1"/>
                </a:solidFill>
              </a:defRPr>
            </a:lvl1pPr>
          </a:lstStyle>
          <a:p>
            <a:r>
              <a:rPr lang="en-GB"/>
              <a:t>Click here to add image</a:t>
            </a:r>
          </a:p>
        </p:txBody>
      </p:sp>
      <p:grpSp>
        <p:nvGrpSpPr>
          <p:cNvPr id="17" name="Group 16"/>
          <p:cNvGrpSpPr/>
          <p:nvPr userDrawn="1">
            <p:custDataLst>
              <p:tags r:id="rId8"/>
            </p:custDataLst>
          </p:nvPr>
        </p:nvGrpSpPr>
        <p:grpSpPr>
          <a:xfrm>
            <a:off x="12477016" y="14624"/>
            <a:ext cx="2903659" cy="3385201"/>
            <a:chOff x="10137575" y="14622"/>
            <a:chExt cx="2359223" cy="3385201"/>
          </a:xfrm>
        </p:grpSpPr>
        <p:sp>
          <p:nvSpPr>
            <p:cNvPr id="19" name="TextBox 18"/>
            <p:cNvSpPr txBox="1"/>
            <p:nvPr userDrawn="1">
              <p:custDataLst>
                <p:tags r:id="rId10"/>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defTabSz="844083">
                <a:spcAft>
                  <a:spcPts val="554"/>
                </a:spcAft>
                <a:buFont typeface="+mj-lt"/>
                <a:buNone/>
                <a:defRPr/>
              </a:pPr>
              <a:r>
                <a:rPr lang="en-GB" sz="923" b="1">
                  <a:solidFill>
                    <a:srgbClr val="58635B"/>
                  </a:solidFill>
                </a:rPr>
                <a:t>Updating image</a:t>
              </a:r>
            </a:p>
            <a:p>
              <a:pPr defTabSz="844083">
                <a:spcAft>
                  <a:spcPts val="554"/>
                </a:spcAft>
                <a:buFont typeface="+mj-lt"/>
                <a:buNone/>
                <a:defRPr/>
              </a:pPr>
              <a:r>
                <a:rPr lang="en-NZ" sz="923">
                  <a:solidFill>
                    <a:srgbClr val="58635B"/>
                  </a:solidFill>
                </a:rPr>
                <a:t>To update the background image</a:t>
              </a:r>
              <a:r>
                <a:rPr lang="en-GB" sz="923">
                  <a:solidFill>
                    <a:srgbClr val="58635B"/>
                  </a:solidFill>
                </a:rPr>
                <a:t>, click on the picture placeholder icon</a:t>
              </a:r>
            </a:p>
            <a:p>
              <a:pPr marL="158265" indent="-158265" defTabSz="844083">
                <a:spcAft>
                  <a:spcPts val="554"/>
                </a:spcAft>
                <a:buFont typeface="+mj-lt"/>
                <a:buAutoNum type="arabicPeriod"/>
                <a:defRPr/>
              </a:pPr>
              <a:endParaRPr lang="en-GB" sz="923">
                <a:solidFill>
                  <a:srgbClr val="58635B"/>
                </a:solidFill>
              </a:endParaRPr>
            </a:p>
            <a:p>
              <a:pPr marL="158265" indent="-158265" defTabSz="844083">
                <a:spcAft>
                  <a:spcPts val="554"/>
                </a:spcAft>
                <a:buFont typeface="+mj-lt"/>
                <a:buAutoNum type="arabicPeriod"/>
                <a:defRPr/>
              </a:pPr>
              <a:endParaRPr lang="en-GB" sz="923">
                <a:solidFill>
                  <a:srgbClr val="58635B"/>
                </a:solidFill>
              </a:endParaRPr>
            </a:p>
            <a:p>
              <a:pPr marL="158265" indent="-158265" defTabSz="844083">
                <a:spcAft>
                  <a:spcPts val="554"/>
                </a:spcAft>
                <a:buFont typeface="+mj-lt"/>
                <a:buAutoNum type="arabicPeriod"/>
                <a:defRPr/>
              </a:pPr>
              <a:r>
                <a:rPr lang="en-GB" sz="923">
                  <a:solidFill>
                    <a:srgbClr val="58635B"/>
                  </a:solidFill>
                </a:rPr>
                <a:t>Windows Explorer or Finder will open</a:t>
              </a:r>
            </a:p>
            <a:p>
              <a:pPr marL="158265" indent="-158265" defTabSz="844083">
                <a:spcAft>
                  <a:spcPts val="554"/>
                </a:spcAft>
                <a:buFont typeface="+mj-lt"/>
                <a:buAutoNum type="arabicPeriod"/>
                <a:defRPr/>
              </a:pPr>
              <a:r>
                <a:rPr lang="en-GB" sz="923">
                  <a:solidFill>
                    <a:srgbClr val="58635B"/>
                  </a:solidFill>
                </a:rPr>
                <a:t>Find your required image and click ‘Insert’ </a:t>
              </a:r>
            </a:p>
            <a:p>
              <a:pPr marL="158265" indent="-158265" defTabSz="844083">
                <a:spcAft>
                  <a:spcPts val="554"/>
                </a:spcAft>
                <a:buFont typeface="+mj-lt"/>
                <a:buAutoNum type="arabicPeriod"/>
                <a:defRPr/>
              </a:pPr>
              <a:r>
                <a:rPr lang="en-GB" sz="923">
                  <a:solidFill>
                    <a:srgbClr val="58635B"/>
                  </a:solidFill>
                </a:rPr>
                <a:t>When cover image inserted, right-click in the grey area directly below this text box and select ‘Reset slide’</a:t>
              </a:r>
            </a:p>
            <a:p>
              <a:pPr defTabSz="844083">
                <a:spcAft>
                  <a:spcPts val="554"/>
                </a:spcAft>
                <a:buFont typeface="+mj-lt"/>
                <a:buNone/>
                <a:defRPr/>
              </a:pPr>
              <a:r>
                <a:rPr lang="en-GB" sz="923">
                  <a:solidFill>
                    <a:srgbClr val="58635B"/>
                  </a:solidFill>
                </a:rPr>
                <a:t>NOTE:</a:t>
              </a:r>
            </a:p>
            <a:p>
              <a:pPr defTabSz="844083">
                <a:spcAft>
                  <a:spcPts val="554"/>
                </a:spcAft>
                <a:buFont typeface="+mj-lt"/>
                <a:buNone/>
                <a:defRPr/>
              </a:pPr>
              <a:r>
                <a:rPr lang="en-GB" sz="923">
                  <a:solidFill>
                    <a:srgbClr val="58635B"/>
                  </a:solidFill>
                </a:rPr>
                <a:t>If an image is already in place and you want to change it:</a:t>
              </a:r>
            </a:p>
            <a:p>
              <a:pPr marL="167058" indent="-167058" defTabSz="844083">
                <a:spcAft>
                  <a:spcPts val="554"/>
                </a:spcAft>
                <a:buFont typeface="+mj-lt"/>
                <a:buAutoNum type="arabicPeriod"/>
                <a:defRPr/>
              </a:pPr>
              <a:r>
                <a:rPr lang="en-GB" sz="923">
                  <a:solidFill>
                    <a:srgbClr val="58635B"/>
                  </a:solidFill>
                </a:rPr>
                <a:t>Select the image, and hit your delete key</a:t>
              </a:r>
            </a:p>
            <a:p>
              <a:pPr marL="167058" indent="-167058" defTabSz="844083">
                <a:spcAft>
                  <a:spcPts val="554"/>
                </a:spcAft>
                <a:buFont typeface="+mj-lt"/>
                <a:buAutoNum type="arabicPeriod"/>
                <a:defRPr/>
              </a:pPr>
              <a:r>
                <a:rPr lang="en-GB" sz="923">
                  <a:solidFill>
                    <a:srgbClr val="58635B"/>
                  </a:solidFill>
                </a:rPr>
                <a:t>Follow steps 1-4 above</a:t>
              </a:r>
            </a:p>
          </p:txBody>
        </p:sp>
        <p:pic>
          <p:nvPicPr>
            <p:cNvPr id="20" name="Picture 2"/>
            <p:cNvPicPr>
              <a:picLocks noChangeAspect="1" noChangeArrowheads="1"/>
            </p:cNvPicPr>
            <p:nvPr userDrawn="1">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36" descr="C:\Users\Hannah\AppData\Roaming\Skype\My Skype Received Files\springernature_logo_v02.emf"/>
          <p:cNvPicPr>
            <a:picLocks noChangeAspect="1" noChangeArrowheads="1"/>
          </p:cNvPicPr>
          <p:nvPr userDrawn="1">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664308" y="377218"/>
            <a:ext cx="2792728" cy="15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33285"/>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10" imgW="287" imgH="287" progId="TCLayout.ActiveDocument.1">
                  <p:embed/>
                </p:oleObj>
              </mc:Choice>
              <mc:Fallback>
                <p:oleObj name="think-cell Slide" r:id="rId10" imgW="287" imgH="287" progId="TCLayout.ActiveDocument.1">
                  <p:embed/>
                  <p:pic>
                    <p:nvPicPr>
                      <p:cNvPr id="2" name="Object 1" hidden="1"/>
                      <p:cNvPicPr/>
                      <p:nvPr/>
                    </p:nvPicPr>
                    <p:blipFill>
                      <a:blip r:embed="rId11"/>
                      <a:stretch>
                        <a:fillRect/>
                      </a:stretch>
                    </p:blipFill>
                    <p:spPr>
                      <a:xfrm>
                        <a:off x="0" y="0"/>
                        <a:ext cx="195384" cy="158750"/>
                      </a:xfrm>
                      <a:prstGeom prst="rect">
                        <a:avLst/>
                      </a:prstGeom>
                    </p:spPr>
                  </p:pic>
                </p:oleObj>
              </mc:Fallback>
            </mc:AlternateContent>
          </a:graphicData>
        </a:graphic>
      </p:graphicFrame>
      <p:sp>
        <p:nvSpPr>
          <p:cNvPr id="11" name="Rectangle 3"/>
          <p:cNvSpPr/>
          <p:nvPr userDrawn="1">
            <p:custDataLst>
              <p:tags r:id="rId2"/>
            </p:custDataLst>
          </p:nvPr>
        </p:nvSpPr>
        <p:spPr>
          <a:xfrm>
            <a:off x="657970" y="420760"/>
            <a:ext cx="11534031"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A7A9A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4" name="Freeform 6"/>
          <p:cNvSpPr>
            <a:spLocks/>
          </p:cNvSpPr>
          <p:nvPr userDrawn="1">
            <p:custDataLst>
              <p:tags r:id="rId3"/>
            </p:custDataLst>
          </p:nvPr>
        </p:nvSpPr>
        <p:spPr bwMode="auto">
          <a:xfrm>
            <a:off x="11156462"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3231" numCol="1" anchor="ctr" anchorCtr="1" compatLnSpc="1">
            <a:prstTxWarp prst="textNoShape">
              <a:avLst/>
            </a:prstTxWarp>
          </a:bodyPr>
          <a:lstStyle/>
          <a:p>
            <a:pPr algn="ctr" defTabSz="805610">
              <a:defRPr/>
            </a:pPr>
            <a:fld id="{12E06541-304F-41DA-A076-D86DB9E81A9C}" type="slidenum">
              <a:rPr lang="en-GB" sz="1108" smtClean="0">
                <a:solidFill>
                  <a:srgbClr val="58635B"/>
                </a:solidFill>
              </a:rPr>
              <a:pPr algn="ctr" defTabSz="805610">
                <a:defRPr/>
              </a:pPr>
              <a:t>‹#›</a:t>
            </a:fld>
            <a:endParaRPr lang="en-GB" sz="1108">
              <a:solidFill>
                <a:srgbClr val="58635B"/>
              </a:solidFill>
            </a:endParaRPr>
          </a:p>
        </p:txBody>
      </p:sp>
      <p:sp>
        <p:nvSpPr>
          <p:cNvPr id="13" name="Text Placeholder 10"/>
          <p:cNvSpPr>
            <a:spLocks noGrp="1"/>
          </p:cNvSpPr>
          <p:nvPr>
            <p:ph type="body" sz="quarter" idx="14" hasCustomPrompt="1"/>
            <p:custDataLst>
              <p:tags r:id="rId4"/>
            </p:custDataLst>
          </p:nvPr>
        </p:nvSpPr>
        <p:spPr>
          <a:xfrm>
            <a:off x="1006622" y="4710113"/>
            <a:ext cx="2782277" cy="819150"/>
          </a:xfrm>
        </p:spPr>
        <p:txBody>
          <a:bodyPr wrap="square" anchor="b">
            <a:noAutofit/>
          </a:bodyPr>
          <a:lstStyle>
            <a:lvl1pPr>
              <a:lnSpc>
                <a:spcPct val="100000"/>
              </a:lnSpc>
              <a:spcAft>
                <a:spcPts val="0"/>
              </a:spcAft>
              <a:defRPr sz="7569" b="1">
                <a:solidFill>
                  <a:schemeClr val="bg1"/>
                </a:solidFill>
              </a:defRPr>
            </a:lvl1pPr>
          </a:lstStyle>
          <a:p>
            <a:pPr lvl="0"/>
            <a:r>
              <a:rPr lang="en-US"/>
              <a:t>#.#</a:t>
            </a:r>
          </a:p>
        </p:txBody>
      </p:sp>
      <p:sp>
        <p:nvSpPr>
          <p:cNvPr id="5" name="Title 4"/>
          <p:cNvSpPr>
            <a:spLocks noGrp="1"/>
          </p:cNvSpPr>
          <p:nvPr>
            <p:ph type="title" hasCustomPrompt="1"/>
            <p:custDataLst>
              <p:tags r:id="rId5"/>
            </p:custDataLst>
          </p:nvPr>
        </p:nvSpPr>
        <p:spPr>
          <a:xfrm>
            <a:off x="1014647" y="1052514"/>
            <a:ext cx="6439876" cy="350865"/>
          </a:xfrm>
        </p:spPr>
        <p:txBody>
          <a:bodyPr/>
          <a:lstStyle>
            <a:lvl1pPr>
              <a:lnSpc>
                <a:spcPct val="95000"/>
              </a:lnSpc>
              <a:defRPr baseline="0">
                <a:solidFill>
                  <a:schemeClr val="bg1"/>
                </a:solidFill>
              </a:defRPr>
            </a:lvl1pPr>
          </a:lstStyle>
          <a:p>
            <a:r>
              <a:rPr lang="en-US"/>
              <a:t>Chapter section title</a:t>
            </a:r>
            <a:endParaRPr lang="en-GB"/>
          </a:p>
        </p:txBody>
      </p:sp>
      <p:sp>
        <p:nvSpPr>
          <p:cNvPr id="17" name="Rectangle 16"/>
          <p:cNvSpPr/>
          <p:nvPr userDrawn="1">
            <p:custDataLst>
              <p:tags r:id="rId6"/>
            </p:custDataLst>
          </p:nvPr>
        </p:nvSpPr>
        <p:spPr>
          <a:xfrm>
            <a:off x="658709" y="829625"/>
            <a:ext cx="11533292"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8" name="Rectangle 17"/>
          <p:cNvSpPr/>
          <p:nvPr userDrawn="1">
            <p:custDataLst>
              <p:tags r:id="rId7"/>
            </p:custDataLst>
          </p:nvPr>
        </p:nvSpPr>
        <p:spPr>
          <a:xfrm>
            <a:off x="-1" y="0"/>
            <a:ext cx="12192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pic>
        <p:nvPicPr>
          <p:cNvPr id="10" name="Picture 5"/>
          <p:cNvPicPr>
            <a:picLocks noChangeAspect="1" noChangeArrowheads="1"/>
          </p:cNvPicPr>
          <p:nvPr userDrawn="1">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9797677" y="6354774"/>
            <a:ext cx="1373539"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091738"/>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10" imgW="287" imgH="287" progId="TCLayout.ActiveDocument.1">
                  <p:embed/>
                </p:oleObj>
              </mc:Choice>
              <mc:Fallback>
                <p:oleObj name="think-cell Slide" r:id="rId10" imgW="287" imgH="287" progId="TCLayout.ActiveDocument.1">
                  <p:embed/>
                  <p:pic>
                    <p:nvPicPr>
                      <p:cNvPr id="2" name="Object 1" hidden="1"/>
                      <p:cNvPicPr/>
                      <p:nvPr/>
                    </p:nvPicPr>
                    <p:blipFill>
                      <a:blip r:embed="rId11"/>
                      <a:stretch>
                        <a:fillRect/>
                      </a:stretch>
                    </p:blipFill>
                    <p:spPr>
                      <a:xfrm>
                        <a:off x="0" y="0"/>
                        <a:ext cx="195384" cy="158750"/>
                      </a:xfrm>
                      <a:prstGeom prst="rect">
                        <a:avLst/>
                      </a:prstGeom>
                    </p:spPr>
                  </p:pic>
                </p:oleObj>
              </mc:Fallback>
            </mc:AlternateContent>
          </a:graphicData>
        </a:graphic>
      </p:graphicFrame>
      <p:sp>
        <p:nvSpPr>
          <p:cNvPr id="11" name="Rectangle 3"/>
          <p:cNvSpPr/>
          <p:nvPr userDrawn="1">
            <p:custDataLst>
              <p:tags r:id="rId2"/>
            </p:custDataLst>
          </p:nvPr>
        </p:nvSpPr>
        <p:spPr>
          <a:xfrm>
            <a:off x="657970" y="420760"/>
            <a:ext cx="11534031"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4" name="Freeform 6"/>
          <p:cNvSpPr>
            <a:spLocks/>
          </p:cNvSpPr>
          <p:nvPr userDrawn="1">
            <p:custDataLst>
              <p:tags r:id="rId3"/>
            </p:custDataLst>
          </p:nvPr>
        </p:nvSpPr>
        <p:spPr bwMode="auto">
          <a:xfrm>
            <a:off x="11156462"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rgbClr val="DCDDDE"/>
          </a:solidFill>
          <a:ln>
            <a:noFill/>
          </a:ln>
        </p:spPr>
        <p:txBody>
          <a:bodyPr vert="horz" wrap="none" lIns="0" tIns="0" rIns="0" bIns="33231" numCol="1" anchor="ctr" anchorCtr="1" compatLnSpc="1">
            <a:prstTxWarp prst="textNoShape">
              <a:avLst/>
            </a:prstTxWarp>
          </a:bodyPr>
          <a:lstStyle/>
          <a:p>
            <a:pPr algn="ctr" defTabSz="805610">
              <a:defRPr/>
            </a:pPr>
            <a:fld id="{12E06541-304F-41DA-A076-D86DB9E81A9C}" type="slidenum">
              <a:rPr lang="en-GB" sz="1108" smtClean="0">
                <a:solidFill>
                  <a:srgbClr val="58635B"/>
                </a:solidFill>
              </a:rPr>
              <a:pPr algn="ctr" defTabSz="805610">
                <a:defRPr/>
              </a:pPr>
              <a:t>‹#›</a:t>
            </a:fld>
            <a:endParaRPr lang="en-GB" sz="1108">
              <a:solidFill>
                <a:srgbClr val="58635B"/>
              </a:solidFill>
            </a:endParaRPr>
          </a:p>
        </p:txBody>
      </p:sp>
      <p:sp>
        <p:nvSpPr>
          <p:cNvPr id="13" name="Text Placeholder 10"/>
          <p:cNvSpPr>
            <a:spLocks noGrp="1"/>
          </p:cNvSpPr>
          <p:nvPr>
            <p:ph type="body" sz="quarter" idx="14" hasCustomPrompt="1"/>
            <p:custDataLst>
              <p:tags r:id="rId4"/>
            </p:custDataLst>
          </p:nvPr>
        </p:nvSpPr>
        <p:spPr>
          <a:xfrm>
            <a:off x="1006622" y="4710113"/>
            <a:ext cx="2782277" cy="819150"/>
          </a:xfrm>
        </p:spPr>
        <p:txBody>
          <a:bodyPr wrap="square" anchor="b">
            <a:noAutofit/>
          </a:bodyPr>
          <a:lstStyle>
            <a:lvl1pPr>
              <a:lnSpc>
                <a:spcPct val="100000"/>
              </a:lnSpc>
              <a:spcAft>
                <a:spcPts val="0"/>
              </a:spcAft>
              <a:defRPr sz="7569" b="1">
                <a:solidFill>
                  <a:schemeClr val="bg1"/>
                </a:solidFill>
              </a:defRPr>
            </a:lvl1pPr>
          </a:lstStyle>
          <a:p>
            <a:pPr lvl="0"/>
            <a:r>
              <a:rPr lang="en-US"/>
              <a:t>#.#</a:t>
            </a:r>
          </a:p>
        </p:txBody>
      </p:sp>
      <p:sp>
        <p:nvSpPr>
          <p:cNvPr id="5" name="Title 4"/>
          <p:cNvSpPr>
            <a:spLocks noGrp="1"/>
          </p:cNvSpPr>
          <p:nvPr>
            <p:ph type="title" hasCustomPrompt="1"/>
            <p:custDataLst>
              <p:tags r:id="rId5"/>
            </p:custDataLst>
          </p:nvPr>
        </p:nvSpPr>
        <p:spPr>
          <a:xfrm>
            <a:off x="1014647" y="1052514"/>
            <a:ext cx="6439876" cy="350865"/>
          </a:xfrm>
        </p:spPr>
        <p:txBody>
          <a:bodyPr/>
          <a:lstStyle>
            <a:lvl1pPr>
              <a:lnSpc>
                <a:spcPct val="95000"/>
              </a:lnSpc>
              <a:defRPr baseline="0">
                <a:solidFill>
                  <a:schemeClr val="bg1"/>
                </a:solidFill>
              </a:defRPr>
            </a:lvl1pPr>
          </a:lstStyle>
          <a:p>
            <a:r>
              <a:rPr lang="en-US"/>
              <a:t>Chapter section title</a:t>
            </a:r>
            <a:endParaRPr lang="en-GB"/>
          </a:p>
        </p:txBody>
      </p:sp>
      <p:sp>
        <p:nvSpPr>
          <p:cNvPr id="16" name="Rectangle 15"/>
          <p:cNvSpPr/>
          <p:nvPr userDrawn="1">
            <p:custDataLst>
              <p:tags r:id="rId6"/>
            </p:custDataLst>
          </p:nvPr>
        </p:nvSpPr>
        <p:spPr>
          <a:xfrm>
            <a:off x="657970" y="829625"/>
            <a:ext cx="11533292" cy="20628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8" name="Rectangle 17"/>
          <p:cNvSpPr/>
          <p:nvPr userDrawn="1">
            <p:custDataLst>
              <p:tags r:id="rId7"/>
            </p:custDataLst>
          </p:nvPr>
        </p:nvSpPr>
        <p:spPr>
          <a:xfrm>
            <a:off x="-1" y="0"/>
            <a:ext cx="12192001"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pic>
        <p:nvPicPr>
          <p:cNvPr id="10" name="Picture 5"/>
          <p:cNvPicPr>
            <a:picLocks noChangeAspect="1" noChangeArrowheads="1"/>
          </p:cNvPicPr>
          <p:nvPr userDrawn="1">
            <p:custDataLst>
              <p:tags r:id="rId8"/>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9797677" y="6354774"/>
            <a:ext cx="1373539" cy="15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154646"/>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D278-17FF-4E19-8F11-84E5263C69E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D85D1002-0C55-43D9-BAF1-A4245D905692}"/>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4" name="Footer Placeholder 3">
            <a:extLst>
              <a:ext uri="{FF2B5EF4-FFF2-40B4-BE49-F238E27FC236}">
                <a16:creationId xmlns:a16="http://schemas.microsoft.com/office/drawing/2014/main" id="{CC3A35BD-8A20-4EE9-B17D-21A64C9262B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A82B160-31C4-4108-A194-BAB877273B06}"/>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3206330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1016001" y="1436690"/>
            <a:ext cx="10140463" cy="137165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a:xfrm>
            <a:off x="1016001" y="397100"/>
            <a:ext cx="10140463" cy="651460"/>
          </a:xfrm>
        </p:spPr>
        <p:txBody>
          <a:bodyPr>
            <a:spAutoFit/>
          </a:bodyPr>
          <a:lstStyle/>
          <a:p>
            <a:r>
              <a:rPr lang="en-US"/>
              <a:t>Click to edit Master title style</a:t>
            </a:r>
            <a:endParaRPr lang="en-GB"/>
          </a:p>
        </p:txBody>
      </p:sp>
    </p:spTree>
    <p:extLst>
      <p:ext uri="{BB962C8B-B14F-4D97-AF65-F5344CB8AC3E}">
        <p14:creationId xmlns:p14="http://schemas.microsoft.com/office/powerpoint/2010/main" val="4087693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1015697" y="1436690"/>
            <a:ext cx="4854828" cy="137165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0"/>
          <p:cNvSpPr>
            <a:spLocks noGrp="1"/>
          </p:cNvSpPr>
          <p:nvPr>
            <p:ph type="body" sz="quarter" idx="15"/>
          </p:nvPr>
        </p:nvSpPr>
        <p:spPr>
          <a:xfrm>
            <a:off x="6301637" y="1436690"/>
            <a:ext cx="4854828" cy="137165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a:xfrm>
            <a:off x="1016001" y="397100"/>
            <a:ext cx="10140463" cy="651460"/>
          </a:xfrm>
        </p:spPr>
        <p:txBody>
          <a:bodyPr>
            <a:spAutoFit/>
          </a:bodyPr>
          <a:lstStyle/>
          <a:p>
            <a:r>
              <a:rPr lang="en-US"/>
              <a:t>Click to edit Master title style</a:t>
            </a:r>
            <a:endParaRPr lang="en-GB"/>
          </a:p>
        </p:txBody>
      </p:sp>
    </p:spTree>
    <p:extLst>
      <p:ext uri="{BB962C8B-B14F-4D97-AF65-F5344CB8AC3E}">
        <p14:creationId xmlns:p14="http://schemas.microsoft.com/office/powerpoint/2010/main" val="1867913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1016001" y="397100"/>
            <a:ext cx="10140463" cy="651460"/>
          </a:xfrm>
        </p:spPr>
        <p:txBody>
          <a:bodyPr>
            <a:spAutoFit/>
          </a:bodyPr>
          <a:lstStyle/>
          <a:p>
            <a:r>
              <a:rPr lang="en-US"/>
              <a:t>Click to edit Master title style</a:t>
            </a:r>
            <a:endParaRPr lang="en-GB"/>
          </a:p>
        </p:txBody>
      </p:sp>
      <p:sp>
        <p:nvSpPr>
          <p:cNvPr id="8" name="Text Placeholder 10"/>
          <p:cNvSpPr>
            <a:spLocks noGrp="1"/>
          </p:cNvSpPr>
          <p:nvPr>
            <p:ph type="body" sz="quarter" idx="14"/>
          </p:nvPr>
        </p:nvSpPr>
        <p:spPr>
          <a:xfrm>
            <a:off x="1016000" y="1436689"/>
            <a:ext cx="3079261" cy="1842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10"/>
          <p:cNvSpPr>
            <a:spLocks noGrp="1"/>
          </p:cNvSpPr>
          <p:nvPr>
            <p:ph type="body" sz="quarter" idx="15"/>
          </p:nvPr>
        </p:nvSpPr>
        <p:spPr>
          <a:xfrm>
            <a:off x="4538786" y="1436689"/>
            <a:ext cx="3079261" cy="1842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p:cNvSpPr>
            <a:spLocks noGrp="1"/>
          </p:cNvSpPr>
          <p:nvPr>
            <p:ph type="body" sz="quarter" idx="16"/>
          </p:nvPr>
        </p:nvSpPr>
        <p:spPr>
          <a:xfrm>
            <a:off x="8061570" y="1436689"/>
            <a:ext cx="3079261" cy="1842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3063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6291515" y="1436688"/>
            <a:ext cx="4856123" cy="255776"/>
          </a:xfrm>
          <a:solidFill>
            <a:schemeClr val="bg2"/>
          </a:solidFill>
        </p:spPr>
        <p:txBody>
          <a:bodyPr/>
          <a:lstStyle/>
          <a:p>
            <a:r>
              <a:rPr lang="en-US"/>
              <a:t>Click icon to add picture</a:t>
            </a:r>
            <a:endParaRPr lang="en-GB"/>
          </a:p>
        </p:txBody>
      </p:sp>
      <p:sp>
        <p:nvSpPr>
          <p:cNvPr id="4" name="Title 3"/>
          <p:cNvSpPr>
            <a:spLocks noGrp="1"/>
          </p:cNvSpPr>
          <p:nvPr>
            <p:ph type="title"/>
          </p:nvPr>
        </p:nvSpPr>
        <p:spPr>
          <a:xfrm>
            <a:off x="1016001" y="397100"/>
            <a:ext cx="10140463" cy="651460"/>
          </a:xfrm>
        </p:spPr>
        <p:txBody>
          <a:bodyPr>
            <a:spAutoFit/>
          </a:bodyPr>
          <a:lstStyle/>
          <a:p>
            <a:r>
              <a:rPr lang="en-US"/>
              <a:t>Click to edit Master title style</a:t>
            </a:r>
            <a:endParaRPr lang="en-GB"/>
          </a:p>
        </p:txBody>
      </p:sp>
      <p:sp>
        <p:nvSpPr>
          <p:cNvPr id="8" name="Text Placeholder 10"/>
          <p:cNvSpPr>
            <a:spLocks noGrp="1"/>
          </p:cNvSpPr>
          <p:nvPr>
            <p:ph type="body" sz="quarter" idx="14"/>
          </p:nvPr>
        </p:nvSpPr>
        <p:spPr>
          <a:xfrm>
            <a:off x="1016000" y="1436690"/>
            <a:ext cx="4856123" cy="137165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5" name="Group 4"/>
          <p:cNvGrpSpPr/>
          <p:nvPr userDrawn="1"/>
        </p:nvGrpSpPr>
        <p:grpSpPr>
          <a:xfrm>
            <a:off x="12477016" y="2364726"/>
            <a:ext cx="2903659" cy="3385201"/>
            <a:chOff x="10137575" y="14622"/>
            <a:chExt cx="2359223" cy="3385201"/>
          </a:xfrm>
        </p:grpSpPr>
        <p:sp>
          <p:nvSpPr>
            <p:cNvPr id="6" name="TextBox 5"/>
            <p:cNvSpPr txBox="1"/>
            <p:nvPr userDrawn="1">
              <p:custDataLst>
                <p:tags r:id="rId1"/>
              </p:custDataLst>
            </p:nvPr>
          </p:nvSpPr>
          <p:spPr>
            <a:xfrm>
              <a:off x="10137575" y="14622"/>
              <a:ext cx="2359223" cy="3385201"/>
            </a:xfrm>
            <a:prstGeom prst="rect">
              <a:avLst/>
            </a:prstGeom>
            <a:solidFill>
              <a:schemeClr val="bg2"/>
            </a:solidFill>
            <a:ln w="9525">
              <a:noFill/>
              <a:miter lim="800000"/>
              <a:headEnd/>
              <a:tailEnd/>
            </a:ln>
            <a:effectLst/>
          </p:spPr>
          <p:txBody>
            <a:bodyPr lIns="36000" tIns="36000" rIns="36000" bIns="36000"/>
            <a:lstStyle/>
            <a:p>
              <a:pPr defTabSz="844083">
                <a:spcAft>
                  <a:spcPts val="554"/>
                </a:spcAft>
                <a:buFont typeface="+mj-lt"/>
                <a:buNone/>
                <a:defRPr/>
              </a:pPr>
              <a:r>
                <a:rPr lang="en-GB" sz="923" b="1">
                  <a:solidFill>
                    <a:srgbClr val="58635B"/>
                  </a:solidFill>
                </a:rPr>
                <a:t>Updating image</a:t>
              </a:r>
            </a:p>
            <a:p>
              <a:pPr defTabSz="844083">
                <a:spcAft>
                  <a:spcPts val="554"/>
                </a:spcAft>
                <a:buFont typeface="+mj-lt"/>
                <a:buNone/>
                <a:defRPr/>
              </a:pPr>
              <a:r>
                <a:rPr lang="en-NZ" sz="923">
                  <a:solidFill>
                    <a:srgbClr val="58635B"/>
                  </a:solidFill>
                </a:rPr>
                <a:t>To update the background image</a:t>
              </a:r>
              <a:r>
                <a:rPr lang="en-GB" sz="923">
                  <a:solidFill>
                    <a:srgbClr val="58635B"/>
                  </a:solidFill>
                </a:rPr>
                <a:t>, click on the picture placeholder icon</a:t>
              </a:r>
            </a:p>
            <a:p>
              <a:pPr marL="158265" indent="-158265" defTabSz="844083">
                <a:spcAft>
                  <a:spcPts val="554"/>
                </a:spcAft>
                <a:buFont typeface="+mj-lt"/>
                <a:buAutoNum type="arabicPeriod"/>
                <a:defRPr/>
              </a:pPr>
              <a:endParaRPr lang="en-GB" sz="923">
                <a:solidFill>
                  <a:srgbClr val="58635B"/>
                </a:solidFill>
              </a:endParaRPr>
            </a:p>
            <a:p>
              <a:pPr marL="158265" indent="-158265" defTabSz="844083">
                <a:spcAft>
                  <a:spcPts val="554"/>
                </a:spcAft>
                <a:buFont typeface="+mj-lt"/>
                <a:buAutoNum type="arabicPeriod"/>
                <a:defRPr/>
              </a:pPr>
              <a:endParaRPr lang="en-GB" sz="923">
                <a:solidFill>
                  <a:srgbClr val="58635B"/>
                </a:solidFill>
              </a:endParaRPr>
            </a:p>
            <a:p>
              <a:pPr marL="158265" indent="-158265" defTabSz="844083">
                <a:spcAft>
                  <a:spcPts val="554"/>
                </a:spcAft>
                <a:buFont typeface="+mj-lt"/>
                <a:buAutoNum type="arabicPeriod"/>
                <a:defRPr/>
              </a:pPr>
              <a:r>
                <a:rPr lang="en-GB" sz="923">
                  <a:solidFill>
                    <a:srgbClr val="58635B"/>
                  </a:solidFill>
                </a:rPr>
                <a:t>Windows Explorer or Finder will open</a:t>
              </a:r>
            </a:p>
            <a:p>
              <a:pPr marL="158265" indent="-158265" defTabSz="844083">
                <a:spcAft>
                  <a:spcPts val="554"/>
                </a:spcAft>
                <a:buFont typeface="+mj-lt"/>
                <a:buAutoNum type="arabicPeriod"/>
                <a:defRPr/>
              </a:pPr>
              <a:r>
                <a:rPr lang="en-GB" sz="923">
                  <a:solidFill>
                    <a:srgbClr val="58635B"/>
                  </a:solidFill>
                </a:rPr>
                <a:t>Find your required image and click ‘Insert’ </a:t>
              </a:r>
            </a:p>
            <a:p>
              <a:pPr marL="158265" indent="-158265" defTabSz="844083">
                <a:spcAft>
                  <a:spcPts val="554"/>
                </a:spcAft>
                <a:buFont typeface="+mj-lt"/>
                <a:buAutoNum type="arabicPeriod"/>
                <a:defRPr/>
              </a:pPr>
              <a:r>
                <a:rPr lang="en-GB" sz="923">
                  <a:solidFill>
                    <a:srgbClr val="58635B"/>
                  </a:solidFill>
                </a:rPr>
                <a:t>When cover image inserted, right-click in the grey area directly below this text box and select ‘Reset slide’</a:t>
              </a:r>
            </a:p>
            <a:p>
              <a:pPr defTabSz="844083">
                <a:spcAft>
                  <a:spcPts val="554"/>
                </a:spcAft>
                <a:buFont typeface="+mj-lt"/>
                <a:buNone/>
                <a:defRPr/>
              </a:pPr>
              <a:r>
                <a:rPr lang="en-GB" sz="923">
                  <a:solidFill>
                    <a:srgbClr val="58635B"/>
                  </a:solidFill>
                </a:rPr>
                <a:t>NOTE:</a:t>
              </a:r>
            </a:p>
            <a:p>
              <a:pPr defTabSz="844083">
                <a:spcAft>
                  <a:spcPts val="554"/>
                </a:spcAft>
                <a:buFont typeface="+mj-lt"/>
                <a:buNone/>
                <a:defRPr/>
              </a:pPr>
              <a:r>
                <a:rPr lang="en-GB" sz="923">
                  <a:solidFill>
                    <a:srgbClr val="58635B"/>
                  </a:solidFill>
                </a:rPr>
                <a:t>If an image is already in place and you want to change it:</a:t>
              </a:r>
            </a:p>
            <a:p>
              <a:pPr marL="167058" indent="-167058" defTabSz="844083">
                <a:spcAft>
                  <a:spcPts val="554"/>
                </a:spcAft>
                <a:buFont typeface="+mj-lt"/>
                <a:buAutoNum type="arabicPeriod"/>
                <a:defRPr/>
              </a:pPr>
              <a:r>
                <a:rPr lang="en-GB" sz="923">
                  <a:solidFill>
                    <a:srgbClr val="58635B"/>
                  </a:solidFill>
                </a:rPr>
                <a:t>Select the image, and hit your delete key</a:t>
              </a:r>
            </a:p>
            <a:p>
              <a:pPr marL="167058" indent="-167058" defTabSz="844083">
                <a:spcAft>
                  <a:spcPts val="554"/>
                </a:spcAft>
                <a:buFont typeface="+mj-lt"/>
                <a:buAutoNum type="arabicPeriod"/>
                <a:defRPr/>
              </a:pPr>
              <a:r>
                <a:rPr lang="en-GB" sz="923">
                  <a:solidFill>
                    <a:srgbClr val="58635B"/>
                  </a:solidFill>
                </a:rPr>
                <a:t>Follow steps 1-4 above</a:t>
              </a:r>
            </a:p>
          </p:txBody>
        </p:sp>
        <p:pic>
          <p:nvPicPr>
            <p:cNvPr id="7" name="Picture 2"/>
            <p:cNvPicPr>
              <a:picLocks noChangeAspect="1" noChangeArrowheads="1"/>
            </p:cNvPicPr>
            <p:nvPr userDrawn="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10253954" y="676295"/>
              <a:ext cx="2857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900269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1016001" y="397100"/>
            <a:ext cx="10140463" cy="651460"/>
          </a:xfrm>
        </p:spPr>
        <p:txBody>
          <a:bodyPr>
            <a:spAutoFit/>
          </a:bodyPr>
          <a:lstStyle/>
          <a:p>
            <a:r>
              <a:rPr lang="en-US"/>
              <a:t>Click to edit Master title style</a:t>
            </a:r>
            <a:endParaRPr lang="en-GB"/>
          </a:p>
        </p:txBody>
      </p:sp>
    </p:spTree>
    <p:extLst>
      <p:ext uri="{BB962C8B-B14F-4D97-AF65-F5344CB8AC3E}">
        <p14:creationId xmlns:p14="http://schemas.microsoft.com/office/powerpoint/2010/main" val="3056378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7" imgW="287" imgH="287" progId="TCLayout.ActiveDocument.1">
                  <p:embed/>
                </p:oleObj>
              </mc:Choice>
              <mc:Fallback>
                <p:oleObj name="think-cell Slide" r:id="rId7" imgW="287" imgH="287" progId="TCLayout.ActiveDocument.1">
                  <p:embed/>
                  <p:pic>
                    <p:nvPicPr>
                      <p:cNvPr id="6" name="Object 5" hidden="1"/>
                      <p:cNvPicPr/>
                      <p:nvPr/>
                    </p:nvPicPr>
                    <p:blipFill>
                      <a:blip r:embed="rId8"/>
                      <a:stretch>
                        <a:fillRect/>
                      </a:stretch>
                    </p:blipFill>
                    <p:spPr>
                      <a:xfrm>
                        <a:off x="0" y="0"/>
                        <a:ext cx="195384" cy="158750"/>
                      </a:xfrm>
                      <a:prstGeom prst="rect">
                        <a:avLst/>
                      </a:prstGeom>
                    </p:spPr>
                  </p:pic>
                </p:oleObj>
              </mc:Fallback>
            </mc:AlternateContent>
          </a:graphicData>
        </a:graphic>
      </p:graphicFrame>
      <p:sp>
        <p:nvSpPr>
          <p:cNvPr id="13" name="Rectangle 3"/>
          <p:cNvSpPr/>
          <p:nvPr userDrawn="1">
            <p:custDataLst>
              <p:tags r:id="rId2"/>
            </p:custDataLst>
          </p:nvPr>
        </p:nvSpPr>
        <p:spPr>
          <a:xfrm>
            <a:off x="657970" y="-13580"/>
            <a:ext cx="11562167"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6" name="Freeform 6"/>
          <p:cNvSpPr>
            <a:spLocks/>
          </p:cNvSpPr>
          <p:nvPr userDrawn="1">
            <p:custDataLst>
              <p:tags r:id="rId3"/>
            </p:custDataLst>
          </p:nvPr>
        </p:nvSpPr>
        <p:spPr bwMode="auto">
          <a:xfrm>
            <a:off x="11156462"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3231" numCol="1" anchor="ctr" anchorCtr="1" compatLnSpc="1">
            <a:prstTxWarp prst="textNoShape">
              <a:avLst/>
            </a:prstTxWarp>
          </a:bodyPr>
          <a:lstStyle/>
          <a:p>
            <a:pPr algn="ctr" defTabSz="805610">
              <a:defRPr/>
            </a:pPr>
            <a:fld id="{12E06541-304F-41DA-A076-D86DB9E81A9C}" type="slidenum">
              <a:rPr lang="en-GB" sz="1108" smtClean="0">
                <a:solidFill>
                  <a:srgbClr val="58635B"/>
                </a:solidFill>
              </a:rPr>
              <a:pPr algn="ctr" defTabSz="805610">
                <a:defRPr/>
              </a:pPr>
              <a:t>‹#›</a:t>
            </a:fld>
            <a:endParaRPr lang="en-GB" sz="1108">
              <a:solidFill>
                <a:srgbClr val="58635B"/>
              </a:solidFill>
            </a:endParaRPr>
          </a:p>
        </p:txBody>
      </p:sp>
      <p:sp>
        <p:nvSpPr>
          <p:cNvPr id="3" name="Title 2"/>
          <p:cNvSpPr>
            <a:spLocks noGrp="1"/>
          </p:cNvSpPr>
          <p:nvPr>
            <p:ph type="title" hasCustomPrompt="1"/>
            <p:custDataLst>
              <p:tags r:id="rId4"/>
            </p:custDataLst>
          </p:nvPr>
        </p:nvSpPr>
        <p:spPr/>
        <p:txBody>
          <a:bodyPr/>
          <a:lstStyle>
            <a:lvl1pPr>
              <a:defRPr baseline="0"/>
            </a:lvl1pPr>
          </a:lstStyle>
          <a:p>
            <a:r>
              <a:rPr lang="en-US"/>
              <a:t>Statement/quote slide</a:t>
            </a:r>
            <a:endParaRPr lang="en-GB"/>
          </a:p>
        </p:txBody>
      </p:sp>
      <p:sp>
        <p:nvSpPr>
          <p:cNvPr id="5" name="Text Placeholder 4"/>
          <p:cNvSpPr>
            <a:spLocks noGrp="1"/>
          </p:cNvSpPr>
          <p:nvPr>
            <p:ph type="body" sz="quarter" idx="10" hasCustomPrompt="1"/>
            <p:custDataLst>
              <p:tags r:id="rId5"/>
            </p:custDataLst>
          </p:nvPr>
        </p:nvSpPr>
        <p:spPr>
          <a:xfrm>
            <a:off x="1016000" y="1444626"/>
            <a:ext cx="9127384" cy="1253933"/>
          </a:xfrm>
        </p:spPr>
        <p:txBody>
          <a:bodyPr/>
          <a:lstStyle>
            <a:lvl1pPr>
              <a:defRPr b="0"/>
            </a:lvl1pPr>
            <a:lvl2pPr marL="202228" indent="-202228">
              <a:buClr>
                <a:schemeClr val="tx2"/>
              </a:buClr>
              <a:buFont typeface="Calibri" panose="020F0502020204030204" pitchFamily="34" charset="0"/>
              <a:buChar char="•"/>
              <a:defRPr baseline="0"/>
            </a:lvl2pPr>
            <a:lvl3pPr marL="411784" indent="-205159">
              <a:defRPr baseline="0"/>
            </a:lvl3pPr>
            <a:lvl4pPr marL="0" indent="0">
              <a:buNone/>
              <a:defRPr b="1"/>
            </a:lvl4pPr>
          </a:lstStyle>
          <a:p>
            <a:pPr lvl="0"/>
            <a:r>
              <a:rPr lang="en-US"/>
              <a:t>Statement/quote text</a:t>
            </a:r>
          </a:p>
          <a:p>
            <a:pPr lvl="1"/>
            <a:r>
              <a:rPr lang="en-US"/>
              <a:t>Bullet level 1</a:t>
            </a:r>
          </a:p>
          <a:p>
            <a:pPr lvl="2"/>
            <a:r>
              <a:rPr lang="en-US"/>
              <a:t>Bullet level 2</a:t>
            </a:r>
          </a:p>
          <a:p>
            <a:pPr lvl="3"/>
            <a:r>
              <a:rPr lang="en-US"/>
              <a:t>Author of statement</a:t>
            </a:r>
            <a:endParaRPr lang="en-GB"/>
          </a:p>
        </p:txBody>
      </p:sp>
    </p:spTree>
    <p:extLst>
      <p:ext uri="{BB962C8B-B14F-4D97-AF65-F5344CB8AC3E}">
        <p14:creationId xmlns:p14="http://schemas.microsoft.com/office/powerpoint/2010/main" val="2283602338"/>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page 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name="think-cell Slide" r:id="rId10" imgW="287" imgH="287" progId="TCLayout.ActiveDocument.1">
                  <p:embed/>
                </p:oleObj>
              </mc:Choice>
              <mc:Fallback>
                <p:oleObj name="think-cell Slide" r:id="rId10" imgW="287" imgH="287" progId="TCLayout.ActiveDocument.1">
                  <p:embed/>
                  <p:pic>
                    <p:nvPicPr>
                      <p:cNvPr id="6" name="Object 5" hidden="1"/>
                      <p:cNvPicPr/>
                      <p:nvPr/>
                    </p:nvPicPr>
                    <p:blipFill>
                      <a:blip r:embed="rId11"/>
                      <a:stretch>
                        <a:fillRect/>
                      </a:stretch>
                    </p:blipFill>
                    <p:spPr>
                      <a:xfrm>
                        <a:off x="0" y="0"/>
                        <a:ext cx="195384" cy="158750"/>
                      </a:xfrm>
                      <a:prstGeom prst="rect">
                        <a:avLst/>
                      </a:prstGeom>
                    </p:spPr>
                  </p:pic>
                </p:oleObj>
              </mc:Fallback>
            </mc:AlternateContent>
          </a:graphicData>
        </a:graphic>
      </p:graphicFrame>
      <p:sp>
        <p:nvSpPr>
          <p:cNvPr id="9" name="Rectangle 8"/>
          <p:cNvSpPr/>
          <p:nvPr userDrawn="1">
            <p:custDataLst>
              <p:tags r:id="rId2"/>
            </p:custDataLst>
          </p:nvPr>
        </p:nvSpPr>
        <p:spPr>
          <a:xfrm>
            <a:off x="9472247" y="6092827"/>
            <a:ext cx="2297723" cy="61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3" name="Rectangle 3"/>
          <p:cNvSpPr/>
          <p:nvPr userDrawn="1">
            <p:custDataLst>
              <p:tags r:id="rId3"/>
            </p:custDataLst>
          </p:nvPr>
        </p:nvSpPr>
        <p:spPr>
          <a:xfrm>
            <a:off x="657970" y="-13580"/>
            <a:ext cx="11562167" cy="610671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6110526"/>
              <a:gd name="connsiteX1" fmla="*/ 9371400 w 9371400"/>
              <a:gd name="connsiteY1" fmla="*/ 15240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110526"/>
              <a:gd name="connsiteX1" fmla="*/ 9371400 w 9371400"/>
              <a:gd name="connsiteY1" fmla="*/ 19050 h 6110526"/>
              <a:gd name="connsiteX2" fmla="*/ 9371400 w 9371400"/>
              <a:gd name="connsiteY2" fmla="*/ 3656014 h 6110526"/>
              <a:gd name="connsiteX3" fmla="*/ 773906 w 9371400"/>
              <a:gd name="connsiteY3" fmla="*/ 6088855 h 6110526"/>
              <a:gd name="connsiteX4" fmla="*/ 535782 w 9371400"/>
              <a:gd name="connsiteY4" fmla="*/ 6106318 h 6110526"/>
              <a:gd name="connsiteX5" fmla="*/ 198438 w 9371400"/>
              <a:gd name="connsiteY5" fmla="*/ 5945188 h 6110526"/>
              <a:gd name="connsiteX6" fmla="*/ 0 w 9371400"/>
              <a:gd name="connsiteY6" fmla="*/ 5475289 h 6110526"/>
              <a:gd name="connsiteX7" fmla="*/ 0 w 9371400"/>
              <a:gd name="connsiteY7" fmla="*/ 0 h 6110526"/>
              <a:gd name="connsiteX0" fmla="*/ 0 w 9371400"/>
              <a:gd name="connsiteY0" fmla="*/ 0 h 6096012"/>
              <a:gd name="connsiteX1" fmla="*/ 9371400 w 9371400"/>
              <a:gd name="connsiteY1" fmla="*/ 4536 h 6096012"/>
              <a:gd name="connsiteX2" fmla="*/ 9371400 w 9371400"/>
              <a:gd name="connsiteY2" fmla="*/ 3641500 h 6096012"/>
              <a:gd name="connsiteX3" fmla="*/ 773906 w 9371400"/>
              <a:gd name="connsiteY3" fmla="*/ 6074341 h 6096012"/>
              <a:gd name="connsiteX4" fmla="*/ 535782 w 9371400"/>
              <a:gd name="connsiteY4" fmla="*/ 6091804 h 6096012"/>
              <a:gd name="connsiteX5" fmla="*/ 198438 w 9371400"/>
              <a:gd name="connsiteY5" fmla="*/ 5930674 h 6096012"/>
              <a:gd name="connsiteX6" fmla="*/ 0 w 9371400"/>
              <a:gd name="connsiteY6" fmla="*/ 5460775 h 6096012"/>
              <a:gd name="connsiteX7" fmla="*/ 0 w 9371400"/>
              <a:gd name="connsiteY7" fmla="*/ 0 h 6096012"/>
              <a:gd name="connsiteX0" fmla="*/ 0 w 9371400"/>
              <a:gd name="connsiteY0" fmla="*/ 18324 h 6114336"/>
              <a:gd name="connsiteX1" fmla="*/ 9356160 w 9371400"/>
              <a:gd name="connsiteY1" fmla="*/ 0 h 6114336"/>
              <a:gd name="connsiteX2" fmla="*/ 9371400 w 9371400"/>
              <a:gd name="connsiteY2" fmla="*/ 3659824 h 6114336"/>
              <a:gd name="connsiteX3" fmla="*/ 773906 w 9371400"/>
              <a:gd name="connsiteY3" fmla="*/ 6092665 h 6114336"/>
              <a:gd name="connsiteX4" fmla="*/ 535782 w 9371400"/>
              <a:gd name="connsiteY4" fmla="*/ 6110128 h 6114336"/>
              <a:gd name="connsiteX5" fmla="*/ 198438 w 9371400"/>
              <a:gd name="connsiteY5" fmla="*/ 5948998 h 6114336"/>
              <a:gd name="connsiteX6" fmla="*/ 0 w 9371400"/>
              <a:gd name="connsiteY6" fmla="*/ 5479099 h 6114336"/>
              <a:gd name="connsiteX7" fmla="*/ 0 w 9371400"/>
              <a:gd name="connsiteY7" fmla="*/ 18324 h 6114336"/>
              <a:gd name="connsiteX0" fmla="*/ 0 w 9386640"/>
              <a:gd name="connsiteY0" fmla="*/ 18324 h 6114336"/>
              <a:gd name="connsiteX1" fmla="*/ 9386640 w 9386640"/>
              <a:gd name="connsiteY1" fmla="*/ 0 h 6114336"/>
              <a:gd name="connsiteX2" fmla="*/ 9371400 w 9386640"/>
              <a:gd name="connsiteY2" fmla="*/ 3659824 h 6114336"/>
              <a:gd name="connsiteX3" fmla="*/ 773906 w 9386640"/>
              <a:gd name="connsiteY3" fmla="*/ 6092665 h 6114336"/>
              <a:gd name="connsiteX4" fmla="*/ 535782 w 9386640"/>
              <a:gd name="connsiteY4" fmla="*/ 6110128 h 6114336"/>
              <a:gd name="connsiteX5" fmla="*/ 198438 w 9386640"/>
              <a:gd name="connsiteY5" fmla="*/ 5948998 h 6114336"/>
              <a:gd name="connsiteX6" fmla="*/ 0 w 9386640"/>
              <a:gd name="connsiteY6" fmla="*/ 5479099 h 6114336"/>
              <a:gd name="connsiteX7" fmla="*/ 0 w 9386640"/>
              <a:gd name="connsiteY7" fmla="*/ 18324 h 6114336"/>
              <a:gd name="connsiteX0" fmla="*/ 0 w 9394260"/>
              <a:gd name="connsiteY0" fmla="*/ 10704 h 6106716"/>
              <a:gd name="connsiteX1" fmla="*/ 9394260 w 9394260"/>
              <a:gd name="connsiteY1" fmla="*/ 0 h 6106716"/>
              <a:gd name="connsiteX2" fmla="*/ 9371400 w 9394260"/>
              <a:gd name="connsiteY2" fmla="*/ 3652204 h 6106716"/>
              <a:gd name="connsiteX3" fmla="*/ 773906 w 9394260"/>
              <a:gd name="connsiteY3" fmla="*/ 6085045 h 6106716"/>
              <a:gd name="connsiteX4" fmla="*/ 535782 w 9394260"/>
              <a:gd name="connsiteY4" fmla="*/ 6102508 h 6106716"/>
              <a:gd name="connsiteX5" fmla="*/ 198438 w 9394260"/>
              <a:gd name="connsiteY5" fmla="*/ 5941378 h 6106716"/>
              <a:gd name="connsiteX6" fmla="*/ 0 w 9394260"/>
              <a:gd name="connsiteY6" fmla="*/ 5471479 h 6106716"/>
              <a:gd name="connsiteX7" fmla="*/ 0 w 9394260"/>
              <a:gd name="connsiteY7" fmla="*/ 10704 h 6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4260" h="6106716">
                <a:moveTo>
                  <a:pt x="0" y="10704"/>
                </a:moveTo>
                <a:lnTo>
                  <a:pt x="9394260" y="0"/>
                </a:lnTo>
                <a:lnTo>
                  <a:pt x="9371400" y="3652204"/>
                </a:lnTo>
                <a:lnTo>
                  <a:pt x="773906" y="6085045"/>
                </a:lnTo>
                <a:cubicBezTo>
                  <a:pt x="728663" y="6090072"/>
                  <a:pt x="626930" y="6116927"/>
                  <a:pt x="535782" y="6102508"/>
                </a:cubicBezTo>
                <a:cubicBezTo>
                  <a:pt x="444634" y="6088089"/>
                  <a:pt x="337741" y="6065600"/>
                  <a:pt x="198438" y="5941378"/>
                </a:cubicBezTo>
                <a:cubicBezTo>
                  <a:pt x="59135" y="5817156"/>
                  <a:pt x="3016" y="5583293"/>
                  <a:pt x="0" y="5471479"/>
                </a:cubicBezTo>
                <a:lnTo>
                  <a:pt x="0" y="10704"/>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66462" tIns="66462" rIns="66462" bIns="66462" rtlCol="0" anchor="ctr" anchorCtr="1"/>
          <a:lstStyle/>
          <a:p>
            <a:pPr algn="ctr" defTabSz="844083">
              <a:defRPr/>
            </a:pPr>
            <a:endParaRPr lang="en-GB" sz="1292">
              <a:solidFill>
                <a:srgbClr val="FFFFFF"/>
              </a:solidFill>
            </a:endParaRPr>
          </a:p>
        </p:txBody>
      </p:sp>
      <p:sp>
        <p:nvSpPr>
          <p:cNvPr id="16" name="Freeform 6"/>
          <p:cNvSpPr>
            <a:spLocks/>
          </p:cNvSpPr>
          <p:nvPr userDrawn="1">
            <p:custDataLst>
              <p:tags r:id="rId4"/>
            </p:custDataLst>
          </p:nvPr>
        </p:nvSpPr>
        <p:spPr bwMode="auto">
          <a:xfrm>
            <a:off x="11156462" y="-1"/>
            <a:ext cx="42789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3231" numCol="1" anchor="ctr" anchorCtr="1" compatLnSpc="1">
            <a:prstTxWarp prst="textNoShape">
              <a:avLst/>
            </a:prstTxWarp>
          </a:bodyPr>
          <a:lstStyle/>
          <a:p>
            <a:pPr algn="ctr" defTabSz="805610">
              <a:defRPr/>
            </a:pPr>
            <a:fld id="{12E06541-304F-41DA-A076-D86DB9E81A9C}" type="slidenum">
              <a:rPr lang="en-GB" sz="1108" smtClean="0">
                <a:solidFill>
                  <a:srgbClr val="58635B"/>
                </a:solidFill>
              </a:rPr>
              <a:pPr algn="ctr" defTabSz="805610">
                <a:defRPr/>
              </a:pPr>
              <a:t>‹#›</a:t>
            </a:fld>
            <a:endParaRPr lang="en-GB" sz="1108">
              <a:solidFill>
                <a:srgbClr val="58635B"/>
              </a:solidFill>
            </a:endParaRPr>
          </a:p>
        </p:txBody>
      </p:sp>
      <p:sp>
        <p:nvSpPr>
          <p:cNvPr id="3" name="Title 2"/>
          <p:cNvSpPr>
            <a:spLocks noGrp="1"/>
          </p:cNvSpPr>
          <p:nvPr>
            <p:ph type="title" hasCustomPrompt="1"/>
            <p:custDataLst>
              <p:tags r:id="rId5"/>
            </p:custDataLst>
          </p:nvPr>
        </p:nvSpPr>
        <p:spPr>
          <a:xfrm>
            <a:off x="1016002" y="500063"/>
            <a:ext cx="10140463" cy="511358"/>
          </a:xfrm>
        </p:spPr>
        <p:txBody>
          <a:bodyPr/>
          <a:lstStyle>
            <a:lvl1pPr>
              <a:defRPr sz="3323" baseline="0">
                <a:solidFill>
                  <a:schemeClr val="bg1"/>
                </a:solidFill>
              </a:defRPr>
            </a:lvl1pPr>
          </a:lstStyle>
          <a:p>
            <a:r>
              <a:rPr lang="en-US"/>
              <a:t>Thank you</a:t>
            </a:r>
            <a:endParaRPr lang="en-GB"/>
          </a:p>
        </p:txBody>
      </p:sp>
      <p:sp>
        <p:nvSpPr>
          <p:cNvPr id="5" name="Text Placeholder 4"/>
          <p:cNvSpPr>
            <a:spLocks noGrp="1"/>
          </p:cNvSpPr>
          <p:nvPr>
            <p:ph type="body" sz="quarter" idx="10" hasCustomPrompt="1"/>
            <p:custDataLst>
              <p:tags r:id="rId6"/>
            </p:custDataLst>
          </p:nvPr>
        </p:nvSpPr>
        <p:spPr>
          <a:xfrm>
            <a:off x="1016000" y="1444625"/>
            <a:ext cx="9127384" cy="1042080"/>
          </a:xfrm>
        </p:spPr>
        <p:txBody>
          <a:bodyPr/>
          <a:lstStyle>
            <a:lvl1pPr>
              <a:spcAft>
                <a:spcPts val="1108"/>
              </a:spcAft>
              <a:defRPr sz="2031" b="0">
                <a:solidFill>
                  <a:srgbClr val="FFFFFF"/>
                </a:solidFill>
              </a:defRPr>
            </a:lvl1pPr>
            <a:lvl2pPr marL="0" indent="0">
              <a:buClr>
                <a:schemeClr val="accent3"/>
              </a:buClr>
              <a:buFont typeface="Calibri" panose="020F0502020204030204" pitchFamily="34" charset="0"/>
              <a:buNone/>
              <a:defRPr sz="1662" baseline="0">
                <a:solidFill>
                  <a:srgbClr val="FFFFFF"/>
                </a:solidFill>
              </a:defRPr>
            </a:lvl2pPr>
            <a:lvl3pPr marL="205159" indent="-205159">
              <a:buClr>
                <a:srgbClr val="FFFFFF"/>
              </a:buClr>
              <a:defRPr sz="1662" baseline="0">
                <a:solidFill>
                  <a:srgbClr val="FFFFFF"/>
                </a:solidFill>
              </a:defRPr>
            </a:lvl3pPr>
            <a:lvl4pPr marL="0" indent="0">
              <a:buNone/>
              <a:defRPr sz="1477" b="1">
                <a:solidFill>
                  <a:schemeClr val="bg1"/>
                </a:solidFill>
              </a:defRPr>
            </a:lvl4pPr>
          </a:lstStyle>
          <a:p>
            <a:pPr lvl="0"/>
            <a:r>
              <a:rPr lang="en-US"/>
              <a:t>Statement/quote text</a:t>
            </a:r>
          </a:p>
          <a:p>
            <a:pPr lvl="1"/>
            <a:r>
              <a:rPr lang="en-US"/>
              <a:t>Body text</a:t>
            </a:r>
          </a:p>
          <a:p>
            <a:pPr lvl="2"/>
            <a:r>
              <a:rPr lang="en-US"/>
              <a:t>Bullet level 1</a:t>
            </a:r>
          </a:p>
        </p:txBody>
      </p:sp>
      <p:pic>
        <p:nvPicPr>
          <p:cNvPr id="17" name="Picture 5"/>
          <p:cNvPicPr>
            <a:picLocks noChangeAspect="1" noChangeArrowheads="1"/>
          </p:cNvPicPr>
          <p:nvPr userDrawn="1">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877910" y="6100179"/>
            <a:ext cx="3706444" cy="41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userDrawn="1">
            <p:custDataLst>
              <p:tags r:id="rId8"/>
            </p:custDataLst>
          </p:nvPr>
        </p:nvSpPr>
        <p:spPr bwMode="auto">
          <a:xfrm>
            <a:off x="12477017" y="2"/>
            <a:ext cx="2903659"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9082" tIns="79082" rIns="79082" bIns="79082" numCol="1" rtlCol="0" anchor="t" anchorCtr="0" compatLnSpc="1">
            <a:prstTxWarp prst="textNoShape">
              <a:avLst/>
            </a:prstTxWarp>
          </a:bodyPr>
          <a:lstStyle/>
          <a:p>
            <a:pPr defTabSz="844083">
              <a:defRPr/>
            </a:pPr>
            <a:r>
              <a:rPr lang="en-US" sz="969" b="1">
                <a:solidFill>
                  <a:srgbClr val="58635B"/>
                </a:solidFill>
              </a:rPr>
              <a:t>Updating footer</a:t>
            </a:r>
          </a:p>
          <a:p>
            <a:pPr defTabSz="844083">
              <a:defRPr/>
            </a:pPr>
            <a:r>
              <a:rPr lang="en-US" sz="969">
                <a:solidFill>
                  <a:srgbClr val="58635B"/>
                </a:solidFill>
              </a:rPr>
              <a:t>To update the footer:</a:t>
            </a:r>
          </a:p>
          <a:p>
            <a:pPr marL="164127" indent="-164127" defTabSz="844083">
              <a:buFont typeface="Arial" panose="020B0604020202020204" pitchFamily="34" charset="0"/>
              <a:buChar char="•"/>
              <a:defRPr/>
            </a:pPr>
            <a:r>
              <a:rPr lang="en-US" sz="969">
                <a:solidFill>
                  <a:srgbClr val="58635B"/>
                </a:solidFill>
              </a:rPr>
              <a:t>Click into the text box on the slide master page and update the information</a:t>
            </a:r>
          </a:p>
          <a:p>
            <a:pPr defTabSz="805610">
              <a:buFont typeface="Arial" panose="020B0604020202020204" pitchFamily="34" charset="0"/>
              <a:buNone/>
              <a:defRPr/>
            </a:pPr>
            <a:r>
              <a:rPr lang="en-US" sz="969" b="1">
                <a:solidFill>
                  <a:srgbClr val="58635B"/>
                </a:solidFill>
              </a:rPr>
              <a:t>Checking updates</a:t>
            </a:r>
          </a:p>
          <a:p>
            <a:pPr marL="164127" indent="-164127" defTabSz="844083">
              <a:buFont typeface="Arial" panose="020B0604020202020204" pitchFamily="34" charset="0"/>
              <a:buChar char="•"/>
              <a:defRPr/>
            </a:pPr>
            <a:r>
              <a:rPr lang="en-US" sz="969">
                <a:solidFill>
                  <a:srgbClr val="58635B"/>
                </a:solidFill>
              </a:rPr>
              <a:t>The text updates will not flow through to all the slide layouts as some have been placed manually. Therefore you may need to manually update other text boxes such as the divider slides etc</a:t>
            </a:r>
          </a:p>
          <a:p>
            <a:pPr marL="164127" indent="-164127" defTabSz="844083">
              <a:buFont typeface="Arial" panose="020B0604020202020204" pitchFamily="34" charset="0"/>
              <a:buChar char="•"/>
              <a:defRPr/>
            </a:pPr>
            <a:endParaRPr lang="en-US" sz="969">
              <a:solidFill>
                <a:srgbClr val="58635B"/>
              </a:solidFill>
            </a:endParaRPr>
          </a:p>
        </p:txBody>
      </p:sp>
    </p:spTree>
    <p:extLst>
      <p:ext uri="{BB962C8B-B14F-4D97-AF65-F5344CB8AC3E}">
        <p14:creationId xmlns:p14="http://schemas.microsoft.com/office/powerpoint/2010/main" val="2953899253"/>
      </p:ext>
    </p:extLst>
  </p:cSld>
  <p:clrMapOvr>
    <a:masterClrMapping/>
  </p:clrMapOvr>
  <p:extLst>
    <p:ext uri="{DCECCB84-F9BA-43D5-87BE-67443E8EF086}">
      <p15:sldGuideLst xmlns:p15="http://schemas.microsoft.com/office/powerpoint/2012/main">
        <p15:guide id="1" pos="14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40683-C8B5-49AF-9E9A-B201D6202372}"/>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3" name="Footer Placeholder 2">
            <a:extLst>
              <a:ext uri="{FF2B5EF4-FFF2-40B4-BE49-F238E27FC236}">
                <a16:creationId xmlns:a16="http://schemas.microsoft.com/office/drawing/2014/main" id="{9F842C2A-772F-42ED-94A3-8D1B8A5063B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BDD7ED5-C50D-4029-931D-2A995178601E}"/>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188241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225C-53CA-4BED-B453-0064BA629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5EFECB7-2ED7-4907-B971-2EFEB14F7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791C6F1-4786-4947-B507-AEC4386FE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4F4B9-38BF-4A36-BDBD-41272594AE3B}"/>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6" name="Footer Placeholder 5">
            <a:extLst>
              <a:ext uri="{FF2B5EF4-FFF2-40B4-BE49-F238E27FC236}">
                <a16:creationId xmlns:a16="http://schemas.microsoft.com/office/drawing/2014/main" id="{DA65F59C-8184-4EBE-B54B-A5BA6CB3EB8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48E1372-7457-48D0-B740-6B988C15BCE5}"/>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231718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5996-E832-45F0-9402-42FC1B3CA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E6127E7-1225-47A0-8007-3894F853E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9D7B2E3-A2A0-4443-91B4-CC9C5B32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73BDC-1A52-4A4E-80A6-2F43BA63A50E}"/>
              </a:ext>
            </a:extLst>
          </p:cNvPr>
          <p:cNvSpPr>
            <a:spLocks noGrp="1"/>
          </p:cNvSpPr>
          <p:nvPr>
            <p:ph type="dt" sz="half" idx="10"/>
          </p:nvPr>
        </p:nvSpPr>
        <p:spPr/>
        <p:txBody>
          <a:bodyPr/>
          <a:lstStyle/>
          <a:p>
            <a:fld id="{945E8482-A77E-4FA2-99B0-A2684C406248}" type="datetimeFigureOut">
              <a:rPr lang="en-IE" smtClean="0"/>
              <a:t>21/04/2023</a:t>
            </a:fld>
            <a:endParaRPr lang="en-IE"/>
          </a:p>
        </p:txBody>
      </p:sp>
      <p:sp>
        <p:nvSpPr>
          <p:cNvPr id="6" name="Footer Placeholder 5">
            <a:extLst>
              <a:ext uri="{FF2B5EF4-FFF2-40B4-BE49-F238E27FC236}">
                <a16:creationId xmlns:a16="http://schemas.microsoft.com/office/drawing/2014/main" id="{78DC35E3-009E-4594-9E05-0FF6851180B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7570293-2A9F-4B8A-ADC6-98758BEDB449}"/>
              </a:ext>
            </a:extLst>
          </p:cNvPr>
          <p:cNvSpPr>
            <a:spLocks noGrp="1"/>
          </p:cNvSpPr>
          <p:nvPr>
            <p:ph type="sldNum" sz="quarter" idx="12"/>
          </p:nvPr>
        </p:nvSpPr>
        <p:spPr/>
        <p:txBody>
          <a:bodyPr/>
          <a:lstStyle/>
          <a:p>
            <a:fld id="{BE9147ED-5F61-435C-9573-FF91398268D2}" type="slidenum">
              <a:rPr lang="en-IE" smtClean="0"/>
              <a:t>‹#›</a:t>
            </a:fld>
            <a:endParaRPr lang="en-IE"/>
          </a:p>
        </p:txBody>
      </p:sp>
    </p:spTree>
    <p:extLst>
      <p:ext uri="{BB962C8B-B14F-4D97-AF65-F5344CB8AC3E}">
        <p14:creationId xmlns:p14="http://schemas.microsoft.com/office/powerpoint/2010/main" val="161212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5.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9488F6-9230-4C8C-A3BE-5CF0D9E2E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54C8384-964A-4B42-996D-78764E42D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82EF48-B4A8-4AE7-8DE6-D2D391E9C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E8482-A77E-4FA2-99B0-A2684C406248}" type="datetimeFigureOut">
              <a:rPr lang="en-IE" smtClean="0"/>
              <a:t>21/04/2023</a:t>
            </a:fld>
            <a:endParaRPr lang="en-IE"/>
          </a:p>
        </p:txBody>
      </p:sp>
      <p:sp>
        <p:nvSpPr>
          <p:cNvPr id="5" name="Footer Placeholder 4">
            <a:extLst>
              <a:ext uri="{FF2B5EF4-FFF2-40B4-BE49-F238E27FC236}">
                <a16:creationId xmlns:a16="http://schemas.microsoft.com/office/drawing/2014/main" id="{3AC4F545-EB48-4BB4-A596-689340EAA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0C2763D-5EBE-429A-9C0A-3ED8C7A1C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147ED-5F61-435C-9573-FF91398268D2}" type="slidenum">
              <a:rPr lang="en-IE" smtClean="0"/>
              <a:t>‹#›</a:t>
            </a:fld>
            <a:endParaRPr lang="en-IE"/>
          </a:p>
        </p:txBody>
      </p:sp>
    </p:spTree>
    <p:extLst>
      <p:ext uri="{BB962C8B-B14F-4D97-AF65-F5344CB8AC3E}">
        <p14:creationId xmlns:p14="http://schemas.microsoft.com/office/powerpoint/2010/main" val="105351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5C608-D6CD-4000-8163-4416DC21E07B}" type="datetime1">
              <a:rPr lang="en-IE" smtClean="0"/>
              <a:t>21/04/2023</a:t>
            </a:fld>
            <a:endParaRPr lang="en-I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E2E1A-F74E-4696-BDBE-96A0324E1B66}" type="slidenum">
              <a:rPr lang="en-IE" smtClean="0"/>
              <a:t>‹#›</a:t>
            </a:fld>
            <a:endParaRPr lang="en-IE"/>
          </a:p>
        </p:txBody>
      </p:sp>
    </p:spTree>
    <p:extLst>
      <p:ext uri="{BB962C8B-B14F-4D97-AF65-F5344CB8AC3E}">
        <p14:creationId xmlns:p14="http://schemas.microsoft.com/office/powerpoint/2010/main" val="27342063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21/04/2023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57A4D-EAB8-40A7-A893-516899CA8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6537710-C80A-4178-AC2F-F35DED412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B0C78C9-0330-453B-BF13-7F807A6FF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1216E-60A2-4901-B95D-7A61DAE70518}" type="datetimeFigureOut">
              <a:rPr lang="en-IE" smtClean="0"/>
              <a:t>21/04/2023</a:t>
            </a:fld>
            <a:endParaRPr lang="en-IE"/>
          </a:p>
        </p:txBody>
      </p:sp>
      <p:sp>
        <p:nvSpPr>
          <p:cNvPr id="5" name="Footer Placeholder 4">
            <a:extLst>
              <a:ext uri="{FF2B5EF4-FFF2-40B4-BE49-F238E27FC236}">
                <a16:creationId xmlns:a16="http://schemas.microsoft.com/office/drawing/2014/main" id="{989BCC1F-2619-443A-B752-995B57634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6985665-B47A-4DC8-8997-00165F158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B3BAB-C737-46B4-9E6D-DDEF786F209E}" type="slidenum">
              <a:rPr lang="en-IE" smtClean="0"/>
              <a:t>‹#›</a:t>
            </a:fld>
            <a:endParaRPr lang="en-IE"/>
          </a:p>
        </p:txBody>
      </p:sp>
    </p:spTree>
    <p:extLst>
      <p:ext uri="{BB962C8B-B14F-4D97-AF65-F5344CB8AC3E}">
        <p14:creationId xmlns:p14="http://schemas.microsoft.com/office/powerpoint/2010/main" val="1292542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4/21/2023</a:t>
            </a:fld>
            <a:endParaRPr lang="en-US"/>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99919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www.openaire.eu/how-to-comply-with-horizon-europe-mandate-for-publications" TargetMode="External"/><Relationship Id="rId3" Type="http://schemas.openxmlformats.org/officeDocument/2006/relationships/hyperlink" Target="https://libguides.ucc.ie/OAatucc/OAfunder" TargetMode="External"/><Relationship Id="rId7" Type="http://schemas.openxmlformats.org/officeDocument/2006/relationships/hyperlink" Target="https://www.coalition-s.org/addendum-to-the-coalition-s-guidance-on-the-implementation-of-plan-s/principles-and-implement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oalition-s.org/" TargetMode="External"/><Relationship Id="rId5" Type="http://schemas.openxmlformats.org/officeDocument/2006/relationships/hyperlink" Target="https://www.coalition-s.org/about/" TargetMode="External"/><Relationship Id="rId4" Type="http://schemas.openxmlformats.org/officeDocument/2006/relationships/hyperlink" Target="https://norf.ie/national-action-pla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rc.europa.eu/sites/default/files/document/file/ERC_Open_Access_Guidelines-revised_2013.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ellcome.org/grant-funding/guidance/open-access-guidance/open-access-policy" TargetMode="External"/><Relationship Id="rId4" Type="http://schemas.openxmlformats.org/officeDocument/2006/relationships/hyperlink" Target="https://research.ie/assets/uploads/2017/05/IRC_Open_Access_Policy_Fina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pa.ie/our-services/research/epa-research-2030/strategies-and-policies/open-access-polic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openaire.eu/how-to-comply-with-horizon-europe-mandate-for-publications" TargetMode="External"/><Relationship Id="rId4" Type="http://schemas.openxmlformats.org/officeDocument/2006/relationships/hyperlink" Target="https://op.europa.eu/en/web/eu-law-and-publications/publication-detail/-/publication/9570017e-cd82-11eb-ac72-01aa75ed71a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copus-com.ucc.idm.oclc.org/search/form.uri?display=basic&amp;zone=header&amp;origin=searchbasic#basic" TargetMode="External"/><Relationship Id="rId2" Type="http://schemas.openxmlformats.org/officeDocument/2006/relationships/hyperlink" Target="https://libguides.ucc.ie/OAagreements/home" TargetMode="External"/><Relationship Id="rId1" Type="http://schemas.openxmlformats.org/officeDocument/2006/relationships/slideLayout" Target="../slideLayouts/slideLayout2.xml"/><Relationship Id="rId6" Type="http://schemas.openxmlformats.org/officeDocument/2006/relationships/hyperlink" Target="http://www.doaj.org/" TargetMode="External"/><Relationship Id="rId5" Type="http://schemas.openxmlformats.org/officeDocument/2006/relationships/hyperlink" Target="https://www.openlibhums.org/site/about/" TargetMode="External"/><Relationship Id="rId4" Type="http://schemas.openxmlformats.org/officeDocument/2006/relationships/hyperlink" Target="https://www.biorxiv.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cimagojr.com/" TargetMode="External"/><Relationship Id="rId3" Type="http://schemas.openxmlformats.org/officeDocument/2006/relationships/hyperlink" Target="https://www.doaj.org/toc/2588-2589?source=%7B%22query%22%3A%7B%22bool%22%3A%7B%22must%22%3A%5B%7B%22terms%22%3A%7B%22index.issn.exact%22%3A%5B%222423-4257%22%2C%222588-2589%22%5D%7D%7D%5D%7D%7D%2C%22size%22%3A100%2C%22sort%22%3A%5B%7B%22created_date%22%3A%7B%22order%22%3A%22desc%22%7D%7D%5D%2C%22_source%22%3A%7B%7D%2C%22track_total_hits%22%3Atrue%7D" TargetMode="External"/><Relationship Id="rId7" Type="http://schemas.openxmlformats.org/officeDocument/2006/relationships/hyperlink" Target="https://jcr.clarivate.com/jcr/home?app=jcr&amp;referrer=target%3Dhttps:%2F%2Fjcr.clarivate.com%2Fjcr%2Fhome&amp;Init=Yes&amp;authCode=sQ_dBJIvYIDU5_k_sPrwOl_K6IcU58l-2EvCiKrGc0Y&amp;SrcApp=IC2LS" TargetMode="External"/><Relationship Id="rId2" Type="http://schemas.openxmlformats.org/officeDocument/2006/relationships/hyperlink" Target="http://www.doaj.org" TargetMode="External"/><Relationship Id="rId1" Type="http://schemas.openxmlformats.org/officeDocument/2006/relationships/slideLayout" Target="../slideLayouts/slideLayout2.xml"/><Relationship Id="rId6" Type="http://schemas.openxmlformats.org/officeDocument/2006/relationships/hyperlink" Target="https://www.ncbi.nlm.nih.gov/nlmcatalog/?term=currentlyindexed%5bAll+Fields%5d+AND+currentlyindexedelectronic%5bAll+Fields%5d" TargetMode="External"/><Relationship Id="rId5" Type="http://schemas.openxmlformats.org/officeDocument/2006/relationships/hyperlink" Target="https://www.scopus.com/sources.uri?zone=TopNavBar&amp;origin=searchbasic" TargetMode="External"/><Relationship Id="rId4" Type="http://schemas.openxmlformats.org/officeDocument/2006/relationships/hyperlink" Target="http://mjl.clarivat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copus-com.ucc.idm.oclc.org/search/form.uri?display=basic#basi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www.doaj.org/toc/2588-2589?source=%7B%22query%22%3A%7B%22bool%22%3A%7B%22must%22%3A%5B%7B%22terms%22%3A%7B%22index.issn.exact%22%3A%5B%222423-4257%22%2C%222588-2589%22%5D%7D%7D%5D%7D%7D%2C%22size%22%3A100%2C%22sort%22%3A%5B%7B%22created_date%22%3A%7B%22order%22%3A%22desc%22%7D%7D%5D%2C%22_source%22%3A%7B%7D%2C%22track_total_hits%22%3Atrue%7D" TargetMode="External"/><Relationship Id="rId2" Type="http://schemas.openxmlformats.org/officeDocument/2006/relationships/hyperlink" Target="https://bmcmedicine.biomedcentral.com/submission-guidelines?gclid=CjwKCAiAvK2bBhB8EiwAZUbP1GFfcJUj_H76xQGXWRWWTjY9EvpFoD-Dd_RyEsehHw5R4nksQ4cNrRoC6hoQAvD_Bw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thinkchecksubmi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orcid.org/0000-0001-6033-0480"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about/cclicenses/" TargetMode="External"/><Relationship Id="rId3" Type="http://schemas.openxmlformats.org/officeDocument/2006/relationships/hyperlink" Target="https://v2.sherpa.ac.uk/juliet/" TargetMode="External"/><Relationship Id="rId7" Type="http://schemas.openxmlformats.org/officeDocument/2006/relationships/hyperlink" Target="https://libguides.ucc.ie/OAatucc/publishyourresearch"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irel.ie/open-access/" TargetMode="External"/><Relationship Id="rId5" Type="http://schemas.openxmlformats.org/officeDocument/2006/relationships/hyperlink" Target="https://v2.sherpa.ac.uk/romeo/" TargetMode="External"/><Relationship Id="rId4" Type="http://schemas.openxmlformats.org/officeDocument/2006/relationships/hyperlink" Target="https://journalcheckertool.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hrbopenresearch.org/"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hyperlink" Target="https://www.openlibhums.org/journals/" TargetMode="External"/><Relationship Id="rId5" Type="http://schemas.openxmlformats.org/officeDocument/2006/relationships/hyperlink" Target="https://journals.ucc.ie/index.php/scenario" TargetMode="External"/><Relationship Id="rId4" Type="http://schemas.openxmlformats.org/officeDocument/2006/relationships/hyperlink" Target="https://journals.ucc.ie/index.php/boolea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cc.ie/en/media/research/researchatucc/policiesdocuments/OpenAccessPublicationsPolicy.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hyperlink" Target="https://libguides.ucc.ie/OAagreements/home" TargetMode="External"/><Relationship Id="rId3" Type="http://schemas.openxmlformats.org/officeDocument/2006/relationships/hyperlink" Target="https://cora.ucc.ie/" TargetMode="External"/><Relationship Id="rId7" Type="http://schemas.openxmlformats.org/officeDocument/2006/relationships/hyperlink" Target="https://libguides.ucc.ie/theses" TargetMode="External"/><Relationship Id="rId2" Type="http://schemas.openxmlformats.org/officeDocument/2006/relationships/image" Target="../media/image36.jpeg"/><Relationship Id="rId1" Type="http://schemas.openxmlformats.org/officeDocument/2006/relationships/slideLayout" Target="../slideLayouts/slideLayout23.xml"/><Relationship Id="rId6" Type="http://schemas.openxmlformats.org/officeDocument/2006/relationships/hyperlink" Target="https://libguides.ucc.ie/OAatucc/cora" TargetMode="External"/><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hyperlink" Target="https://cora.ucc.ie/handle/10468/1" TargetMode="External"/><Relationship Id="rId9" Type="http://schemas.openxmlformats.org/officeDocument/2006/relationships/hyperlink" Target="mailto:cora@ucc.i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v2.sherpa.ac.uk/rome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hdl.handle.net/10468/13785" TargetMode="External"/><Relationship Id="rId2" Type="http://schemas.openxmlformats.org/officeDocument/2006/relationships/image" Target="../media/image40.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hdl.handle.net/10468/9804" TargetMode="External"/><Relationship Id="rId2" Type="http://schemas.openxmlformats.org/officeDocument/2006/relationships/image" Target="../media/image41.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cora@ucc.i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copus-com.ucc.idm.oclc.org/authid/detail.uri?authorId=660248870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libguides.ucc.ie/OAagreements"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mailto:libraryapcs@ucc.i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libguides.ucc.ie/OAagreements" TargetMode="External"/><Relationship Id="rId4" Type="http://schemas.openxmlformats.org/officeDocument/2006/relationships/hyperlink" Target="mailto:cora@ucc.i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journals.ucc.ie/index.php/boolean/about" TargetMode="External"/><Relationship Id="rId7" Type="http://schemas.openxmlformats.org/officeDocument/2006/relationships/hyperlink" Target="https://www.openlibhums.org/site/abou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open-research-europe.ec.europa.eu/for-authors/publish-your-research/" TargetMode="External"/><Relationship Id="rId5" Type="http://schemas.openxmlformats.org/officeDocument/2006/relationships/hyperlink" Target="https://doaj.org/support/publisher-supporters/" TargetMode="External"/><Relationship Id="rId4" Type="http://schemas.openxmlformats.org/officeDocument/2006/relationships/hyperlink" Target="https://journals.ucc.ie/index.php/scenari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libguides.ucc.ie/OAatucc/home" TargetMode="External"/><Relationship Id="rId3" Type="http://schemas.openxmlformats.org/officeDocument/2006/relationships/image" Target="../media/image34.jpeg"/><Relationship Id="rId7" Type="http://schemas.openxmlformats.org/officeDocument/2006/relationships/hyperlink" Target="mailto:donna.odoibhlin@ucc.i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libraryapcs@ucc.ie" TargetMode="External"/><Relationship Id="rId5" Type="http://schemas.openxmlformats.org/officeDocument/2006/relationships/hyperlink" Target="mailto:Cora@ucc.ie" TargetMode="External"/><Relationship Id="rId4" Type="http://schemas.openxmlformats.org/officeDocument/2006/relationships/image" Target="../media/image35.png"/><Relationship Id="rId9" Type="http://schemas.openxmlformats.org/officeDocument/2006/relationships/hyperlink" Target="http://libguides.ucc.ie/theses/ethese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onlinelibrary.wiley.com/doi/10.1111/spc3.12309/epdf"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tandfonline.com/doi/pdf/10.1080/09581596.2017.1293234?needAccess=tr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ucc.ie/en/research/support/iris/" TargetMode="External"/><Relationship Id="rId7" Type="http://schemas.openxmlformats.org/officeDocument/2006/relationships/hyperlink" Target="https://twitter.com/home" TargetMode="External"/><Relationship Id="rId2" Type="http://schemas.openxmlformats.org/officeDocument/2006/relationships/hyperlink" Target="http://libguides.library.uu.nl/researchimpact/profiles" TargetMode="External"/><Relationship Id="rId1" Type="http://schemas.openxmlformats.org/officeDocument/2006/relationships/slideLayout" Target="../slideLayouts/slideLayout2.xml"/><Relationship Id="rId6" Type="http://schemas.openxmlformats.org/officeDocument/2006/relationships/hyperlink" Target="https://www.scopus.com/freelookup/form/author.uri" TargetMode="External"/><Relationship Id="rId5" Type="http://schemas.openxmlformats.org/officeDocument/2006/relationships/hyperlink" Target="https://access.clarivate.com/login?app=wos" TargetMode="External"/><Relationship Id="rId4" Type="http://schemas.openxmlformats.org/officeDocument/2006/relationships/hyperlink" Target="https://orcid.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682380-F677-4DB0-858C-68F476EDF918}"/>
              </a:ext>
            </a:extLst>
          </p:cNvPr>
          <p:cNvSpPr>
            <a:spLocks noGrp="1"/>
          </p:cNvSpPr>
          <p:nvPr>
            <p:ph type="title"/>
          </p:nvPr>
        </p:nvSpPr>
        <p:spPr>
          <a:xfrm>
            <a:off x="251696" y="0"/>
            <a:ext cx="6930059" cy="2187641"/>
          </a:xfrm>
        </p:spPr>
        <p:txBody>
          <a:bodyPr anchor="b">
            <a:normAutofit/>
          </a:bodyPr>
          <a:lstStyle/>
          <a:p>
            <a:pPr algn="ctr"/>
            <a:r>
              <a:rPr lang="en-IE" sz="5400" b="1" dirty="0">
                <a:solidFill>
                  <a:srgbClr val="FFFFFF"/>
                </a:solidFill>
              </a:rPr>
              <a:t>OPEN RESEARCH</a:t>
            </a:r>
            <a:br>
              <a:rPr lang="en-IE" sz="5400" b="1" dirty="0">
                <a:solidFill>
                  <a:srgbClr val="FFFFFF"/>
                </a:solidFill>
              </a:rPr>
            </a:br>
            <a:br>
              <a:rPr lang="en-IE" sz="5400" b="1" dirty="0">
                <a:solidFill>
                  <a:srgbClr val="FFFFFF"/>
                </a:solidFill>
              </a:rPr>
            </a:br>
            <a:r>
              <a:rPr lang="en-IE" sz="3600" b="1" dirty="0">
                <a:solidFill>
                  <a:srgbClr val="FFFFFF"/>
                </a:solidFill>
              </a:rPr>
              <a:t>UCC HR Researcher Training</a:t>
            </a:r>
          </a:p>
        </p:txBody>
      </p:sp>
      <p:sp>
        <p:nvSpPr>
          <p:cNvPr id="60"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754874-CD73-4ED9-B633-D6D0515A57DE}"/>
              </a:ext>
            </a:extLst>
          </p:cNvPr>
          <p:cNvSpPr>
            <a:spLocks noGrp="1"/>
          </p:cNvSpPr>
          <p:nvPr>
            <p:ph idx="1"/>
          </p:nvPr>
        </p:nvSpPr>
        <p:spPr>
          <a:xfrm>
            <a:off x="339594" y="2793000"/>
            <a:ext cx="6930060" cy="3652487"/>
          </a:xfrm>
        </p:spPr>
        <p:txBody>
          <a:bodyPr vert="horz" lIns="91440" tIns="45720" rIns="91440" bIns="45720" rtlCol="0" anchor="t">
            <a:noAutofit/>
          </a:bodyPr>
          <a:lstStyle/>
          <a:p>
            <a:pPr marL="0" indent="0">
              <a:buNone/>
            </a:pPr>
            <a:r>
              <a:rPr lang="en-IE" sz="3200" b="1" dirty="0">
                <a:solidFill>
                  <a:srgbClr val="FFFFFF"/>
                </a:solidFill>
                <a:latin typeface="+mj-lt"/>
                <a:ea typeface="+mj-ea"/>
                <a:cs typeface="Calibri Light"/>
              </a:rPr>
              <a:t>Friday 21.04.23</a:t>
            </a:r>
            <a:endParaRPr lang="en-IE" b="1" dirty="0">
              <a:solidFill>
                <a:srgbClr val="FFFFFF"/>
              </a:solidFill>
              <a:latin typeface="+mj-lt"/>
              <a:ea typeface="+mj-ea"/>
              <a:cs typeface="Calibri Light"/>
            </a:endParaRPr>
          </a:p>
          <a:p>
            <a:pPr marL="0" indent="0">
              <a:buNone/>
            </a:pPr>
            <a:r>
              <a:rPr lang="en-IE" sz="3200" b="1" dirty="0">
                <a:solidFill>
                  <a:srgbClr val="FFFFFF"/>
                </a:solidFill>
                <a:latin typeface="+mj-lt"/>
                <a:ea typeface="+mj-ea"/>
                <a:cs typeface="Calibri Light"/>
              </a:rPr>
              <a:t>1100 – 1200 – via Teams</a:t>
            </a:r>
            <a:endParaRPr lang="en-IE" b="1" dirty="0">
              <a:solidFill>
                <a:srgbClr val="FFFFFF"/>
              </a:solidFill>
              <a:latin typeface="+mj-lt"/>
              <a:ea typeface="+mj-ea"/>
              <a:cs typeface="Calibri Light"/>
            </a:endParaRPr>
          </a:p>
          <a:p>
            <a:pPr marL="0" indent="0">
              <a:buNone/>
            </a:pPr>
            <a:endParaRPr lang="en-IE" b="1" dirty="0">
              <a:solidFill>
                <a:srgbClr val="FFFFFF"/>
              </a:solidFill>
              <a:latin typeface="+mj-lt"/>
              <a:ea typeface="+mj-ea"/>
              <a:cs typeface="Calibri Light"/>
            </a:endParaRPr>
          </a:p>
          <a:p>
            <a:pPr marL="0" indent="0">
              <a:buNone/>
            </a:pPr>
            <a:r>
              <a:rPr lang="en-IE" b="1" dirty="0">
                <a:solidFill>
                  <a:srgbClr val="FFFFFF"/>
                </a:solidFill>
                <a:latin typeface="+mj-lt"/>
                <a:ea typeface="+mj-ea"/>
                <a:cs typeface="Calibri Light"/>
              </a:rPr>
              <a:t>Donna Ó </a:t>
            </a:r>
            <a:r>
              <a:rPr lang="en-IE" b="1" dirty="0" err="1">
                <a:solidFill>
                  <a:srgbClr val="FFFFFF"/>
                </a:solidFill>
                <a:latin typeface="+mj-lt"/>
                <a:ea typeface="+mj-ea"/>
                <a:cs typeface="Calibri Light"/>
              </a:rPr>
              <a:t>Doibhlin</a:t>
            </a:r>
            <a:endParaRPr lang="en-IE" b="1" dirty="0">
              <a:solidFill>
                <a:srgbClr val="FFFFFF"/>
              </a:solidFill>
              <a:latin typeface="+mj-lt"/>
              <a:ea typeface="+mj-ea"/>
              <a:cs typeface="Calibri Light"/>
            </a:endParaRPr>
          </a:p>
          <a:p>
            <a:pPr marL="0" indent="0">
              <a:buNone/>
            </a:pPr>
            <a:r>
              <a:rPr lang="en-IE" b="1" dirty="0">
                <a:solidFill>
                  <a:srgbClr val="FFFFFF"/>
                </a:solidFill>
                <a:latin typeface="+mj-lt"/>
                <a:ea typeface="+mj-ea"/>
                <a:cs typeface="Calibri Light"/>
              </a:rPr>
              <a:t>https://libguides.ucc.ie/openaccess</a:t>
            </a:r>
          </a:p>
          <a:p>
            <a:pPr marL="0" indent="0">
              <a:buNone/>
            </a:pPr>
            <a:r>
              <a:rPr lang="en-IE" b="1" dirty="0">
                <a:solidFill>
                  <a:srgbClr val="FFFFFF"/>
                </a:solidFill>
                <a:latin typeface="+mj-lt"/>
                <a:ea typeface="+mj-ea"/>
                <a:cs typeface="Calibri Light"/>
              </a:rPr>
              <a:t>donna.odoibhlin@ucc.ie / cora@ucc.ie</a:t>
            </a:r>
            <a:endParaRPr lang="en-IE" b="1" dirty="0">
              <a:solidFill>
                <a:srgbClr val="FFFFFF"/>
              </a:solidFill>
              <a:latin typeface="Calibri Light"/>
              <a:cs typeface="Calibri Light"/>
            </a:endParaRPr>
          </a:p>
          <a:p>
            <a:pPr marL="0" indent="0">
              <a:buNone/>
            </a:pPr>
            <a:endParaRPr lang="en-IE" sz="1500" dirty="0">
              <a:solidFill>
                <a:srgbClr val="FFFFFF"/>
              </a:solidFill>
              <a:latin typeface="Calibri" panose="020F0502020204030204"/>
              <a:ea typeface="+mj-ea"/>
              <a:cs typeface="Calibri" panose="020F0502020204030204"/>
            </a:endParaRPr>
          </a:p>
          <a:p>
            <a:pPr marL="0" indent="0">
              <a:buNone/>
            </a:pPr>
            <a:endParaRPr lang="en-IE" sz="1500" b="1" dirty="0">
              <a:solidFill>
                <a:srgbClr val="FFFFFF"/>
              </a:solidFill>
              <a:latin typeface="+mj-lt"/>
              <a:ea typeface="+mj-ea"/>
              <a:cs typeface="+mj-cs"/>
            </a:endParaRPr>
          </a:p>
          <a:p>
            <a:pPr marL="0" indent="0">
              <a:buNone/>
            </a:pPr>
            <a:endParaRPr lang="en-IE" sz="1500" b="1" dirty="0">
              <a:solidFill>
                <a:srgbClr val="FFFFFF"/>
              </a:solidFill>
              <a:latin typeface="+mj-lt"/>
              <a:ea typeface="+mj-ea"/>
              <a:cs typeface="+mj-cs"/>
            </a:endParaRPr>
          </a:p>
          <a:p>
            <a:pPr marL="0" indent="0">
              <a:buNone/>
            </a:pPr>
            <a:endParaRPr lang="en-IE" sz="1500" b="1" dirty="0">
              <a:solidFill>
                <a:srgbClr val="FFFFFF"/>
              </a:solidFill>
              <a:latin typeface="Calibri Light" panose="020F0302020204030204"/>
              <a:cs typeface="Calibri Light" panose="020F0302020204030204"/>
            </a:endParaRPr>
          </a:p>
          <a:p>
            <a:pPr marL="0" indent="0">
              <a:buNone/>
            </a:pPr>
            <a:endParaRPr lang="en-IE" sz="1500" dirty="0">
              <a:solidFill>
                <a:srgbClr val="FFFFFF"/>
              </a:solidFill>
            </a:endParaRPr>
          </a:p>
          <a:p>
            <a:pPr marL="0" indent="0">
              <a:buNone/>
            </a:pPr>
            <a:endParaRPr lang="en-IE" sz="1500" dirty="0">
              <a:solidFill>
                <a:srgbClr val="FFFFFF"/>
              </a:solidFill>
            </a:endParaRPr>
          </a:p>
          <a:p>
            <a:pPr marL="0" indent="0">
              <a:buNone/>
            </a:pPr>
            <a:endParaRPr lang="en-IE" sz="1500" dirty="0">
              <a:solidFill>
                <a:srgbClr val="FFFFFF"/>
              </a:solidFill>
              <a:cs typeface="Calibri" panose="020F0502020204030204"/>
            </a:endParaRPr>
          </a:p>
        </p:txBody>
      </p:sp>
      <p:pic>
        <p:nvPicPr>
          <p:cNvPr id="4" name="Picture 3">
            <a:extLst>
              <a:ext uri="{FF2B5EF4-FFF2-40B4-BE49-F238E27FC236}">
                <a16:creationId xmlns:a16="http://schemas.microsoft.com/office/drawing/2014/main" id="{CAA08852-909D-4111-A3D4-4F3A0C4BCF94}"/>
              </a:ext>
            </a:extLst>
          </p:cNvPr>
          <p:cNvPicPr>
            <a:picLocks noChangeAspect="1"/>
          </p:cNvPicPr>
          <p:nvPr/>
        </p:nvPicPr>
        <p:blipFill>
          <a:blip r:embed="rId3"/>
          <a:stretch>
            <a:fillRect/>
          </a:stretch>
        </p:blipFill>
        <p:spPr>
          <a:xfrm>
            <a:off x="8058521" y="329183"/>
            <a:ext cx="3565781" cy="2861541"/>
          </a:xfrm>
          <a:prstGeom prst="rect">
            <a:avLst/>
          </a:prstGeom>
        </p:spPr>
      </p:pic>
      <p:pic>
        <p:nvPicPr>
          <p:cNvPr id="6" name="Picture 5">
            <a:extLst>
              <a:ext uri="{FF2B5EF4-FFF2-40B4-BE49-F238E27FC236}">
                <a16:creationId xmlns:a16="http://schemas.microsoft.com/office/drawing/2014/main" id="{0419DB6F-4E8B-48CD-B13C-B75227327F93}"/>
              </a:ext>
            </a:extLst>
          </p:cNvPr>
          <p:cNvPicPr>
            <a:picLocks noChangeAspect="1"/>
          </p:cNvPicPr>
          <p:nvPr/>
        </p:nvPicPr>
        <p:blipFill>
          <a:blip r:embed="rId4"/>
          <a:stretch>
            <a:fillRect/>
          </a:stretch>
        </p:blipFill>
        <p:spPr>
          <a:xfrm>
            <a:off x="7834304" y="4332904"/>
            <a:ext cx="4014216" cy="1053732"/>
          </a:xfrm>
          <a:prstGeom prst="rect">
            <a:avLst/>
          </a:prstGeom>
        </p:spPr>
      </p:pic>
    </p:spTree>
    <p:extLst>
      <p:ext uri="{BB962C8B-B14F-4D97-AF65-F5344CB8AC3E}">
        <p14:creationId xmlns:p14="http://schemas.microsoft.com/office/powerpoint/2010/main" val="207343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E57DD-A333-0C50-7A86-51CB306B0BD7}"/>
              </a:ext>
            </a:extLst>
          </p:cNvPr>
          <p:cNvSpPr>
            <a:spLocks noGrp="1"/>
          </p:cNvSpPr>
          <p:nvPr>
            <p:ph type="title"/>
          </p:nvPr>
        </p:nvSpPr>
        <p:spPr>
          <a:xfrm>
            <a:off x="838200" y="365125"/>
            <a:ext cx="10515600" cy="1325563"/>
          </a:xfrm>
        </p:spPr>
        <p:txBody>
          <a:bodyPr>
            <a:normAutofit/>
          </a:bodyPr>
          <a:lstStyle/>
          <a:p>
            <a:r>
              <a:rPr lang="en-IE" sz="4200" dirty="0">
                <a:hlinkClick r:id="rId3"/>
              </a:rPr>
              <a:t>Funder's open access policies</a:t>
            </a:r>
            <a:br>
              <a:rPr lang="en-IE" sz="4200" dirty="0"/>
            </a:br>
            <a:endParaRPr lang="en-I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44A09-2F13-CD12-FF2C-48D4469F7827}"/>
              </a:ext>
            </a:extLst>
          </p:cNvPr>
          <p:cNvSpPr>
            <a:spLocks noGrp="1"/>
          </p:cNvSpPr>
          <p:nvPr>
            <p:ph idx="1"/>
          </p:nvPr>
        </p:nvSpPr>
        <p:spPr>
          <a:xfrm>
            <a:off x="184193" y="1718728"/>
            <a:ext cx="11815118" cy="4749071"/>
          </a:xfrm>
        </p:spPr>
        <p:txBody>
          <a:bodyPr vert="horz" lIns="91440" tIns="45720" rIns="91440" bIns="45720" rtlCol="0" anchor="t">
            <a:normAutofit fontScale="85000" lnSpcReduction="20000"/>
          </a:bodyPr>
          <a:lstStyle/>
          <a:p>
            <a:pPr marL="0" indent="0">
              <a:lnSpc>
                <a:spcPct val="120000"/>
              </a:lnSpc>
              <a:spcBef>
                <a:spcPts val="0"/>
              </a:spcBef>
              <a:buNone/>
              <a:defRPr/>
            </a:pPr>
            <a:endParaRPr lang="en-IE" sz="2000" b="1" i="1" u="none" strike="noStrike" kern="1200" cap="none" spc="0" normalizeH="0" baseline="0" noProof="0" dirty="0">
              <a:ln>
                <a:noFill/>
              </a:ln>
              <a:effectLst/>
              <a:uLnTx/>
              <a:uFillTx/>
              <a:latin typeface="Arial"/>
              <a:cs typeface="Arial"/>
            </a:endParaRPr>
          </a:p>
          <a:p>
            <a:pPr marL="342900" indent="-342900">
              <a:lnSpc>
                <a:spcPct val="120000"/>
              </a:lnSpc>
              <a:spcBef>
                <a:spcPts val="0"/>
              </a:spcBef>
              <a:buNone/>
              <a:defRPr/>
            </a:pPr>
            <a:r>
              <a:rPr lang="en-IE" sz="2400" b="1" dirty="0">
                <a:latin typeface="Arial"/>
                <a:cs typeface="Arial"/>
              </a:rPr>
              <a:t>NORF * - </a:t>
            </a:r>
            <a:r>
              <a:rPr lang="en-IE" sz="2400" b="1" dirty="0">
                <a:latin typeface="Arial"/>
                <a:cs typeface="Arial"/>
                <a:hlinkClick r:id="rId4">
                  <a:extLst>
                    <a:ext uri="{A12FA001-AC4F-418D-AE19-62706E023703}">
                      <ahyp:hlinkClr xmlns:ahyp="http://schemas.microsoft.com/office/drawing/2018/hyperlinkcolor" val="tx"/>
                    </a:ext>
                  </a:extLst>
                </a:hlinkClick>
              </a:rPr>
              <a:t>https://norf.ie/national-action-plan/</a:t>
            </a:r>
            <a:r>
              <a:rPr lang="en-IE" sz="2400" b="1" dirty="0">
                <a:latin typeface="Arial"/>
                <a:cs typeface="Arial"/>
              </a:rPr>
              <a:t> </a:t>
            </a:r>
          </a:p>
          <a:p>
            <a:pPr marL="342900" indent="-342900">
              <a:lnSpc>
                <a:spcPct val="100000"/>
              </a:lnSpc>
              <a:defRPr/>
            </a:pPr>
            <a:r>
              <a:rPr lang="en-IE" sz="2100" dirty="0">
                <a:latin typeface="Arial"/>
                <a:cs typeface="Arial"/>
              </a:rPr>
              <a:t>The National Action Plan is structured according to three themes: Establishing a culture of open research; achieving 100% open access to research publications; and enabling FAIR research data and other outputs.</a:t>
            </a:r>
          </a:p>
          <a:p>
            <a:pPr marL="342900" indent="-342900">
              <a:lnSpc>
                <a:spcPct val="100000"/>
              </a:lnSpc>
              <a:defRPr/>
            </a:pPr>
            <a:r>
              <a:rPr lang="en-IE" sz="2100" dirty="0">
                <a:latin typeface="Arial"/>
                <a:cs typeface="Arial"/>
              </a:rPr>
              <a:t>The National Action Plan has been endorsed by over 50 national and international stakeholder organisations</a:t>
            </a:r>
          </a:p>
          <a:p>
            <a:pPr marL="0" lvl="0" indent="0">
              <a:lnSpc>
                <a:spcPct val="120000"/>
              </a:lnSpc>
              <a:spcBef>
                <a:spcPts val="0"/>
              </a:spcBef>
              <a:buFontTx/>
              <a:buNone/>
              <a:defRPr/>
            </a:pPr>
            <a:endParaRPr lang="en-IE" sz="2100" i="1" dirty="0">
              <a:latin typeface="Arial"/>
              <a:cs typeface="Arial"/>
            </a:endParaRPr>
          </a:p>
          <a:p>
            <a:pPr marL="342900" marR="0" lvl="0" indent="-342900" defTabSz="914400" rtl="0" eaLnBrk="1" fontAlgn="auto" latinLnBrk="0" hangingPunct="1">
              <a:lnSpc>
                <a:spcPct val="120000"/>
              </a:lnSpc>
              <a:spcBef>
                <a:spcPts val="0"/>
              </a:spcBef>
              <a:spcAft>
                <a:spcPts val="0"/>
              </a:spcAft>
              <a:buClrTx/>
              <a:buSzTx/>
              <a:buFontTx/>
              <a:buNone/>
              <a:tabLst/>
              <a:defRPr/>
            </a:pPr>
            <a:r>
              <a:rPr kumimoji="0" lang="en-IE" sz="2300" b="1" i="0" u="none" strike="noStrike" kern="1200" cap="none" spc="0" normalizeH="0" baseline="0" noProof="0" dirty="0">
                <a:ln>
                  <a:noFill/>
                </a:ln>
                <a:effectLst/>
                <a:uLnTx/>
                <a:uFillTx/>
                <a:latin typeface="Arial"/>
                <a:ea typeface="+mn-ea"/>
                <a:cs typeface="Arial"/>
                <a:hlinkClick r:id="rId5"/>
              </a:rPr>
              <a:t>Coalition S </a:t>
            </a:r>
            <a:r>
              <a:rPr kumimoji="0" lang="en-IE" sz="2300" b="1" i="0" u="none" strike="noStrike" kern="1200" cap="none" spc="0" normalizeH="0" baseline="0" noProof="0" dirty="0">
                <a:ln>
                  <a:noFill/>
                </a:ln>
                <a:effectLst/>
                <a:uLnTx/>
                <a:uFillTx/>
                <a:latin typeface="Arial"/>
                <a:ea typeface="+mn-ea"/>
                <a:cs typeface="Arial"/>
              </a:rPr>
              <a:t>- </a:t>
            </a:r>
            <a:r>
              <a:rPr lang="en-IE" sz="2300" b="1" dirty="0">
                <a:latin typeface="Arial"/>
                <a:cs typeface="Arial"/>
                <a:hlinkClick r:id="rId6"/>
              </a:rPr>
              <a:t>Plan S</a:t>
            </a:r>
            <a:endParaRPr kumimoji="0" lang="en-IE" sz="2300" b="1" i="0" u="none" strike="noStrike" kern="1200" cap="none" spc="0" normalizeH="0" baseline="0" noProof="0" dirty="0">
              <a:ln>
                <a:noFill/>
              </a:ln>
              <a:effectLst/>
              <a:uLnTx/>
              <a:uFillTx/>
              <a:latin typeface="Arial"/>
              <a:ea typeface="+mn-ea"/>
              <a:cs typeface="Arial"/>
              <a:hlinkClick r:id="rId7"/>
            </a:endParaRPr>
          </a:p>
          <a:p>
            <a:pPr>
              <a:lnSpc>
                <a:spcPct val="110000"/>
              </a:lnSpc>
              <a:spcBef>
                <a:spcPts val="0"/>
              </a:spcBef>
              <a:defRPr/>
            </a:pPr>
            <a:r>
              <a:rPr lang="en-IE" sz="2100" dirty="0">
                <a:latin typeface="Arial"/>
                <a:cs typeface="Arial"/>
              </a:rPr>
              <a:t>“With effect from 2021, all scholarly publications on the results from research funded by public or private grants provided by national, regional and international research councils and funding bodies, must be published in Open Access Journals, on Open Access Platforms, or made immediately available through Open Access Repositories without embargo”</a:t>
            </a:r>
          </a:p>
          <a:p>
            <a:pPr marL="0" marR="0" lvl="0" indent="0" fontAlgn="auto">
              <a:lnSpc>
                <a:spcPct val="120000"/>
              </a:lnSpc>
              <a:spcBef>
                <a:spcPts val="0"/>
              </a:spcBef>
              <a:spcAft>
                <a:spcPts val="0"/>
              </a:spcAft>
              <a:buClrTx/>
              <a:buSzTx/>
              <a:buNone/>
              <a:tabLst/>
              <a:defRPr/>
            </a:pPr>
            <a:endParaRPr lang="en-IE" sz="2100" dirty="0">
              <a:latin typeface="Arial"/>
              <a:cs typeface="Arial"/>
            </a:endParaRPr>
          </a:p>
          <a:p>
            <a:pPr marL="0" marR="0" lvl="0" indent="0" fontAlgn="auto">
              <a:lnSpc>
                <a:spcPct val="120000"/>
              </a:lnSpc>
              <a:spcBef>
                <a:spcPts val="0"/>
              </a:spcBef>
              <a:spcAft>
                <a:spcPts val="0"/>
              </a:spcAft>
              <a:buClrTx/>
              <a:buSzTx/>
              <a:buNone/>
              <a:tabLst/>
              <a:defRPr/>
            </a:pPr>
            <a:r>
              <a:rPr lang="en-IE" sz="2300" b="1" dirty="0">
                <a:latin typeface="Arial"/>
                <a:cs typeface="Arial"/>
                <a:hlinkClick r:id="rId8"/>
              </a:rPr>
              <a:t>Horizon Europe</a:t>
            </a:r>
            <a:endParaRPr lang="en-IE" sz="2300" b="1" dirty="0">
              <a:latin typeface="Arial"/>
              <a:cs typeface="Arial"/>
            </a:endParaRPr>
          </a:p>
          <a:p>
            <a:pPr marR="0" lvl="0" fontAlgn="auto">
              <a:lnSpc>
                <a:spcPct val="110000"/>
              </a:lnSpc>
              <a:spcBef>
                <a:spcPts val="0"/>
              </a:spcBef>
              <a:spcAft>
                <a:spcPts val="0"/>
              </a:spcAft>
              <a:buClrTx/>
              <a:buSzTx/>
              <a:tabLst/>
              <a:defRPr/>
            </a:pPr>
            <a:r>
              <a:rPr lang="en-IE" sz="2100" dirty="0">
                <a:latin typeface="Arial"/>
                <a:cs typeface="Arial"/>
              </a:rPr>
              <a:t>All peer-reviewed scientific publications arising from Horizon Europe funding have to be made available in open access. This implies that publications are to be made freely available online, immediately upon publication and with no restrictions on use, by depositing them on a repository. You should be aware that you are required to retain sufficient intellectual property rights (IPR) to comply with these open access obligations.</a:t>
            </a:r>
          </a:p>
          <a:p>
            <a:pPr marL="0" marR="0" lvl="0" indent="0" fontAlgn="auto">
              <a:spcBef>
                <a:spcPts val="0"/>
              </a:spcBef>
              <a:spcAft>
                <a:spcPts val="0"/>
              </a:spcAft>
              <a:buClrTx/>
              <a:buSzTx/>
              <a:buNone/>
              <a:tabLst/>
              <a:defRPr/>
            </a:pPr>
            <a:endParaRPr lang="en-IE" sz="1900" dirty="0">
              <a:latin typeface="Arial"/>
              <a:cs typeface="Arial"/>
            </a:endParaRPr>
          </a:p>
          <a:p>
            <a:pPr marL="457200" marR="0" lvl="1" indent="0" defTabSz="914400" rtl="0" eaLnBrk="1" fontAlgn="auto" latinLnBrk="0" hangingPunct="1">
              <a:spcBef>
                <a:spcPts val="0"/>
              </a:spcBef>
              <a:spcAft>
                <a:spcPts val="0"/>
              </a:spcAft>
              <a:buClrTx/>
              <a:buSzTx/>
              <a:buFontTx/>
              <a:buNone/>
              <a:tabLst/>
              <a:defRPr/>
            </a:pPr>
            <a:endParaRPr kumimoji="0" lang="en-IE" sz="1900" b="0" i="1" u="none" strike="noStrike" kern="1200" cap="none" spc="0" normalizeH="0" baseline="0" noProof="0" dirty="0">
              <a:ln>
                <a:noFill/>
              </a:ln>
              <a:effectLst/>
              <a:uLnTx/>
              <a:uFillTx/>
              <a:latin typeface="Arial"/>
              <a:ea typeface="+mn-ea"/>
              <a:cs typeface="Arial"/>
            </a:endParaRPr>
          </a:p>
          <a:p>
            <a:endParaRPr lang="en-IE" sz="1700" dirty="0"/>
          </a:p>
        </p:txBody>
      </p:sp>
    </p:spTree>
    <p:extLst>
      <p:ext uri="{BB962C8B-B14F-4D97-AF65-F5344CB8AC3E}">
        <p14:creationId xmlns:p14="http://schemas.microsoft.com/office/powerpoint/2010/main" val="129500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E57DD-A333-0C50-7A86-51CB306B0BD7}"/>
              </a:ext>
            </a:extLst>
          </p:cNvPr>
          <p:cNvSpPr>
            <a:spLocks noGrp="1"/>
          </p:cNvSpPr>
          <p:nvPr>
            <p:ph type="title"/>
          </p:nvPr>
        </p:nvSpPr>
        <p:spPr>
          <a:xfrm>
            <a:off x="838200" y="365125"/>
            <a:ext cx="10515600" cy="1325563"/>
          </a:xfrm>
        </p:spPr>
        <p:txBody>
          <a:bodyPr>
            <a:normAutofit/>
          </a:bodyPr>
          <a:lstStyle/>
          <a:p>
            <a:r>
              <a:rPr lang="en-IE" sz="4200" dirty="0"/>
              <a:t>Funder's open access policies</a:t>
            </a:r>
            <a:br>
              <a:rPr lang="en-IE" sz="4200" dirty="0"/>
            </a:br>
            <a:endParaRPr lang="en-IE"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44A09-2F13-CD12-FF2C-48D4469F7827}"/>
              </a:ext>
            </a:extLst>
          </p:cNvPr>
          <p:cNvSpPr>
            <a:spLocks noGrp="1"/>
          </p:cNvSpPr>
          <p:nvPr>
            <p:ph idx="1"/>
          </p:nvPr>
        </p:nvSpPr>
        <p:spPr>
          <a:xfrm>
            <a:off x="247135" y="1791730"/>
            <a:ext cx="11731752" cy="4942701"/>
          </a:xfrm>
        </p:spPr>
        <p:txBody>
          <a:bodyPr>
            <a:noAutofit/>
          </a:bodyPr>
          <a:lstStyle/>
          <a:p>
            <a:pPr marL="342900" marR="0" lvl="0" indent="-342900" defTabSz="914400" rtl="0" eaLnBrk="1" fontAlgn="auto" latinLnBrk="0" hangingPunct="1">
              <a:spcBef>
                <a:spcPts val="0"/>
              </a:spcBef>
              <a:spcAft>
                <a:spcPts val="0"/>
              </a:spcAft>
              <a:buClrTx/>
              <a:buSzTx/>
              <a:buFontTx/>
              <a:buNone/>
              <a:tabLst/>
              <a:defRPr/>
            </a:pPr>
            <a:r>
              <a:rPr kumimoji="0" lang="en-IE" sz="1800" b="1" u="none" strike="noStrike" kern="1200" cap="none" spc="0" normalizeH="0" baseline="0" noProof="0" dirty="0">
                <a:ln>
                  <a:noFill/>
                </a:ln>
                <a:effectLst/>
                <a:uLnTx/>
                <a:uFillTx/>
                <a:latin typeface="Arial"/>
                <a:ea typeface="+mn-ea"/>
                <a:cs typeface="Arial"/>
                <a:hlinkClick r:id="rId3"/>
              </a:rPr>
              <a:t>European Research Council Open Access Policy</a:t>
            </a:r>
            <a:endParaRPr kumimoji="0" lang="en-IE" sz="1800" b="1" u="none" strike="noStrike" kern="1200" cap="none" spc="0" normalizeH="0" baseline="0" noProof="0" dirty="0">
              <a:ln>
                <a:noFill/>
              </a:ln>
              <a:effectLst/>
              <a:uLnTx/>
              <a:uFillTx/>
              <a:latin typeface="Arial"/>
              <a:ea typeface="+mn-ea"/>
              <a:cs typeface="Arial"/>
            </a:endParaRPr>
          </a:p>
          <a:p>
            <a:pPr marL="342900" marR="0" lvl="0" indent="-342900" defTabSz="914400" rtl="0" eaLnBrk="1" fontAlgn="auto" latinLnBrk="0" hangingPunct="1">
              <a:spcBef>
                <a:spcPts val="0"/>
              </a:spcBef>
              <a:spcAft>
                <a:spcPts val="0"/>
              </a:spcAft>
              <a:buClrTx/>
              <a:buSzTx/>
              <a:buFontTx/>
              <a:buNone/>
              <a:tabLst/>
              <a:defRPr/>
            </a:pPr>
            <a:endParaRPr kumimoji="0" lang="en-US" sz="1800" b="0" u="none" strike="noStrike" kern="1200" cap="none" spc="0" normalizeH="0" baseline="0" noProof="0" dirty="0">
              <a:ln>
                <a:noFill/>
              </a:ln>
              <a:effectLst/>
              <a:uLnTx/>
              <a:uFillTx/>
              <a:latin typeface="Arial"/>
              <a:ea typeface="+mn-ea"/>
              <a:cs typeface="Arial"/>
            </a:endParaRPr>
          </a:p>
          <a:p>
            <a:pPr marL="0" marR="0" lvl="0" indent="0" defTabSz="914400" rtl="0" eaLnBrk="1" fontAlgn="auto" latinLnBrk="0" hangingPunct="1">
              <a:spcBef>
                <a:spcPts val="0"/>
              </a:spcBef>
              <a:spcAft>
                <a:spcPts val="0"/>
              </a:spcAft>
              <a:buClrTx/>
              <a:buSzTx/>
              <a:buFontTx/>
              <a:buNone/>
              <a:tabLst/>
              <a:defRPr/>
            </a:pPr>
            <a:r>
              <a:rPr kumimoji="0" lang="en-IE" sz="1600" b="0" u="none" strike="noStrike" kern="1200" cap="none" spc="0" normalizeH="0" baseline="0" noProof="0" dirty="0">
                <a:ln>
                  <a:noFill/>
                </a:ln>
                <a:effectLst/>
                <a:uLnTx/>
                <a:uFillTx/>
                <a:latin typeface="Arial"/>
                <a:ea typeface="+mn-ea"/>
                <a:cs typeface="Arial"/>
              </a:rPr>
              <a:t>The ERC supports the principle of open access to the published output of research as a fundamental part of its mission &amp;</a:t>
            </a:r>
          </a:p>
          <a:p>
            <a:pPr marL="0" marR="0" lvl="0" indent="0" defTabSz="914400" rtl="0" eaLnBrk="1" fontAlgn="auto" latinLnBrk="0" hangingPunct="1">
              <a:spcBef>
                <a:spcPts val="0"/>
              </a:spcBef>
              <a:spcAft>
                <a:spcPts val="0"/>
              </a:spcAft>
              <a:buClrTx/>
              <a:buSzTx/>
              <a:buFontTx/>
              <a:buNone/>
              <a:tabLst/>
              <a:defRPr/>
            </a:pPr>
            <a:endParaRPr lang="en-IE" sz="1600" dirty="0">
              <a:latin typeface="Arial"/>
              <a:cs typeface="Arial"/>
            </a:endParaRPr>
          </a:p>
          <a:p>
            <a:pPr>
              <a:spcBef>
                <a:spcPts val="0"/>
              </a:spcBef>
              <a:defRPr/>
            </a:pPr>
            <a:r>
              <a:rPr kumimoji="0" lang="en-IE" sz="1600" b="0" u="none" strike="noStrike" kern="1200" cap="none" spc="0" normalizeH="0" baseline="0" noProof="0" dirty="0">
                <a:ln>
                  <a:noFill/>
                </a:ln>
                <a:effectLst/>
                <a:uLnTx/>
                <a:uFillTx/>
                <a:latin typeface="Arial"/>
                <a:ea typeface="+mn-ea"/>
                <a:cs typeface="Arial"/>
              </a:rPr>
              <a:t>Require that an electronic copy of any research article, monograph or other research publication that is supported in whole, or in part, by ERC funding be deposited in a suitable repository immediately upon publication, and that open access be provided to that copy under the terms of the applicable Model Grant Agreement used for ERC actions;</a:t>
            </a:r>
          </a:p>
          <a:p>
            <a:pPr>
              <a:spcBef>
                <a:spcPts val="0"/>
              </a:spcBef>
              <a:defRPr/>
            </a:pPr>
            <a:r>
              <a:rPr lang="en-IE" sz="1600" dirty="0">
                <a:latin typeface="Arial"/>
                <a:cs typeface="Arial"/>
              </a:rPr>
              <a:t>S</a:t>
            </a:r>
            <a:r>
              <a:rPr kumimoji="0" lang="en-IE" sz="1600" b="0" u="none" strike="noStrike" kern="1200" cap="none" spc="0" normalizeH="0" baseline="0" noProof="0" dirty="0" err="1">
                <a:ln>
                  <a:noFill/>
                </a:ln>
                <a:effectLst/>
                <a:uLnTx/>
                <a:uFillTx/>
                <a:latin typeface="Arial"/>
                <a:ea typeface="+mn-ea"/>
                <a:cs typeface="Arial"/>
              </a:rPr>
              <a:t>trongly</a:t>
            </a:r>
            <a:r>
              <a:rPr kumimoji="0" lang="en-IE" sz="1600" b="0" u="none" strike="noStrike" kern="1200" cap="none" spc="0" normalizeH="0" baseline="0" noProof="0" dirty="0">
                <a:ln>
                  <a:noFill/>
                </a:ln>
                <a:effectLst/>
                <a:uLnTx/>
                <a:uFillTx/>
                <a:latin typeface="Arial"/>
                <a:ea typeface="+mn-ea"/>
                <a:cs typeface="Arial"/>
              </a:rPr>
              <a:t> encourage ERC funded researchers to use domain-specific or discipline-specific repositories for their publications</a:t>
            </a:r>
          </a:p>
          <a:p>
            <a:pPr marL="0" indent="0">
              <a:spcBef>
                <a:spcPts val="0"/>
              </a:spcBef>
              <a:buNone/>
              <a:defRPr/>
            </a:pPr>
            <a:endParaRPr kumimoji="0" lang="en-IE" sz="1800" b="0" u="none" strike="noStrike" kern="1200" cap="none" spc="0" normalizeH="0" baseline="0" noProof="0" dirty="0">
              <a:ln>
                <a:noFill/>
              </a:ln>
              <a:effectLst/>
              <a:uLnTx/>
              <a:uFillTx/>
              <a:latin typeface="Arial"/>
              <a:ea typeface="+mn-ea"/>
              <a:cs typeface="Arial"/>
            </a:endParaRPr>
          </a:p>
          <a:p>
            <a:pPr marL="0" indent="0">
              <a:spcBef>
                <a:spcPts val="0"/>
              </a:spcBef>
              <a:buNone/>
              <a:defRPr/>
            </a:pPr>
            <a:r>
              <a:rPr lang="en-IE" sz="1800" b="1" dirty="0">
                <a:latin typeface="Arial"/>
                <a:cs typeface="Arial"/>
                <a:hlinkClick r:id="rId4"/>
              </a:rPr>
              <a:t>IRC Open Access Policy </a:t>
            </a:r>
            <a:endParaRPr lang="en-IE" sz="1800" b="1" dirty="0">
              <a:latin typeface="Arial"/>
              <a:cs typeface="Arial"/>
            </a:endParaRPr>
          </a:p>
          <a:p>
            <a:pPr marL="0" indent="0">
              <a:spcBef>
                <a:spcPts val="0"/>
              </a:spcBef>
              <a:buNone/>
              <a:defRPr/>
            </a:pPr>
            <a:endParaRPr kumimoji="0" lang="en-IE" sz="1800" b="0" u="none" strike="noStrike" kern="1200" cap="none" spc="0" normalizeH="0" baseline="0" noProof="0" dirty="0">
              <a:ln>
                <a:noFill/>
              </a:ln>
              <a:effectLst/>
              <a:uLnTx/>
              <a:uFillTx/>
              <a:latin typeface="Arial"/>
              <a:ea typeface="+mn-ea"/>
              <a:cs typeface="Arial"/>
            </a:endParaRPr>
          </a:p>
          <a:p>
            <a:pPr>
              <a:spcBef>
                <a:spcPts val="0"/>
              </a:spcBef>
              <a:defRPr/>
            </a:pPr>
            <a:r>
              <a:rPr lang="en-IE" sz="1600" dirty="0">
                <a:latin typeface="Arial"/>
                <a:cs typeface="Arial"/>
              </a:rPr>
              <a:t>All researchers must lodge their publications and other research outputs, resulting in whole or in part from Council-funded research, in an open access repository and should make such publications publicly discoverable, openly accessible and re-usable as soon as is possible.</a:t>
            </a:r>
          </a:p>
          <a:p>
            <a:pPr>
              <a:spcBef>
                <a:spcPts val="0"/>
              </a:spcBef>
              <a:defRPr/>
            </a:pPr>
            <a:r>
              <a:rPr lang="en-IE" sz="1600" dirty="0">
                <a:latin typeface="Arial"/>
                <a:cs typeface="Arial"/>
              </a:rPr>
              <a:t>Repositories should release the metadata immediately upon deposit.  Open Access to the full text paper should be made immediately upon deposit or once access restrictions, as required by certain publishers, have expired.</a:t>
            </a:r>
          </a:p>
          <a:p>
            <a:pPr marL="0" indent="0">
              <a:spcBef>
                <a:spcPts val="0"/>
              </a:spcBef>
              <a:buNone/>
              <a:defRPr/>
            </a:pPr>
            <a:endParaRPr kumimoji="0" lang="en-IE" sz="1800" b="0" u="none" strike="noStrike" kern="1200" cap="none" spc="0" normalizeH="0" baseline="0" noProof="0" dirty="0">
              <a:ln>
                <a:noFill/>
              </a:ln>
              <a:effectLst/>
              <a:uLnTx/>
              <a:uFillTx/>
              <a:latin typeface="Arial"/>
              <a:ea typeface="+mn-ea"/>
              <a:cs typeface="Arial"/>
            </a:endParaRPr>
          </a:p>
          <a:p>
            <a:pPr marL="342900" marR="0" lvl="0" indent="-342900" algn="l" defTabSz="914400" rtl="0" eaLnBrk="1" fontAlgn="auto" latinLnBrk="0" hangingPunct="1">
              <a:lnSpc>
                <a:spcPct val="90000"/>
              </a:lnSpc>
              <a:spcBef>
                <a:spcPts val="0"/>
              </a:spcBef>
              <a:spcAft>
                <a:spcPts val="0"/>
              </a:spcAft>
              <a:buClrTx/>
              <a:buSzTx/>
              <a:buFontTx/>
              <a:buNone/>
              <a:tabLst/>
              <a:defRPr/>
            </a:pPr>
            <a:r>
              <a:rPr kumimoji="0" lang="en-IE" sz="2000" b="1" i="0" u="none" strike="noStrike" kern="1200" cap="none" spc="0" normalizeH="0" baseline="0" noProof="0" dirty="0" err="1">
                <a:ln>
                  <a:noFill/>
                </a:ln>
                <a:solidFill>
                  <a:prstClr val="black"/>
                </a:solidFill>
                <a:effectLst/>
                <a:uLnTx/>
                <a:uFillTx/>
                <a:latin typeface="Arial"/>
                <a:ea typeface="+mn-ea"/>
                <a:cs typeface="Arial"/>
                <a:hlinkClick r:id="rId5"/>
              </a:rPr>
              <a:t>Wellcome</a:t>
            </a:r>
            <a:r>
              <a:rPr kumimoji="0" lang="en-IE" sz="2000" b="1" i="0" u="none" strike="noStrike" kern="1200" cap="none" spc="0" normalizeH="0" baseline="0" noProof="0" dirty="0">
                <a:ln>
                  <a:noFill/>
                </a:ln>
                <a:solidFill>
                  <a:prstClr val="black"/>
                </a:solidFill>
                <a:effectLst/>
                <a:uLnTx/>
                <a:uFillTx/>
                <a:latin typeface="Arial"/>
                <a:ea typeface="+mn-ea"/>
                <a:cs typeface="Arial"/>
                <a:hlinkClick r:id="rId5"/>
              </a:rPr>
              <a:t> Trust Open Access Policy</a:t>
            </a:r>
            <a:endParaRPr kumimoji="0" lang="en-IE" sz="2000" b="1" i="0" u="none" strike="noStrike" kern="1200" cap="none" spc="0" normalizeH="0" baseline="0" noProof="0" dirty="0">
              <a:ln>
                <a:noFill/>
              </a:ln>
              <a:solidFill>
                <a:prstClr val="black"/>
              </a:solidFill>
              <a:effectLst/>
              <a:uLnTx/>
              <a:uFillTx/>
              <a:latin typeface="Arial"/>
              <a:ea typeface="+mn-ea"/>
              <a:cs typeface="Arial"/>
            </a:endParaRPr>
          </a:p>
          <a:p>
            <a:pPr marR="0" lvl="0" fontAlgn="auto">
              <a:spcBef>
                <a:spcPts val="0"/>
              </a:spcBef>
              <a:spcAft>
                <a:spcPts val="0"/>
              </a:spcAft>
              <a:buClrTx/>
              <a:buSzTx/>
              <a:tabLst/>
              <a:defRPr/>
            </a:pPr>
            <a:endParaRPr lang="en-IE" sz="1600" dirty="0">
              <a:latin typeface="Arial"/>
              <a:cs typeface="Arial"/>
            </a:endParaRPr>
          </a:p>
          <a:p>
            <a:pPr marR="0" lvl="0" fontAlgn="auto">
              <a:spcBef>
                <a:spcPts val="0"/>
              </a:spcBef>
              <a:spcAft>
                <a:spcPts val="0"/>
              </a:spcAft>
              <a:buClrTx/>
              <a:buSzTx/>
              <a:tabLst/>
              <a:defRPr/>
            </a:pPr>
            <a:r>
              <a:rPr lang="en-IE" sz="1600" dirty="0">
                <a:latin typeface="Arial"/>
                <a:cs typeface="Arial"/>
              </a:rPr>
              <a:t>Published outputs that arise from our funding must be open and accessible to everyone. This open access policy applies to all original, peer-reviewed research publications that have been supported, in whole or in part, by </a:t>
            </a:r>
            <a:r>
              <a:rPr lang="en-IE" sz="1600" dirty="0" err="1">
                <a:latin typeface="Arial"/>
                <a:cs typeface="Arial"/>
              </a:rPr>
              <a:t>Wellcome</a:t>
            </a:r>
            <a:r>
              <a:rPr lang="en-IE" sz="1600" dirty="0">
                <a:latin typeface="Arial"/>
                <a:cs typeface="Arial"/>
              </a:rPr>
              <a:t>.</a:t>
            </a:r>
            <a:endParaRPr lang="en-US" sz="1600" dirty="0">
              <a:latin typeface="Arial"/>
              <a:cs typeface="Arial"/>
            </a:endParaRPr>
          </a:p>
          <a:p>
            <a:pPr marL="342900" marR="0" lvl="0" indent="-342900" defTabSz="914400" rtl="0" eaLnBrk="1" fontAlgn="auto" latinLnBrk="0" hangingPunct="1">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125320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E57DD-A333-0C50-7A86-51CB306B0BD7}"/>
              </a:ext>
            </a:extLst>
          </p:cNvPr>
          <p:cNvSpPr>
            <a:spLocks noGrp="1"/>
          </p:cNvSpPr>
          <p:nvPr>
            <p:ph type="title"/>
          </p:nvPr>
        </p:nvSpPr>
        <p:spPr>
          <a:xfrm>
            <a:off x="566351" y="261067"/>
            <a:ext cx="10515600" cy="1325563"/>
          </a:xfrm>
        </p:spPr>
        <p:txBody>
          <a:bodyPr>
            <a:normAutofit/>
          </a:bodyPr>
          <a:lstStyle/>
          <a:p>
            <a:r>
              <a:rPr lang="en-IE" sz="4200" dirty="0"/>
              <a:t>Funder's open access policies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44A09-2F13-CD12-FF2C-48D4469F7827}"/>
              </a:ext>
            </a:extLst>
          </p:cNvPr>
          <p:cNvSpPr>
            <a:spLocks noGrp="1"/>
          </p:cNvSpPr>
          <p:nvPr>
            <p:ph idx="1"/>
          </p:nvPr>
        </p:nvSpPr>
        <p:spPr>
          <a:xfrm>
            <a:off x="458971" y="1847696"/>
            <a:ext cx="11519916" cy="4886735"/>
          </a:xfrm>
        </p:spPr>
        <p:txBody>
          <a:bodyPr>
            <a:noAutofit/>
          </a:bodyPr>
          <a:lstStyle/>
          <a:p>
            <a:pPr marL="342900" marR="0" lvl="0" indent="-342900" defTabSz="914400" rtl="0" eaLnBrk="1" fontAlgn="auto" latinLnBrk="0" hangingPunct="1">
              <a:spcBef>
                <a:spcPts val="0"/>
              </a:spcBef>
              <a:spcAft>
                <a:spcPts val="0"/>
              </a:spcAft>
              <a:buClrTx/>
              <a:buSzTx/>
              <a:buFontTx/>
              <a:buNone/>
              <a:tabLst/>
              <a:defRPr/>
            </a:pPr>
            <a:r>
              <a:rPr kumimoji="0" lang="en-IE" sz="1800" b="1" u="none" strike="noStrike" kern="1200" cap="none" spc="0" normalizeH="0" baseline="0" noProof="0" dirty="0">
                <a:ln>
                  <a:noFill/>
                </a:ln>
                <a:effectLst/>
                <a:uLnTx/>
                <a:uFillTx/>
                <a:latin typeface="Arial"/>
                <a:ea typeface="+mn-ea"/>
                <a:cs typeface="Arial"/>
                <a:hlinkClick r:id="rId3"/>
              </a:rPr>
              <a:t>SFI Open Access Policy</a:t>
            </a:r>
          </a:p>
          <a:p>
            <a:pPr marL="342900" marR="0" lvl="0" indent="-342900" defTabSz="914400" rtl="0" eaLnBrk="1" fontAlgn="auto" latinLnBrk="0" hangingPunct="1">
              <a:spcBef>
                <a:spcPts val="0"/>
              </a:spcBef>
              <a:spcAft>
                <a:spcPts val="0"/>
              </a:spcAft>
              <a:buClrTx/>
              <a:buSzTx/>
              <a:buFontTx/>
              <a:buNone/>
              <a:tabLst/>
              <a:defRPr/>
            </a:pPr>
            <a:endParaRPr lang="en-IE" sz="1800" b="1" dirty="0">
              <a:latin typeface="Arial"/>
              <a:cs typeface="Arial"/>
            </a:endParaRPr>
          </a:p>
          <a:p>
            <a:pPr marL="0" marR="0" lvl="0" indent="0" fontAlgn="auto">
              <a:spcBef>
                <a:spcPts val="0"/>
              </a:spcBef>
              <a:spcAft>
                <a:spcPts val="0"/>
              </a:spcAft>
              <a:buClrTx/>
              <a:buSzTx/>
              <a:buNone/>
              <a:tabLst/>
              <a:defRPr/>
            </a:pPr>
            <a:r>
              <a:rPr lang="en-IE" sz="1800" dirty="0">
                <a:solidFill>
                  <a:prstClr val="black"/>
                </a:solidFill>
                <a:latin typeface="Arial"/>
                <a:cs typeface="Arial"/>
              </a:rPr>
              <a:t>SFI now requires all peer-reviewed articles and conference proceedings submitted for publication after 1st January 2021 to be made openly accessible immediately from the date of publication. This requirement also applies to other funding agencies that have endorsed </a:t>
            </a:r>
            <a:r>
              <a:rPr lang="en-IE" sz="1800" dirty="0" err="1">
                <a:solidFill>
                  <a:prstClr val="black"/>
                </a:solidFill>
                <a:latin typeface="Arial"/>
                <a:cs typeface="Arial"/>
              </a:rPr>
              <a:t>cOAlition</a:t>
            </a:r>
            <a:r>
              <a:rPr lang="en-IE" sz="1800" dirty="0">
                <a:solidFill>
                  <a:prstClr val="black"/>
                </a:solidFill>
                <a:latin typeface="Arial"/>
                <a:cs typeface="Arial"/>
              </a:rPr>
              <a:t> S / Plan S e.g. </a:t>
            </a:r>
            <a:r>
              <a:rPr lang="en-IE" sz="1800" dirty="0" err="1">
                <a:solidFill>
                  <a:prstClr val="black"/>
                </a:solidFill>
                <a:latin typeface="Arial"/>
                <a:cs typeface="Arial"/>
              </a:rPr>
              <a:t>Wellcome</a:t>
            </a:r>
            <a:r>
              <a:rPr lang="en-IE" sz="1800" dirty="0">
                <a:solidFill>
                  <a:prstClr val="black"/>
                </a:solidFill>
                <a:latin typeface="Arial"/>
                <a:cs typeface="Arial"/>
              </a:rPr>
              <a:t> Trust. Coalition S</a:t>
            </a:r>
            <a:endParaRPr lang="en-IE" sz="1800" dirty="0">
              <a:solidFill>
                <a:prstClr val="black"/>
              </a:solidFill>
              <a:latin typeface="Arial"/>
              <a:cs typeface="Arial"/>
              <a:hlinkClick r:id="rId3">
                <a:extLst>
                  <a:ext uri="{A12FA001-AC4F-418D-AE19-62706E023703}">
                    <ahyp:hlinkClr xmlns:ahyp="http://schemas.microsoft.com/office/drawing/2018/hyperlinkcolor" val="tx"/>
                  </a:ext>
                </a:extLst>
              </a:hlinkClick>
            </a:endParaRPr>
          </a:p>
          <a:p>
            <a:pPr marL="342900" marR="0" lvl="0" indent="-342900" defTabSz="914400" rtl="0" eaLnBrk="1" fontAlgn="auto" latinLnBrk="0" hangingPunct="1">
              <a:spcBef>
                <a:spcPts val="0"/>
              </a:spcBef>
              <a:spcAft>
                <a:spcPts val="0"/>
              </a:spcAft>
              <a:buClrTx/>
              <a:buSzTx/>
              <a:buFontTx/>
              <a:buNone/>
              <a:tabLst/>
              <a:defRPr/>
            </a:pPr>
            <a:endParaRPr kumimoji="0" lang="en-IE" sz="1800" b="1" u="none" strike="noStrike" kern="1200" cap="none" spc="0" normalizeH="0" baseline="0" noProof="0" dirty="0">
              <a:ln>
                <a:noFill/>
              </a:ln>
              <a:effectLst/>
              <a:uLnTx/>
              <a:uFillTx/>
              <a:latin typeface="Arial"/>
              <a:ea typeface="+mn-ea"/>
              <a:cs typeface="Arial"/>
              <a:hlinkClick r:id="rId3"/>
            </a:endParaRPr>
          </a:p>
          <a:p>
            <a:pPr marL="342900" marR="0" lvl="0" indent="-342900" defTabSz="914400" rtl="0" eaLnBrk="1" fontAlgn="auto" latinLnBrk="0" hangingPunct="1">
              <a:spcBef>
                <a:spcPts val="0"/>
              </a:spcBef>
              <a:spcAft>
                <a:spcPts val="0"/>
              </a:spcAft>
              <a:buClrTx/>
              <a:buSzTx/>
              <a:buFontTx/>
              <a:buNone/>
              <a:tabLst/>
              <a:defRPr/>
            </a:pPr>
            <a:r>
              <a:rPr kumimoji="0" lang="en-IE" sz="1800" b="1" u="none" strike="noStrike" kern="1200" cap="none" spc="0" normalizeH="0" baseline="0" noProof="0" dirty="0">
                <a:ln>
                  <a:noFill/>
                </a:ln>
                <a:effectLst/>
                <a:uLnTx/>
                <a:uFillTx/>
                <a:latin typeface="Arial"/>
                <a:ea typeface="+mn-ea"/>
                <a:cs typeface="Arial"/>
                <a:hlinkClick r:id="rId3"/>
              </a:rPr>
              <a:t>Environmental Protection Agency (EPA) Open Access Policy</a:t>
            </a:r>
            <a:endParaRPr kumimoji="0" lang="en-IE" sz="1800" b="1" u="none" strike="noStrike" kern="1200" cap="none" spc="0" normalizeH="0" baseline="0" noProof="0" dirty="0">
              <a:ln>
                <a:noFill/>
              </a:ln>
              <a:effectLst/>
              <a:uLnTx/>
              <a:uFillTx/>
              <a:latin typeface="Arial"/>
              <a:ea typeface="+mn-ea"/>
              <a:cs typeface="Arial"/>
            </a:endParaRPr>
          </a:p>
          <a:p>
            <a:pPr marL="342900" marR="0" lvl="0" indent="-342900" defTabSz="914400" rtl="0" eaLnBrk="1" fontAlgn="auto" latinLnBrk="0" hangingPunct="1">
              <a:spcBef>
                <a:spcPts val="0"/>
              </a:spcBef>
              <a:spcAft>
                <a:spcPts val="0"/>
              </a:spcAft>
              <a:buClrTx/>
              <a:buSzTx/>
              <a:buFontTx/>
              <a:buNone/>
              <a:tabLst/>
              <a:defRPr/>
            </a:pPr>
            <a:endParaRPr kumimoji="0" lang="en-IE" sz="1800" b="1" u="none" strike="noStrike" kern="1200" cap="none" spc="0" normalizeH="0" baseline="0" noProof="0" dirty="0">
              <a:ln>
                <a:noFill/>
              </a:ln>
              <a:effectLst/>
              <a:uLnTx/>
              <a:uFillTx/>
              <a:latin typeface="Arial"/>
              <a:ea typeface="+mn-ea"/>
              <a:cs typeface="Arial"/>
            </a:endParaRPr>
          </a:p>
          <a:p>
            <a:pPr marL="0" indent="0">
              <a:spcBef>
                <a:spcPts val="0"/>
              </a:spcBef>
              <a:buNone/>
              <a:defRPr/>
            </a:pPr>
            <a:r>
              <a:rPr lang="en-IE" sz="1800" dirty="0">
                <a:solidFill>
                  <a:prstClr val="black"/>
                </a:solidFill>
                <a:latin typeface="Arial"/>
                <a:cs typeface="Arial"/>
              </a:rPr>
              <a:t>All projects funded by the EPA Research Programme are required to ensure open access to all peer-reviewed publications resulting from EPA funding. This must be done by depositing your peer reviewed manuscript in an open access repository as agreed with the EPA.  You are also encouraged to publish in reputable open access journals. Please note however, the communications budget may only be used for Gold Open Access in exceptional circumstances, subject to prior approval by the EPA. Expenditure on Gold Open Access that has not had the prior approval of the EPA will be deemed ineligible.</a:t>
            </a:r>
          </a:p>
          <a:p>
            <a:pPr marL="0" indent="0">
              <a:spcBef>
                <a:spcPts val="0"/>
              </a:spcBef>
              <a:buNone/>
              <a:defRPr/>
            </a:pPr>
            <a:endParaRPr lang="en-IE" sz="1800" dirty="0">
              <a:solidFill>
                <a:prstClr val="black"/>
              </a:solidFill>
              <a:latin typeface="Arial"/>
              <a:cs typeface="Arial"/>
            </a:endParaRPr>
          </a:p>
          <a:p>
            <a:pPr marL="0" indent="0">
              <a:spcBef>
                <a:spcPts val="0"/>
              </a:spcBef>
              <a:buNone/>
              <a:defRPr/>
            </a:pPr>
            <a:r>
              <a:rPr lang="en-IE" sz="1800" b="1" dirty="0">
                <a:solidFill>
                  <a:prstClr val="black"/>
                </a:solidFill>
                <a:latin typeface="Arial"/>
                <a:cs typeface="Arial"/>
                <a:hlinkClick r:id="rId4"/>
              </a:rPr>
              <a:t>European Commission – Horizon Europe / Horizon 2020</a:t>
            </a:r>
            <a:endParaRPr lang="en-IE" sz="1800" b="1" dirty="0">
              <a:solidFill>
                <a:prstClr val="black"/>
              </a:solidFill>
              <a:latin typeface="Arial"/>
              <a:cs typeface="Arial"/>
            </a:endParaRPr>
          </a:p>
          <a:p>
            <a:pPr marL="0" indent="0">
              <a:spcBef>
                <a:spcPts val="0"/>
              </a:spcBef>
              <a:buNone/>
              <a:defRPr/>
            </a:pPr>
            <a:r>
              <a:rPr lang="en-IE" sz="1800" dirty="0">
                <a:solidFill>
                  <a:prstClr val="black"/>
                </a:solidFill>
                <a:latin typeface="Arial"/>
                <a:cs typeface="Arial"/>
              </a:rPr>
              <a:t>All peer-reviewed scientific publications arising from Horizon Europe funding must be made available in open access. This implies that publications are to be made freely available online, immediately upon publication and with no restrictions on use, by depositing them on a repository.  </a:t>
            </a:r>
            <a:r>
              <a:rPr lang="en-IE" sz="1800" dirty="0">
                <a:solidFill>
                  <a:prstClr val="black"/>
                </a:solidFill>
                <a:latin typeface="Arial"/>
                <a:cs typeface="Arial"/>
                <a:hlinkClick r:id="rId5"/>
              </a:rPr>
              <a:t>See here for more info.</a:t>
            </a:r>
            <a:endParaRPr lang="en-IE" sz="1800" dirty="0">
              <a:solidFill>
                <a:prstClr val="black"/>
              </a:solidFill>
              <a:latin typeface="Arial"/>
              <a:cs typeface="Arial"/>
            </a:endParaRPr>
          </a:p>
          <a:p>
            <a:pPr marL="0" indent="0">
              <a:spcBef>
                <a:spcPts val="0"/>
              </a:spcBef>
              <a:buNone/>
              <a:defRPr/>
            </a:pPr>
            <a:endParaRPr lang="en-IE" sz="1800" dirty="0">
              <a:solidFill>
                <a:prstClr val="black"/>
              </a:solidFill>
              <a:latin typeface="Arial"/>
              <a:cs typeface="Arial"/>
            </a:endParaRPr>
          </a:p>
          <a:p>
            <a:pPr marL="0" indent="0">
              <a:spcBef>
                <a:spcPts val="0"/>
              </a:spcBef>
              <a:buNone/>
              <a:defRPr/>
            </a:pPr>
            <a:endParaRPr lang="en-US" sz="1800" dirty="0">
              <a:solidFill>
                <a:prstClr val="black"/>
              </a:solidFill>
              <a:latin typeface="Arial"/>
              <a:cs typeface="Arial"/>
            </a:endParaRPr>
          </a:p>
        </p:txBody>
      </p:sp>
    </p:spTree>
    <p:extLst>
      <p:ext uri="{BB962C8B-B14F-4D97-AF65-F5344CB8AC3E}">
        <p14:creationId xmlns:p14="http://schemas.microsoft.com/office/powerpoint/2010/main" val="89409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B7392-222A-CB77-72DE-504DD0C967F5}"/>
              </a:ext>
            </a:extLst>
          </p:cNvPr>
          <p:cNvSpPr>
            <a:spLocks noGrp="1"/>
          </p:cNvSpPr>
          <p:nvPr>
            <p:ph type="title"/>
          </p:nvPr>
        </p:nvSpPr>
        <p:spPr>
          <a:xfrm>
            <a:off x="686834" y="1153572"/>
            <a:ext cx="3200400" cy="4461163"/>
          </a:xfrm>
        </p:spPr>
        <p:txBody>
          <a:bodyPr>
            <a:normAutofit/>
          </a:bodyPr>
          <a:lstStyle/>
          <a:p>
            <a:r>
              <a:rPr lang="en-IE">
                <a:solidFill>
                  <a:srgbClr val="FFFFFF"/>
                </a:solidFill>
              </a:rPr>
              <a:t>Publish your research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9219E1-B0B0-52EB-9B4D-4198E76D0A36}"/>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IE" b="1" dirty="0"/>
              <a:t>Where to publish? </a:t>
            </a:r>
          </a:p>
          <a:p>
            <a:r>
              <a:rPr lang="en-IE" dirty="0" err="1"/>
              <a:t>IrEL</a:t>
            </a:r>
            <a:r>
              <a:rPr lang="en-IE" dirty="0"/>
              <a:t> list of Journals with APC agreements see:</a:t>
            </a:r>
          </a:p>
          <a:p>
            <a:pPr marL="457200" lvl="1" indent="0">
              <a:buNone/>
            </a:pPr>
            <a:r>
              <a:rPr lang="en-IE" dirty="0">
                <a:hlinkClick r:id="rId2"/>
              </a:rPr>
              <a:t>https://libguides.ucc.ie/OAagreements/home</a:t>
            </a:r>
            <a:r>
              <a:rPr lang="en-IE" dirty="0"/>
              <a:t>  </a:t>
            </a:r>
            <a:endParaRPr lang="en-IE" dirty="0">
              <a:cs typeface="Calibri"/>
            </a:endParaRPr>
          </a:p>
          <a:p>
            <a:r>
              <a:rPr lang="en-IE" dirty="0"/>
              <a:t>Supervisor guidance</a:t>
            </a:r>
          </a:p>
          <a:p>
            <a:r>
              <a:rPr lang="en-IE" dirty="0"/>
              <a:t>Your own familiarity with your field, your own reference list</a:t>
            </a:r>
          </a:p>
          <a:p>
            <a:r>
              <a:rPr lang="en-IE" dirty="0"/>
              <a:t>Use database to search for your topics and review results – </a:t>
            </a:r>
            <a:r>
              <a:rPr lang="en-IE" dirty="0" err="1"/>
              <a:t>eg</a:t>
            </a:r>
            <a:r>
              <a:rPr lang="en-IE" dirty="0"/>
              <a:t> </a:t>
            </a:r>
            <a:r>
              <a:rPr lang="en-IE" dirty="0">
                <a:hlinkClick r:id="rId3"/>
              </a:rPr>
              <a:t>Scopus</a:t>
            </a:r>
            <a:endParaRPr lang="en-IE" dirty="0"/>
          </a:p>
          <a:p>
            <a:r>
              <a:rPr lang="en-IE" dirty="0"/>
              <a:t>Consider preprints archives:  </a:t>
            </a:r>
            <a:r>
              <a:rPr lang="en-IE" dirty="0">
                <a:hlinkClick r:id="rId4"/>
              </a:rPr>
              <a:t>https://www.biorxiv.org/</a:t>
            </a:r>
            <a:endParaRPr lang="en-IE" dirty="0"/>
          </a:p>
          <a:p>
            <a:r>
              <a:rPr lang="en-IE" dirty="0">
                <a:cs typeface="Calibri"/>
                <a:hlinkClick r:id="rId5"/>
              </a:rPr>
              <a:t>Open library of Humanities</a:t>
            </a:r>
            <a:endParaRPr lang="en-IE" dirty="0">
              <a:hlinkClick r:id="rId5"/>
            </a:endParaRPr>
          </a:p>
          <a:p>
            <a:r>
              <a:rPr lang="en-IE" dirty="0"/>
              <a:t>DOAJ </a:t>
            </a:r>
            <a:r>
              <a:rPr lang="en-IE" dirty="0">
                <a:hlinkClick r:id="rId6"/>
              </a:rPr>
              <a:t>http://www.doaj.org</a:t>
            </a:r>
            <a:r>
              <a:rPr lang="en-IE" dirty="0"/>
              <a:t> </a:t>
            </a:r>
          </a:p>
        </p:txBody>
      </p:sp>
    </p:spTree>
    <p:extLst>
      <p:ext uri="{BB962C8B-B14F-4D97-AF65-F5344CB8AC3E}">
        <p14:creationId xmlns:p14="http://schemas.microsoft.com/office/powerpoint/2010/main" val="155436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IE" sz="5400"/>
              <a:t>Selecting a Journal</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12917" y="548584"/>
            <a:ext cx="6224335" cy="6078517"/>
          </a:xfrm>
        </p:spPr>
        <p:txBody>
          <a:bodyPr vert="horz" lIns="45720" tIns="45720" rIns="45720" bIns="45720" rtlCol="0" anchor="ctr">
            <a:normAutofit fontScale="92500" lnSpcReduction="10000"/>
          </a:bodyPr>
          <a:lstStyle/>
          <a:p>
            <a:pPr marL="0" indent="0">
              <a:buNone/>
            </a:pPr>
            <a:endParaRPr lang="en-IE" sz="2200" dirty="0"/>
          </a:p>
          <a:p>
            <a:pPr marL="0" indent="0">
              <a:buNone/>
            </a:pPr>
            <a:r>
              <a:rPr lang="en-IE" sz="2200" b="1" dirty="0">
                <a:cs typeface="Calibri"/>
              </a:rPr>
              <a:t>Look for OA journals</a:t>
            </a:r>
            <a:endParaRPr lang="en-IE" sz="2200" b="1" dirty="0"/>
          </a:p>
          <a:p>
            <a:pPr marL="342900" indent="-342900"/>
            <a:r>
              <a:rPr lang="en-IE" sz="2200" dirty="0">
                <a:cs typeface="Calibri"/>
                <a:hlinkClick r:id="rId2"/>
              </a:rPr>
              <a:t>http://www.doaj.org</a:t>
            </a:r>
            <a:r>
              <a:rPr lang="en-IE" sz="2200" dirty="0">
                <a:cs typeface="Calibri"/>
              </a:rPr>
              <a:t>  </a:t>
            </a:r>
            <a:endParaRPr lang="en-IE" dirty="0">
              <a:cs typeface="Calibri" panose="020F0502020204030204"/>
            </a:endParaRPr>
          </a:p>
          <a:p>
            <a:pPr marL="514350" lvl="1" indent="-285750"/>
            <a:r>
              <a:rPr lang="en-IE" sz="1800" dirty="0">
                <a:cs typeface="Calibri"/>
                <a:hlinkClick r:id="rId3"/>
              </a:rPr>
              <a:t>What are the requirements for authors?</a:t>
            </a:r>
          </a:p>
          <a:p>
            <a:pPr marL="0" indent="0">
              <a:buNone/>
            </a:pPr>
            <a:endParaRPr lang="en-IE" sz="2200" dirty="0"/>
          </a:p>
          <a:p>
            <a:pPr marL="0" indent="0">
              <a:buNone/>
            </a:pPr>
            <a:r>
              <a:rPr lang="en-IE" sz="2200" b="1" dirty="0"/>
              <a:t>Indexing of the journal</a:t>
            </a:r>
            <a:endParaRPr lang="en-IE" b="1" dirty="0">
              <a:cs typeface="Calibri"/>
            </a:endParaRPr>
          </a:p>
          <a:p>
            <a:pPr marL="264795" lvl="1"/>
            <a:r>
              <a:rPr lang="en-IE" sz="2200" dirty="0">
                <a:hlinkClick r:id="rId4"/>
              </a:rPr>
              <a:t>Web of Science Master List </a:t>
            </a:r>
            <a:endParaRPr lang="en-IE" sz="2200" dirty="0"/>
          </a:p>
          <a:p>
            <a:pPr marL="264795" lvl="1"/>
            <a:r>
              <a:rPr lang="en-IE" sz="2200" dirty="0">
                <a:hlinkClick r:id="rId5"/>
              </a:rPr>
              <a:t>Scopus Sources</a:t>
            </a:r>
            <a:endParaRPr lang="en-IE" sz="2200" dirty="0"/>
          </a:p>
          <a:p>
            <a:pPr marL="264795" lvl="1"/>
            <a:r>
              <a:rPr lang="en-IE" sz="2200" dirty="0">
                <a:hlinkClick r:id="rId6"/>
              </a:rPr>
              <a:t>Medline / PubMed</a:t>
            </a:r>
            <a:r>
              <a:rPr lang="en-IE" sz="2200" dirty="0"/>
              <a:t> </a:t>
            </a:r>
            <a:endParaRPr lang="en-IE" sz="2200" dirty="0">
              <a:cs typeface="Calibri"/>
            </a:endParaRPr>
          </a:p>
          <a:p>
            <a:pPr marL="36195" lvl="1" indent="0">
              <a:buNone/>
            </a:pPr>
            <a:endParaRPr lang="en-IE" sz="2200"/>
          </a:p>
          <a:p>
            <a:pPr marL="0" indent="0">
              <a:buNone/>
            </a:pPr>
            <a:r>
              <a:rPr lang="en-IE" sz="2200" b="1" dirty="0">
                <a:solidFill>
                  <a:srgbClr val="000000"/>
                </a:solidFill>
                <a:highlight>
                  <a:srgbClr val="C0C0C0"/>
                </a:highlight>
              </a:rPr>
              <a:t>Journal Citation Performance</a:t>
            </a:r>
            <a:endParaRPr lang="en-IE" sz="2200" b="1">
              <a:solidFill>
                <a:srgbClr val="000000"/>
              </a:solidFill>
              <a:highlight>
                <a:srgbClr val="C0C0C0"/>
              </a:highlight>
              <a:cs typeface="Calibri"/>
            </a:endParaRPr>
          </a:p>
          <a:p>
            <a:pPr marL="264795" lvl="1"/>
            <a:r>
              <a:rPr lang="en-IE" sz="2200" dirty="0">
                <a:solidFill>
                  <a:srgbClr val="000000"/>
                </a:solidFill>
                <a:highlight>
                  <a:srgbClr val="C0C0C0"/>
                </a:highlight>
                <a:hlinkClick r:id="rId7"/>
              </a:rPr>
              <a:t>Journal Citation Reports</a:t>
            </a:r>
            <a:endParaRPr lang="en-IE" sz="2200">
              <a:solidFill>
                <a:srgbClr val="000000"/>
              </a:solidFill>
              <a:highlight>
                <a:srgbClr val="C0C0C0"/>
              </a:highlight>
              <a:cs typeface="Calibri"/>
              <a:hlinkClick r:id="" action="ppaction://noaction"/>
            </a:endParaRPr>
          </a:p>
          <a:p>
            <a:pPr marL="264795" lvl="1"/>
            <a:r>
              <a:rPr lang="en-IE" sz="2200" dirty="0">
                <a:solidFill>
                  <a:srgbClr val="000000"/>
                </a:solidFill>
                <a:highlight>
                  <a:srgbClr val="C0C0C0"/>
                </a:highlight>
                <a:hlinkClick r:id="rId5"/>
              </a:rPr>
              <a:t>Scopus Sources</a:t>
            </a:r>
            <a:endParaRPr lang="en-IE" sz="2200">
              <a:solidFill>
                <a:srgbClr val="000000"/>
              </a:solidFill>
              <a:highlight>
                <a:srgbClr val="C0C0C0"/>
              </a:highlight>
              <a:cs typeface="Calibri"/>
              <a:hlinkClick r:id="" action="ppaction://noaction"/>
            </a:endParaRPr>
          </a:p>
          <a:p>
            <a:pPr marL="264795" lvl="1"/>
            <a:r>
              <a:rPr lang="en-IE" sz="2200" dirty="0">
                <a:solidFill>
                  <a:srgbClr val="000000"/>
                </a:solidFill>
                <a:highlight>
                  <a:srgbClr val="C0C0C0"/>
                </a:highlight>
                <a:hlinkClick r:id="rId8"/>
              </a:rPr>
              <a:t>Scimago</a:t>
            </a:r>
            <a:endParaRPr lang="en-IE" sz="2200">
              <a:solidFill>
                <a:srgbClr val="000000"/>
              </a:solidFill>
              <a:highlight>
                <a:srgbClr val="C0C0C0"/>
              </a:highlight>
              <a:cs typeface="Calibri"/>
              <a:hlinkClick r:id="rId8"/>
            </a:endParaRPr>
          </a:p>
          <a:p>
            <a:pPr marL="36195" lvl="1" indent="0">
              <a:buNone/>
            </a:pPr>
            <a:endParaRPr lang="en-IE" sz="2200"/>
          </a:p>
          <a:p>
            <a:pPr marL="0" indent="0">
              <a:buNone/>
            </a:pPr>
            <a:r>
              <a:rPr lang="en-GB" sz="2200" b="1" dirty="0"/>
              <a:t>Analyse Search Results from databases</a:t>
            </a:r>
            <a:endParaRPr lang="en-GB" sz="2200" b="1" dirty="0">
              <a:cs typeface="Calibri"/>
            </a:endParaRPr>
          </a:p>
          <a:p>
            <a:pPr marL="264795" lvl="1"/>
            <a:r>
              <a:rPr lang="en-GB" sz="2200" dirty="0">
                <a:hlinkClick r:id="rId5"/>
              </a:rPr>
              <a:t>Web of Science</a:t>
            </a:r>
            <a:r>
              <a:rPr lang="en-GB" sz="2200" dirty="0"/>
              <a:t> </a:t>
            </a:r>
            <a:endParaRPr lang="en-GB" sz="2200" dirty="0">
              <a:cs typeface="Calibri"/>
            </a:endParaRPr>
          </a:p>
          <a:p>
            <a:pPr marL="264795" lvl="1"/>
            <a:r>
              <a:rPr lang="en-GB" sz="2200" dirty="0">
                <a:hlinkClick r:id="rId5"/>
              </a:rPr>
              <a:t>Scopus</a:t>
            </a:r>
            <a:r>
              <a:rPr lang="en-GB" sz="2200" dirty="0"/>
              <a:t> (See the example in the next few slides)</a:t>
            </a:r>
            <a:endParaRPr lang="en-GB" sz="2200" dirty="0">
              <a:cs typeface="Calibri"/>
            </a:endParaRPr>
          </a:p>
          <a:p>
            <a:pPr marL="264795" lvl="1"/>
            <a:endParaRPr lang="en-IE" sz="2200"/>
          </a:p>
          <a:p>
            <a:pPr marL="264795" lvl="1"/>
            <a:endParaRPr lang="en-IE" sz="2200"/>
          </a:p>
        </p:txBody>
      </p:sp>
    </p:spTree>
    <p:extLst>
      <p:ext uri="{BB962C8B-B14F-4D97-AF65-F5344CB8AC3E}">
        <p14:creationId xmlns:p14="http://schemas.microsoft.com/office/powerpoint/2010/main" val="69198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0EE06-1ABE-D7D4-8B10-DBD8AA46642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dirty="0">
                <a:latin typeface="+mj-lt"/>
                <a:ea typeface="+mj-ea"/>
                <a:cs typeface="+mj-cs"/>
              </a:rPr>
              <a:t>Analyse search results for your topic in the databases</a:t>
            </a:r>
            <a:br>
              <a:rPr lang="en-US" sz="4100" kern="1200" dirty="0">
                <a:cs typeface="Calibri Light"/>
              </a:rPr>
            </a:br>
            <a:br>
              <a:rPr lang="en-US" sz="4100" dirty="0"/>
            </a:br>
            <a:r>
              <a:rPr lang="en-US" sz="2000" b="1" dirty="0" err="1">
                <a:latin typeface="Calibri"/>
                <a:cs typeface="Calibri Light"/>
              </a:rPr>
              <a:t>Eg.</a:t>
            </a:r>
            <a:r>
              <a:rPr lang="en-US" sz="2000" b="1" dirty="0">
                <a:latin typeface="Calibri"/>
                <a:cs typeface="Calibri Light"/>
              </a:rPr>
              <a:t>  </a:t>
            </a:r>
            <a:r>
              <a:rPr lang="en-US" sz="2000" b="1" dirty="0">
                <a:latin typeface="Calibri"/>
                <a:cs typeface="Calibri Light"/>
                <a:hlinkClick r:id="rId2"/>
              </a:rPr>
              <a:t>Scopus</a:t>
            </a:r>
            <a:endParaRPr lang="en-US" sz="2000" b="1" kern="1200" dirty="0">
              <a:solidFill>
                <a:schemeClr val="tx1"/>
              </a:solidFill>
              <a:latin typeface="Calibri"/>
              <a:cs typeface="+mj-cs"/>
            </a:endParaRP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6E56E8C-AE2A-68CA-54A1-22597F1C9F64}"/>
              </a:ext>
            </a:extLst>
          </p:cNvPr>
          <p:cNvPicPr>
            <a:picLocks noGrp="1" noChangeAspect="1"/>
          </p:cNvPicPr>
          <p:nvPr>
            <p:ph idx="1"/>
          </p:nvPr>
        </p:nvPicPr>
        <p:blipFill>
          <a:blip r:embed="rId3"/>
          <a:stretch>
            <a:fillRect/>
          </a:stretch>
        </p:blipFill>
        <p:spPr>
          <a:xfrm>
            <a:off x="4654296" y="1223845"/>
            <a:ext cx="7214616" cy="4382878"/>
          </a:xfrm>
          <a:prstGeom prst="rect">
            <a:avLst/>
          </a:prstGeom>
        </p:spPr>
      </p:pic>
    </p:spTree>
    <p:extLst>
      <p:ext uri="{BB962C8B-B14F-4D97-AF65-F5344CB8AC3E}">
        <p14:creationId xmlns:p14="http://schemas.microsoft.com/office/powerpoint/2010/main" val="34808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Content Placeholder 7">
            <a:extLst>
              <a:ext uri="{FF2B5EF4-FFF2-40B4-BE49-F238E27FC236}">
                <a16:creationId xmlns:a16="http://schemas.microsoft.com/office/drawing/2014/main" id="{4323FB1C-C5D2-B37C-09DD-AAC6BDF03728}"/>
              </a:ext>
            </a:extLst>
          </p:cNvPr>
          <p:cNvPicPr>
            <a:picLocks noGrp="1" noChangeAspect="1"/>
          </p:cNvPicPr>
          <p:nvPr>
            <p:ph idx="1"/>
          </p:nvPr>
        </p:nvPicPr>
        <p:blipFill rotWithShape="1">
          <a:blip r:embed="rId3"/>
          <a:srcRect l="18762" t="22163" r="19413" b="6306"/>
          <a:stretch/>
        </p:blipFill>
        <p:spPr>
          <a:xfrm>
            <a:off x="4188940" y="162182"/>
            <a:ext cx="7216347" cy="4696542"/>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283178AF-3B0F-FDCE-18D6-60C3D4AF780C}"/>
              </a:ext>
            </a:extLst>
          </p:cNvPr>
          <p:cNvPicPr>
            <a:picLocks noChangeAspect="1"/>
          </p:cNvPicPr>
          <p:nvPr/>
        </p:nvPicPr>
        <p:blipFill>
          <a:blip r:embed="rId4"/>
          <a:stretch>
            <a:fillRect/>
          </a:stretch>
        </p:blipFill>
        <p:spPr>
          <a:xfrm>
            <a:off x="268245" y="162182"/>
            <a:ext cx="2697377" cy="755266"/>
          </a:xfrm>
          <a:prstGeom prst="rect">
            <a:avLst/>
          </a:prstGeom>
        </p:spPr>
      </p:pic>
      <p:sp>
        <p:nvSpPr>
          <p:cNvPr id="11" name="TextBox 10">
            <a:extLst>
              <a:ext uri="{FF2B5EF4-FFF2-40B4-BE49-F238E27FC236}">
                <a16:creationId xmlns:a16="http://schemas.microsoft.com/office/drawing/2014/main" id="{D25B8F56-B98B-D740-56C4-21DB34ABAA8E}"/>
              </a:ext>
            </a:extLst>
          </p:cNvPr>
          <p:cNvSpPr txBox="1"/>
          <p:nvPr/>
        </p:nvSpPr>
        <p:spPr>
          <a:xfrm>
            <a:off x="313037" y="5218490"/>
            <a:ext cx="11685373" cy="1477328"/>
          </a:xfrm>
          <a:prstGeom prst="rect">
            <a:avLst/>
          </a:prstGeom>
          <a:noFill/>
        </p:spPr>
        <p:txBody>
          <a:bodyPr wrap="square" rtlCol="0">
            <a:spAutoFit/>
          </a:bodyPr>
          <a:lstStyle/>
          <a:p>
            <a:r>
              <a:rPr lang="en-IE" b="1" dirty="0"/>
              <a:t>Coalition for Advancing Research Assessment</a:t>
            </a:r>
          </a:p>
          <a:p>
            <a:r>
              <a:rPr lang="en-IE" dirty="0"/>
              <a:t>- Our vision is that the assessment of research, researchers and research organisations recognises the diverse outputs, practices and activities that maximise the quality and impact of research. This requires basing assessment primarily on qualitative judgement, for which peer review is central, supported by responsible use of quantitative indicators.</a:t>
            </a:r>
          </a:p>
          <a:p>
            <a:endParaRPr lang="en-IE" dirty="0"/>
          </a:p>
        </p:txBody>
      </p:sp>
      <p:sp>
        <p:nvSpPr>
          <p:cNvPr id="14" name="TextBox 13">
            <a:extLst>
              <a:ext uri="{FF2B5EF4-FFF2-40B4-BE49-F238E27FC236}">
                <a16:creationId xmlns:a16="http://schemas.microsoft.com/office/drawing/2014/main" id="{D161A183-96AB-5A74-FA1F-387600802449}"/>
              </a:ext>
            </a:extLst>
          </p:cNvPr>
          <p:cNvSpPr txBox="1"/>
          <p:nvPr/>
        </p:nvSpPr>
        <p:spPr>
          <a:xfrm>
            <a:off x="313037" y="1277214"/>
            <a:ext cx="3018137" cy="400110"/>
          </a:xfrm>
          <a:prstGeom prst="rect">
            <a:avLst/>
          </a:prstGeom>
          <a:noFill/>
        </p:spPr>
        <p:txBody>
          <a:bodyPr wrap="square">
            <a:spAutoFit/>
          </a:bodyPr>
          <a:lstStyle/>
          <a:p>
            <a:r>
              <a:rPr lang="en-IE" sz="2000" b="1" dirty="0"/>
              <a:t>https://coara.eu/</a:t>
            </a:r>
          </a:p>
        </p:txBody>
      </p:sp>
      <p:sp>
        <p:nvSpPr>
          <p:cNvPr id="2" name="Speech Bubble: Oval 1">
            <a:extLst>
              <a:ext uri="{FF2B5EF4-FFF2-40B4-BE49-F238E27FC236}">
                <a16:creationId xmlns:a16="http://schemas.microsoft.com/office/drawing/2014/main" id="{08FE32A2-72BE-2B40-5A02-9935AF77257A}"/>
              </a:ext>
            </a:extLst>
          </p:cNvPr>
          <p:cNvSpPr/>
          <p:nvPr/>
        </p:nvSpPr>
        <p:spPr>
          <a:xfrm>
            <a:off x="103752" y="2032761"/>
            <a:ext cx="3926541" cy="2237590"/>
          </a:xfrm>
          <a:prstGeom prst="wedgeEllipseCallout">
            <a:avLst>
              <a:gd name="adj1" fmla="val -4166"/>
              <a:gd name="adj2" fmla="val 61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‘Publish or perish’ and metrics have led us into a blind alley. Let’s start recognizing the full breadth of value created by researchers. </a:t>
            </a:r>
          </a:p>
        </p:txBody>
      </p:sp>
      <p:sp>
        <p:nvSpPr>
          <p:cNvPr id="3" name="TextBox 2">
            <a:extLst>
              <a:ext uri="{FF2B5EF4-FFF2-40B4-BE49-F238E27FC236}">
                <a16:creationId xmlns:a16="http://schemas.microsoft.com/office/drawing/2014/main" id="{42C0F137-CEEB-4207-02DB-B362342D0806}"/>
              </a:ext>
            </a:extLst>
          </p:cNvPr>
          <p:cNvSpPr txBox="1"/>
          <p:nvPr/>
        </p:nvSpPr>
        <p:spPr>
          <a:xfrm>
            <a:off x="313037" y="4625788"/>
            <a:ext cx="3344563" cy="276999"/>
          </a:xfrm>
          <a:prstGeom prst="rect">
            <a:avLst/>
          </a:prstGeom>
          <a:noFill/>
        </p:spPr>
        <p:txBody>
          <a:bodyPr wrap="square" rtlCol="0">
            <a:spAutoFit/>
          </a:bodyPr>
          <a:lstStyle/>
          <a:p>
            <a:r>
              <a:rPr lang="en-IE" sz="1200" dirty="0"/>
              <a:t>Marc </a:t>
            </a:r>
            <a:r>
              <a:rPr lang="en-IE" sz="1200" dirty="0" err="1"/>
              <a:t>Schiltz</a:t>
            </a:r>
            <a:r>
              <a:rPr lang="en-IE" sz="1200" dirty="0"/>
              <a:t>, President of Science Europe</a:t>
            </a:r>
          </a:p>
        </p:txBody>
      </p:sp>
    </p:spTree>
    <p:extLst>
      <p:ext uri="{BB962C8B-B14F-4D97-AF65-F5344CB8AC3E}">
        <p14:creationId xmlns:p14="http://schemas.microsoft.com/office/powerpoint/2010/main" val="331246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F903D8-27DB-EB6C-30E0-E9EB96947A2F}"/>
              </a:ext>
            </a:extLst>
          </p:cNvPr>
          <p:cNvSpPr>
            <a:spLocks noGrp="1"/>
          </p:cNvSpPr>
          <p:nvPr>
            <p:ph type="title"/>
          </p:nvPr>
        </p:nvSpPr>
        <p:spPr>
          <a:xfrm>
            <a:off x="404612" y="1294683"/>
            <a:ext cx="3200400" cy="4461163"/>
          </a:xfrm>
        </p:spPr>
        <p:txBody>
          <a:bodyPr>
            <a:normAutofit/>
          </a:bodyPr>
          <a:lstStyle/>
          <a:p>
            <a:r>
              <a:rPr lang="en-GB" dirty="0">
                <a:solidFill>
                  <a:srgbClr val="FFFFFF"/>
                </a:solidFill>
                <a:cs typeface="Calibri Light"/>
              </a:rPr>
              <a:t>Preparing your article. . things to consider:</a:t>
            </a:r>
            <a:endParaRPr lang="en-GB"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2C25B0-E7DB-DC8F-CBCE-7C70F70323C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GB" dirty="0">
                <a:cs typeface="Calibri"/>
              </a:rPr>
              <a:t>Journal publishing guidelines – </a:t>
            </a:r>
            <a:r>
              <a:rPr lang="en-GB" dirty="0" err="1">
                <a:cs typeface="Calibri"/>
              </a:rPr>
              <a:t>eg.</a:t>
            </a:r>
            <a:r>
              <a:rPr lang="en-GB" dirty="0">
                <a:cs typeface="Calibri"/>
              </a:rPr>
              <a:t> </a:t>
            </a:r>
            <a:r>
              <a:rPr lang="en-GB" dirty="0">
                <a:cs typeface="Calibri"/>
                <a:hlinkClick r:id="rId2"/>
              </a:rPr>
              <a:t>BMC</a:t>
            </a:r>
            <a:r>
              <a:rPr lang="en-GB" dirty="0">
                <a:cs typeface="Calibri"/>
              </a:rPr>
              <a:t>, </a:t>
            </a:r>
            <a:r>
              <a:rPr lang="en-GB" dirty="0">
                <a:cs typeface="Calibri"/>
                <a:hlinkClick r:id="rId3"/>
              </a:rPr>
              <a:t>Journal of Genetic Resources</a:t>
            </a:r>
            <a:endParaRPr lang="en-GB">
              <a:cs typeface="Calibri"/>
            </a:endParaRPr>
          </a:p>
          <a:p>
            <a:r>
              <a:rPr lang="en-GB" dirty="0">
                <a:cs typeface="Calibri"/>
              </a:rPr>
              <a:t>Special issues of journals</a:t>
            </a:r>
          </a:p>
          <a:p>
            <a:r>
              <a:rPr lang="en-GB" dirty="0">
                <a:cs typeface="Calibri"/>
              </a:rPr>
              <a:t>The audience you want to reach</a:t>
            </a:r>
          </a:p>
          <a:p>
            <a:r>
              <a:rPr lang="en-GB" dirty="0">
                <a:cs typeface="Calibri"/>
              </a:rPr>
              <a:t>Peer review</a:t>
            </a:r>
          </a:p>
          <a:p>
            <a:r>
              <a:rPr lang="en-GB" dirty="0">
                <a:cs typeface="Calibri"/>
              </a:rPr>
              <a:t>Check journal websites for author guidelines</a:t>
            </a:r>
          </a:p>
          <a:p>
            <a:r>
              <a:rPr lang="en-GB" dirty="0">
                <a:cs typeface="Calibri"/>
              </a:rPr>
              <a:t>Apply . . edit . . resubmit . . .</a:t>
            </a:r>
          </a:p>
        </p:txBody>
      </p:sp>
    </p:spTree>
    <p:extLst>
      <p:ext uri="{BB962C8B-B14F-4D97-AF65-F5344CB8AC3E}">
        <p14:creationId xmlns:p14="http://schemas.microsoft.com/office/powerpoint/2010/main" val="3555991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1"/>
          <p:cNvSpPr txBox="1">
            <a:spLocks noGrp="1"/>
          </p:cNvSpPr>
          <p:nvPr>
            <p:ph type="title"/>
          </p:nvPr>
        </p:nvSpPr>
        <p:spPr>
          <a:xfrm>
            <a:off x="638882" y="639193"/>
            <a:ext cx="3571810" cy="35735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600"/>
              <a:buFont typeface="Calibri"/>
              <a:buNone/>
            </a:pPr>
            <a:r>
              <a:rPr lang="en-US" sz="4600" b="1">
                <a:solidFill>
                  <a:schemeClr val="dk1"/>
                </a:solidFill>
                <a:latin typeface="Calibri"/>
                <a:ea typeface="Calibri"/>
                <a:cs typeface="Calibri"/>
                <a:sym typeface="Calibri"/>
              </a:rPr>
              <a:t>Questionable Publishers &amp; Journals</a:t>
            </a:r>
            <a:endParaRPr sz="4600">
              <a:solidFill>
                <a:schemeClr val="dk1"/>
              </a:solidFill>
              <a:latin typeface="Calibri"/>
              <a:ea typeface="Calibri"/>
              <a:cs typeface="Calibri"/>
              <a:sym typeface="Calibri"/>
            </a:endParaRPr>
          </a:p>
        </p:txBody>
      </p:sp>
      <p:sp>
        <p:nvSpPr>
          <p:cNvPr id="174" name="Google Shape;174;p21"/>
          <p:cNvSpPr/>
          <p:nvPr/>
        </p:nvSpPr>
        <p:spPr>
          <a:xfrm>
            <a:off x="643278" y="4409267"/>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5" name="Google Shape;175;p21" descr="Text&#10;&#10;Description automatically generated"/>
          <p:cNvPicPr preferRelativeResize="0">
            <a:picLocks noGrp="1"/>
          </p:cNvPicPr>
          <p:nvPr>
            <p:ph type="body" idx="1"/>
          </p:nvPr>
        </p:nvPicPr>
        <p:blipFill rotWithShape="1">
          <a:blip r:embed="rId3">
            <a:alphaModFix/>
          </a:blip>
          <a:srcRect/>
          <a:stretch/>
        </p:blipFill>
        <p:spPr>
          <a:xfrm>
            <a:off x="5590470" y="640080"/>
            <a:ext cx="5342267" cy="5550408"/>
          </a:xfrm>
          <a:prstGeom prst="rect">
            <a:avLst/>
          </a:prstGeom>
          <a:noFill/>
          <a:ln>
            <a:noFill/>
          </a:ln>
        </p:spPr>
      </p:pic>
      <p:sp>
        <p:nvSpPr>
          <p:cNvPr id="176" name="Google Shape;176;p21"/>
          <p:cNvSpPr/>
          <p:nvPr/>
        </p:nvSpPr>
        <p:spPr>
          <a:xfrm>
            <a:off x="345020" y="5245009"/>
            <a:ext cx="4856485" cy="936185"/>
          </a:xfrm>
          <a:prstGeom prst="rect">
            <a:avLst/>
          </a:prstGeom>
          <a:noFill/>
          <a:ln>
            <a:noFill/>
          </a:ln>
        </p:spPr>
        <p:txBody>
          <a:bodyPr spcFirstLastPara="1" wrap="square" lIns="91425" tIns="45700" rIns="91425" bIns="45700" anchor="t" anchorCtr="0">
            <a:noAutofit/>
          </a:bodyPr>
          <a:lstStyle/>
          <a:p>
            <a:r>
              <a:rPr lang="en-US" sz="2800" dirty="0">
                <a:solidFill>
                  <a:schemeClr val="dk1"/>
                </a:solidFill>
                <a:latin typeface="Calibri"/>
                <a:cs typeface="Calibri"/>
                <a:sym typeface="Calibri"/>
                <a:hlinkClick r:id="rId4">
                  <a:extLst>
                    <a:ext uri="{A12FA001-AC4F-418D-AE19-62706E023703}">
                      <ahyp:hlinkClr xmlns:ahyp="http://schemas.microsoft.com/office/drawing/2018/hyperlinkcolor" val="tx"/>
                    </a:ext>
                  </a:extLst>
                </a:hlinkClick>
              </a:rPr>
              <a:t>Think - Check - Submit Website</a:t>
            </a:r>
          </a:p>
          <a:p>
            <a:endParaRPr lang="en-US" sz="2800" dirty="0">
              <a:solidFill>
                <a:schemeClr val="dk1"/>
              </a:solidFill>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4"/>
          <p:cNvSpPr txBox="1">
            <a:spLocks noGrp="1"/>
          </p:cNvSpPr>
          <p:nvPr>
            <p:ph type="title"/>
          </p:nvPr>
        </p:nvSpPr>
        <p:spPr>
          <a:xfrm>
            <a:off x="290137" y="624114"/>
            <a:ext cx="4005749" cy="526868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en-US" sz="5400" b="1" dirty="0"/>
              <a:t>So, when you have your paper ready to publish – you have choices . . and obligations</a:t>
            </a:r>
            <a:endParaRPr dirty="0"/>
          </a:p>
        </p:txBody>
      </p:sp>
      <p:sp>
        <p:nvSpPr>
          <p:cNvPr id="94" name="Google Shape;94;p14"/>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25926A8-0A05-5B19-0027-518F05E973E6}"/>
              </a:ext>
            </a:extLst>
          </p:cNvPr>
          <p:cNvPicPr>
            <a:picLocks noChangeAspect="1"/>
          </p:cNvPicPr>
          <p:nvPr/>
        </p:nvPicPr>
        <p:blipFill>
          <a:blip r:embed="rId3"/>
          <a:stretch>
            <a:fillRect/>
          </a:stretch>
        </p:blipFill>
        <p:spPr>
          <a:xfrm>
            <a:off x="9004956" y="810804"/>
            <a:ext cx="2829098" cy="4952186"/>
          </a:xfrm>
          <a:prstGeom prst="rect">
            <a:avLst/>
          </a:prstGeom>
        </p:spPr>
      </p:pic>
      <p:sp>
        <p:nvSpPr>
          <p:cNvPr id="3" name="TextBox 2">
            <a:extLst>
              <a:ext uri="{FF2B5EF4-FFF2-40B4-BE49-F238E27FC236}">
                <a16:creationId xmlns:a16="http://schemas.microsoft.com/office/drawing/2014/main" id="{FB8DB40F-0778-7995-A426-37EF39A7981F}"/>
              </a:ext>
            </a:extLst>
          </p:cNvPr>
          <p:cNvSpPr txBox="1"/>
          <p:nvPr/>
        </p:nvSpPr>
        <p:spPr>
          <a:xfrm>
            <a:off x="5781436" y="984347"/>
            <a:ext cx="2370061" cy="646331"/>
          </a:xfrm>
          <a:prstGeom prst="rect">
            <a:avLst/>
          </a:prstGeom>
          <a:noFill/>
        </p:spPr>
        <p:txBody>
          <a:bodyPr wrap="square" rtlCol="0">
            <a:spAutoFit/>
          </a:bodyPr>
          <a:lstStyle/>
          <a:p>
            <a:r>
              <a:rPr lang="en-IE" sz="3600"/>
              <a:t>Where?</a:t>
            </a:r>
          </a:p>
        </p:txBody>
      </p:sp>
      <p:sp>
        <p:nvSpPr>
          <p:cNvPr id="4" name="TextBox 3">
            <a:extLst>
              <a:ext uri="{FF2B5EF4-FFF2-40B4-BE49-F238E27FC236}">
                <a16:creationId xmlns:a16="http://schemas.microsoft.com/office/drawing/2014/main" id="{5D4FD10A-4F63-F8BF-DBAA-93BD7F1B1F63}"/>
              </a:ext>
            </a:extLst>
          </p:cNvPr>
          <p:cNvSpPr txBox="1"/>
          <p:nvPr/>
        </p:nvSpPr>
        <p:spPr>
          <a:xfrm>
            <a:off x="4872165" y="2288523"/>
            <a:ext cx="4817216" cy="1200329"/>
          </a:xfrm>
          <a:prstGeom prst="rect">
            <a:avLst/>
          </a:prstGeom>
          <a:noFill/>
        </p:spPr>
        <p:txBody>
          <a:bodyPr wrap="square" rtlCol="0">
            <a:spAutoFit/>
          </a:bodyPr>
          <a:lstStyle/>
          <a:p>
            <a:r>
              <a:rPr lang="en-IE" sz="3600"/>
              <a:t>Will it meet my funder requirements? </a:t>
            </a:r>
          </a:p>
        </p:txBody>
      </p:sp>
      <p:sp>
        <p:nvSpPr>
          <p:cNvPr id="5" name="TextBox 4">
            <a:extLst>
              <a:ext uri="{FF2B5EF4-FFF2-40B4-BE49-F238E27FC236}">
                <a16:creationId xmlns:a16="http://schemas.microsoft.com/office/drawing/2014/main" id="{AF1F6494-6DFC-ABC9-F2AD-212ADAC3DEC5}"/>
              </a:ext>
            </a:extLst>
          </p:cNvPr>
          <p:cNvSpPr txBox="1"/>
          <p:nvPr/>
        </p:nvSpPr>
        <p:spPr>
          <a:xfrm>
            <a:off x="4929488" y="4206757"/>
            <a:ext cx="4702569" cy="1200329"/>
          </a:xfrm>
          <a:prstGeom prst="rect">
            <a:avLst/>
          </a:prstGeom>
          <a:noFill/>
        </p:spPr>
        <p:txBody>
          <a:bodyPr wrap="square" rtlCol="0">
            <a:spAutoFit/>
          </a:bodyPr>
          <a:lstStyle/>
          <a:p>
            <a:r>
              <a:rPr lang="en-IE" sz="3600"/>
              <a:t>What type of CC licence should I apply?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A1D3-2D12-91CE-5F25-92C4BC5FCC41}"/>
              </a:ext>
            </a:extLst>
          </p:cNvPr>
          <p:cNvSpPr>
            <a:spLocks noGrp="1"/>
          </p:cNvSpPr>
          <p:nvPr>
            <p:ph type="title"/>
          </p:nvPr>
        </p:nvSpPr>
        <p:spPr>
          <a:xfrm>
            <a:off x="838200" y="258328"/>
            <a:ext cx="10515600" cy="774263"/>
          </a:xfrm>
          <a:solidFill>
            <a:srgbClr val="F59905"/>
          </a:solidFill>
        </p:spPr>
        <p:txBody>
          <a:bodyPr>
            <a:noAutofit/>
          </a:bodyPr>
          <a:lstStyle/>
          <a:p>
            <a:r>
              <a:rPr lang="en-IE" b="1" dirty="0"/>
              <a:t>Research lifecycle – What’s in a name?</a:t>
            </a:r>
          </a:p>
        </p:txBody>
      </p:sp>
      <p:sp>
        <p:nvSpPr>
          <p:cNvPr id="4" name="Content Placeholder 2">
            <a:extLst>
              <a:ext uri="{FF2B5EF4-FFF2-40B4-BE49-F238E27FC236}">
                <a16:creationId xmlns:a16="http://schemas.microsoft.com/office/drawing/2014/main" id="{2A1EF60A-689D-CF50-3F77-0134DE22D283}"/>
              </a:ext>
            </a:extLst>
          </p:cNvPr>
          <p:cNvSpPr txBox="1">
            <a:spLocks noGrp="1"/>
          </p:cNvSpPr>
          <p:nvPr>
            <p:ph idx="1"/>
          </p:nvPr>
        </p:nvSpPr>
        <p:spPr>
          <a:xfrm>
            <a:off x="838200" y="1604947"/>
            <a:ext cx="10515600" cy="3639754"/>
          </a:xfrm>
          <a:prstGeom prst="rect">
            <a:avLst/>
          </a:prstGeom>
        </p:spPr>
        <p:txBody>
          <a:bodyPr lIns="91440" tIns="45720" rIns="91440" bIns="45720" anchor="t">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defRPr/>
            </a:pPr>
            <a:r>
              <a:rPr lang="en-GB" sz="2400" kern="0">
                <a:hlinkClick r:id="rId3"/>
              </a:rPr>
              <a:t>ORCID</a:t>
            </a:r>
            <a:r>
              <a:rPr lang="en-GB" sz="2400" kern="0"/>
              <a:t>, short for </a:t>
            </a:r>
            <a:r>
              <a:rPr lang="en-GB" sz="2400" b="1" kern="0"/>
              <a:t>Open Researcher and Contributor ID</a:t>
            </a:r>
            <a:r>
              <a:rPr lang="en-GB" sz="2400" kern="0"/>
              <a:t>, gives researchers and authors a single unique digital ID which works across the research landscape</a:t>
            </a:r>
          </a:p>
          <a:p>
            <a:pPr marL="0" indent="0">
              <a:buNone/>
              <a:defRPr/>
            </a:pPr>
            <a:endParaRPr lang="en-GB" sz="2400" kern="0"/>
          </a:p>
          <a:p>
            <a:pPr>
              <a:defRPr/>
            </a:pPr>
            <a:r>
              <a:rPr lang="en-GB" sz="2400" kern="0"/>
              <a:t>Eliminates name ambiguity</a:t>
            </a:r>
          </a:p>
          <a:p>
            <a:pPr>
              <a:defRPr/>
            </a:pPr>
            <a:r>
              <a:rPr lang="en-GB" sz="2400" kern="0"/>
              <a:t>Improves discoverability</a:t>
            </a:r>
          </a:p>
          <a:p>
            <a:pPr>
              <a:defRPr/>
            </a:pPr>
            <a:r>
              <a:rPr lang="en-GB" sz="2400" kern="0"/>
              <a:t>Connects your work – one profile for all your work</a:t>
            </a:r>
          </a:p>
          <a:p>
            <a:pPr>
              <a:defRPr/>
            </a:pPr>
            <a:r>
              <a:rPr lang="en-GB" sz="2400" kern="0"/>
              <a:t>Stays with you throughout your career -  institution and publisher agnostic</a:t>
            </a:r>
          </a:p>
          <a:p>
            <a:pPr>
              <a:defRPr/>
            </a:pPr>
            <a:r>
              <a:rPr lang="en-GB" sz="2400" kern="0"/>
              <a:t>Facilitates system integration</a:t>
            </a:r>
          </a:p>
          <a:p>
            <a:pPr>
              <a:defRPr/>
            </a:pPr>
            <a:endParaRPr lang="en-GB" kern="0" dirty="0"/>
          </a:p>
        </p:txBody>
      </p:sp>
      <p:pic>
        <p:nvPicPr>
          <p:cNvPr id="5" name="Picture 4">
            <a:extLst>
              <a:ext uri="{FF2B5EF4-FFF2-40B4-BE49-F238E27FC236}">
                <a16:creationId xmlns:a16="http://schemas.microsoft.com/office/drawing/2014/main" id="{E42CF1BD-F79D-F3BE-08E4-71D851A75956}"/>
              </a:ext>
            </a:extLst>
          </p:cNvPr>
          <p:cNvPicPr>
            <a:picLocks noChangeAspect="1"/>
          </p:cNvPicPr>
          <p:nvPr/>
        </p:nvPicPr>
        <p:blipFill>
          <a:blip r:embed="rId4"/>
          <a:stretch>
            <a:fillRect/>
          </a:stretch>
        </p:blipFill>
        <p:spPr>
          <a:xfrm>
            <a:off x="8088173" y="4526920"/>
            <a:ext cx="3877392" cy="2176461"/>
          </a:xfrm>
          <a:prstGeom prst="rect">
            <a:avLst/>
          </a:prstGeom>
        </p:spPr>
      </p:pic>
      <p:sp>
        <p:nvSpPr>
          <p:cNvPr id="7" name="TextBox 6">
            <a:extLst>
              <a:ext uri="{FF2B5EF4-FFF2-40B4-BE49-F238E27FC236}">
                <a16:creationId xmlns:a16="http://schemas.microsoft.com/office/drawing/2014/main" id="{9B63011E-EE6A-8A6C-4D85-8FDC72E39EDF}"/>
              </a:ext>
            </a:extLst>
          </p:cNvPr>
          <p:cNvSpPr txBox="1"/>
          <p:nvPr/>
        </p:nvSpPr>
        <p:spPr>
          <a:xfrm>
            <a:off x="1055828" y="5615150"/>
            <a:ext cx="6096000" cy="461665"/>
          </a:xfrm>
          <a:prstGeom prst="rect">
            <a:avLst/>
          </a:prstGeom>
          <a:noFill/>
        </p:spPr>
        <p:txBody>
          <a:bodyPr wrap="square">
            <a:spAutoFit/>
          </a:bodyPr>
          <a:lstStyle/>
          <a:p>
            <a:pPr>
              <a:spcBef>
                <a:spcPct val="0"/>
              </a:spcBef>
              <a:buFontTx/>
              <a:buNone/>
            </a:pPr>
            <a:r>
              <a:rPr lang="en-GB" altLang="en-US" sz="2400">
                <a:hlinkClick r:id="rId5"/>
              </a:rPr>
              <a:t>https://orcid.org/0000-0001-6033-0480</a:t>
            </a:r>
            <a:r>
              <a:rPr lang="en-GB" altLang="en-US" sz="2400"/>
              <a:t> </a:t>
            </a:r>
            <a:endParaRPr lang="en-GB" altLang="en-US" sz="2400" dirty="0"/>
          </a:p>
        </p:txBody>
      </p:sp>
    </p:spTree>
    <p:extLst>
      <p:ext uri="{BB962C8B-B14F-4D97-AF65-F5344CB8AC3E}">
        <p14:creationId xmlns:p14="http://schemas.microsoft.com/office/powerpoint/2010/main" val="46922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ontent Placeholder 2">
            <a:extLst>
              <a:ext uri="{FF2B5EF4-FFF2-40B4-BE49-F238E27FC236}">
                <a16:creationId xmlns:a16="http://schemas.microsoft.com/office/drawing/2014/main" id="{68C7C57B-4852-136C-E5DA-CC498ED58F12}"/>
              </a:ext>
            </a:extLst>
          </p:cNvPr>
          <p:cNvSpPr>
            <a:spLocks noGrp="1"/>
          </p:cNvSpPr>
          <p:nvPr/>
        </p:nvSpPr>
        <p:spPr>
          <a:xfrm>
            <a:off x="4164223" y="241738"/>
            <a:ext cx="8024729" cy="622212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Funder mandates </a:t>
            </a:r>
            <a:r>
              <a:rPr lang="en-IE" dirty="0"/>
              <a:t>- </a:t>
            </a:r>
            <a:r>
              <a:rPr lang="en-IE" dirty="0">
                <a:hlinkClick r:id="rId3"/>
              </a:rPr>
              <a:t>https://v2.sherpa.ac.uk/juliet/</a:t>
            </a:r>
            <a:endParaRPr lang="en-IE" dirty="0"/>
          </a:p>
          <a:p>
            <a:endParaRPr lang="en-IE" dirty="0"/>
          </a:p>
          <a:p>
            <a:r>
              <a:rPr lang="en-IE" b="1" dirty="0"/>
              <a:t>Does journal offer funder compliant publishing route? </a:t>
            </a:r>
            <a:r>
              <a:rPr lang="en-IE" dirty="0"/>
              <a:t>- </a:t>
            </a:r>
            <a:r>
              <a:rPr lang="en-IE" dirty="0">
                <a:hlinkClick r:id="rId4"/>
              </a:rPr>
              <a:t>https://journalcheckertool.org/</a:t>
            </a:r>
            <a:r>
              <a:rPr lang="en-IE" dirty="0"/>
              <a:t> </a:t>
            </a:r>
            <a:r>
              <a:rPr lang="en-IE" b="1" dirty="0"/>
              <a:t>or </a:t>
            </a:r>
            <a:r>
              <a:rPr lang="en-IE" dirty="0">
                <a:hlinkClick r:id="rId5"/>
              </a:rPr>
              <a:t>https://v2.sherpa.ac.uk/romeo/</a:t>
            </a:r>
            <a:endParaRPr lang="en-IE" dirty="0"/>
          </a:p>
          <a:p>
            <a:endParaRPr lang="en-IE" dirty="0"/>
          </a:p>
          <a:p>
            <a:r>
              <a:rPr lang="en-IE" b="1" dirty="0"/>
              <a:t>Is there an </a:t>
            </a:r>
            <a:r>
              <a:rPr lang="en-IE" b="1" dirty="0" err="1"/>
              <a:t>IReL</a:t>
            </a:r>
            <a:r>
              <a:rPr lang="en-IE" b="1" dirty="0"/>
              <a:t> publishing deal that would cover an APC?  </a:t>
            </a:r>
            <a:r>
              <a:rPr lang="en-IE" dirty="0"/>
              <a:t>- </a:t>
            </a:r>
            <a:r>
              <a:rPr lang="en-IE" dirty="0">
                <a:hlinkClick r:id="rId6"/>
              </a:rPr>
              <a:t>https://irel.ie/open-access/</a:t>
            </a:r>
            <a:r>
              <a:rPr lang="en-IE" dirty="0"/>
              <a:t> or </a:t>
            </a:r>
            <a:r>
              <a:rPr lang="en-IE" dirty="0">
                <a:hlinkClick r:id="rId7"/>
              </a:rPr>
              <a:t>https://libguides.ucc.ie/OAatucc/publishyourresearch</a:t>
            </a:r>
            <a:endParaRPr lang="en-IE" dirty="0"/>
          </a:p>
          <a:p>
            <a:endParaRPr lang="en-IE" dirty="0"/>
          </a:p>
          <a:p>
            <a:r>
              <a:rPr lang="en-IE" b="1" dirty="0"/>
              <a:t>Is green open access enough, or do I need to pay for gold open access? </a:t>
            </a:r>
            <a:r>
              <a:rPr lang="en-IE" dirty="0">
                <a:hlinkClick r:id="rId4"/>
              </a:rPr>
              <a:t>Check the Plan S Journal Checker Tool</a:t>
            </a:r>
            <a:endParaRPr lang="en-IE" dirty="0"/>
          </a:p>
          <a:p>
            <a:endParaRPr lang="en-IE" dirty="0"/>
          </a:p>
          <a:p>
            <a:r>
              <a:rPr lang="en-IE" b="1" dirty="0"/>
              <a:t>Do I need to apply a rights retention licence/which one? </a:t>
            </a:r>
            <a:r>
              <a:rPr lang="en-IE" dirty="0">
                <a:hlinkClick r:id="rId8"/>
              </a:rPr>
              <a:t>https://creativecommons.org/about/cclicenses/</a:t>
            </a:r>
            <a:r>
              <a:rPr lang="en-IE" dirty="0"/>
              <a:t> </a:t>
            </a:r>
          </a:p>
        </p:txBody>
      </p:sp>
      <p:sp>
        <p:nvSpPr>
          <p:cNvPr id="3" name="TextBox 2">
            <a:extLst>
              <a:ext uri="{FF2B5EF4-FFF2-40B4-BE49-F238E27FC236}">
                <a16:creationId xmlns:a16="http://schemas.microsoft.com/office/drawing/2014/main" id="{3C424E34-D419-4B92-112B-BDE63567769C}"/>
              </a:ext>
            </a:extLst>
          </p:cNvPr>
          <p:cNvSpPr txBox="1"/>
          <p:nvPr/>
        </p:nvSpPr>
        <p:spPr>
          <a:xfrm>
            <a:off x="328127" y="2455479"/>
            <a:ext cx="3511017" cy="1569660"/>
          </a:xfrm>
          <a:prstGeom prst="rect">
            <a:avLst/>
          </a:prstGeom>
          <a:noFill/>
        </p:spPr>
        <p:txBody>
          <a:bodyPr wrap="square" rtlCol="0">
            <a:spAutoFit/>
          </a:bodyPr>
          <a:lstStyle/>
          <a:p>
            <a:r>
              <a:rPr lang="en-IE" sz="3200" b="1" dirty="0"/>
              <a:t>Pre-submission: </a:t>
            </a:r>
          </a:p>
          <a:p>
            <a:r>
              <a:rPr lang="en-IE" sz="3200" b="1" dirty="0"/>
              <a:t>Things to consider/</a:t>
            </a:r>
          </a:p>
          <a:p>
            <a:r>
              <a:rPr lang="en-IE" sz="3200" b="1" dirty="0"/>
              <a:t>check out</a:t>
            </a:r>
          </a:p>
        </p:txBody>
      </p:sp>
    </p:spTree>
    <p:extLst>
      <p:ext uri="{BB962C8B-B14F-4D97-AF65-F5344CB8AC3E}">
        <p14:creationId xmlns:p14="http://schemas.microsoft.com/office/powerpoint/2010/main" val="84169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77482-8FD7-58D4-F4A0-BFD72AD4EB6F}"/>
              </a:ext>
            </a:extLst>
          </p:cNvPr>
          <p:cNvSpPr>
            <a:spLocks noGrp="1"/>
          </p:cNvSpPr>
          <p:nvPr>
            <p:ph type="title"/>
          </p:nvPr>
        </p:nvSpPr>
        <p:spPr>
          <a:xfrm>
            <a:off x="279816" y="0"/>
            <a:ext cx="11632367" cy="1325563"/>
          </a:xfrm>
          <a:solidFill>
            <a:srgbClr val="FF9933"/>
          </a:solidFill>
        </p:spPr>
        <p:txBody>
          <a:bodyPr>
            <a:normAutofit/>
          </a:bodyPr>
          <a:lstStyle/>
          <a:p>
            <a:r>
              <a:rPr lang="en-IE" sz="4800" b="1">
                <a:latin typeface="+mn-lt"/>
              </a:rPr>
              <a:t>Routes to open access for UCC researchers:</a:t>
            </a:r>
          </a:p>
        </p:txBody>
      </p:sp>
      <p:sp>
        <p:nvSpPr>
          <p:cNvPr id="5" name="Content Placeholder 4">
            <a:extLst>
              <a:ext uri="{FF2B5EF4-FFF2-40B4-BE49-F238E27FC236}">
                <a16:creationId xmlns:a16="http://schemas.microsoft.com/office/drawing/2014/main" id="{05856456-6BD6-850D-D11E-CA3486A2D90F}"/>
              </a:ext>
            </a:extLst>
          </p:cNvPr>
          <p:cNvSpPr>
            <a:spLocks noGrp="1"/>
          </p:cNvSpPr>
          <p:nvPr>
            <p:ph idx="1"/>
          </p:nvPr>
        </p:nvSpPr>
        <p:spPr>
          <a:xfrm>
            <a:off x="559633" y="1550416"/>
            <a:ext cx="11072734" cy="5000286"/>
          </a:xfrm>
        </p:spPr>
        <p:txBody>
          <a:bodyPr>
            <a:normAutofit fontScale="77500" lnSpcReduction="20000"/>
          </a:bodyPr>
          <a:lstStyle/>
          <a:p>
            <a:r>
              <a:rPr lang="en-IE" sz="4100" b="1" dirty="0">
                <a:solidFill>
                  <a:schemeClr val="accent6">
                    <a:lumMod val="75000"/>
                  </a:schemeClr>
                </a:solidFill>
                <a:latin typeface="Calibri"/>
              </a:rPr>
              <a:t>Green OA:</a:t>
            </a:r>
            <a:r>
              <a:rPr lang="en-US" sz="4100" b="1" dirty="0">
                <a:solidFill>
                  <a:schemeClr val="accent6">
                    <a:lumMod val="75000"/>
                  </a:schemeClr>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000" dirty="0">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3000" dirty="0">
                <a:cs typeface="Segoe UI"/>
              </a:rPr>
              <a:t>Self-archiving a </a:t>
            </a:r>
            <a:r>
              <a:rPr lang="en-IE" sz="3000" dirty="0" err="1">
                <a:cs typeface="Segoe UI"/>
              </a:rPr>
              <a:t>postprint</a:t>
            </a:r>
            <a:r>
              <a:rPr lang="en-IE" sz="3000" dirty="0">
                <a:cs typeface="Segoe UI"/>
              </a:rPr>
              <a:t> (AAM) in UCC’s Open Access Repository – CORA  - in addition to traditional publication in subscription access journal authors deposit a draft copy of their articles (</a:t>
            </a:r>
            <a:r>
              <a:rPr lang="en-IE" sz="3000" dirty="0" err="1">
                <a:cs typeface="Segoe UI"/>
              </a:rPr>
              <a:t>postprint</a:t>
            </a:r>
            <a:r>
              <a:rPr lang="en-IE" sz="3000" dirty="0">
                <a:cs typeface="Segoe UI"/>
              </a:rPr>
              <a:t>) in an institutional repository e.g. CORA.  This may involve a temporary embargo on accessing the full text of article.</a:t>
            </a:r>
          </a:p>
          <a:p>
            <a:pPr marL="0" indent="0">
              <a:buNone/>
            </a:pPr>
            <a:endParaRPr lang="en-IE" sz="3000" b="1" dirty="0">
              <a:solidFill>
                <a:srgbClr val="CC9900"/>
              </a:solidFill>
              <a:cs typeface="Segoe UI"/>
            </a:endParaRPr>
          </a:p>
          <a:p>
            <a:r>
              <a:rPr lang="en-IE" sz="4100" b="1" dirty="0">
                <a:solidFill>
                  <a:srgbClr val="CC9900"/>
                </a:solidFill>
                <a:cs typeface="Segoe UI"/>
              </a:rPr>
              <a:t>Gold OA:</a:t>
            </a:r>
            <a:r>
              <a:rPr lang="en-US" sz="4100" dirty="0">
                <a:cs typeface="Segoe UI"/>
              </a:rPr>
              <a:t>​</a:t>
            </a:r>
            <a:endParaRPr lang="en-US" sz="4100" dirty="0">
              <a:cs typeface="Calibri"/>
            </a:endParaRPr>
          </a:p>
          <a:p>
            <a:pPr marL="0" indent="0">
              <a:buNone/>
            </a:pPr>
            <a:r>
              <a:rPr lang="en-IE" sz="3000" dirty="0">
                <a:cs typeface="Segoe UI"/>
              </a:rPr>
              <a:t>Articles are made openly accessible by the publisher, often for a fee, known as an article processing charge (APC) which covers publication costs</a:t>
            </a:r>
            <a:r>
              <a:rPr lang="en-US" sz="3000" dirty="0">
                <a:cs typeface="Segoe UI"/>
              </a:rPr>
              <a:t>​ (between €100 - €4k per paper)</a:t>
            </a:r>
          </a:p>
          <a:p>
            <a:endParaRPr lang="en-US" sz="3000" dirty="0">
              <a:solidFill>
                <a:srgbClr val="000000"/>
              </a:solidFill>
              <a:cs typeface="Segoe UI"/>
            </a:endParaRPr>
          </a:p>
          <a:p>
            <a:r>
              <a:rPr lang="en-IE" sz="4100" b="1" dirty="0">
                <a:solidFill>
                  <a:srgbClr val="7F7F7F"/>
                </a:solidFill>
                <a:cs typeface="Segoe UI"/>
              </a:rPr>
              <a:t>Diamond/Platinum OA:</a:t>
            </a:r>
            <a:r>
              <a:rPr lang="en-US" sz="4100" dirty="0">
                <a:cs typeface="Segoe UI"/>
              </a:rPr>
              <a:t>​</a:t>
            </a:r>
          </a:p>
          <a:p>
            <a:pPr marL="0" indent="0">
              <a:buNone/>
            </a:pPr>
            <a:r>
              <a:rPr lang="en-IE" sz="3000" dirty="0">
                <a:ea typeface="+mn-lt"/>
                <a:cs typeface="+mn-lt"/>
              </a:rPr>
              <a:t>Articles are made openly accessible by the publisher, but no fee is charged to the author.  Instead, publication costs are covered by institutions, funders, societies etc.  For example:  </a:t>
            </a:r>
            <a:r>
              <a:rPr lang="en-IE" sz="3000" dirty="0">
                <a:ea typeface="+mn-lt"/>
                <a:cs typeface="+mn-lt"/>
                <a:hlinkClick r:id="rId3"/>
              </a:rPr>
              <a:t>HRB Open Research</a:t>
            </a:r>
            <a:r>
              <a:rPr lang="en-US" sz="3000" dirty="0">
                <a:cs typeface="Segoe UI"/>
              </a:rPr>
              <a:t>​, </a:t>
            </a:r>
            <a:r>
              <a:rPr lang="en-US" sz="3000" dirty="0">
                <a:cs typeface="Segoe UI"/>
                <a:hlinkClick r:id="rId4"/>
              </a:rPr>
              <a:t>The Boolean</a:t>
            </a:r>
            <a:r>
              <a:rPr lang="en-US" sz="3000" dirty="0">
                <a:cs typeface="Segoe UI"/>
              </a:rPr>
              <a:t>, </a:t>
            </a:r>
            <a:r>
              <a:rPr lang="en-US" sz="3000" dirty="0">
                <a:cs typeface="Segoe UI"/>
                <a:hlinkClick r:id="rId5"/>
              </a:rPr>
              <a:t>Scenario</a:t>
            </a:r>
            <a:r>
              <a:rPr lang="en-US" sz="3000" dirty="0">
                <a:cs typeface="Segoe UI"/>
              </a:rPr>
              <a:t>, </a:t>
            </a:r>
            <a:r>
              <a:rPr lang="en-IE" sz="3000" dirty="0">
                <a:cs typeface="Segoe UI"/>
                <a:hlinkClick r:id="rId6"/>
              </a:rPr>
              <a:t>The Open Library of Humanities journal</a:t>
            </a:r>
            <a:r>
              <a:rPr lang="en-IE" sz="3000" dirty="0">
                <a:cs typeface="Segoe UI"/>
              </a:rPr>
              <a:t>, etc.</a:t>
            </a:r>
            <a:endParaRPr lang="en-US" sz="3000" dirty="0">
              <a:cs typeface="Calibri"/>
            </a:endParaRPr>
          </a:p>
          <a:p>
            <a:endParaRPr lang="en-IE" dirty="0"/>
          </a:p>
        </p:txBody>
      </p:sp>
    </p:spTree>
    <p:extLst>
      <p:ext uri="{BB962C8B-B14F-4D97-AF65-F5344CB8AC3E}">
        <p14:creationId xmlns:p14="http://schemas.microsoft.com/office/powerpoint/2010/main" val="162251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9F32E-BCB7-473D-A5B0-90F8AAC43C7B}"/>
              </a:ext>
            </a:extLst>
          </p:cNvPr>
          <p:cNvSpPr>
            <a:spLocks noGrp="1"/>
          </p:cNvSpPr>
          <p:nvPr>
            <p:ph type="title"/>
          </p:nvPr>
        </p:nvSpPr>
        <p:spPr>
          <a:xfrm>
            <a:off x="929640" y="299167"/>
            <a:ext cx="6416040" cy="906740"/>
          </a:xfrm>
        </p:spPr>
        <p:txBody>
          <a:bodyPr>
            <a:noAutofit/>
          </a:bodyPr>
          <a:lstStyle/>
          <a:p>
            <a:r>
              <a:rPr lang="en-IE" sz="3600" b="1">
                <a:latin typeface="Calibri"/>
                <a:ea typeface="+mn-ea"/>
                <a:cs typeface="+mn-cs"/>
              </a:rPr>
              <a:t>Green open access: </a:t>
            </a:r>
            <a:br>
              <a:rPr lang="en-IE" sz="3600" b="1">
                <a:latin typeface="Calibri"/>
                <a:ea typeface="+mn-ea"/>
                <a:cs typeface="+mn-cs"/>
              </a:rPr>
            </a:br>
            <a:r>
              <a:rPr lang="en-IE" sz="3600" b="1">
                <a:latin typeface="Calibri"/>
                <a:ea typeface="+mn-ea"/>
                <a:cs typeface="+mn-cs"/>
              </a:rPr>
              <a:t>Repository Based Open Access</a:t>
            </a:r>
            <a:endParaRPr lang="en-IE" sz="3600" b="1">
              <a:latin typeface="Calibri"/>
              <a:ea typeface="+mn-ea"/>
              <a:cs typeface="Calibri"/>
            </a:endParaRPr>
          </a:p>
        </p:txBody>
      </p:sp>
      <p:sp>
        <p:nvSpPr>
          <p:cNvPr id="6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AB441E-7A37-4C7E-8099-CBB8A41F8C2D}"/>
              </a:ext>
            </a:extLst>
          </p:cNvPr>
          <p:cNvSpPr>
            <a:spLocks noGrp="1"/>
          </p:cNvSpPr>
          <p:nvPr>
            <p:ph idx="1"/>
          </p:nvPr>
        </p:nvSpPr>
        <p:spPr>
          <a:xfrm>
            <a:off x="621016" y="1332411"/>
            <a:ext cx="10946920" cy="5525589"/>
          </a:xfrm>
        </p:spPr>
        <p:txBody>
          <a:bodyPr vert="horz" lIns="91440" tIns="45720" rIns="91440" bIns="45720" rtlCol="0" anchor="t">
            <a:noAutofit/>
          </a:bodyPr>
          <a:lstStyle/>
          <a:p>
            <a:endParaRPr lang="en-IE" sz="1900"/>
          </a:p>
          <a:p>
            <a:r>
              <a:rPr lang="en-IE" sz="1800"/>
              <a:t>Submitting your paper/book chapter to </a:t>
            </a:r>
            <a:r>
              <a:rPr lang="en-IE" sz="1800" b="1"/>
              <a:t>CORA  (</a:t>
            </a:r>
            <a:r>
              <a:rPr lang="en-IE" sz="1800"/>
              <a:t>UCC’s Open Access Repository) fulfils the requirements of </a:t>
            </a:r>
            <a:r>
              <a:rPr lang="en-IE" sz="1800">
                <a:hlinkClick r:id="rId3"/>
              </a:rPr>
              <a:t>UCC’s Open Access to  Publications Policy</a:t>
            </a:r>
            <a:r>
              <a:rPr lang="en-IE" sz="1800"/>
              <a:t> (2016).</a:t>
            </a:r>
            <a:endParaRPr lang="en-IE" sz="1800">
              <a:cs typeface="Calibri"/>
            </a:endParaRPr>
          </a:p>
          <a:p>
            <a:pPr marL="0" indent="0">
              <a:buNone/>
            </a:pPr>
            <a:endParaRPr lang="en-IE" sz="1800">
              <a:cs typeface="Calibri"/>
            </a:endParaRPr>
          </a:p>
          <a:p>
            <a:r>
              <a:rPr lang="en-IE" sz="1800"/>
              <a:t>Articles may be published in a subscription/toll-access journals but authors deposit their post print/author's accepted-manuscript in an open access repository, such as CORA .</a:t>
            </a:r>
            <a:endParaRPr lang="en-IE" sz="1800">
              <a:cs typeface="Calibri"/>
            </a:endParaRPr>
          </a:p>
          <a:p>
            <a:endParaRPr lang="en-IE" sz="1800"/>
          </a:p>
          <a:p>
            <a:r>
              <a:rPr lang="en-IE" sz="1800"/>
              <a:t>The CORA Team ensures that sharing the article complies with the publisher’s copyright policy - in some cases an embargo may apply.</a:t>
            </a:r>
            <a:endParaRPr lang="en-IE" sz="1800">
              <a:cs typeface="Calibri"/>
            </a:endParaRPr>
          </a:p>
          <a:p>
            <a:pPr marL="0" indent="0">
              <a:buNone/>
            </a:pPr>
            <a:endParaRPr lang="en-IE" sz="1800">
              <a:cs typeface="Calibri"/>
            </a:endParaRPr>
          </a:p>
          <a:p>
            <a:r>
              <a:rPr lang="en-IE" sz="1800"/>
              <a:t>Papers are accessible once archived in a repository &amp; following lifting of any embargoes </a:t>
            </a:r>
            <a:endParaRPr lang="en-IE" sz="1800">
              <a:cs typeface="Calibri"/>
            </a:endParaRPr>
          </a:p>
          <a:p>
            <a:pPr marL="0" indent="0">
              <a:buNone/>
            </a:pPr>
            <a:endParaRPr lang="en-IE" sz="1800">
              <a:cs typeface="Calibri"/>
            </a:endParaRPr>
          </a:p>
          <a:p>
            <a:r>
              <a:rPr lang="en-IE" sz="1800"/>
              <a:t>No author charges for archiving</a:t>
            </a:r>
            <a:endParaRPr lang="en-IE" sz="1800">
              <a:cs typeface="Calibri"/>
            </a:endParaRPr>
          </a:p>
          <a:p>
            <a:pPr marL="0" indent="0">
              <a:buNone/>
            </a:pPr>
            <a:endParaRPr lang="en-IE" sz="1800">
              <a:cs typeface="Calibri"/>
            </a:endParaRPr>
          </a:p>
          <a:p>
            <a:r>
              <a:rPr lang="en-IE" sz="1800"/>
              <a:t>Author / Institution / Funder driven</a:t>
            </a:r>
            <a:endParaRPr lang="en-IE" sz="1800">
              <a:cs typeface="Calibri"/>
            </a:endParaRPr>
          </a:p>
          <a:p>
            <a:endParaRPr lang="en-IE" sz="1900"/>
          </a:p>
          <a:p>
            <a:pPr marL="0" indent="0">
              <a:buNone/>
            </a:pPr>
            <a:endParaRPr lang="en-GB" sz="1900"/>
          </a:p>
          <a:p>
            <a:pPr marL="0" indent="0">
              <a:buNone/>
            </a:pPr>
            <a:endParaRPr lang="en-IE" sz="1900"/>
          </a:p>
        </p:txBody>
      </p:sp>
      <p:pic>
        <p:nvPicPr>
          <p:cNvPr id="7" name="Picture 2" descr="Archive your Research - Open Access - UCC Library at University College Cork">
            <a:extLst>
              <a:ext uri="{FF2B5EF4-FFF2-40B4-BE49-F238E27FC236}">
                <a16:creationId xmlns:a16="http://schemas.microsoft.com/office/drawing/2014/main" id="{588090E7-494E-486C-A77E-9B7372576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7797" y="172663"/>
            <a:ext cx="1323622" cy="11597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icture containing text, clipart&#10;&#10;Description automatically generated">
            <a:extLst>
              <a:ext uri="{FF2B5EF4-FFF2-40B4-BE49-F238E27FC236}">
                <a16:creationId xmlns:a16="http://schemas.microsoft.com/office/drawing/2014/main" id="{7BA0BC39-CE8F-BD40-6A1B-BC3ADDAAD759}"/>
              </a:ext>
            </a:extLst>
          </p:cNvPr>
          <p:cNvPicPr>
            <a:picLocks noChangeAspect="1"/>
          </p:cNvPicPr>
          <p:nvPr/>
        </p:nvPicPr>
        <p:blipFill>
          <a:blip r:embed="rId5"/>
          <a:stretch>
            <a:fillRect/>
          </a:stretch>
        </p:blipFill>
        <p:spPr>
          <a:xfrm>
            <a:off x="7799000" y="531076"/>
            <a:ext cx="2466975" cy="647700"/>
          </a:xfrm>
          <a:prstGeom prst="rect">
            <a:avLst/>
          </a:prstGeom>
        </p:spPr>
      </p:pic>
    </p:spTree>
    <p:extLst>
      <p:ext uri="{BB962C8B-B14F-4D97-AF65-F5344CB8AC3E}">
        <p14:creationId xmlns:p14="http://schemas.microsoft.com/office/powerpoint/2010/main" val="13591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A818C76-3363-4133-84D0-FE70B23CF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48272" y="275895"/>
            <a:ext cx="5719064" cy="12003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612DAF-30E4-43AF-A2BF-0648BB123DBF}"/>
              </a:ext>
            </a:extLst>
          </p:cNvPr>
          <p:cNvSpPr txBox="1"/>
          <p:nvPr/>
        </p:nvSpPr>
        <p:spPr>
          <a:xfrm>
            <a:off x="792481" y="1476224"/>
            <a:ext cx="10607038" cy="4204356"/>
          </a:xfrm>
          <a:prstGeom prst="rect">
            <a:avLst/>
          </a:prstGeom>
          <a:noFill/>
        </p:spPr>
        <p:txBody>
          <a:bodyPr wrap="square" rtlCol="0">
            <a:spAutoFit/>
          </a:bodyPr>
          <a:lstStyle/>
          <a:p>
            <a:pPr>
              <a:lnSpc>
                <a:spcPct val="150000"/>
              </a:lnSpc>
            </a:pPr>
            <a:r>
              <a:rPr lang="en-IE" b="1"/>
              <a:t>How we can help:</a:t>
            </a:r>
          </a:p>
          <a:p>
            <a:pPr marL="285750" indent="-285750">
              <a:lnSpc>
                <a:spcPct val="150000"/>
              </a:lnSpc>
              <a:buFont typeface="Arial" panose="020B0604020202020204" pitchFamily="34" charset="0"/>
              <a:buChar char="•"/>
            </a:pPr>
            <a:r>
              <a:rPr lang="en-IE" b="1"/>
              <a:t>Open Access</a:t>
            </a:r>
            <a:r>
              <a:rPr lang="en-IE"/>
              <a:t>: </a:t>
            </a:r>
            <a:r>
              <a:rPr lang="en-IE">
                <a:hlinkClick r:id="rId3"/>
              </a:rPr>
              <a:t>CORA</a:t>
            </a:r>
            <a:r>
              <a:rPr lang="en-IE"/>
              <a:t> is University College Cork's online, open access institutional repository, giving free open access to UCC’s research publications,  inc. journal articles, book chapters, conference papers, theses.</a:t>
            </a:r>
          </a:p>
          <a:p>
            <a:pPr marL="285750" indent="-285750">
              <a:lnSpc>
                <a:spcPct val="150000"/>
              </a:lnSpc>
              <a:buFont typeface="Arial" panose="020B0604020202020204" pitchFamily="34" charset="0"/>
              <a:buChar char="•"/>
            </a:pPr>
            <a:r>
              <a:rPr lang="en-IE" b="1"/>
              <a:t>UCC Theses</a:t>
            </a:r>
            <a:r>
              <a:rPr lang="en-IE"/>
              <a:t>: CORA is the central repository for electronic copies of UCC postgraduate research </a:t>
            </a:r>
            <a:r>
              <a:rPr lang="en-IE">
                <a:hlinkClick r:id="rId4"/>
              </a:rPr>
              <a:t>theses</a:t>
            </a:r>
            <a:r>
              <a:rPr lang="en-IE"/>
              <a:t>. </a:t>
            </a:r>
          </a:p>
          <a:p>
            <a:pPr marL="285750" indent="-285750">
              <a:lnSpc>
                <a:spcPct val="150000"/>
              </a:lnSpc>
              <a:buFont typeface="Arial" panose="020B0604020202020204" pitchFamily="34" charset="0"/>
              <a:buChar char="•"/>
            </a:pPr>
            <a:r>
              <a:rPr lang="en-IE"/>
              <a:t>CORA supports </a:t>
            </a:r>
            <a:r>
              <a:rPr lang="en-IE" b="1"/>
              <a:t>Green Open Access publishing</a:t>
            </a:r>
            <a:r>
              <a:rPr lang="en-IE"/>
              <a:t>. This Green route involves no costs to researchers and enables you to deposit the final manuscript version of your papers in the CORA repository, where they will be archived and published open access.</a:t>
            </a:r>
          </a:p>
          <a:p>
            <a:pPr marL="285750" indent="-285750">
              <a:lnSpc>
                <a:spcPct val="150000"/>
              </a:lnSpc>
              <a:buFont typeface="Arial" panose="020B0604020202020204" pitchFamily="34" charset="0"/>
              <a:buChar char="•"/>
            </a:pPr>
            <a:r>
              <a:rPr lang="en-IE"/>
              <a:t>CORA offers advice on current </a:t>
            </a:r>
            <a:r>
              <a:rPr lang="en-IE" b="1"/>
              <a:t>Open Access Agreements</a:t>
            </a:r>
            <a:r>
              <a:rPr lang="en-IE"/>
              <a:t>: These allow corresponding authors to publish gold open access on publication, at no extra APC cost, with participating publishers (quotas apply).</a:t>
            </a:r>
          </a:p>
          <a:p>
            <a:pPr marL="285750" indent="-285750">
              <a:lnSpc>
                <a:spcPct val="150000"/>
              </a:lnSpc>
              <a:buFont typeface="Arial" panose="020B0604020202020204" pitchFamily="34" charset="0"/>
              <a:buChar char="•"/>
            </a:pPr>
            <a:endParaRPr lang="en-IE"/>
          </a:p>
        </p:txBody>
      </p:sp>
      <p:pic>
        <p:nvPicPr>
          <p:cNvPr id="1028" name="Picture 4">
            <a:extLst>
              <a:ext uri="{FF2B5EF4-FFF2-40B4-BE49-F238E27FC236}">
                <a16:creationId xmlns:a16="http://schemas.microsoft.com/office/drawing/2014/main" id="{83B994C8-0725-46A2-BE98-029739645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981" y="5094514"/>
            <a:ext cx="3181019" cy="1667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4BB74F-896B-446B-83BB-77B6020D6780}"/>
              </a:ext>
            </a:extLst>
          </p:cNvPr>
          <p:cNvSpPr txBox="1"/>
          <p:nvPr/>
        </p:nvSpPr>
        <p:spPr>
          <a:xfrm>
            <a:off x="792481" y="5504887"/>
            <a:ext cx="4676759" cy="1015663"/>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IE" sz="1200" b="1"/>
              <a:t>Resources:</a:t>
            </a:r>
          </a:p>
          <a:p>
            <a:r>
              <a:rPr lang="en-IE" sz="1200"/>
              <a:t>CORA: </a:t>
            </a:r>
            <a:r>
              <a:rPr lang="en-IE" sz="1200">
                <a:hlinkClick r:id="rId6"/>
              </a:rPr>
              <a:t>https://libguides.ucc.ie/OAatucc/cora</a:t>
            </a:r>
            <a:r>
              <a:rPr lang="en-IE" sz="1200"/>
              <a:t> </a:t>
            </a:r>
          </a:p>
          <a:p>
            <a:r>
              <a:rPr lang="en-IE" sz="1200"/>
              <a:t>Theses: </a:t>
            </a:r>
            <a:r>
              <a:rPr lang="en-IE" sz="1200">
                <a:hlinkClick r:id="rId7"/>
              </a:rPr>
              <a:t>https://libguides.ucc.ie/theses</a:t>
            </a:r>
            <a:r>
              <a:rPr lang="en-IE" sz="1200"/>
              <a:t> </a:t>
            </a:r>
          </a:p>
          <a:p>
            <a:r>
              <a:rPr lang="en-IE" sz="1200"/>
              <a:t>Open Access Agreements: </a:t>
            </a:r>
            <a:r>
              <a:rPr lang="en-IE" sz="1200">
                <a:hlinkClick r:id="rId8"/>
              </a:rPr>
              <a:t>https://libguides.ucc.ie/OAagreements/home</a:t>
            </a:r>
            <a:r>
              <a:rPr lang="en-IE" sz="1200"/>
              <a:t>  </a:t>
            </a:r>
          </a:p>
          <a:p>
            <a:endParaRPr lang="en-IE" sz="1200"/>
          </a:p>
        </p:txBody>
      </p:sp>
      <p:sp>
        <p:nvSpPr>
          <p:cNvPr id="8" name="TextBox 7">
            <a:extLst>
              <a:ext uri="{FF2B5EF4-FFF2-40B4-BE49-F238E27FC236}">
                <a16:creationId xmlns:a16="http://schemas.microsoft.com/office/drawing/2014/main" id="{0B8F0F84-7980-4666-BB78-78AD47C73504}"/>
              </a:ext>
            </a:extLst>
          </p:cNvPr>
          <p:cNvSpPr txBox="1"/>
          <p:nvPr/>
        </p:nvSpPr>
        <p:spPr>
          <a:xfrm>
            <a:off x="7294446" y="649408"/>
            <a:ext cx="4105073" cy="400110"/>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IE" sz="2000" b="1"/>
              <a:t>Contact us: 	</a:t>
            </a:r>
            <a:r>
              <a:rPr lang="en-IE" sz="2000" b="1">
                <a:hlinkClick r:id="rId9"/>
              </a:rPr>
              <a:t>cora@ucc.ie</a:t>
            </a:r>
            <a:r>
              <a:rPr lang="en-IE" sz="2000" b="1"/>
              <a:t> </a:t>
            </a:r>
            <a:endParaRPr lang="en-IE" sz="2000">
              <a:solidFill>
                <a:srgbClr val="003C69"/>
              </a:solidFill>
            </a:endParaRPr>
          </a:p>
        </p:txBody>
      </p:sp>
      <p:pic>
        <p:nvPicPr>
          <p:cNvPr id="11" name="Picture 10" descr="Text&#10;&#10;Description automatically generated">
            <a:extLst>
              <a:ext uri="{FF2B5EF4-FFF2-40B4-BE49-F238E27FC236}">
                <a16:creationId xmlns:a16="http://schemas.microsoft.com/office/drawing/2014/main" id="{3616B8A1-B39B-4063-98A5-D4277F07A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3958" y="5709831"/>
            <a:ext cx="3428203" cy="872274"/>
          </a:xfrm>
          <a:prstGeom prst="rect">
            <a:avLst/>
          </a:prstGeom>
        </p:spPr>
      </p:pic>
    </p:spTree>
    <p:extLst>
      <p:ext uri="{BB962C8B-B14F-4D97-AF65-F5344CB8AC3E}">
        <p14:creationId xmlns:p14="http://schemas.microsoft.com/office/powerpoint/2010/main" val="136706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watch&#10;&#10;Description automatically generated">
            <a:extLst>
              <a:ext uri="{FF2B5EF4-FFF2-40B4-BE49-F238E27FC236}">
                <a16:creationId xmlns:a16="http://schemas.microsoft.com/office/drawing/2014/main" id="{A1AF696D-CAB9-4E1B-8A46-75A5B864414F}"/>
              </a:ext>
            </a:extLst>
          </p:cNvPr>
          <p:cNvPicPr>
            <a:picLocks noChangeAspect="1"/>
          </p:cNvPicPr>
          <p:nvPr/>
        </p:nvPicPr>
        <p:blipFill>
          <a:blip r:embed="rId3"/>
          <a:stretch>
            <a:fillRect/>
          </a:stretch>
        </p:blipFill>
        <p:spPr>
          <a:xfrm>
            <a:off x="1032078" y="856058"/>
            <a:ext cx="4076186" cy="4847890"/>
          </a:xfrm>
          <a:prstGeom prst="rect">
            <a:avLst/>
          </a:prstGeom>
        </p:spPr>
      </p:pic>
      <p:sp>
        <p:nvSpPr>
          <p:cNvPr id="14" name="Content Placeholder 2">
            <a:extLst>
              <a:ext uri="{FF2B5EF4-FFF2-40B4-BE49-F238E27FC236}">
                <a16:creationId xmlns:a16="http://schemas.microsoft.com/office/drawing/2014/main" id="{5547276B-FC52-4496-9B8E-38E6B936ED7A}"/>
              </a:ext>
            </a:extLst>
          </p:cNvPr>
          <p:cNvSpPr txBox="1">
            <a:spLocks/>
          </p:cNvSpPr>
          <p:nvPr/>
        </p:nvSpPr>
        <p:spPr>
          <a:xfrm>
            <a:off x="5292437" y="1201388"/>
            <a:ext cx="6825672" cy="556886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90000"/>
              </a:lnSpc>
              <a:buNone/>
            </a:pPr>
            <a:endParaRPr lang="en-GB" sz="2400">
              <a:cs typeface="Calibri"/>
            </a:endParaRPr>
          </a:p>
          <a:p>
            <a:pPr>
              <a:lnSpc>
                <a:spcPct val="90000"/>
              </a:lnSpc>
            </a:pPr>
            <a:r>
              <a:rPr lang="en-GB" sz="2400"/>
              <a:t>A publication embargo is a temporary delay to full text availability in the institutional repository. The associated metadata is fully visible and discoverable, with links to the published article.</a:t>
            </a:r>
            <a:endParaRPr lang="en-GB" sz="2400">
              <a:cs typeface="Calibri" panose="020F0502020204030204"/>
            </a:endParaRPr>
          </a:p>
          <a:p>
            <a:pPr marL="0" indent="0">
              <a:lnSpc>
                <a:spcPct val="90000"/>
              </a:lnSpc>
              <a:buNone/>
            </a:pPr>
            <a:endParaRPr lang="en-GB" sz="2400">
              <a:cs typeface="Calibri" panose="020F0502020204030204"/>
            </a:endParaRPr>
          </a:p>
          <a:p>
            <a:pPr>
              <a:lnSpc>
                <a:spcPct val="90000"/>
              </a:lnSpc>
            </a:pPr>
            <a:r>
              <a:rPr lang="en-GB" sz="2400"/>
              <a:t>The length of these embargoes varies, with an average of 12 months. However, some publishers have no embargo at all on their self-archiving policy and allow accepted manuscripts to be made available at the time of article acceptance or at publication.</a:t>
            </a:r>
            <a:endParaRPr lang="en-GB" sz="2400">
              <a:cs typeface="Calibri"/>
            </a:endParaRPr>
          </a:p>
          <a:p>
            <a:pPr marL="0" indent="0">
              <a:lnSpc>
                <a:spcPct val="90000"/>
              </a:lnSpc>
              <a:buNone/>
            </a:pPr>
            <a:endParaRPr lang="en-GB" sz="2400">
              <a:cs typeface="Calibri"/>
            </a:endParaRPr>
          </a:p>
          <a:p>
            <a:pPr>
              <a:lnSpc>
                <a:spcPct val="90000"/>
              </a:lnSpc>
            </a:pPr>
            <a:r>
              <a:rPr lang="en-GB" sz="2400"/>
              <a:t>You can find out if your journal applies an embargo using the Sherpa Romeo tool: </a:t>
            </a:r>
            <a:r>
              <a:rPr lang="en-GB" sz="2400">
                <a:hlinkClick r:id="rId4"/>
              </a:rPr>
              <a:t>https://v2.sherpa.ac.uk/romeo/</a:t>
            </a:r>
            <a:r>
              <a:rPr lang="en-GB" sz="2400"/>
              <a:t> </a:t>
            </a:r>
            <a:endParaRPr lang="en-GB"/>
          </a:p>
          <a:p>
            <a:pPr marL="0" indent="0">
              <a:lnSpc>
                <a:spcPct val="90000"/>
              </a:lnSpc>
              <a:buNone/>
            </a:pPr>
            <a:endParaRPr lang="en-GB" sz="2400">
              <a:cs typeface="Calibri"/>
            </a:endParaRPr>
          </a:p>
          <a:p>
            <a:pPr>
              <a:lnSpc>
                <a:spcPct val="90000"/>
              </a:lnSpc>
            </a:pPr>
            <a:r>
              <a:rPr lang="en-GB" sz="2400">
                <a:cs typeface="Calibri"/>
              </a:rPr>
              <a:t>The CORA team check publication embargoes as part of their processing workflow. Publication embargoes will be applied by the team.</a:t>
            </a:r>
          </a:p>
          <a:p>
            <a:pPr marL="0" indent="0">
              <a:lnSpc>
                <a:spcPct val="90000"/>
              </a:lnSpc>
              <a:buNone/>
            </a:pPr>
            <a:endParaRPr lang="en-GB" sz="2400">
              <a:cs typeface="Calibri"/>
            </a:endParaRPr>
          </a:p>
          <a:p>
            <a:pPr>
              <a:lnSpc>
                <a:spcPct val="90000"/>
              </a:lnSpc>
            </a:pPr>
            <a:endParaRPr lang="en-IE" sz="1600"/>
          </a:p>
        </p:txBody>
      </p:sp>
      <p:sp>
        <p:nvSpPr>
          <p:cNvPr id="15" name="Title 1">
            <a:extLst>
              <a:ext uri="{FF2B5EF4-FFF2-40B4-BE49-F238E27FC236}">
                <a16:creationId xmlns:a16="http://schemas.microsoft.com/office/drawing/2014/main" id="{819CA31D-D5F9-4338-AF29-8855658E3630}"/>
              </a:ext>
            </a:extLst>
          </p:cNvPr>
          <p:cNvSpPr>
            <a:spLocks noGrp="1"/>
          </p:cNvSpPr>
          <p:nvPr>
            <p:ph type="title"/>
          </p:nvPr>
        </p:nvSpPr>
        <p:spPr>
          <a:xfrm>
            <a:off x="4102250" y="87745"/>
            <a:ext cx="7729728" cy="768313"/>
          </a:xfrm>
        </p:spPr>
        <p:txBody>
          <a:bodyPr>
            <a:normAutofit/>
          </a:bodyPr>
          <a:lstStyle/>
          <a:p>
            <a:r>
              <a:rPr lang="en-IE" sz="3600" b="1">
                <a:solidFill>
                  <a:srgbClr val="008000"/>
                </a:solidFill>
                <a:latin typeface="Calibri"/>
                <a:ea typeface="+mn-ea"/>
                <a:cs typeface="+mn-cs"/>
              </a:rPr>
              <a:t>What about ‘Embargoes’?</a:t>
            </a:r>
          </a:p>
        </p:txBody>
      </p:sp>
      <p:sp>
        <p:nvSpPr>
          <p:cNvPr id="16" name="TextBox 15">
            <a:extLst>
              <a:ext uri="{FF2B5EF4-FFF2-40B4-BE49-F238E27FC236}">
                <a16:creationId xmlns:a16="http://schemas.microsoft.com/office/drawing/2014/main" id="{097586EC-7AF2-4159-82EC-946E223D9058}"/>
              </a:ext>
            </a:extLst>
          </p:cNvPr>
          <p:cNvSpPr txBox="1"/>
          <p:nvPr/>
        </p:nvSpPr>
        <p:spPr>
          <a:xfrm>
            <a:off x="5444282" y="6476667"/>
            <a:ext cx="6858000" cy="369332"/>
          </a:xfrm>
          <a:prstGeom prst="rect">
            <a:avLst/>
          </a:prstGeom>
          <a:noFill/>
        </p:spPr>
        <p:txBody>
          <a:bodyPr wrap="square" lIns="91440" tIns="45720" rIns="91440" bIns="45720" rtlCol="0" anchor="t">
            <a:spAutoFit/>
          </a:bodyPr>
          <a:lstStyle/>
          <a:p>
            <a:endParaRPr lang="en-IE">
              <a:cs typeface="Calibri"/>
            </a:endParaRPr>
          </a:p>
        </p:txBody>
      </p:sp>
    </p:spTree>
    <p:extLst>
      <p:ext uri="{BB962C8B-B14F-4D97-AF65-F5344CB8AC3E}">
        <p14:creationId xmlns:p14="http://schemas.microsoft.com/office/powerpoint/2010/main" val="176429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Example of embargoed fulltext&#10;http://hdl.handle.net/10468/13785 ">
            <a:extLst>
              <a:ext uri="{FF2B5EF4-FFF2-40B4-BE49-F238E27FC236}">
                <a16:creationId xmlns:a16="http://schemas.microsoft.com/office/drawing/2014/main" id="{355FCA81-6328-8F8E-D5F6-7CC4057D52B1}"/>
              </a:ext>
            </a:extLst>
          </p:cNvPr>
          <p:cNvPicPr>
            <a:picLocks noChangeAspect="1"/>
          </p:cNvPicPr>
          <p:nvPr/>
        </p:nvPicPr>
        <p:blipFill rotWithShape="1">
          <a:blip r:embed="rId2"/>
          <a:srcRect b="1073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2D29E132-4BC8-86B9-28CF-65E96F356CFA}"/>
              </a:ext>
            </a:extLst>
          </p:cNvPr>
          <p:cNvSpPr txBox="1"/>
          <p:nvPr/>
        </p:nvSpPr>
        <p:spPr>
          <a:xfrm>
            <a:off x="167268" y="5408340"/>
            <a:ext cx="3582097"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3"/>
              </a:rPr>
              <a:t>http://hdl.handle.net/10468/13785</a:t>
            </a:r>
            <a:r>
              <a:rPr lang="en-US">
                <a:cs typeface="Calibri"/>
              </a:rPr>
              <a:t> </a:t>
            </a:r>
            <a:endParaRPr lang="en-US"/>
          </a:p>
        </p:txBody>
      </p:sp>
      <p:sp>
        <p:nvSpPr>
          <p:cNvPr id="6" name="TextBox 5">
            <a:extLst>
              <a:ext uri="{FF2B5EF4-FFF2-40B4-BE49-F238E27FC236}">
                <a16:creationId xmlns:a16="http://schemas.microsoft.com/office/drawing/2014/main" id="{0FC81F59-AF3F-F30D-4221-4A420928BA59}"/>
              </a:ext>
            </a:extLst>
          </p:cNvPr>
          <p:cNvSpPr txBox="1"/>
          <p:nvPr/>
        </p:nvSpPr>
        <p:spPr>
          <a:xfrm>
            <a:off x="204439" y="4832195"/>
            <a:ext cx="3331194"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Example of embargoed </a:t>
            </a:r>
            <a:r>
              <a:rPr lang="en-US" err="1">
                <a:cs typeface="Calibri"/>
              </a:rPr>
              <a:t>fulltext</a:t>
            </a:r>
            <a:endParaRPr lang="en-US" err="1"/>
          </a:p>
        </p:txBody>
      </p:sp>
      <p:sp>
        <p:nvSpPr>
          <p:cNvPr id="7" name="TextBox 6">
            <a:extLst>
              <a:ext uri="{FF2B5EF4-FFF2-40B4-BE49-F238E27FC236}">
                <a16:creationId xmlns:a16="http://schemas.microsoft.com/office/drawing/2014/main" id="{FA09C637-8AB7-C43C-6461-4B0944873E1F}"/>
              </a:ext>
            </a:extLst>
          </p:cNvPr>
          <p:cNvSpPr txBox="1"/>
          <p:nvPr/>
        </p:nvSpPr>
        <p:spPr>
          <a:xfrm>
            <a:off x="2025804" y="6439829"/>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73706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245E2E5A-85D2-C246-0656-8F72AE314D52}"/>
              </a:ext>
            </a:extLst>
          </p:cNvPr>
          <p:cNvPicPr>
            <a:picLocks noChangeAspect="1"/>
          </p:cNvPicPr>
          <p:nvPr/>
        </p:nvPicPr>
        <p:blipFill rotWithShape="1">
          <a:blip r:embed="rId2"/>
          <a:srcRect t="2274" r="1" b="22367"/>
          <a:stretch/>
        </p:blipFill>
        <p:spPr>
          <a:xfrm>
            <a:off x="29582" y="-40214"/>
            <a:ext cx="11798300" cy="6512763"/>
          </a:xfrm>
          <a:prstGeom prst="rect">
            <a:avLst/>
          </a:prstGeom>
        </p:spPr>
      </p:pic>
      <p:sp>
        <p:nvSpPr>
          <p:cNvPr id="3" name="TextBox 2">
            <a:extLst>
              <a:ext uri="{FF2B5EF4-FFF2-40B4-BE49-F238E27FC236}">
                <a16:creationId xmlns:a16="http://schemas.microsoft.com/office/drawing/2014/main" id="{90E26C2B-7C0D-B8D6-9044-F0445A9C2F4F}"/>
              </a:ext>
            </a:extLst>
          </p:cNvPr>
          <p:cNvSpPr txBox="1"/>
          <p:nvPr/>
        </p:nvSpPr>
        <p:spPr>
          <a:xfrm>
            <a:off x="157974" y="5584902"/>
            <a:ext cx="3424121" cy="64633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3"/>
              </a:rPr>
              <a:t>http://hdl.handle.net/10468/9804</a:t>
            </a:r>
            <a:r>
              <a:rPr lang="en-US">
                <a:cs typeface="Calibri"/>
              </a:rPr>
              <a:t> </a:t>
            </a:r>
            <a:endParaRPr lang="en-US"/>
          </a:p>
        </p:txBody>
      </p:sp>
      <p:sp>
        <p:nvSpPr>
          <p:cNvPr id="4" name="TextBox 3">
            <a:extLst>
              <a:ext uri="{FF2B5EF4-FFF2-40B4-BE49-F238E27FC236}">
                <a16:creationId xmlns:a16="http://schemas.microsoft.com/office/drawing/2014/main" id="{E6FE1E7E-202A-D36E-FF25-6004D0C2447F}"/>
              </a:ext>
            </a:extLst>
          </p:cNvPr>
          <p:cNvSpPr txBox="1"/>
          <p:nvPr/>
        </p:nvSpPr>
        <p:spPr>
          <a:xfrm>
            <a:off x="55755" y="4943707"/>
            <a:ext cx="4065315" cy="3693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Embargo lifted. Fulltext AV available</a:t>
            </a:r>
            <a:endParaRPr lang="en-US" err="1"/>
          </a:p>
        </p:txBody>
      </p:sp>
    </p:spTree>
    <p:extLst>
      <p:ext uri="{BB962C8B-B14F-4D97-AF65-F5344CB8AC3E}">
        <p14:creationId xmlns:p14="http://schemas.microsoft.com/office/powerpoint/2010/main" val="214911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987ED9FC-B6AE-8381-BC05-C77289DA5109}"/>
              </a:ext>
            </a:extLst>
          </p:cNvPr>
          <p:cNvPicPr>
            <a:picLocks noChangeAspect="1"/>
          </p:cNvPicPr>
          <p:nvPr/>
        </p:nvPicPr>
        <p:blipFill rotWithShape="1">
          <a:blip r:embed="rId2"/>
          <a:srcRect t="2535" b="31301"/>
          <a:stretch/>
        </p:blipFill>
        <p:spPr>
          <a:xfrm>
            <a:off x="-148663" y="-82352"/>
            <a:ext cx="12191980" cy="6856718"/>
          </a:xfrm>
          <a:prstGeom prst="rect">
            <a:avLst/>
          </a:prstGeom>
        </p:spPr>
      </p:pic>
    </p:spTree>
    <p:extLst>
      <p:ext uri="{BB962C8B-B14F-4D97-AF65-F5344CB8AC3E}">
        <p14:creationId xmlns:p14="http://schemas.microsoft.com/office/powerpoint/2010/main" val="140117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a:solidFill>
                  <a:srgbClr val="008000"/>
                </a:solidFill>
                <a:latin typeface="Calibri"/>
                <a:ea typeface="+mn-ea"/>
                <a:cs typeface="+mn-cs"/>
              </a:rPr>
              <a:t>How to Add Materials to CORA</a:t>
            </a:r>
          </a:p>
        </p:txBody>
      </p:sp>
      <p:sp>
        <p:nvSpPr>
          <p:cNvPr id="4" name="Text Placeholder 3"/>
          <p:cNvSpPr>
            <a:spLocks noGrp="1"/>
          </p:cNvSpPr>
          <p:nvPr>
            <p:ph type="body" idx="1"/>
          </p:nvPr>
        </p:nvSpPr>
        <p:spPr/>
        <p:txBody>
          <a:bodyPr>
            <a:normAutofit/>
          </a:bodyPr>
          <a:lstStyle/>
          <a:p>
            <a:r>
              <a:rPr lang="en-GB" sz="3200"/>
              <a:t>DIY: Do it yourself</a:t>
            </a:r>
          </a:p>
        </p:txBody>
      </p:sp>
      <p:sp>
        <p:nvSpPr>
          <p:cNvPr id="3" name="Content Placeholder 2"/>
          <p:cNvSpPr>
            <a:spLocks noGrp="1"/>
          </p:cNvSpPr>
          <p:nvPr>
            <p:ph sz="half" idx="2"/>
          </p:nvPr>
        </p:nvSpPr>
        <p:spPr>
          <a:xfrm>
            <a:off x="618551" y="2681244"/>
            <a:ext cx="6165019" cy="3684588"/>
          </a:xfrm>
        </p:spPr>
        <p:txBody>
          <a:bodyPr>
            <a:normAutofit/>
          </a:bodyPr>
          <a:lstStyle/>
          <a:p>
            <a:endParaRPr lang="en-GB" sz="1900"/>
          </a:p>
          <a:p>
            <a:r>
              <a:rPr lang="en-GB"/>
              <a:t>Send your publications via e-mail </a:t>
            </a:r>
            <a:r>
              <a:rPr lang="en-GB">
                <a:hlinkClick r:id="rId3"/>
              </a:rPr>
              <a:t>cora@ucc.ie</a:t>
            </a:r>
            <a:r>
              <a:rPr lang="en-GB"/>
              <a:t>  </a:t>
            </a:r>
          </a:p>
          <a:p>
            <a:r>
              <a:rPr lang="en-GB"/>
              <a:t>Upload publications through your IRIS profile</a:t>
            </a:r>
          </a:p>
          <a:p>
            <a:r>
              <a:rPr lang="en-GB"/>
              <a:t>PhD students submit their doctoral </a:t>
            </a:r>
            <a:r>
              <a:rPr lang="en-GB" err="1"/>
              <a:t>etheses</a:t>
            </a:r>
            <a:r>
              <a:rPr lang="en-GB"/>
              <a:t> through CORA</a:t>
            </a:r>
          </a:p>
          <a:p>
            <a:pPr marL="324000" lvl="1" indent="0">
              <a:buNone/>
            </a:pPr>
            <a:endParaRPr lang="en-GB" sz="2000"/>
          </a:p>
        </p:txBody>
      </p:sp>
      <p:pic>
        <p:nvPicPr>
          <p:cNvPr id="12" name="Content Placeholder 11">
            <a:extLst>
              <a:ext uri="{FF2B5EF4-FFF2-40B4-BE49-F238E27FC236}">
                <a16:creationId xmlns:a16="http://schemas.microsoft.com/office/drawing/2014/main" id="{C4F700EB-B9AF-4F5F-BD18-59F000C458F2}"/>
              </a:ext>
            </a:extLst>
          </p:cNvPr>
          <p:cNvPicPr>
            <a:picLocks noGrp="1" noChangeAspect="1"/>
          </p:cNvPicPr>
          <p:nvPr>
            <p:ph sz="quarter" idx="4"/>
          </p:nvPr>
        </p:nvPicPr>
        <p:blipFill>
          <a:blip r:embed="rId4"/>
          <a:stretch>
            <a:fillRect/>
          </a:stretch>
        </p:blipFill>
        <p:spPr>
          <a:xfrm>
            <a:off x="8232589" y="2773607"/>
            <a:ext cx="3012724" cy="2412000"/>
          </a:xfrm>
          <a:prstGeom prst="rect">
            <a:avLst/>
          </a:prstGeom>
        </p:spPr>
      </p:pic>
    </p:spTree>
    <p:extLst>
      <p:ext uri="{BB962C8B-B14F-4D97-AF65-F5344CB8AC3E}">
        <p14:creationId xmlns:p14="http://schemas.microsoft.com/office/powerpoint/2010/main" val="4053685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9303B3-EF14-4874-86AE-5345CC0A8A7E}"/>
              </a:ext>
            </a:extLst>
          </p:cNvPr>
          <p:cNvSpPr>
            <a:spLocks noGrp="1"/>
          </p:cNvSpPr>
          <p:nvPr>
            <p:ph type="title"/>
          </p:nvPr>
        </p:nvSpPr>
        <p:spPr>
          <a:xfrm>
            <a:off x="838200" y="217799"/>
            <a:ext cx="10515600" cy="1325563"/>
          </a:xfrm>
        </p:spPr>
        <p:txBody>
          <a:bodyPr/>
          <a:lstStyle/>
          <a:p>
            <a:r>
              <a:rPr lang="en-IE" b="1" dirty="0">
                <a:solidFill>
                  <a:schemeClr val="accent6">
                    <a:lumMod val="75000"/>
                  </a:schemeClr>
                </a:solidFill>
                <a:latin typeface="Avenir Next LT Pro" panose="020B0504020202020204" pitchFamily="34" charset="0"/>
              </a:rPr>
              <a:t>Funder Publishing Platforms</a:t>
            </a:r>
            <a:endParaRPr lang="en-IE" dirty="0"/>
          </a:p>
        </p:txBody>
      </p:sp>
      <p:pic>
        <p:nvPicPr>
          <p:cNvPr id="4" name="Picture 3">
            <a:extLst>
              <a:ext uri="{FF2B5EF4-FFF2-40B4-BE49-F238E27FC236}">
                <a16:creationId xmlns:a16="http://schemas.microsoft.com/office/drawing/2014/main" id="{418E5613-2729-49F8-ADD7-F9FC84FDD724}"/>
              </a:ext>
            </a:extLst>
          </p:cNvPr>
          <p:cNvPicPr>
            <a:picLocks noChangeAspect="1"/>
          </p:cNvPicPr>
          <p:nvPr/>
        </p:nvPicPr>
        <p:blipFill>
          <a:blip r:embed="rId3"/>
          <a:stretch>
            <a:fillRect/>
          </a:stretch>
        </p:blipFill>
        <p:spPr>
          <a:xfrm>
            <a:off x="144517" y="1312133"/>
            <a:ext cx="9144000" cy="4002505"/>
          </a:xfrm>
          <a:prstGeom prst="rect">
            <a:avLst/>
          </a:prstGeom>
        </p:spPr>
      </p:pic>
      <p:pic>
        <p:nvPicPr>
          <p:cNvPr id="7" name="Picture 6">
            <a:extLst>
              <a:ext uri="{FF2B5EF4-FFF2-40B4-BE49-F238E27FC236}">
                <a16:creationId xmlns:a16="http://schemas.microsoft.com/office/drawing/2014/main" id="{DA5C7E70-D77B-46C5-AA18-2B409BEA27C8}"/>
              </a:ext>
            </a:extLst>
          </p:cNvPr>
          <p:cNvPicPr>
            <a:picLocks noChangeAspect="1"/>
          </p:cNvPicPr>
          <p:nvPr/>
        </p:nvPicPr>
        <p:blipFill>
          <a:blip r:embed="rId4"/>
          <a:stretch>
            <a:fillRect/>
          </a:stretch>
        </p:blipFill>
        <p:spPr>
          <a:xfrm>
            <a:off x="2713667" y="2407872"/>
            <a:ext cx="8153400" cy="3600450"/>
          </a:xfrm>
          <a:prstGeom prst="rect">
            <a:avLst/>
          </a:prstGeom>
        </p:spPr>
      </p:pic>
      <p:pic>
        <p:nvPicPr>
          <p:cNvPr id="3" name="Picture 2">
            <a:extLst>
              <a:ext uri="{FF2B5EF4-FFF2-40B4-BE49-F238E27FC236}">
                <a16:creationId xmlns:a16="http://schemas.microsoft.com/office/drawing/2014/main" id="{FA05D387-95DA-00D4-5482-24A633112A60}"/>
              </a:ext>
            </a:extLst>
          </p:cNvPr>
          <p:cNvPicPr>
            <a:picLocks noChangeAspect="1"/>
          </p:cNvPicPr>
          <p:nvPr/>
        </p:nvPicPr>
        <p:blipFill rotWithShape="1">
          <a:blip r:embed="rId5"/>
          <a:srcRect t="9157" r="50776" b="4407"/>
          <a:stretch/>
        </p:blipFill>
        <p:spPr>
          <a:xfrm>
            <a:off x="5803708" y="3313385"/>
            <a:ext cx="6159418" cy="317949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150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BE5B-77E3-44C1-9544-C4E1A4AFDE19}"/>
              </a:ext>
            </a:extLst>
          </p:cNvPr>
          <p:cNvSpPr>
            <a:spLocks noGrp="1"/>
          </p:cNvSpPr>
          <p:nvPr>
            <p:ph type="title"/>
          </p:nvPr>
        </p:nvSpPr>
        <p:spPr>
          <a:xfrm>
            <a:off x="838200" y="364490"/>
            <a:ext cx="10515600" cy="783164"/>
          </a:xfrm>
          <a:solidFill>
            <a:srgbClr val="F59905"/>
          </a:solidFill>
        </p:spPr>
        <p:txBody>
          <a:bodyPr>
            <a:normAutofit fontScale="90000"/>
          </a:bodyPr>
          <a:lstStyle/>
          <a:p>
            <a:br>
              <a:rPr lang="en-US" altLang="en-US" sz="4000" b="1" dirty="0"/>
            </a:br>
            <a:r>
              <a:rPr lang="en-US" altLang="en-US" sz="4900" b="1" dirty="0"/>
              <a:t>Research lifecycle</a:t>
            </a:r>
            <a:br>
              <a:rPr lang="en-US" altLang="en-US" b="1" dirty="0">
                <a:latin typeface="Arial"/>
                <a:cs typeface="Arial"/>
              </a:rPr>
            </a:br>
            <a:endParaRPr lang="en-IE" dirty="0"/>
          </a:p>
        </p:txBody>
      </p:sp>
      <p:pic>
        <p:nvPicPr>
          <p:cNvPr id="4" name="Picture 5" descr="A screenshot of a social media post&#10;&#10;Description generated with very high confidence">
            <a:extLst>
              <a:ext uri="{FF2B5EF4-FFF2-40B4-BE49-F238E27FC236}">
                <a16:creationId xmlns:a16="http://schemas.microsoft.com/office/drawing/2014/main" id="{054CC7A1-4FC6-9376-7261-87DB8CE9CCCA}"/>
              </a:ext>
            </a:extLst>
          </p:cNvPr>
          <p:cNvPicPr>
            <a:picLocks noGrp="1" noChangeAspect="1"/>
          </p:cNvPicPr>
          <p:nvPr>
            <p:ph idx="1"/>
          </p:nvPr>
        </p:nvPicPr>
        <p:blipFill>
          <a:blip r:embed="rId2"/>
          <a:stretch>
            <a:fillRect/>
          </a:stretch>
        </p:blipFill>
        <p:spPr>
          <a:xfrm>
            <a:off x="913592" y="1148289"/>
            <a:ext cx="9713176" cy="4351338"/>
          </a:xfrm>
          <a:prstGeom prst="rect">
            <a:avLst/>
          </a:prstGeom>
        </p:spPr>
      </p:pic>
      <p:pic>
        <p:nvPicPr>
          <p:cNvPr id="5" name="Picture 4">
            <a:extLst>
              <a:ext uri="{FF2B5EF4-FFF2-40B4-BE49-F238E27FC236}">
                <a16:creationId xmlns:a16="http://schemas.microsoft.com/office/drawing/2014/main" id="{E6D5C438-8B93-5AE8-E4DB-9D8C92D1C25F}"/>
              </a:ext>
            </a:extLst>
          </p:cNvPr>
          <p:cNvPicPr>
            <a:picLocks noChangeAspect="1"/>
          </p:cNvPicPr>
          <p:nvPr/>
        </p:nvPicPr>
        <p:blipFill>
          <a:blip r:embed="rId3"/>
          <a:stretch>
            <a:fillRect/>
          </a:stretch>
        </p:blipFill>
        <p:spPr>
          <a:xfrm>
            <a:off x="9846741" y="4534728"/>
            <a:ext cx="1963082" cy="2139881"/>
          </a:xfrm>
          <a:prstGeom prst="rect">
            <a:avLst/>
          </a:prstGeom>
        </p:spPr>
      </p:pic>
      <p:sp>
        <p:nvSpPr>
          <p:cNvPr id="6" name="Arrow: Up 5">
            <a:extLst>
              <a:ext uri="{FF2B5EF4-FFF2-40B4-BE49-F238E27FC236}">
                <a16:creationId xmlns:a16="http://schemas.microsoft.com/office/drawing/2014/main" id="{79D796F4-F8EF-A9A4-DAD2-982900FF5279}"/>
              </a:ext>
            </a:extLst>
          </p:cNvPr>
          <p:cNvSpPr/>
          <p:nvPr/>
        </p:nvSpPr>
        <p:spPr bwMode="auto">
          <a:xfrm>
            <a:off x="8347365" y="4384148"/>
            <a:ext cx="929999" cy="1325563"/>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Arial" charset="0"/>
              <a:cs typeface="Arial" charset="0"/>
            </a:endParaRPr>
          </a:p>
        </p:txBody>
      </p:sp>
      <p:sp>
        <p:nvSpPr>
          <p:cNvPr id="7" name="TextBox 6">
            <a:extLst>
              <a:ext uri="{FF2B5EF4-FFF2-40B4-BE49-F238E27FC236}">
                <a16:creationId xmlns:a16="http://schemas.microsoft.com/office/drawing/2014/main" id="{C64F7E87-FFA4-4015-FC5E-F6CBD888F2AD}"/>
              </a:ext>
            </a:extLst>
          </p:cNvPr>
          <p:cNvSpPr txBox="1"/>
          <p:nvPr/>
        </p:nvSpPr>
        <p:spPr>
          <a:xfrm>
            <a:off x="913592" y="5846544"/>
            <a:ext cx="61315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ORCID eliminates name ambiguity!</a:t>
            </a:r>
            <a:endParaRPr lang="en-US" sz="2400" dirty="0"/>
          </a:p>
          <a:p>
            <a:r>
              <a:rPr lang="en-US" sz="1200" dirty="0">
                <a:latin typeface="Arial"/>
                <a:cs typeface="Arial"/>
                <a:hlinkClick r:id="rId4"/>
              </a:rPr>
              <a:t>https://www-scopus-com.ucc.idm.oclc.org/authid/detail.uri?authorId=6602488702</a:t>
            </a:r>
            <a:endParaRPr lang="en-US" sz="1200" dirty="0">
              <a:latin typeface="Arial"/>
              <a:cs typeface="Arial"/>
            </a:endParaRPr>
          </a:p>
        </p:txBody>
      </p:sp>
    </p:spTree>
    <p:extLst>
      <p:ext uri="{BB962C8B-B14F-4D97-AF65-F5344CB8AC3E}">
        <p14:creationId xmlns:p14="http://schemas.microsoft.com/office/powerpoint/2010/main" val="294291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1F3C-1DD9-A6C9-56FA-533EFBF03182}"/>
              </a:ext>
            </a:extLst>
          </p:cNvPr>
          <p:cNvSpPr>
            <a:spLocks noGrp="1"/>
          </p:cNvSpPr>
          <p:nvPr>
            <p:ph type="title"/>
          </p:nvPr>
        </p:nvSpPr>
        <p:spPr>
          <a:solidFill>
            <a:srgbClr val="F59905"/>
          </a:solidFill>
        </p:spPr>
        <p:txBody>
          <a:bodyPr/>
          <a:lstStyle/>
          <a:p>
            <a:r>
              <a:rPr lang="en-IE" b="1" dirty="0"/>
              <a:t>Publish your research - licence options:</a:t>
            </a:r>
            <a:endParaRPr lang="en-IE" b="1" dirty="0">
              <a:cs typeface="Calibri Light"/>
            </a:endParaRPr>
          </a:p>
        </p:txBody>
      </p:sp>
      <p:sp>
        <p:nvSpPr>
          <p:cNvPr id="3" name="Content Placeholder 2">
            <a:extLst>
              <a:ext uri="{FF2B5EF4-FFF2-40B4-BE49-F238E27FC236}">
                <a16:creationId xmlns:a16="http://schemas.microsoft.com/office/drawing/2014/main" id="{0A726296-B582-A35A-1553-B29E4C59B8C1}"/>
              </a:ext>
            </a:extLst>
          </p:cNvPr>
          <p:cNvSpPr>
            <a:spLocks noGrp="1"/>
          </p:cNvSpPr>
          <p:nvPr>
            <p:ph idx="1"/>
          </p:nvPr>
        </p:nvSpPr>
        <p:spPr/>
        <p:txBody>
          <a:bodyPr/>
          <a:lstStyle/>
          <a:p>
            <a:r>
              <a:rPr lang="en-IE" sz="3200" b="1" dirty="0"/>
              <a:t>Licence Options - Codes/Licence Name</a:t>
            </a:r>
            <a:endParaRPr lang="en-IE" sz="3200" dirty="0">
              <a:latin typeface="+mn-lt"/>
              <a:ea typeface="+mn-lt"/>
              <a:cs typeface="+mn-lt"/>
            </a:endParaRPr>
          </a:p>
          <a:p>
            <a:pPr marL="0" indent="0">
              <a:buNone/>
            </a:pPr>
            <a:endParaRPr lang="en-IE" dirty="0"/>
          </a:p>
          <a:p>
            <a:pPr marL="0" indent="0">
              <a:buNone/>
            </a:pPr>
            <a:r>
              <a:rPr lang="en-IE" sz="2800" b="0" i="0" dirty="0">
                <a:effectLst/>
                <a:latin typeface="Arial" panose="020B0604020202020204" pitchFamily="34" charset="0"/>
              </a:rPr>
              <a:t>CC 			Zero Public Domain </a:t>
            </a:r>
            <a:br>
              <a:rPr lang="en-IE" sz="2800" dirty="0"/>
            </a:br>
            <a:r>
              <a:rPr lang="en-IE" sz="2800" b="0" i="0" dirty="0">
                <a:effectLst/>
                <a:latin typeface="Arial" panose="020B0604020202020204" pitchFamily="34" charset="0"/>
              </a:rPr>
              <a:t>CC BY 		Attribution </a:t>
            </a:r>
            <a:br>
              <a:rPr lang="en-IE" sz="2800" dirty="0"/>
            </a:br>
            <a:r>
              <a:rPr lang="en-IE" sz="2800" b="0" i="0" dirty="0">
                <a:effectLst/>
                <a:latin typeface="Arial" panose="020B0604020202020204" pitchFamily="34" charset="0"/>
              </a:rPr>
              <a:t>CC BY-SA 		Attribution - Share Alike</a:t>
            </a:r>
            <a:br>
              <a:rPr lang="en-IE" sz="2800" dirty="0"/>
            </a:br>
            <a:r>
              <a:rPr lang="en-IE" sz="2800" b="0" i="0" dirty="0">
                <a:effectLst/>
                <a:latin typeface="Arial" panose="020B0604020202020204" pitchFamily="34" charset="0"/>
              </a:rPr>
              <a:t>CC BY-NC 		Attribution - Non Commercial</a:t>
            </a:r>
            <a:br>
              <a:rPr lang="en-IE" sz="2800" dirty="0"/>
            </a:br>
            <a:r>
              <a:rPr lang="en-IE" sz="2800" b="0" i="0" dirty="0">
                <a:effectLst/>
                <a:latin typeface="Arial" panose="020B0604020202020204" pitchFamily="34" charset="0"/>
              </a:rPr>
              <a:t>CC BY-NC-SA 	Attribution - Non Commercial - Share Alike</a:t>
            </a:r>
            <a:br>
              <a:rPr lang="en-IE" sz="2800" dirty="0"/>
            </a:br>
            <a:r>
              <a:rPr lang="en-IE" sz="2800" b="0" i="0" dirty="0">
                <a:effectLst/>
                <a:latin typeface="Arial" panose="020B0604020202020204" pitchFamily="34" charset="0"/>
              </a:rPr>
              <a:t>CC BY-ND 		Attribution - No Derivatives</a:t>
            </a:r>
            <a:br>
              <a:rPr lang="en-IE" sz="2800" dirty="0"/>
            </a:br>
            <a:r>
              <a:rPr lang="en-IE" sz="2800" b="0" i="0" dirty="0">
                <a:effectLst/>
                <a:latin typeface="Arial" panose="020B0604020202020204" pitchFamily="34" charset="0"/>
              </a:rPr>
              <a:t>CC BY-NC-ND 	Attribution - Non Commercial - No Derivatives</a:t>
            </a:r>
            <a:br>
              <a:rPr lang="en-IE" sz="2800" dirty="0"/>
            </a:br>
            <a:endParaRPr lang="en-IE" sz="2800" dirty="0">
              <a:ea typeface="+mn-lt"/>
              <a:cs typeface="+mn-lt"/>
            </a:endParaRPr>
          </a:p>
          <a:p>
            <a:pPr marL="0" indent="0">
              <a:buNone/>
            </a:pPr>
            <a:endParaRPr lang="en-IE" dirty="0"/>
          </a:p>
        </p:txBody>
      </p:sp>
    </p:spTree>
    <p:extLst>
      <p:ext uri="{BB962C8B-B14F-4D97-AF65-F5344CB8AC3E}">
        <p14:creationId xmlns:p14="http://schemas.microsoft.com/office/powerpoint/2010/main" val="2172075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6843F-DE1E-49E7-9A6C-8C46925ABFD6}"/>
              </a:ext>
            </a:extLst>
          </p:cNvPr>
          <p:cNvSpPr>
            <a:spLocks noGrp="1"/>
          </p:cNvSpPr>
          <p:nvPr>
            <p:ph type="title"/>
          </p:nvPr>
        </p:nvSpPr>
        <p:spPr>
          <a:xfrm>
            <a:off x="481013" y="3752849"/>
            <a:ext cx="3290887" cy="2452687"/>
          </a:xfrm>
        </p:spPr>
        <p:txBody>
          <a:bodyPr anchor="ctr">
            <a:normAutofit/>
          </a:bodyPr>
          <a:lstStyle/>
          <a:p>
            <a:r>
              <a:rPr lang="en-IE" b="1">
                <a:latin typeface="Calibri"/>
                <a:ea typeface="+mn-ea"/>
                <a:cs typeface="+mn-cs"/>
              </a:rPr>
              <a:t>Gold Open Access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4464" b="977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8" name="Content Placeholder 7">
            <a:extLst>
              <a:ext uri="{FF2B5EF4-FFF2-40B4-BE49-F238E27FC236}">
                <a16:creationId xmlns:a16="http://schemas.microsoft.com/office/drawing/2014/main" id="{9D8DDAE3-DE89-4952-8290-5EFD62413E49}"/>
              </a:ext>
            </a:extLst>
          </p:cNvPr>
          <p:cNvSpPr>
            <a:spLocks noGrp="1"/>
          </p:cNvSpPr>
          <p:nvPr>
            <p:ph idx="1"/>
          </p:nvPr>
        </p:nvSpPr>
        <p:spPr>
          <a:xfrm>
            <a:off x="4225574" y="4044398"/>
            <a:ext cx="7485413" cy="2452687"/>
          </a:xfrm>
        </p:spPr>
        <p:txBody>
          <a:bodyPr anchor="ctr">
            <a:normAutofit/>
          </a:bodyPr>
          <a:lstStyle/>
          <a:p>
            <a:r>
              <a:rPr lang="en-US" sz="2000"/>
              <a:t>Accessible immediately at the point of publication</a:t>
            </a:r>
            <a:endParaRPr lang="en-US" sz="2000" b="1"/>
          </a:p>
          <a:p>
            <a:r>
              <a:rPr lang="en-US" sz="2000"/>
              <a:t>Author may have to pay article processing charges (APCs) once an article has been accepted for publication</a:t>
            </a:r>
          </a:p>
          <a:p>
            <a:r>
              <a:rPr lang="en-US" sz="2000"/>
              <a:t>Author retains copyright and readers are granted reuse rights</a:t>
            </a:r>
          </a:p>
          <a:p>
            <a:r>
              <a:rPr lang="en-US" sz="2000"/>
              <a:t>Publisher managed</a:t>
            </a:r>
          </a:p>
          <a:p>
            <a:pPr marL="0" indent="0">
              <a:buNone/>
            </a:pPr>
            <a:endParaRPr lang="en-IE" sz="1800"/>
          </a:p>
        </p:txBody>
      </p:sp>
    </p:spTree>
    <p:extLst>
      <p:ext uri="{BB962C8B-B14F-4D97-AF65-F5344CB8AC3E}">
        <p14:creationId xmlns:p14="http://schemas.microsoft.com/office/powerpoint/2010/main" val="399769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9" name="TextBox 8">
            <a:extLst>
              <a:ext uri="{FF2B5EF4-FFF2-40B4-BE49-F238E27FC236}">
                <a16:creationId xmlns:a16="http://schemas.microsoft.com/office/drawing/2014/main" id="{837CAF16-82F5-4762-AC48-A99AF7A9B1BF}"/>
              </a:ext>
            </a:extLst>
          </p:cNvPr>
          <p:cNvSpPr txBox="1"/>
          <p:nvPr/>
        </p:nvSpPr>
        <p:spPr>
          <a:xfrm>
            <a:off x="791082" y="151002"/>
            <a:ext cx="9376375" cy="1200329"/>
          </a:xfrm>
          <a:prstGeom prst="rect">
            <a:avLst/>
          </a:prstGeom>
          <a:noFill/>
        </p:spPr>
        <p:txBody>
          <a:bodyPr wrap="square" rtlCol="0">
            <a:spAutoFit/>
          </a:bodyPr>
          <a:lstStyle/>
          <a:p>
            <a:r>
              <a:rPr lang="en-IE" sz="3600" b="1" dirty="0">
                <a:solidFill>
                  <a:srgbClr val="008000"/>
                </a:solidFill>
                <a:latin typeface="Calibri"/>
              </a:rPr>
              <a:t> </a:t>
            </a:r>
            <a:r>
              <a:rPr lang="en-IE" sz="3600" b="1" dirty="0" err="1">
                <a:solidFill>
                  <a:srgbClr val="008000"/>
                </a:solidFill>
                <a:latin typeface="Calibri"/>
              </a:rPr>
              <a:t>IReL</a:t>
            </a:r>
            <a:r>
              <a:rPr lang="en-IE" sz="3600" b="1" dirty="0">
                <a:solidFill>
                  <a:srgbClr val="008000"/>
                </a:solidFill>
                <a:latin typeface="Calibri"/>
              </a:rPr>
              <a:t> Transformative Agreements – </a:t>
            </a:r>
          </a:p>
          <a:p>
            <a:r>
              <a:rPr lang="en-IE" sz="3600" b="1" dirty="0">
                <a:solidFill>
                  <a:srgbClr val="008000"/>
                </a:solidFill>
                <a:latin typeface="Calibri"/>
              </a:rPr>
              <a:t>funding Open Access publishing for UCC authors</a:t>
            </a:r>
          </a:p>
        </p:txBody>
      </p:sp>
      <p:sp>
        <p:nvSpPr>
          <p:cNvPr id="2" name="TextBox 1">
            <a:extLst>
              <a:ext uri="{FF2B5EF4-FFF2-40B4-BE49-F238E27FC236}">
                <a16:creationId xmlns:a16="http://schemas.microsoft.com/office/drawing/2014/main" id="{96F3FCD0-E5D4-4DF2-BF6D-58676255AE62}"/>
              </a:ext>
            </a:extLst>
          </p:cNvPr>
          <p:cNvSpPr txBox="1"/>
          <p:nvPr/>
        </p:nvSpPr>
        <p:spPr>
          <a:xfrm>
            <a:off x="222822" y="1564243"/>
            <a:ext cx="11746355" cy="5293757"/>
          </a:xfrm>
          <a:prstGeom prst="rect">
            <a:avLst/>
          </a:prstGeom>
          <a:noFill/>
        </p:spPr>
        <p:txBody>
          <a:bodyPr wrap="square" lIns="91440" tIns="45720" rIns="91440" bIns="45720" rtlCol="0" anchor="t">
            <a:spAutoFit/>
          </a:bodyPr>
          <a:lstStyle/>
          <a:p>
            <a:pPr marL="742950" lvl="1" indent="-285750">
              <a:buFont typeface="Arial" panose="020B0604020202020204" pitchFamily="34" charset="0"/>
              <a:buChar char="•"/>
            </a:pPr>
            <a:r>
              <a:rPr lang="en-IE" sz="2000" dirty="0"/>
              <a:t>UCC, via </a:t>
            </a:r>
            <a:r>
              <a:rPr lang="en-IE" sz="2000" dirty="0" err="1"/>
              <a:t>IReL</a:t>
            </a:r>
            <a:r>
              <a:rPr lang="en-IE" sz="2000" dirty="0"/>
              <a:t> have secured several 'Transformative Agreements' with publishers that typically allow corresponding authors from eligible institutions to publish their articles open access immediately on publication.  These Article Publishing Charges (APCs) have been prepaid for a large number of articles with a wide range of publishers.</a:t>
            </a:r>
          </a:p>
          <a:p>
            <a:pPr marL="742950" lvl="1" indent="-285750">
              <a:buFont typeface="Arial" panose="020B0604020202020204" pitchFamily="34" charset="0"/>
              <a:buChar char="•"/>
            </a:pPr>
            <a:endParaRPr lang="en-IE" sz="2000" dirty="0">
              <a:solidFill>
                <a:prstClr val="black"/>
              </a:solidFill>
            </a:endParaRPr>
          </a:p>
          <a:p>
            <a:pPr marL="742950" lvl="1" indent="-285750">
              <a:buFont typeface="Arial" panose="020B0604020202020204" pitchFamily="34" charset="0"/>
              <a:buChar char="•"/>
            </a:pPr>
            <a:r>
              <a:rPr lang="en-IE" sz="2000" dirty="0"/>
              <a:t>To confirm if your proposed journal is eligible for a funded APC please check the link below:   </a:t>
            </a:r>
            <a:r>
              <a:rPr lang="en-IE" sz="2000" dirty="0">
                <a:hlinkClick r:id="rId3"/>
              </a:rPr>
              <a:t>https://libguides.ucc.ie/OAagreements</a:t>
            </a:r>
            <a:r>
              <a:rPr lang="en-IE" sz="2000" dirty="0"/>
              <a:t> or email </a:t>
            </a:r>
            <a:r>
              <a:rPr lang="en-IE" sz="2000" dirty="0">
                <a:hlinkClick r:id="rId4"/>
              </a:rPr>
              <a:t>libraryapcs@ucc.ie</a:t>
            </a:r>
            <a:r>
              <a:rPr lang="en-IE" sz="2000" dirty="0"/>
              <a:t>.</a:t>
            </a:r>
            <a:endParaRPr lang="en-IE" sz="2000" dirty="0">
              <a:cs typeface="Calibri"/>
            </a:endParaRPr>
          </a:p>
          <a:p>
            <a:pPr lvl="1"/>
            <a:endParaRPr lang="en-IE" sz="2000" dirty="0">
              <a:solidFill>
                <a:prstClr val="black"/>
              </a:solidFill>
            </a:endParaRPr>
          </a:p>
          <a:p>
            <a:pPr marL="742950" lvl="1" indent="-285750">
              <a:buFont typeface="Arial" panose="020B0604020202020204" pitchFamily="34" charset="0"/>
              <a:buChar char="•"/>
            </a:pPr>
            <a:r>
              <a:rPr lang="en-IE" sz="2000" b="1" dirty="0"/>
              <a:t>To avail of funded APCs </a:t>
            </a:r>
            <a:r>
              <a:rPr lang="en-IE" sz="2000" b="1" dirty="0">
                <a:highlight>
                  <a:srgbClr val="FFFF00"/>
                </a:highlight>
              </a:rPr>
              <a:t>UCC authors </a:t>
            </a:r>
            <a:r>
              <a:rPr lang="en-IE" sz="2000" b="1" dirty="0"/>
              <a:t>must meet the following criteria, when their article is accepted for publication:   </a:t>
            </a:r>
            <a:endParaRPr lang="en-IE" sz="2000" dirty="0"/>
          </a:p>
          <a:p>
            <a:pPr marL="742950" lvl="1" indent="-285750">
              <a:buFont typeface="Arial" panose="020B0604020202020204" pitchFamily="34" charset="0"/>
              <a:buChar char="•"/>
            </a:pPr>
            <a:endParaRPr lang="en-IE" sz="2000" dirty="0"/>
          </a:p>
          <a:p>
            <a:pPr marL="1200150" lvl="2" indent="-285750">
              <a:buFont typeface="Arial"/>
              <a:buChar char="•"/>
            </a:pPr>
            <a:r>
              <a:rPr lang="en-IE" sz="2000" dirty="0"/>
              <a:t>You must be listed as the </a:t>
            </a:r>
            <a:r>
              <a:rPr lang="en-IE" sz="2000" dirty="0">
                <a:highlight>
                  <a:srgbClr val="FFFF00"/>
                </a:highlight>
              </a:rPr>
              <a:t>corresponding author</a:t>
            </a:r>
            <a:r>
              <a:rPr lang="en-IE" sz="2000" dirty="0"/>
              <a:t>.</a:t>
            </a:r>
            <a:endParaRPr lang="en-IE" sz="2000" dirty="0">
              <a:cs typeface="Calibri"/>
            </a:endParaRPr>
          </a:p>
          <a:p>
            <a:pPr marL="1200150" lvl="2" indent="-285750">
              <a:buFont typeface="Arial" panose="020B0604020202020204" pitchFamily="34" charset="0"/>
              <a:buChar char="•"/>
            </a:pPr>
            <a:r>
              <a:rPr lang="en-IE" sz="2000" dirty="0"/>
              <a:t>You must include ‘</a:t>
            </a:r>
            <a:r>
              <a:rPr lang="en-IE" sz="2000" dirty="0">
                <a:highlight>
                  <a:srgbClr val="FFFF00"/>
                </a:highlight>
              </a:rPr>
              <a:t>University College Cork</a:t>
            </a:r>
            <a:r>
              <a:rPr lang="en-IE" sz="2000" dirty="0"/>
              <a:t>’ in your affiliation details.</a:t>
            </a:r>
            <a:endParaRPr lang="en-IE" sz="2000" dirty="0">
              <a:cs typeface="Calibri"/>
            </a:endParaRPr>
          </a:p>
          <a:p>
            <a:pPr marL="1200150" lvl="2" indent="-285750">
              <a:buFont typeface="Arial" panose="020B0604020202020204" pitchFamily="34" charset="0"/>
              <a:buChar char="•"/>
            </a:pPr>
            <a:r>
              <a:rPr lang="en-IE" sz="2000" dirty="0"/>
              <a:t>You should use your UCC email address: </a:t>
            </a:r>
            <a:r>
              <a:rPr lang="en-IE" sz="2000" dirty="0">
                <a:highlight>
                  <a:srgbClr val="FFFF00"/>
                </a:highlight>
              </a:rPr>
              <a:t>@ucc.ie</a:t>
            </a:r>
            <a:r>
              <a:rPr lang="en-IE" sz="2000" dirty="0"/>
              <a:t> , </a:t>
            </a:r>
            <a:r>
              <a:rPr lang="en-IE" sz="2000" dirty="0">
                <a:highlight>
                  <a:srgbClr val="FFFF00"/>
                </a:highlight>
              </a:rPr>
              <a:t>@tyndall.ie.</a:t>
            </a:r>
            <a:endParaRPr lang="en-IE" sz="2000" dirty="0">
              <a:highlight>
                <a:srgbClr val="FFFF00"/>
              </a:highlight>
              <a:cs typeface="Calibri"/>
            </a:endParaRPr>
          </a:p>
          <a:p>
            <a:pPr lvl="1"/>
            <a:endParaRPr lang="en-IE" sz="2000" dirty="0">
              <a:solidFill>
                <a:prstClr val="black"/>
              </a:solidFill>
            </a:endParaRPr>
          </a:p>
          <a:p>
            <a:r>
              <a:rPr lang="en-IE" sz="2000" dirty="0"/>
              <a:t>See:  </a:t>
            </a:r>
            <a:r>
              <a:rPr lang="en-IE" sz="2000" dirty="0">
                <a:hlinkClick r:id="rId3"/>
              </a:rPr>
              <a:t>https://libguides.ucc.ie/OAagreements</a:t>
            </a:r>
            <a:r>
              <a:rPr lang="en-IE" sz="2000" dirty="0"/>
              <a:t> </a:t>
            </a:r>
            <a:endParaRPr lang="en-IE" sz="2000" dirty="0">
              <a:cs typeface="Calibri"/>
            </a:endParaRPr>
          </a:p>
          <a:p>
            <a:endParaRPr lang="en-IE" dirty="0">
              <a:solidFill>
                <a:prstClr val="black"/>
              </a:solidFill>
              <a:latin typeface="Calibri"/>
            </a:endParaRPr>
          </a:p>
        </p:txBody>
      </p:sp>
      <p:pic>
        <p:nvPicPr>
          <p:cNvPr id="4" name="Picture 2" descr="IReL Logo">
            <a:extLst>
              <a:ext uri="{FF2B5EF4-FFF2-40B4-BE49-F238E27FC236}">
                <a16:creationId xmlns:a16="http://schemas.microsoft.com/office/drawing/2014/main" id="{1DBE69DC-38BB-47D1-965E-818671C3D8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31717" y="216962"/>
            <a:ext cx="1253312" cy="620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8839A19-B73B-4061-8738-EE95AAEE5B40}"/>
              </a:ext>
            </a:extLst>
          </p:cNvPr>
          <p:cNvPicPr>
            <a:picLocks noChangeAspect="1"/>
          </p:cNvPicPr>
          <p:nvPr/>
        </p:nvPicPr>
        <p:blipFill>
          <a:blip r:embed="rId6"/>
          <a:stretch>
            <a:fillRect/>
          </a:stretch>
        </p:blipFill>
        <p:spPr>
          <a:xfrm>
            <a:off x="9537135" y="5563453"/>
            <a:ext cx="1989163" cy="551739"/>
          </a:xfrm>
          <a:prstGeom prst="rect">
            <a:avLst/>
          </a:prstGeom>
        </p:spPr>
      </p:pic>
    </p:spTree>
    <p:extLst>
      <p:ext uri="{BB962C8B-B14F-4D97-AF65-F5344CB8AC3E}">
        <p14:creationId xmlns:p14="http://schemas.microsoft.com/office/powerpoint/2010/main" val="148543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4C012-9FDC-2D81-9E91-7B2DC3E8817D}"/>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b="1" dirty="0">
                <a:solidFill>
                  <a:srgbClr val="FFFFFF"/>
                </a:solidFill>
              </a:rPr>
              <a:t>2023 </a:t>
            </a:r>
            <a:r>
              <a:rPr lang="en-US" sz="3700" b="1" kern="1200" dirty="0" err="1">
                <a:solidFill>
                  <a:srgbClr val="FFFFFF"/>
                </a:solidFill>
                <a:latin typeface="+mj-lt"/>
                <a:ea typeface="+mj-ea"/>
                <a:cs typeface="+mj-cs"/>
              </a:rPr>
              <a:t>IReL</a:t>
            </a:r>
            <a:r>
              <a:rPr lang="en-US" sz="3700" b="1" kern="1200" dirty="0">
                <a:solidFill>
                  <a:srgbClr val="FFFFFF"/>
                </a:solidFill>
                <a:latin typeface="+mj-lt"/>
                <a:ea typeface="+mj-ea"/>
                <a:cs typeface="+mj-cs"/>
              </a:rPr>
              <a:t> Transformative agreements with publishers: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F3D7E12-B2C6-279F-EB69-AC51E43D31F6}"/>
              </a:ext>
            </a:extLst>
          </p:cNvPr>
          <p:cNvSpPr txBox="1"/>
          <p:nvPr/>
        </p:nvSpPr>
        <p:spPr>
          <a:xfrm>
            <a:off x="4124105" y="953293"/>
            <a:ext cx="3900625" cy="5585619"/>
          </a:xfrm>
          <a:prstGeom prst="rect">
            <a:avLst/>
          </a:prstGeom>
        </p:spPr>
        <p:txBody>
          <a:bodyPr vert="horz" lIns="91440" tIns="45720" rIns="91440" bIns="45720" rtlCol="0" anchor="ctr">
            <a:normAutofit/>
          </a:bodyPr>
          <a:lstStyle/>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Association of Computer Machinery (ACM)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American Chemical Society (ACS)</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American Institute of Physics (AIP)</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American Psychological Association (APA)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Annual Reviews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BMJ Journals</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Cambridge University Press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Company of Biologists</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Electrochemical Society</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Elsevier (Science Direct)</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Emerald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IEEE     	</a:t>
            </a:r>
          </a:p>
          <a:p>
            <a:pPr marL="4572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Institute of Physics (IOP) 			</a:t>
            </a:r>
          </a:p>
        </p:txBody>
      </p:sp>
      <p:sp>
        <p:nvSpPr>
          <p:cNvPr id="3" name="TextBox 2">
            <a:extLst>
              <a:ext uri="{FF2B5EF4-FFF2-40B4-BE49-F238E27FC236}">
                <a16:creationId xmlns:a16="http://schemas.microsoft.com/office/drawing/2014/main" id="{5540BEC7-785B-8F76-612F-635CAC7191C7}"/>
              </a:ext>
            </a:extLst>
          </p:cNvPr>
          <p:cNvSpPr txBox="1"/>
          <p:nvPr/>
        </p:nvSpPr>
        <p:spPr>
          <a:xfrm>
            <a:off x="8288329" y="1294350"/>
            <a:ext cx="3469779" cy="4179606"/>
          </a:xfrm>
          <a:prstGeom prst="rect">
            <a:avLst/>
          </a:prstGeom>
          <a:noFill/>
        </p:spPr>
        <p:txBody>
          <a:bodyPr wrap="square" rtlCol="0">
            <a:spAutoFit/>
          </a:bodyPr>
          <a:lstStyle/>
          <a:p>
            <a:pPr marL="457200" indent="-228600">
              <a:lnSpc>
                <a:spcPct val="90000"/>
              </a:lnSpc>
              <a:spcAft>
                <a:spcPts val="600"/>
              </a:spcAft>
              <a:buFont typeface="Arial" panose="020B0604020202020204" pitchFamily="34" charset="0"/>
              <a:buChar char="•"/>
              <a:defRPr/>
            </a:pPr>
            <a:r>
              <a:rPr lang="en-IE" dirty="0"/>
              <a:t>Microbiology Society </a:t>
            </a:r>
          </a:p>
          <a:p>
            <a:pPr marL="457200" indent="-228600">
              <a:lnSpc>
                <a:spcPct val="90000"/>
              </a:lnSpc>
              <a:spcAft>
                <a:spcPts val="600"/>
              </a:spcAft>
              <a:buFont typeface="Arial" panose="020B0604020202020204" pitchFamily="34" charset="0"/>
              <a:buChar char="•"/>
              <a:defRPr/>
            </a:pPr>
            <a:r>
              <a:rPr lang="en-IE" dirty="0"/>
              <a:t>Optica Publishing Group</a:t>
            </a:r>
          </a:p>
          <a:p>
            <a:pPr marL="457200" indent="-228600">
              <a:lnSpc>
                <a:spcPct val="90000"/>
              </a:lnSpc>
              <a:spcAft>
                <a:spcPts val="600"/>
              </a:spcAft>
              <a:buFont typeface="Arial" panose="020B0604020202020204" pitchFamily="34" charset="0"/>
              <a:buChar char="•"/>
              <a:defRPr/>
            </a:pPr>
            <a:r>
              <a:rPr lang="en-IE" dirty="0"/>
              <a:t>Oxford University Press</a:t>
            </a:r>
          </a:p>
          <a:p>
            <a:pPr marL="457200" indent="-228600">
              <a:lnSpc>
                <a:spcPct val="90000"/>
              </a:lnSpc>
              <a:spcAft>
                <a:spcPts val="600"/>
              </a:spcAft>
              <a:buFont typeface="Arial" panose="020B0604020202020204" pitchFamily="34" charset="0"/>
              <a:buChar char="•"/>
              <a:defRPr/>
            </a:pPr>
            <a:r>
              <a:rPr lang="en-IE" dirty="0"/>
              <a:t>PLOS Public Library of Science</a:t>
            </a:r>
          </a:p>
          <a:p>
            <a:pPr marL="457200" indent="-228600">
              <a:lnSpc>
                <a:spcPct val="90000"/>
              </a:lnSpc>
              <a:spcAft>
                <a:spcPts val="600"/>
              </a:spcAft>
              <a:buFont typeface="Arial" panose="020B0604020202020204" pitchFamily="34" charset="0"/>
              <a:buChar char="•"/>
              <a:defRPr/>
            </a:pPr>
            <a:r>
              <a:rPr lang="en-IE" dirty="0"/>
              <a:t>Rockefeller University Press </a:t>
            </a:r>
          </a:p>
          <a:p>
            <a:pPr marL="457200" indent="-228600">
              <a:lnSpc>
                <a:spcPct val="90000"/>
              </a:lnSpc>
              <a:spcAft>
                <a:spcPts val="600"/>
              </a:spcAft>
              <a:buFont typeface="Arial" panose="020B0604020202020204" pitchFamily="34" charset="0"/>
              <a:buChar char="•"/>
              <a:defRPr/>
            </a:pPr>
            <a:r>
              <a:rPr lang="en-IE" dirty="0"/>
              <a:t>Royal Irish Academy </a:t>
            </a:r>
          </a:p>
          <a:p>
            <a:pPr marL="457200" indent="-228600">
              <a:lnSpc>
                <a:spcPct val="90000"/>
              </a:lnSpc>
              <a:spcAft>
                <a:spcPts val="600"/>
              </a:spcAft>
              <a:buFont typeface="Arial" panose="020B0604020202020204" pitchFamily="34" charset="0"/>
              <a:buChar char="•"/>
              <a:defRPr/>
            </a:pPr>
            <a:r>
              <a:rPr lang="en-IE" dirty="0"/>
              <a:t>The Royal Society</a:t>
            </a:r>
          </a:p>
          <a:p>
            <a:pPr marL="457200" indent="-228600">
              <a:lnSpc>
                <a:spcPct val="90000"/>
              </a:lnSpc>
              <a:spcAft>
                <a:spcPts val="600"/>
              </a:spcAft>
              <a:buFont typeface="Arial" panose="020B0604020202020204" pitchFamily="34" charset="0"/>
              <a:buChar char="•"/>
              <a:defRPr/>
            </a:pPr>
            <a:r>
              <a:rPr lang="en-IE" dirty="0"/>
              <a:t>The Royal Society of Chemistry </a:t>
            </a:r>
          </a:p>
          <a:p>
            <a:pPr marL="457200" indent="-228600">
              <a:lnSpc>
                <a:spcPct val="90000"/>
              </a:lnSpc>
              <a:spcAft>
                <a:spcPts val="600"/>
              </a:spcAft>
              <a:buFont typeface="Arial" panose="020B0604020202020204" pitchFamily="34" charset="0"/>
              <a:buChar char="•"/>
              <a:defRPr/>
            </a:pPr>
            <a:r>
              <a:rPr lang="en-IE" dirty="0"/>
              <a:t>Sage	</a:t>
            </a:r>
          </a:p>
          <a:p>
            <a:pPr marL="457200" indent="-228600">
              <a:lnSpc>
                <a:spcPct val="90000"/>
              </a:lnSpc>
              <a:spcAft>
                <a:spcPts val="600"/>
              </a:spcAft>
              <a:buFont typeface="Arial" panose="020B0604020202020204" pitchFamily="34" charset="0"/>
              <a:buChar char="•"/>
              <a:defRPr/>
            </a:pPr>
            <a:r>
              <a:rPr lang="en-IE" dirty="0"/>
              <a:t>Springer	</a:t>
            </a:r>
          </a:p>
          <a:p>
            <a:pPr marL="457200" indent="-228600">
              <a:lnSpc>
                <a:spcPct val="90000"/>
              </a:lnSpc>
              <a:spcAft>
                <a:spcPts val="600"/>
              </a:spcAft>
              <a:buFont typeface="Arial" panose="020B0604020202020204" pitchFamily="34" charset="0"/>
              <a:buChar char="•"/>
              <a:defRPr/>
            </a:pPr>
            <a:r>
              <a:rPr lang="en-IE" dirty="0"/>
              <a:t>Taylor &amp; Francis</a:t>
            </a:r>
          </a:p>
          <a:p>
            <a:pPr marL="457200" indent="-228600">
              <a:lnSpc>
                <a:spcPct val="90000"/>
              </a:lnSpc>
              <a:spcAft>
                <a:spcPts val="600"/>
              </a:spcAft>
              <a:buFont typeface="Arial" panose="020B0604020202020204" pitchFamily="34" charset="0"/>
              <a:buChar char="•"/>
              <a:defRPr/>
            </a:pPr>
            <a:r>
              <a:rPr lang="en-IE" dirty="0"/>
              <a:t>Wiley</a:t>
            </a:r>
          </a:p>
        </p:txBody>
      </p:sp>
    </p:spTree>
    <p:extLst>
      <p:ext uri="{BB962C8B-B14F-4D97-AF65-F5344CB8AC3E}">
        <p14:creationId xmlns:p14="http://schemas.microsoft.com/office/powerpoint/2010/main" val="699408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DFC7DD-DCBE-CD89-47A4-399574442C6B}"/>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82126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C3A9-F535-9F94-D030-0BFC028E2914}"/>
              </a:ext>
            </a:extLst>
          </p:cNvPr>
          <p:cNvSpPr>
            <a:spLocks noGrp="1"/>
          </p:cNvSpPr>
          <p:nvPr>
            <p:ph type="title"/>
          </p:nvPr>
        </p:nvSpPr>
        <p:spPr>
          <a:xfrm>
            <a:off x="550479" y="121060"/>
            <a:ext cx="3873971" cy="651061"/>
          </a:xfrm>
          <a:solidFill>
            <a:srgbClr val="ED7D31"/>
          </a:solidFill>
        </p:spPr>
        <p:txBody>
          <a:bodyPr>
            <a:normAutofit fontScale="90000"/>
          </a:bodyPr>
          <a:lstStyle/>
          <a:p>
            <a:r>
              <a:rPr lang="en-IE" b="1" dirty="0"/>
              <a:t>For UCC authors</a:t>
            </a:r>
            <a:r>
              <a:rPr lang="en-IE" dirty="0"/>
              <a:t> </a:t>
            </a:r>
          </a:p>
        </p:txBody>
      </p:sp>
      <p:sp>
        <p:nvSpPr>
          <p:cNvPr id="3" name="Content Placeholder 2">
            <a:extLst>
              <a:ext uri="{FF2B5EF4-FFF2-40B4-BE49-F238E27FC236}">
                <a16:creationId xmlns:a16="http://schemas.microsoft.com/office/drawing/2014/main" id="{EB2DEF9D-E8ED-3DB6-2692-34CA01551759}"/>
              </a:ext>
            </a:extLst>
          </p:cNvPr>
          <p:cNvSpPr>
            <a:spLocks noGrp="1"/>
          </p:cNvSpPr>
          <p:nvPr>
            <p:ph idx="1"/>
          </p:nvPr>
        </p:nvSpPr>
        <p:spPr>
          <a:xfrm>
            <a:off x="314349" y="1054155"/>
            <a:ext cx="10608527" cy="2371997"/>
          </a:xfrm>
        </p:spPr>
        <p:txBody>
          <a:bodyPr vert="horz" lIns="91440" tIns="45720" rIns="91440" bIns="45720" rtlCol="0" anchor="t">
            <a:normAutofit/>
          </a:bodyPr>
          <a:lstStyle/>
          <a:p>
            <a:pPr marL="0" indent="0">
              <a:buNone/>
            </a:pPr>
            <a:r>
              <a:rPr lang="en-IE" sz="2000" b="1" dirty="0"/>
              <a:t>On submission:</a:t>
            </a:r>
          </a:p>
          <a:p>
            <a:r>
              <a:rPr lang="en-IE" sz="2000" dirty="0"/>
              <a:t>All UCC authors should ensure ‘University College Cork’ is included in affiliation details</a:t>
            </a:r>
          </a:p>
          <a:p>
            <a:r>
              <a:rPr lang="en-IE" sz="2000" dirty="0"/>
              <a:t>All UCC corresponding authors should use UCC email address: @ucc.ie</a:t>
            </a:r>
          </a:p>
          <a:p>
            <a:r>
              <a:rPr lang="en-IE" sz="2000" dirty="0">
                <a:cs typeface="Calibri"/>
              </a:rPr>
              <a:t>Where applicable, accept publication under Transformative Agreement in submission workflow</a:t>
            </a:r>
            <a:endParaRPr lang="en-IE" sz="2000" dirty="0"/>
          </a:p>
          <a:p>
            <a:r>
              <a:rPr lang="en-IE" sz="2000" dirty="0"/>
              <a:t>SFI/</a:t>
            </a:r>
            <a:r>
              <a:rPr lang="en-IE" sz="2000" dirty="0" err="1"/>
              <a:t>Wellcome</a:t>
            </a:r>
            <a:r>
              <a:rPr lang="en-IE" sz="2000" dirty="0"/>
              <a:t>/</a:t>
            </a:r>
            <a:r>
              <a:rPr lang="en-IE" sz="2000" dirty="0" err="1"/>
              <a:t>PlanS</a:t>
            </a:r>
            <a:r>
              <a:rPr lang="en-IE" sz="2000" dirty="0"/>
              <a:t>-funded authors must include standard text on Rights Retention in the body of the submitted manuscript:</a:t>
            </a:r>
          </a:p>
          <a:p>
            <a:endParaRPr lang="en-IE" dirty="0"/>
          </a:p>
        </p:txBody>
      </p:sp>
      <p:pic>
        <p:nvPicPr>
          <p:cNvPr id="4" name="Picture 3">
            <a:extLst>
              <a:ext uri="{FF2B5EF4-FFF2-40B4-BE49-F238E27FC236}">
                <a16:creationId xmlns:a16="http://schemas.microsoft.com/office/drawing/2014/main" id="{3F171799-656A-17BD-30CC-27C4D5F56210}"/>
              </a:ext>
            </a:extLst>
          </p:cNvPr>
          <p:cNvPicPr>
            <a:picLocks noChangeAspect="1"/>
          </p:cNvPicPr>
          <p:nvPr/>
        </p:nvPicPr>
        <p:blipFill>
          <a:blip r:embed="rId3"/>
          <a:stretch>
            <a:fillRect/>
          </a:stretch>
        </p:blipFill>
        <p:spPr>
          <a:xfrm>
            <a:off x="2489499" y="3243308"/>
            <a:ext cx="8592341" cy="1271613"/>
          </a:xfrm>
          <a:prstGeom prst="rect">
            <a:avLst/>
          </a:prstGeom>
        </p:spPr>
      </p:pic>
      <p:sp>
        <p:nvSpPr>
          <p:cNvPr id="6" name="TextBox 5">
            <a:extLst>
              <a:ext uri="{FF2B5EF4-FFF2-40B4-BE49-F238E27FC236}">
                <a16:creationId xmlns:a16="http://schemas.microsoft.com/office/drawing/2014/main" id="{2AB3377D-AC86-64BE-B23E-FAF69E0D1DF1}"/>
              </a:ext>
            </a:extLst>
          </p:cNvPr>
          <p:cNvSpPr txBox="1"/>
          <p:nvPr/>
        </p:nvSpPr>
        <p:spPr>
          <a:xfrm>
            <a:off x="291859" y="4431452"/>
            <a:ext cx="11616559" cy="1938992"/>
          </a:xfrm>
          <a:prstGeom prst="rect">
            <a:avLst/>
          </a:prstGeom>
          <a:noFill/>
        </p:spPr>
        <p:txBody>
          <a:bodyPr wrap="square" lIns="91440" tIns="45720" rIns="91440" bIns="45720" anchor="t">
            <a:spAutoFit/>
          </a:bodyPr>
          <a:lstStyle/>
          <a:p>
            <a:r>
              <a:rPr lang="en-IE" sz="2000" b="1" dirty="0">
                <a:ea typeface="+mn-lt"/>
                <a:cs typeface="+mn-lt"/>
              </a:rPr>
              <a:t>   On acceptance:</a:t>
            </a:r>
            <a:endParaRPr lang="en-US" dirty="0"/>
          </a:p>
          <a:p>
            <a:pPr marL="228600" lvl="1" indent="-228600">
              <a:lnSpc>
                <a:spcPct val="90000"/>
              </a:lnSpc>
              <a:spcBef>
                <a:spcPts val="1000"/>
              </a:spcBef>
              <a:buFont typeface="Arial" panose="020B0604020202020204" pitchFamily="34" charset="0"/>
              <a:buChar char="•"/>
            </a:pPr>
            <a:r>
              <a:rPr lang="en-IE" sz="2000" dirty="0"/>
              <a:t>UCC authors should continue to send the Author Accepted Manuscript (AAM) to CORA (via IRIS or </a:t>
            </a:r>
            <a:r>
              <a:rPr lang="en-IE" sz="2000" dirty="0">
                <a:hlinkClick r:id="rId4">
                  <a:extLst>
                    <a:ext uri="{A12FA001-AC4F-418D-AE19-62706E023703}">
                      <ahyp:hlinkClr xmlns:ahyp="http://schemas.microsoft.com/office/drawing/2018/hyperlinkcolor" val="tx"/>
                    </a:ext>
                  </a:extLst>
                </a:hlinkClick>
              </a:rPr>
              <a:t>cora@ucc.ie</a:t>
            </a:r>
            <a:r>
              <a:rPr lang="en-IE" sz="2000" dirty="0"/>
              <a:t> </a:t>
            </a:r>
          </a:p>
          <a:p>
            <a:pPr marL="228600" lvl="1" indent="-228600">
              <a:lnSpc>
                <a:spcPct val="90000"/>
              </a:lnSpc>
              <a:spcBef>
                <a:spcPts val="1000"/>
              </a:spcBef>
              <a:buFont typeface="Arial" panose="020B0604020202020204" pitchFamily="34" charset="0"/>
              <a:buChar char="•"/>
            </a:pPr>
            <a:r>
              <a:rPr lang="en-IE" sz="2000" dirty="0"/>
              <a:t>Library staff will approve articles eligible under Transformative Agreements via publisher workflow systems</a:t>
            </a:r>
          </a:p>
          <a:p>
            <a:pPr marL="228600" lvl="1" indent="-228600">
              <a:lnSpc>
                <a:spcPct val="90000"/>
              </a:lnSpc>
              <a:spcBef>
                <a:spcPts val="1000"/>
              </a:spcBef>
              <a:buFont typeface="Arial" panose="020B0604020202020204" pitchFamily="34" charset="0"/>
              <a:buChar char="•"/>
            </a:pPr>
            <a:r>
              <a:rPr lang="en-IE" sz="2000" dirty="0"/>
              <a:t>Library staff will process AAM and make it or the “version of record” (</a:t>
            </a:r>
            <a:r>
              <a:rPr lang="en-IE" sz="2000" dirty="0" err="1"/>
              <a:t>VoR</a:t>
            </a:r>
            <a:r>
              <a:rPr lang="en-IE" sz="2000" dirty="0"/>
              <a:t>) available on CORA</a:t>
            </a:r>
          </a:p>
        </p:txBody>
      </p:sp>
      <p:sp>
        <p:nvSpPr>
          <p:cNvPr id="8" name="TextBox 7">
            <a:extLst>
              <a:ext uri="{FF2B5EF4-FFF2-40B4-BE49-F238E27FC236}">
                <a16:creationId xmlns:a16="http://schemas.microsoft.com/office/drawing/2014/main" id="{9A5E257F-2B6B-B7DF-5874-39D3F390D87C}"/>
              </a:ext>
            </a:extLst>
          </p:cNvPr>
          <p:cNvSpPr txBox="1"/>
          <p:nvPr/>
        </p:nvSpPr>
        <p:spPr>
          <a:xfrm>
            <a:off x="7417774" y="232669"/>
            <a:ext cx="3872753" cy="369332"/>
          </a:xfrm>
          <a:prstGeom prst="rect">
            <a:avLst/>
          </a:prstGeom>
          <a:noFill/>
        </p:spPr>
        <p:txBody>
          <a:bodyPr wrap="square" lIns="91440" tIns="45720" rIns="91440" bIns="45720" anchor="t">
            <a:spAutoFit/>
          </a:bodyPr>
          <a:lstStyle/>
          <a:p>
            <a:r>
              <a:rPr lang="en-IE" dirty="0">
                <a:hlinkClick r:id="rId5"/>
              </a:rPr>
              <a:t>https://libguides.ucc.ie/OAagreements</a:t>
            </a:r>
            <a:r>
              <a:rPr lang="en-IE" dirty="0"/>
              <a:t> </a:t>
            </a:r>
            <a:endParaRPr lang="en-US" dirty="0"/>
          </a:p>
        </p:txBody>
      </p:sp>
    </p:spTree>
    <p:extLst>
      <p:ext uri="{BB962C8B-B14F-4D97-AF65-F5344CB8AC3E}">
        <p14:creationId xmlns:p14="http://schemas.microsoft.com/office/powerpoint/2010/main" val="3604221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68C7C57B-4852-136C-E5DA-CC498ED58F12}"/>
              </a:ext>
            </a:extLst>
          </p:cNvPr>
          <p:cNvSpPr>
            <a:spLocks noGrp="1"/>
          </p:cNvSpPr>
          <p:nvPr/>
        </p:nvSpPr>
        <p:spPr>
          <a:xfrm>
            <a:off x="4447308" y="591344"/>
            <a:ext cx="7366566" cy="5528110"/>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Diamond / Platinum Open Access</a:t>
            </a:r>
            <a:endParaRPr lang="en-US" sz="3200" dirty="0"/>
          </a:p>
          <a:p>
            <a:pPr marL="0"/>
            <a:endParaRPr lang="en-US" b="1"/>
          </a:p>
          <a:p>
            <a:pPr marL="0"/>
            <a:r>
              <a:rPr lang="en-US" dirty="0"/>
              <a:t>Immediate Open Access publication by the journal or book publisher without payment of a fee. Copyright may be retained by the author and permission barriers to share, or reuse are generally removed. </a:t>
            </a:r>
            <a:endParaRPr lang="en-US" dirty="0">
              <a:cs typeface="Calibri"/>
            </a:endParaRPr>
          </a:p>
          <a:p>
            <a:pPr marL="0"/>
            <a:r>
              <a:rPr lang="en-US" dirty="0"/>
              <a:t>UCC Library Services support Diamond Open Access publishing though OJS – </a:t>
            </a:r>
            <a:r>
              <a:rPr lang="en-US" dirty="0" err="1"/>
              <a:t>eg</a:t>
            </a:r>
            <a:r>
              <a:rPr lang="en-US" dirty="0"/>
              <a:t> </a:t>
            </a:r>
            <a:r>
              <a:rPr lang="en-US" dirty="0">
                <a:hlinkClick r:id="rId3"/>
              </a:rPr>
              <a:t>The Boolean</a:t>
            </a:r>
            <a:r>
              <a:rPr lang="en-US" dirty="0"/>
              <a:t> and Scenario.  </a:t>
            </a:r>
            <a:endParaRPr lang="en-US" dirty="0">
              <a:hlinkClick r:id="rId4"/>
            </a:endParaRPr>
          </a:p>
          <a:p>
            <a:pPr marL="0"/>
            <a:r>
              <a:rPr lang="en-US" dirty="0"/>
              <a:t>Other OA publishing options include:  </a:t>
            </a:r>
            <a:r>
              <a:rPr lang="en-US" dirty="0">
                <a:hlinkClick r:id="rId5"/>
              </a:rPr>
              <a:t>DOAJ</a:t>
            </a:r>
            <a:r>
              <a:rPr lang="en-US" dirty="0"/>
              <a:t>  </a:t>
            </a:r>
            <a:r>
              <a:rPr lang="en-US" dirty="0">
                <a:hlinkClick r:id="rId6"/>
              </a:rPr>
              <a:t>Open Research Europe</a:t>
            </a:r>
            <a:r>
              <a:rPr lang="en-US" dirty="0"/>
              <a:t> , </a:t>
            </a:r>
            <a:r>
              <a:rPr lang="en-US" dirty="0">
                <a:hlinkClick r:id="rId7"/>
              </a:rPr>
              <a:t>Open Library of Humanities</a:t>
            </a:r>
            <a:endParaRPr lang="en-US" dirty="0" err="1">
              <a:cs typeface="Calibri"/>
            </a:endParaRPr>
          </a:p>
          <a:p>
            <a:pPr marL="0"/>
            <a:endParaRPr lang="en-US"/>
          </a:p>
        </p:txBody>
      </p:sp>
    </p:spTree>
    <p:extLst>
      <p:ext uri="{BB962C8B-B14F-4D97-AF65-F5344CB8AC3E}">
        <p14:creationId xmlns:p14="http://schemas.microsoft.com/office/powerpoint/2010/main" val="118234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Diagram, schematic&#10;&#10;Description automatically generated">
            <a:extLst>
              <a:ext uri="{FF2B5EF4-FFF2-40B4-BE49-F238E27FC236}">
                <a16:creationId xmlns:a16="http://schemas.microsoft.com/office/drawing/2014/main" id="{D58683E3-9FF3-A631-C330-AFCC06BFFB64}"/>
              </a:ext>
            </a:extLst>
          </p:cNvPr>
          <p:cNvPicPr>
            <a:picLocks noChangeAspect="1"/>
          </p:cNvPicPr>
          <p:nvPr/>
        </p:nvPicPr>
        <p:blipFill>
          <a:blip r:embed="rId3"/>
          <a:stretch>
            <a:fillRect/>
          </a:stretch>
        </p:blipFill>
        <p:spPr>
          <a:xfrm>
            <a:off x="2349615" y="-12031"/>
            <a:ext cx="7021876" cy="5788362"/>
          </a:xfrm>
          <a:prstGeom prst="rect">
            <a:avLst/>
          </a:prstGeom>
        </p:spPr>
      </p:pic>
      <p:sp>
        <p:nvSpPr>
          <p:cNvPr id="3" name="TextBox 2">
            <a:extLst>
              <a:ext uri="{FF2B5EF4-FFF2-40B4-BE49-F238E27FC236}">
                <a16:creationId xmlns:a16="http://schemas.microsoft.com/office/drawing/2014/main" id="{4D7F2669-6F47-33CF-2DFF-1E9D0350A211}"/>
              </a:ext>
            </a:extLst>
          </p:cNvPr>
          <p:cNvSpPr txBox="1"/>
          <p:nvPr/>
        </p:nvSpPr>
        <p:spPr>
          <a:xfrm>
            <a:off x="3354657" y="6309731"/>
            <a:ext cx="67371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Benefits of Open Access Publishing</a:t>
            </a:r>
            <a:endParaRPr lang="en-US" sz="2800" b="1"/>
          </a:p>
        </p:txBody>
      </p:sp>
    </p:spTree>
    <p:extLst>
      <p:ext uri="{BB962C8B-B14F-4D97-AF65-F5344CB8AC3E}">
        <p14:creationId xmlns:p14="http://schemas.microsoft.com/office/powerpoint/2010/main" val="1297586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79F32E-BCB7-473D-A5B0-90F8AAC43C7B}"/>
              </a:ext>
            </a:extLst>
          </p:cNvPr>
          <p:cNvSpPr>
            <a:spLocks noGrp="1"/>
          </p:cNvSpPr>
          <p:nvPr>
            <p:ph type="title"/>
          </p:nvPr>
        </p:nvSpPr>
        <p:spPr>
          <a:xfrm>
            <a:off x="618549" y="401556"/>
            <a:ext cx="10997574" cy="906740"/>
          </a:xfrm>
        </p:spPr>
        <p:txBody>
          <a:bodyPr>
            <a:noAutofit/>
          </a:bodyPr>
          <a:lstStyle/>
          <a:p>
            <a:br>
              <a:rPr lang="en-IE" sz="4800" b="1" dirty="0">
                <a:latin typeface="Calibri"/>
                <a:ea typeface="+mn-ea"/>
                <a:cs typeface="+mn-cs"/>
              </a:rPr>
            </a:br>
            <a:r>
              <a:rPr lang="en-IE" sz="4800" b="1" dirty="0">
                <a:latin typeface="Calibri"/>
                <a:ea typeface="+mn-ea"/>
                <a:cs typeface="+mn-cs"/>
              </a:rPr>
              <a:t>To publish your research </a:t>
            </a:r>
            <a:r>
              <a:rPr lang="en-US" sz="4800" b="1" dirty="0">
                <a:latin typeface="+mn-lt"/>
                <a:ea typeface="+mn-ea"/>
                <a:cs typeface="+mn-cs"/>
              </a:rPr>
              <a:t>c</a:t>
            </a:r>
            <a:r>
              <a:rPr lang="en-US" sz="4800" b="1" dirty="0">
                <a:latin typeface="+mn-lt"/>
                <a:cs typeface="+mn-cs"/>
              </a:rPr>
              <a:t>ontact:</a:t>
            </a:r>
            <a:br>
              <a:rPr lang="en-US" sz="4800" b="1" dirty="0">
                <a:latin typeface="+mn-lt"/>
                <a:cs typeface="+mn-cs"/>
              </a:rPr>
            </a:br>
            <a:endParaRPr lang="en-IE" sz="4800" b="1" dirty="0">
              <a:latin typeface="Calibri"/>
              <a:ea typeface="+mn-ea"/>
              <a:cs typeface="+mn-cs"/>
            </a:endParaRPr>
          </a:p>
        </p:txBody>
      </p:sp>
      <p:sp>
        <p:nvSpPr>
          <p:cNvPr id="6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AB441E-7A37-4C7E-8099-CBB8A41F8C2D}"/>
              </a:ext>
            </a:extLst>
          </p:cNvPr>
          <p:cNvSpPr>
            <a:spLocks noGrp="1"/>
          </p:cNvSpPr>
          <p:nvPr>
            <p:ph idx="1"/>
          </p:nvPr>
        </p:nvSpPr>
        <p:spPr>
          <a:xfrm>
            <a:off x="621016" y="1332411"/>
            <a:ext cx="10946920" cy="5525589"/>
          </a:xfrm>
        </p:spPr>
        <p:txBody>
          <a:bodyPr vert="horz" lIns="91440" tIns="45720" rIns="91440" bIns="45720" rtlCol="0" anchor="t">
            <a:noAutofit/>
          </a:bodyPr>
          <a:lstStyle/>
          <a:p>
            <a:endParaRPr lang="en-IE" sz="1900"/>
          </a:p>
          <a:p>
            <a:pPr marL="0" indent="0">
              <a:buNone/>
            </a:pPr>
            <a:endParaRPr lang="en-IE" sz="1900"/>
          </a:p>
          <a:p>
            <a:pPr marL="0" indent="0">
              <a:buNone/>
            </a:pPr>
            <a:endParaRPr lang="en-GB" sz="1900"/>
          </a:p>
          <a:p>
            <a:pPr marL="0" indent="0">
              <a:buNone/>
            </a:pPr>
            <a:endParaRPr lang="en-IE" sz="1900"/>
          </a:p>
        </p:txBody>
      </p:sp>
      <p:pic>
        <p:nvPicPr>
          <p:cNvPr id="7" name="Picture 2" descr="Archive your Research - Open Access - UCC Library at University College Cork">
            <a:extLst>
              <a:ext uri="{FF2B5EF4-FFF2-40B4-BE49-F238E27FC236}">
                <a16:creationId xmlns:a16="http://schemas.microsoft.com/office/drawing/2014/main" id="{588090E7-494E-486C-A77E-9B7372576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5522" y="2040623"/>
            <a:ext cx="1323622" cy="11597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icture containing text, clipart&#10;&#10;Description automatically generated">
            <a:extLst>
              <a:ext uri="{FF2B5EF4-FFF2-40B4-BE49-F238E27FC236}">
                <a16:creationId xmlns:a16="http://schemas.microsoft.com/office/drawing/2014/main" id="{7BA0BC39-CE8F-BD40-6A1B-BC3ADDAAD759}"/>
              </a:ext>
            </a:extLst>
          </p:cNvPr>
          <p:cNvPicPr>
            <a:picLocks noChangeAspect="1"/>
          </p:cNvPicPr>
          <p:nvPr/>
        </p:nvPicPr>
        <p:blipFill>
          <a:blip r:embed="rId4"/>
          <a:stretch>
            <a:fillRect/>
          </a:stretch>
        </p:blipFill>
        <p:spPr>
          <a:xfrm>
            <a:off x="9055989" y="5944604"/>
            <a:ext cx="2466975" cy="647700"/>
          </a:xfrm>
          <a:prstGeom prst="rect">
            <a:avLst/>
          </a:prstGeom>
        </p:spPr>
      </p:pic>
      <p:sp>
        <p:nvSpPr>
          <p:cNvPr id="6" name="TextBox 5">
            <a:extLst>
              <a:ext uri="{FF2B5EF4-FFF2-40B4-BE49-F238E27FC236}">
                <a16:creationId xmlns:a16="http://schemas.microsoft.com/office/drawing/2014/main" id="{88DB9EB9-1568-542D-292D-0D6E4EBB2D7B}"/>
              </a:ext>
            </a:extLst>
          </p:cNvPr>
          <p:cNvSpPr txBox="1"/>
          <p:nvPr/>
        </p:nvSpPr>
        <p:spPr>
          <a:xfrm>
            <a:off x="419002" y="1821700"/>
            <a:ext cx="11541350" cy="4967514"/>
          </a:xfrm>
          <a:prstGeom prst="rect">
            <a:avLst/>
          </a:prstGeom>
          <a:noFill/>
        </p:spPr>
        <p:txBody>
          <a:bodyPr wrap="square" rtlCol="0">
            <a:spAutoFit/>
          </a:bodyPr>
          <a:lstStyle/>
          <a:p>
            <a:pPr>
              <a:lnSpc>
                <a:spcPct val="90000"/>
              </a:lnSpc>
              <a:defRPr/>
            </a:pPr>
            <a:r>
              <a:rPr lang="en-US" sz="3600" b="1" dirty="0">
                <a:latin typeface="+mn-lt"/>
                <a:cs typeface="+mn-cs"/>
              </a:rPr>
              <a:t>The CORA Team:  </a:t>
            </a:r>
            <a:r>
              <a:rPr lang="en-US" sz="3600" b="1" dirty="0">
                <a:latin typeface="+mn-lt"/>
                <a:cs typeface="+mn-cs"/>
                <a:hlinkClick r:id="rId5"/>
              </a:rPr>
              <a:t>Cora@ucc.ie</a:t>
            </a:r>
            <a:endParaRPr lang="en-US" sz="3600" b="1" dirty="0">
              <a:latin typeface="+mn-lt"/>
              <a:cs typeface="+mn-cs"/>
            </a:endParaRPr>
          </a:p>
          <a:p>
            <a:pPr>
              <a:lnSpc>
                <a:spcPct val="90000"/>
              </a:lnSpc>
              <a:defRPr/>
            </a:pPr>
            <a:r>
              <a:rPr lang="en-US" sz="1400" b="1" dirty="0">
                <a:latin typeface="+mn-lt"/>
                <a:cs typeface="+mn-cs"/>
              </a:rPr>
              <a:t>(Gill, Liz, Siobhan &amp; </a:t>
            </a:r>
            <a:r>
              <a:rPr lang="en-US" sz="1400" b="1">
                <a:latin typeface="+mn-lt"/>
                <a:cs typeface="+mn-cs"/>
              </a:rPr>
              <a:t>Donna)</a:t>
            </a:r>
          </a:p>
          <a:p>
            <a:pPr>
              <a:lnSpc>
                <a:spcPct val="90000"/>
              </a:lnSpc>
              <a:defRPr/>
            </a:pPr>
            <a:endParaRPr lang="en-US" sz="1400" b="1" dirty="0">
              <a:latin typeface="+mn-lt"/>
              <a:cs typeface="+mn-cs"/>
            </a:endParaRPr>
          </a:p>
          <a:p>
            <a:pPr>
              <a:lnSpc>
                <a:spcPct val="90000"/>
              </a:lnSpc>
              <a:defRPr/>
            </a:pPr>
            <a:r>
              <a:rPr lang="en-US" sz="3600" b="1" dirty="0">
                <a:latin typeface="+mn-lt"/>
                <a:cs typeface="+mn-cs"/>
              </a:rPr>
              <a:t>OA Article Publishing Charge queries:  </a:t>
            </a:r>
            <a:r>
              <a:rPr lang="en-US" sz="3600" b="1" dirty="0">
                <a:latin typeface="+mn-lt"/>
                <a:cs typeface="+mn-cs"/>
                <a:hlinkClick r:id="rId6"/>
              </a:rPr>
              <a:t>libraryapcs@ucc.ie</a:t>
            </a:r>
            <a:endParaRPr lang="en-US" sz="3600" b="1" dirty="0">
              <a:latin typeface="+mn-lt"/>
              <a:cs typeface="+mn-cs"/>
            </a:endParaRPr>
          </a:p>
          <a:p>
            <a:pPr>
              <a:lnSpc>
                <a:spcPct val="90000"/>
              </a:lnSpc>
              <a:defRPr/>
            </a:pPr>
            <a:endParaRPr lang="en-US" sz="3600" b="1" dirty="0">
              <a:latin typeface="+mn-lt"/>
              <a:cs typeface="+mn-cs"/>
            </a:endParaRPr>
          </a:p>
          <a:p>
            <a:pPr>
              <a:lnSpc>
                <a:spcPct val="90000"/>
              </a:lnSpc>
              <a:defRPr/>
            </a:pPr>
            <a:r>
              <a:rPr lang="en-US" sz="3600" b="1" dirty="0">
                <a:latin typeface="+mn-lt"/>
                <a:cs typeface="+mn-cs"/>
              </a:rPr>
              <a:t>The Scholarly Communications Librarian:  </a:t>
            </a:r>
            <a:r>
              <a:rPr lang="en-US" sz="3600" b="1" dirty="0">
                <a:latin typeface="+mn-lt"/>
                <a:cs typeface="+mn-cs"/>
                <a:hlinkClick r:id="rId7"/>
              </a:rPr>
              <a:t>donna.odoibhlin@ucc.ie</a:t>
            </a:r>
            <a:r>
              <a:rPr lang="en-US" sz="3600" b="1" dirty="0">
                <a:latin typeface="+mn-lt"/>
                <a:cs typeface="+mn-cs"/>
              </a:rPr>
              <a:t> </a:t>
            </a:r>
          </a:p>
          <a:p>
            <a:pPr>
              <a:lnSpc>
                <a:spcPct val="90000"/>
              </a:lnSpc>
              <a:defRPr/>
            </a:pPr>
            <a:endParaRPr lang="en-US" sz="3600" b="1" dirty="0">
              <a:latin typeface="+mn-lt"/>
              <a:cs typeface="+mn-cs"/>
            </a:endParaRPr>
          </a:p>
          <a:p>
            <a:pPr>
              <a:lnSpc>
                <a:spcPct val="90000"/>
              </a:lnSpc>
              <a:spcBef>
                <a:spcPts val="20"/>
              </a:spcBef>
              <a:defRPr/>
            </a:pPr>
            <a:r>
              <a:rPr lang="en-US" sz="3600" b="1" dirty="0">
                <a:latin typeface="+mn-lt"/>
                <a:cs typeface="+mn-cs"/>
              </a:rPr>
              <a:t>More info:</a:t>
            </a:r>
          </a:p>
          <a:p>
            <a:pPr>
              <a:lnSpc>
                <a:spcPct val="90000"/>
              </a:lnSpc>
              <a:spcBef>
                <a:spcPts val="20"/>
              </a:spcBef>
              <a:defRPr/>
            </a:pPr>
            <a:r>
              <a:rPr lang="en-US" sz="3600" b="1" dirty="0">
                <a:latin typeface="+mn-lt"/>
                <a:cs typeface="+mn-cs"/>
                <a:hlinkClick r:id="rId8"/>
              </a:rPr>
              <a:t>https://libguides.ucc.ie/OAatucc/home</a:t>
            </a:r>
            <a:endParaRPr lang="en-US" sz="3600" b="1" dirty="0">
              <a:latin typeface="+mn-lt"/>
              <a:cs typeface="+mn-cs"/>
            </a:endParaRPr>
          </a:p>
          <a:p>
            <a:pPr>
              <a:lnSpc>
                <a:spcPct val="90000"/>
              </a:lnSpc>
              <a:spcBef>
                <a:spcPts val="20"/>
              </a:spcBef>
              <a:defRPr/>
            </a:pPr>
            <a:r>
              <a:rPr lang="en-US" sz="3600" dirty="0">
                <a:latin typeface="+mn-lt"/>
                <a:cs typeface="+mn-cs"/>
                <a:hlinkClick r:id="rId9"/>
              </a:rPr>
              <a:t>http://libguides.ucc.ie/theses/etheses</a:t>
            </a:r>
            <a:r>
              <a:rPr lang="en-US" sz="3600" dirty="0">
                <a:latin typeface="+mn-lt"/>
                <a:cs typeface="+mn-cs"/>
              </a:rPr>
              <a:t>   </a:t>
            </a:r>
          </a:p>
        </p:txBody>
      </p:sp>
    </p:spTree>
    <p:extLst>
      <p:ext uri="{BB962C8B-B14F-4D97-AF65-F5344CB8AC3E}">
        <p14:creationId xmlns:p14="http://schemas.microsoft.com/office/powerpoint/2010/main" val="89910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F49AC7-37A1-75FF-8FC4-BEB45412C277}"/>
              </a:ext>
            </a:extLst>
          </p:cNvPr>
          <p:cNvSpPr>
            <a:spLocks noGrp="1"/>
          </p:cNvSpPr>
          <p:nvPr>
            <p:ph type="title"/>
          </p:nvPr>
        </p:nvSpPr>
        <p:spPr>
          <a:xfrm>
            <a:off x="640080" y="325369"/>
            <a:ext cx="4368602" cy="1956841"/>
          </a:xfrm>
        </p:spPr>
        <p:txBody>
          <a:bodyPr anchor="b">
            <a:normAutofit/>
          </a:bodyPr>
          <a:lstStyle/>
          <a:p>
            <a:r>
              <a:rPr lang="en-US" sz="5400" dirty="0">
                <a:cs typeface="Calibri Light"/>
              </a:rPr>
              <a:t>Questions?</a:t>
            </a:r>
            <a:endParaRPr lang="en-US"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E2631B-C9B3-094E-B166-6E033AA0F7D4}"/>
              </a:ext>
            </a:extLst>
          </p:cNvPr>
          <p:cNvSpPr>
            <a:spLocks noGrp="1"/>
          </p:cNvSpPr>
          <p:nvPr>
            <p:ph idx="1"/>
          </p:nvPr>
        </p:nvSpPr>
        <p:spPr>
          <a:xfrm>
            <a:off x="338585" y="2909771"/>
            <a:ext cx="4670097" cy="3320668"/>
          </a:xfrm>
        </p:spPr>
        <p:txBody>
          <a:bodyPr vert="horz" lIns="91440" tIns="45720" rIns="91440" bIns="45720" rtlCol="0" anchor="t">
            <a:normAutofit/>
          </a:bodyPr>
          <a:lstStyle/>
          <a:p>
            <a:pPr marL="0" indent="0">
              <a:buNone/>
            </a:pPr>
            <a:r>
              <a:rPr lang="en-US" sz="5400" dirty="0">
                <a:latin typeface="+mj-lt"/>
                <a:ea typeface="+mj-ea"/>
                <a:cs typeface="Calibri Light"/>
              </a:rPr>
              <a:t>Thanks.</a:t>
            </a:r>
          </a:p>
          <a:p>
            <a:pPr marL="0" indent="0">
              <a:buNone/>
            </a:pPr>
            <a:endParaRPr lang="en-US" sz="2200" dirty="0">
              <a:cs typeface="Calibri"/>
            </a:endParaRPr>
          </a:p>
          <a:p>
            <a:pPr marL="0" indent="0">
              <a:buNone/>
            </a:pPr>
            <a:endParaRPr lang="en-US" sz="2200" dirty="0">
              <a:cs typeface="Calibri"/>
            </a:endParaRPr>
          </a:p>
          <a:p>
            <a:pPr marL="0" indent="0">
              <a:buNone/>
            </a:pPr>
            <a:endParaRPr lang="en-US" sz="2200" dirty="0">
              <a:cs typeface="Calibri"/>
            </a:endParaRPr>
          </a:p>
          <a:p>
            <a:pPr marL="0" indent="0" algn="r">
              <a:buNone/>
            </a:pPr>
            <a:r>
              <a:rPr lang="en-US" sz="3000" dirty="0">
                <a:latin typeface="+mj-lt"/>
                <a:ea typeface="+mj-ea"/>
                <a:cs typeface="Calibri Light"/>
              </a:rPr>
              <a:t>Donna  </a:t>
            </a:r>
          </a:p>
        </p:txBody>
      </p:sp>
      <p:pic>
        <p:nvPicPr>
          <p:cNvPr id="5" name="Picture 4" descr="Pen placed on top of a signature line">
            <a:extLst>
              <a:ext uri="{FF2B5EF4-FFF2-40B4-BE49-F238E27FC236}">
                <a16:creationId xmlns:a16="http://schemas.microsoft.com/office/drawing/2014/main" id="{4C00B6E3-AA70-B9B9-7A5B-C8259487BA3A}"/>
              </a:ext>
            </a:extLst>
          </p:cNvPr>
          <p:cNvPicPr>
            <a:picLocks noChangeAspect="1"/>
          </p:cNvPicPr>
          <p:nvPr/>
        </p:nvPicPr>
        <p:blipFill rotWithShape="1">
          <a:blip r:embed="rId3"/>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6000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EDADDC-DD1D-604E-9DC1-0411E01B8010}"/>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pPr algn="ctr"/>
            <a:br>
              <a:rPr lang="en-US" altLang="en-US" sz="1700" b="1" dirty="0"/>
            </a:br>
            <a:br>
              <a:rPr lang="en-US" altLang="en-US" sz="1700" b="1" dirty="0"/>
            </a:br>
            <a:r>
              <a:rPr lang="en-US" altLang="en-US" sz="3200" b="1" dirty="0"/>
              <a:t>Research lifecycle - Publishers using ORCID</a:t>
            </a:r>
            <a:br>
              <a:rPr lang="en-US" altLang="en-US" sz="1700" b="1" dirty="0"/>
            </a:br>
            <a:br>
              <a:rPr lang="en-US" altLang="en-US" sz="1700" b="1" dirty="0"/>
            </a:br>
            <a:endParaRPr lang="en-US" sz="1700"/>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8">
            <a:hlinkClick r:id="rId2"/>
            <a:extLst>
              <a:ext uri="{FF2B5EF4-FFF2-40B4-BE49-F238E27FC236}">
                <a16:creationId xmlns:a16="http://schemas.microsoft.com/office/drawing/2014/main" id="{3A051161-4837-3121-B416-B71B8A0D9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63793" y="2642616"/>
            <a:ext cx="3830389" cy="36622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a:hlinkClick r:id="rId4"/>
            <a:extLst>
              <a:ext uri="{FF2B5EF4-FFF2-40B4-BE49-F238E27FC236}">
                <a16:creationId xmlns:a16="http://schemas.microsoft.com/office/drawing/2014/main" id="{F64C8D34-5850-A5C3-8917-862DD5988E2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bwMode="auto">
          <a:xfrm>
            <a:off x="6548963" y="2642616"/>
            <a:ext cx="5025482"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03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p:cNvSpPr>
            <a:spLocks noGrp="1"/>
          </p:cNvSpPr>
          <p:nvPr>
            <p:ph type="title"/>
          </p:nvPr>
        </p:nvSpPr>
        <p:spPr>
          <a:xfrm>
            <a:off x="263106" y="401221"/>
            <a:ext cx="11536392" cy="1319311"/>
          </a:xfrm>
        </p:spPr>
        <p:txBody>
          <a:bodyPr>
            <a:normAutofit fontScale="90000"/>
          </a:bodyPr>
          <a:lstStyle/>
          <a:p>
            <a:r>
              <a:rPr lang="en-IE" sz="5400" b="1" dirty="0">
                <a:solidFill>
                  <a:srgbClr val="FFFFFF"/>
                </a:solidFill>
              </a:rPr>
              <a:t>Promote your articles  - </a:t>
            </a:r>
            <a:r>
              <a:rPr lang="en-GB" sz="5400" b="1" dirty="0">
                <a:solidFill>
                  <a:srgbClr val="FFFFFF"/>
                </a:solidFill>
              </a:rPr>
              <a:t>Make yourself visible online:</a:t>
            </a:r>
            <a:endParaRPr lang="en-IE" sz="5400" b="1" dirty="0">
              <a:solidFill>
                <a:srgbClr val="FFFFFF"/>
              </a:solidFill>
              <a:cs typeface="Calibri Light"/>
            </a:endParaRPr>
          </a:p>
        </p:txBody>
      </p:sp>
      <p:sp>
        <p:nvSpPr>
          <p:cNvPr id="3" name="Content Placeholder 2"/>
          <p:cNvSpPr>
            <a:spLocks noGrp="1"/>
          </p:cNvSpPr>
          <p:nvPr>
            <p:ph idx="1"/>
          </p:nvPr>
        </p:nvSpPr>
        <p:spPr>
          <a:xfrm>
            <a:off x="478767" y="2443015"/>
            <a:ext cx="11536392" cy="4194022"/>
          </a:xfrm>
        </p:spPr>
        <p:txBody>
          <a:bodyPr vert="horz" lIns="45720" tIns="45720" rIns="45720" bIns="45720" rtlCol="0" anchor="t">
            <a:noAutofit/>
          </a:bodyPr>
          <a:lstStyle/>
          <a:p>
            <a:pPr>
              <a:spcBef>
                <a:spcPts val="1200"/>
              </a:spcBef>
              <a:spcAft>
                <a:spcPts val="200"/>
              </a:spcAft>
              <a:buFont typeface="Arial"/>
              <a:buChar char="•"/>
            </a:pPr>
            <a:endParaRPr lang="en-GB" sz="2000" dirty="0">
              <a:cs typeface="Calibri" panose="020F0502020204030204"/>
            </a:endParaRPr>
          </a:p>
          <a:p>
            <a:pPr marL="0" indent="0">
              <a:spcBef>
                <a:spcPts val="1200"/>
              </a:spcBef>
              <a:spcAft>
                <a:spcPts val="200"/>
              </a:spcAft>
              <a:buNone/>
            </a:pPr>
            <a:r>
              <a:rPr lang="en-GB" sz="2400" b="1" dirty="0">
                <a:ea typeface="+mn-lt"/>
                <a:cs typeface="+mn-lt"/>
                <a:hlinkClick r:id="rId2"/>
              </a:rPr>
              <a:t>Distribute your profile:</a:t>
            </a:r>
            <a:endParaRPr lang="en-GB" sz="2400" b="1" dirty="0">
              <a:ea typeface="+mn-lt"/>
              <a:cs typeface="+mn-lt"/>
            </a:endParaRPr>
          </a:p>
          <a:p>
            <a:pPr marL="264795" lvl="1" indent="-285750">
              <a:spcBef>
                <a:spcPts val="200"/>
              </a:spcBef>
              <a:spcAft>
                <a:spcPts val="400"/>
              </a:spcAft>
              <a:buFont typeface="Arial"/>
              <a:buChar char="•"/>
            </a:pPr>
            <a:r>
              <a:rPr lang="en-GB" b="1" dirty="0">
                <a:ea typeface="+mn-lt"/>
                <a:cs typeface="+mn-lt"/>
                <a:hlinkClick r:id="rId3"/>
              </a:rPr>
              <a:t>IRIS</a:t>
            </a:r>
            <a:endParaRPr lang="en-US">
              <a:ea typeface="+mn-lt"/>
              <a:cs typeface="+mn-lt"/>
            </a:endParaRPr>
          </a:p>
          <a:p>
            <a:pPr marL="264795" lvl="1" indent="-285750">
              <a:spcBef>
                <a:spcPts val="200"/>
              </a:spcBef>
              <a:spcAft>
                <a:spcPts val="400"/>
              </a:spcAft>
              <a:buFont typeface="Arial"/>
              <a:buChar char="•"/>
            </a:pPr>
            <a:r>
              <a:rPr lang="en-GB" b="1" dirty="0">
                <a:ea typeface="+mn-lt"/>
                <a:cs typeface="+mn-lt"/>
                <a:hlinkClick r:id="rId4"/>
              </a:rPr>
              <a:t>ORCID</a:t>
            </a:r>
            <a:r>
              <a:rPr lang="en-GB" b="1" dirty="0">
                <a:ea typeface="+mn-lt"/>
                <a:cs typeface="+mn-lt"/>
              </a:rPr>
              <a:t> </a:t>
            </a:r>
            <a:r>
              <a:rPr lang="en-GB" dirty="0">
                <a:ea typeface="+mn-lt"/>
                <a:cs typeface="+mn-lt"/>
              </a:rPr>
              <a:t>Self-register and can set up for auto updates.</a:t>
            </a:r>
            <a:endParaRPr lang="en-US" dirty="0">
              <a:ea typeface="+mn-lt"/>
              <a:cs typeface="+mn-lt"/>
            </a:endParaRPr>
          </a:p>
          <a:p>
            <a:pPr marL="264795" lvl="1" indent="-285750">
              <a:spcBef>
                <a:spcPts val="200"/>
              </a:spcBef>
              <a:spcAft>
                <a:spcPts val="400"/>
              </a:spcAft>
              <a:buFont typeface="Arial"/>
              <a:buChar char="•"/>
            </a:pPr>
            <a:r>
              <a:rPr lang="en-GB" b="1" dirty="0">
                <a:ea typeface="+mn-lt"/>
                <a:cs typeface="+mn-lt"/>
                <a:hlinkClick r:id="rId5"/>
              </a:rPr>
              <a:t>Publons</a:t>
            </a:r>
            <a:r>
              <a:rPr lang="en-GB" dirty="0">
                <a:ea typeface="+mn-lt"/>
                <a:cs typeface="+mn-lt"/>
              </a:rPr>
              <a:t> Self-register by claiming Web of Science </a:t>
            </a:r>
            <a:r>
              <a:rPr lang="en-GB" dirty="0" err="1">
                <a:ea typeface="+mn-lt"/>
                <a:cs typeface="+mn-lt"/>
              </a:rPr>
              <a:t>ResearcherID</a:t>
            </a:r>
            <a:endParaRPr lang="en-GB" dirty="0">
              <a:ea typeface="+mn-lt"/>
              <a:cs typeface="+mn-lt"/>
            </a:endParaRPr>
          </a:p>
          <a:p>
            <a:pPr marL="264795" lvl="1" indent="-285750">
              <a:spcBef>
                <a:spcPts val="200"/>
              </a:spcBef>
              <a:spcAft>
                <a:spcPts val="400"/>
              </a:spcAft>
              <a:buFont typeface="Arial"/>
              <a:buChar char="•"/>
            </a:pPr>
            <a:r>
              <a:rPr lang="en-GB" b="1" dirty="0">
                <a:ea typeface="+mn-lt"/>
                <a:cs typeface="+mn-lt"/>
                <a:hlinkClick r:id="rId6"/>
              </a:rPr>
              <a:t>Scopus Author Profile</a:t>
            </a:r>
            <a:r>
              <a:rPr lang="en-GB" dirty="0">
                <a:ea typeface="+mn-lt"/>
                <a:cs typeface="+mn-lt"/>
              </a:rPr>
              <a:t>. Automatically populated but can request corrections</a:t>
            </a:r>
            <a:endParaRPr lang="en-US" dirty="0">
              <a:ea typeface="+mn-lt"/>
              <a:cs typeface="+mn-lt"/>
            </a:endParaRPr>
          </a:p>
          <a:p>
            <a:pPr marL="264795" lvl="1" indent="-285750">
              <a:spcBef>
                <a:spcPts val="200"/>
              </a:spcBef>
              <a:spcAft>
                <a:spcPts val="400"/>
              </a:spcAft>
              <a:buFont typeface="Arial"/>
              <a:buChar char="•"/>
            </a:pPr>
            <a:r>
              <a:rPr lang="en-GB" b="1" dirty="0">
                <a:ea typeface="+mn-lt"/>
                <a:cs typeface="+mn-lt"/>
              </a:rPr>
              <a:t>Google Scholar</a:t>
            </a:r>
            <a:r>
              <a:rPr lang="en-GB" dirty="0">
                <a:ea typeface="+mn-lt"/>
                <a:cs typeface="+mn-lt"/>
              </a:rPr>
              <a:t> Self-register and can set up for auto updates</a:t>
            </a:r>
            <a:endParaRPr lang="en-US">
              <a:ea typeface="+mn-lt"/>
              <a:cs typeface="+mn-lt"/>
            </a:endParaRPr>
          </a:p>
          <a:p>
            <a:pPr marL="264795" lvl="1" indent="-285750">
              <a:spcBef>
                <a:spcPts val="200"/>
              </a:spcBef>
              <a:spcAft>
                <a:spcPts val="400"/>
              </a:spcAft>
              <a:buFont typeface="Arial"/>
              <a:buChar char="•"/>
            </a:pPr>
            <a:r>
              <a:rPr lang="en-GB" b="1" dirty="0">
                <a:ea typeface="+mn-lt"/>
                <a:cs typeface="+mn-lt"/>
              </a:rPr>
              <a:t>Research Gate, Academia.edu, Loop</a:t>
            </a:r>
            <a:endParaRPr lang="en-US" dirty="0">
              <a:ea typeface="+mn-lt"/>
              <a:cs typeface="+mn-lt"/>
            </a:endParaRPr>
          </a:p>
          <a:p>
            <a:pPr marL="264795" lvl="1" indent="-285750">
              <a:spcBef>
                <a:spcPts val="200"/>
              </a:spcBef>
              <a:spcAft>
                <a:spcPts val="400"/>
              </a:spcAft>
              <a:buFont typeface="Arial"/>
              <a:buChar char="•"/>
            </a:pPr>
            <a:r>
              <a:rPr lang="en-GB" dirty="0">
                <a:ea typeface="+mn-lt"/>
                <a:cs typeface="+mn-lt"/>
              </a:rPr>
              <a:t>Promoting</a:t>
            </a:r>
            <a:r>
              <a:rPr lang="en-GB" sz="2400" dirty="0">
                <a:ea typeface="+mn-lt"/>
                <a:cs typeface="+mn-lt"/>
              </a:rPr>
              <a:t> via social media, </a:t>
            </a:r>
            <a:r>
              <a:rPr lang="en-GB" dirty="0">
                <a:ea typeface="+mn-lt"/>
                <a:cs typeface="+mn-lt"/>
                <a:hlinkClick r:id="rId7">
                  <a:extLst>
                    <a:ext uri="{A12FA001-AC4F-418D-AE19-62706E023703}">
                      <ahyp:hlinkClr xmlns:ahyp="http://schemas.microsoft.com/office/drawing/2018/hyperlinkcolor" val="tx"/>
                    </a:ext>
                  </a:extLst>
                </a:hlinkClick>
              </a:rPr>
              <a:t>Twitter</a:t>
            </a:r>
            <a:r>
              <a:rPr lang="en-GB" dirty="0">
                <a:ea typeface="+mn-lt"/>
                <a:cs typeface="+mn-lt"/>
              </a:rPr>
              <a:t>, personal</a:t>
            </a:r>
            <a:r>
              <a:rPr lang="en-GB" sz="2400" dirty="0">
                <a:ea typeface="+mn-lt"/>
                <a:cs typeface="+mn-lt"/>
              </a:rPr>
              <a:t> websites, LinkedIn etc.</a:t>
            </a:r>
            <a:endParaRPr lang="en-US" sz="2400" dirty="0">
              <a:ea typeface="+mn-lt"/>
              <a:cs typeface="+mn-lt"/>
            </a:endParaRPr>
          </a:p>
          <a:p>
            <a:pPr>
              <a:spcBef>
                <a:spcPts val="1200"/>
              </a:spcBef>
              <a:spcAft>
                <a:spcPts val="200"/>
              </a:spcAft>
              <a:buFont typeface="Arial"/>
              <a:buChar char="•"/>
            </a:pPr>
            <a:endParaRPr lang="en-GB" sz="2000" dirty="0">
              <a:cs typeface="Calibri"/>
            </a:endParaRPr>
          </a:p>
        </p:txBody>
      </p:sp>
    </p:spTree>
    <p:extLst>
      <p:ext uri="{BB962C8B-B14F-4D97-AF65-F5344CB8AC3E}">
        <p14:creationId xmlns:p14="http://schemas.microsoft.com/office/powerpoint/2010/main" val="201102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A2C1427-56CE-44F9-8129-D1DF3693A747}"/>
              </a:ext>
            </a:extLst>
          </p:cNvPr>
          <p:cNvSpPr/>
          <p:nvPr/>
        </p:nvSpPr>
        <p:spPr>
          <a:xfrm>
            <a:off x="842784" y="875429"/>
            <a:ext cx="6044628" cy="5744965"/>
          </a:xfrm>
          <a:prstGeom prst="ellipse">
            <a:avLst/>
          </a:prstGeom>
          <a:solidFill>
            <a:schemeClr val="accent5">
              <a:lumMod val="20000"/>
              <a:lumOff val="8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extBox 2">
            <a:extLst>
              <a:ext uri="{FF2B5EF4-FFF2-40B4-BE49-F238E27FC236}">
                <a16:creationId xmlns:a16="http://schemas.microsoft.com/office/drawing/2014/main" id="{A6ABA778-370C-47BD-AE3A-12324974E085}"/>
              </a:ext>
            </a:extLst>
          </p:cNvPr>
          <p:cNvSpPr txBox="1"/>
          <p:nvPr/>
        </p:nvSpPr>
        <p:spPr>
          <a:xfrm>
            <a:off x="7599219" y="117589"/>
            <a:ext cx="4310332" cy="67403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2400" b="1" dirty="0">
                <a:cs typeface="Calibri"/>
              </a:rPr>
              <a:t>“Open science </a:t>
            </a:r>
            <a:r>
              <a:rPr lang="en-IE" sz="2400" dirty="0">
                <a:cs typeface="Calibri"/>
              </a:rPr>
              <a:t>is an approach based on open cooperative work and systematic sharing of knowledge and tools as early and widely as possible in the process.</a:t>
            </a:r>
            <a:endParaRPr lang="en-GB" sz="2400" dirty="0">
              <a:cs typeface="Calibri"/>
            </a:endParaRPr>
          </a:p>
          <a:p>
            <a:endParaRPr lang="en-IE" sz="2400" dirty="0">
              <a:cs typeface="Calibri"/>
            </a:endParaRPr>
          </a:p>
          <a:p>
            <a:r>
              <a:rPr lang="en-IE" sz="2400" dirty="0">
                <a:cs typeface="Calibri"/>
              </a:rPr>
              <a:t>It has the potential to increase the quality and efficiency of research and accelerate the advancement of knowledge and innovation by sharing results, making them more reusable and improving their reproducibility. </a:t>
            </a:r>
            <a:endParaRPr lang="en-GB" sz="2400" dirty="0">
              <a:cs typeface="Calibri"/>
            </a:endParaRPr>
          </a:p>
          <a:p>
            <a:endParaRPr lang="en-IE" sz="2400" dirty="0">
              <a:cs typeface="Calibri"/>
            </a:endParaRPr>
          </a:p>
          <a:p>
            <a:r>
              <a:rPr lang="en-IE" sz="2400" dirty="0">
                <a:cs typeface="Calibri"/>
              </a:rPr>
              <a:t>It entails the involvement of all relevant knowledge actors”</a:t>
            </a:r>
          </a:p>
          <a:p>
            <a:endParaRPr lang="en-IE" sz="2400" dirty="0">
              <a:cs typeface="Calibri"/>
            </a:endParaRPr>
          </a:p>
          <a:p>
            <a:endParaRPr lang="en-IE" sz="2400" dirty="0">
              <a:cs typeface="Calibri"/>
            </a:endParaRPr>
          </a:p>
        </p:txBody>
      </p:sp>
      <p:sp>
        <p:nvSpPr>
          <p:cNvPr id="8" name="TextBox 3">
            <a:extLst>
              <a:ext uri="{FF2B5EF4-FFF2-40B4-BE49-F238E27FC236}">
                <a16:creationId xmlns:a16="http://schemas.microsoft.com/office/drawing/2014/main" id="{7A7DDEED-CA37-4A74-8BED-6F39B0A5E78F}"/>
              </a:ext>
            </a:extLst>
          </p:cNvPr>
          <p:cNvSpPr txBox="1"/>
          <p:nvPr/>
        </p:nvSpPr>
        <p:spPr>
          <a:xfrm>
            <a:off x="387228" y="290654"/>
            <a:ext cx="445322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srgbClr val="008000"/>
                </a:solidFill>
              </a:rPr>
              <a:t>Open Science/Research </a:t>
            </a:r>
          </a:p>
        </p:txBody>
      </p:sp>
      <p:grpSp>
        <p:nvGrpSpPr>
          <p:cNvPr id="9" name="Group 8">
            <a:extLst>
              <a:ext uri="{FF2B5EF4-FFF2-40B4-BE49-F238E27FC236}">
                <a16:creationId xmlns:a16="http://schemas.microsoft.com/office/drawing/2014/main" id="{CE085E78-A429-4B3E-98A3-2AD1BBD7357D}"/>
              </a:ext>
            </a:extLst>
          </p:cNvPr>
          <p:cNvGrpSpPr/>
          <p:nvPr/>
        </p:nvGrpSpPr>
        <p:grpSpPr>
          <a:xfrm>
            <a:off x="1954386" y="1460204"/>
            <a:ext cx="4283397" cy="4885913"/>
            <a:chOff x="3357857" y="1219068"/>
            <a:chExt cx="4283397" cy="4885913"/>
          </a:xfrm>
        </p:grpSpPr>
        <p:sp>
          <p:nvSpPr>
            <p:cNvPr id="11" name="Oval 10">
              <a:extLst>
                <a:ext uri="{FF2B5EF4-FFF2-40B4-BE49-F238E27FC236}">
                  <a16:creationId xmlns:a16="http://schemas.microsoft.com/office/drawing/2014/main" id="{E59485B6-6F44-4A88-8118-75FFA215EA66}"/>
                </a:ext>
              </a:extLst>
            </p:cNvPr>
            <p:cNvSpPr/>
            <p:nvPr/>
          </p:nvSpPr>
          <p:spPr>
            <a:xfrm>
              <a:off x="5729066" y="4130817"/>
              <a:ext cx="1912188" cy="1696527"/>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cs typeface="Calibri"/>
                </a:rPr>
                <a:t>Citizen Science </a:t>
              </a:r>
              <a:endParaRPr lang="en-GB" b="1">
                <a:solidFill>
                  <a:schemeClr val="tx1"/>
                </a:solidFill>
              </a:endParaRPr>
            </a:p>
          </p:txBody>
        </p:sp>
        <p:sp>
          <p:nvSpPr>
            <p:cNvPr id="12" name="Oval 11">
              <a:extLst>
                <a:ext uri="{FF2B5EF4-FFF2-40B4-BE49-F238E27FC236}">
                  <a16:creationId xmlns:a16="http://schemas.microsoft.com/office/drawing/2014/main" id="{3B19B860-88DD-4816-944F-9386F76D1279}"/>
                </a:ext>
              </a:extLst>
            </p:cNvPr>
            <p:cNvSpPr/>
            <p:nvPr/>
          </p:nvSpPr>
          <p:spPr>
            <a:xfrm>
              <a:off x="5067192" y="1219068"/>
              <a:ext cx="2147340" cy="1664569"/>
            </a:xfrm>
            <a:prstGeom prst="ellipse">
              <a:avLst/>
            </a:prstGeom>
            <a:solidFill>
              <a:schemeClr val="accent5"/>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cs typeface="Calibri"/>
                </a:rPr>
                <a:t>Open Methodology  </a:t>
              </a:r>
              <a:endParaRPr lang="en-GB" b="1">
                <a:solidFill>
                  <a:schemeClr val="tx1"/>
                </a:solidFill>
              </a:endParaRPr>
            </a:p>
          </p:txBody>
        </p:sp>
        <p:sp>
          <p:nvSpPr>
            <p:cNvPr id="13" name="Oval 12">
              <a:extLst>
                <a:ext uri="{FF2B5EF4-FFF2-40B4-BE49-F238E27FC236}">
                  <a16:creationId xmlns:a16="http://schemas.microsoft.com/office/drawing/2014/main" id="{84275529-9959-4BD2-9A1C-46D669FB451F}"/>
                </a:ext>
              </a:extLst>
            </p:cNvPr>
            <p:cNvSpPr/>
            <p:nvPr/>
          </p:nvSpPr>
          <p:spPr>
            <a:xfrm>
              <a:off x="3959604" y="2813761"/>
              <a:ext cx="2465523" cy="1696527"/>
            </a:xfrm>
            <a:prstGeom prst="ellipse">
              <a:avLst/>
            </a:prstGeom>
            <a:ln w="57150">
              <a:solidFill>
                <a:srgbClr val="00B050"/>
              </a:solidFill>
            </a:ln>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a:solidFill>
                    <a:schemeClr val="tx1"/>
                  </a:solidFill>
                  <a:cs typeface="Calibri"/>
                </a:rPr>
                <a:t>Open Access Publications</a:t>
              </a:r>
              <a:r>
                <a:rPr lang="en-GB" b="1">
                  <a:solidFill>
                    <a:schemeClr val="tx1"/>
                  </a:solidFill>
                  <a:cs typeface="Calibri"/>
                </a:rPr>
                <a:t> </a:t>
              </a:r>
              <a:endParaRPr lang="en-GB" b="1">
                <a:solidFill>
                  <a:schemeClr val="tx1"/>
                </a:solidFill>
              </a:endParaRPr>
            </a:p>
          </p:txBody>
        </p:sp>
        <p:sp>
          <p:nvSpPr>
            <p:cNvPr id="14" name="Oval 13">
              <a:extLst>
                <a:ext uri="{FF2B5EF4-FFF2-40B4-BE49-F238E27FC236}">
                  <a16:creationId xmlns:a16="http://schemas.microsoft.com/office/drawing/2014/main" id="{9803426D-FFD0-4814-A46A-18E7D1991A82}"/>
                </a:ext>
              </a:extLst>
            </p:cNvPr>
            <p:cNvSpPr/>
            <p:nvPr/>
          </p:nvSpPr>
          <p:spPr>
            <a:xfrm>
              <a:off x="3357857" y="4408454"/>
              <a:ext cx="1912188" cy="1696527"/>
            </a:xfrm>
            <a:prstGeom prst="ellipse">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cs typeface="Calibri"/>
                </a:rPr>
                <a:t>Open Evaluation</a:t>
              </a:r>
              <a:endParaRPr lang="en-GB" b="1">
                <a:solidFill>
                  <a:schemeClr val="tx1"/>
                </a:solidFill>
              </a:endParaRPr>
            </a:p>
          </p:txBody>
        </p:sp>
      </p:grpSp>
      <p:sp>
        <p:nvSpPr>
          <p:cNvPr id="2" name="TextBox 1">
            <a:extLst>
              <a:ext uri="{FF2B5EF4-FFF2-40B4-BE49-F238E27FC236}">
                <a16:creationId xmlns:a16="http://schemas.microsoft.com/office/drawing/2014/main" id="{E1D9B480-4901-4CCC-85AE-E28CBE7B840E}"/>
              </a:ext>
            </a:extLst>
          </p:cNvPr>
          <p:cNvSpPr txBox="1"/>
          <p:nvPr/>
        </p:nvSpPr>
        <p:spPr>
          <a:xfrm>
            <a:off x="7879539" y="6258977"/>
            <a:ext cx="4316016" cy="369332"/>
          </a:xfrm>
          <a:prstGeom prst="rect">
            <a:avLst/>
          </a:prstGeom>
          <a:noFill/>
        </p:spPr>
        <p:txBody>
          <a:bodyPr wrap="square" lIns="91440" tIns="45720" rIns="91440" bIns="45720" rtlCol="0" anchor="t">
            <a:spAutoFit/>
          </a:bodyPr>
          <a:lstStyle/>
          <a:p>
            <a:pPr lvl="1"/>
            <a:r>
              <a:rPr lang="en-IE" b="1"/>
              <a:t>Horizon Europe Programme Guide</a:t>
            </a:r>
            <a:endParaRPr lang="en-IE" b="1">
              <a:cs typeface="Calibri"/>
            </a:endParaRPr>
          </a:p>
        </p:txBody>
      </p:sp>
      <p:sp>
        <p:nvSpPr>
          <p:cNvPr id="3" name="Oval 2">
            <a:extLst>
              <a:ext uri="{FF2B5EF4-FFF2-40B4-BE49-F238E27FC236}">
                <a16:creationId xmlns:a16="http://schemas.microsoft.com/office/drawing/2014/main" id="{E59F59A0-C458-48A9-9E3E-C9D36CFAD8F8}"/>
              </a:ext>
            </a:extLst>
          </p:cNvPr>
          <p:cNvSpPr/>
          <p:nvPr/>
        </p:nvSpPr>
        <p:spPr>
          <a:xfrm>
            <a:off x="1656689" y="1460203"/>
            <a:ext cx="1798887" cy="1664569"/>
          </a:xfrm>
          <a:prstGeom prst="ellipse">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chemeClr val="tx1"/>
                </a:solidFill>
                <a:cs typeface="Calibri"/>
              </a:rPr>
              <a:t>Open Data </a:t>
            </a:r>
            <a:endParaRPr lang="en-GB" b="1">
              <a:solidFill>
                <a:schemeClr val="tx1"/>
              </a:solidFill>
            </a:endParaRPr>
          </a:p>
        </p:txBody>
      </p:sp>
    </p:spTree>
    <p:extLst>
      <p:ext uri="{BB962C8B-B14F-4D97-AF65-F5344CB8AC3E}">
        <p14:creationId xmlns:p14="http://schemas.microsoft.com/office/powerpoint/2010/main" val="201371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5FBFF-1732-484E-8AD4-98219C99A78C}"/>
              </a:ext>
            </a:extLst>
          </p:cNvPr>
          <p:cNvSpPr>
            <a:spLocks noGrp="1"/>
          </p:cNvSpPr>
          <p:nvPr>
            <p:ph type="title"/>
          </p:nvPr>
        </p:nvSpPr>
        <p:spPr>
          <a:xfrm>
            <a:off x="5297762" y="329184"/>
            <a:ext cx="6251110" cy="1783080"/>
          </a:xfrm>
        </p:spPr>
        <p:txBody>
          <a:bodyPr anchor="b">
            <a:normAutofit/>
          </a:bodyPr>
          <a:lstStyle/>
          <a:p>
            <a:r>
              <a:rPr lang="en-IE" sz="5400" b="1" dirty="0">
                <a:latin typeface="Calibri"/>
                <a:ea typeface="+mn-ea"/>
                <a:cs typeface="+mn-cs"/>
              </a:rPr>
              <a:t>What is open access?</a:t>
            </a:r>
          </a:p>
        </p:txBody>
      </p:sp>
      <p:pic>
        <p:nvPicPr>
          <p:cNvPr id="5" name="Picture 4">
            <a:extLst>
              <a:ext uri="{FF2B5EF4-FFF2-40B4-BE49-F238E27FC236}">
                <a16:creationId xmlns:a16="http://schemas.microsoft.com/office/drawing/2014/main" id="{0082FB4B-C0E8-4906-B788-B4893B55E75D}"/>
              </a:ext>
            </a:extLst>
          </p:cNvPr>
          <p:cNvPicPr>
            <a:picLocks noChangeAspect="1"/>
          </p:cNvPicPr>
          <p:nvPr/>
        </p:nvPicPr>
        <p:blipFill rotWithShape="1">
          <a:blip r:embed="rId3"/>
          <a:srcRect l="26375" r="22692"/>
          <a:stretch/>
        </p:blipFill>
        <p:spPr>
          <a:xfrm>
            <a:off x="1" y="10768"/>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CC832A-11FB-42ED-BD77-76D0CAD26346}"/>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IE" sz="2200" dirty="0"/>
              <a:t>Open access is a set of principles and practices through which research outputs are distributed online, free of cost or other access barriers. </a:t>
            </a:r>
          </a:p>
          <a:p>
            <a:r>
              <a:rPr lang="en-IE" sz="2200" dirty="0"/>
              <a:t>Through licensing via an open license (usually a Creative Commons license), freely available outputs can also be legally shared and reused. </a:t>
            </a:r>
            <a:endParaRPr lang="en-IE" sz="2200" dirty="0">
              <a:cs typeface="Calibri"/>
            </a:endParaRPr>
          </a:p>
          <a:p>
            <a:r>
              <a:rPr lang="en-IE" sz="2200" b="1" dirty="0"/>
              <a:t>Therefore, open access is more than just free access</a:t>
            </a:r>
            <a:r>
              <a:rPr lang="en-IE" sz="2200" dirty="0"/>
              <a:t>.</a:t>
            </a:r>
            <a:endParaRPr lang="en-IE" sz="2200" dirty="0">
              <a:cs typeface="Calibri"/>
            </a:endParaRPr>
          </a:p>
        </p:txBody>
      </p:sp>
    </p:spTree>
    <p:extLst>
      <p:ext uri="{BB962C8B-B14F-4D97-AF65-F5344CB8AC3E}">
        <p14:creationId xmlns:p14="http://schemas.microsoft.com/office/powerpoint/2010/main" val="163038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88F2A1-2EE2-4F8A-9D3B-E2BDB10B49FE}"/>
              </a:ext>
            </a:extLst>
          </p:cNvPr>
          <p:cNvSpPr/>
          <p:nvPr/>
        </p:nvSpPr>
        <p:spPr>
          <a:xfrm>
            <a:off x="474778" y="6267069"/>
            <a:ext cx="11045880" cy="590931"/>
          </a:xfrm>
          <a:prstGeom prst="rect">
            <a:avLst/>
          </a:prstGeom>
        </p:spPr>
        <p:txBody>
          <a:bodyPr wrap="square">
            <a:spAutoFit/>
          </a:bodyPr>
          <a:lstStyle/>
          <a:p>
            <a:pPr>
              <a:lnSpc>
                <a:spcPct val="90000"/>
              </a:lnSpc>
            </a:pPr>
            <a:r>
              <a:rPr lang="en-GB" i="1"/>
              <a:t>Note: Open Access is increasingly the norm nationally and internationally. Also, for funded research, Open Access may be a requirement of the funding agency</a:t>
            </a:r>
          </a:p>
        </p:txBody>
      </p:sp>
      <p:pic>
        <p:nvPicPr>
          <p:cNvPr id="1026" name="Picture 2">
            <a:extLst>
              <a:ext uri="{FF2B5EF4-FFF2-40B4-BE49-F238E27FC236}">
                <a16:creationId xmlns:a16="http://schemas.microsoft.com/office/drawing/2014/main" id="{8A526FF1-DE09-437F-937E-E74DA90F304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508216" y="1891704"/>
            <a:ext cx="1188037" cy="12002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99AC449-D726-43D0-A450-F773B4DE839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76996" y="437694"/>
            <a:ext cx="2003090" cy="1237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F9662A1-8098-4B1A-A388-92B63C22B1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736" y="4443945"/>
            <a:ext cx="470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EA137D-5C6E-4100-B01C-A238FC3BF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1486" y="3165454"/>
            <a:ext cx="1639994" cy="11461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AF7F3EA-B110-44C8-8A67-890605091C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0212" y="2554068"/>
            <a:ext cx="14287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9A05996-1682-43A4-92F5-E9A8CE5CA0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243" y="270201"/>
            <a:ext cx="18764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iagram&#10;&#10;Description automatically generated">
            <a:extLst>
              <a:ext uri="{FF2B5EF4-FFF2-40B4-BE49-F238E27FC236}">
                <a16:creationId xmlns:a16="http://schemas.microsoft.com/office/drawing/2014/main" id="{9478FCB9-F21D-B04C-733E-F4BE668C35F7}"/>
              </a:ext>
            </a:extLst>
          </p:cNvPr>
          <p:cNvPicPr>
            <a:picLocks noChangeAspect="1"/>
          </p:cNvPicPr>
          <p:nvPr/>
        </p:nvPicPr>
        <p:blipFill>
          <a:blip r:embed="rId9"/>
          <a:stretch>
            <a:fillRect/>
          </a:stretch>
        </p:blipFill>
        <p:spPr>
          <a:xfrm>
            <a:off x="3175385" y="1816215"/>
            <a:ext cx="2975367" cy="4279921"/>
          </a:xfrm>
          <a:prstGeom prst="rect">
            <a:avLst/>
          </a:prstGeom>
        </p:spPr>
      </p:pic>
      <p:sp>
        <p:nvSpPr>
          <p:cNvPr id="4" name="TextBox 3">
            <a:extLst>
              <a:ext uri="{FF2B5EF4-FFF2-40B4-BE49-F238E27FC236}">
                <a16:creationId xmlns:a16="http://schemas.microsoft.com/office/drawing/2014/main" id="{7EA574E2-4A45-0FA8-DB12-16C4EBE956FE}"/>
              </a:ext>
            </a:extLst>
          </p:cNvPr>
          <p:cNvSpPr txBox="1"/>
          <p:nvPr/>
        </p:nvSpPr>
        <p:spPr>
          <a:xfrm>
            <a:off x="146688" y="27006"/>
            <a:ext cx="29734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3600" b="1" dirty="0">
                <a:solidFill>
                  <a:srgbClr val="008000"/>
                </a:solidFill>
                <a:cs typeface="Calibri"/>
              </a:rPr>
              <a:t>Policy shift</a:t>
            </a:r>
            <a:endParaRPr lang="en-US" sz="3600" dirty="0">
              <a:ea typeface="+mn-lt"/>
              <a:cs typeface="+mn-lt"/>
            </a:endParaRPr>
          </a:p>
          <a:p>
            <a:pPr algn="l"/>
            <a:endParaRPr lang="en-US" dirty="0">
              <a:cs typeface="Calibri"/>
            </a:endParaRPr>
          </a:p>
        </p:txBody>
      </p:sp>
      <p:pic>
        <p:nvPicPr>
          <p:cNvPr id="2" name="Picture 1">
            <a:extLst>
              <a:ext uri="{FF2B5EF4-FFF2-40B4-BE49-F238E27FC236}">
                <a16:creationId xmlns:a16="http://schemas.microsoft.com/office/drawing/2014/main" id="{57E95298-98FB-8540-207C-BD49993160BD}"/>
              </a:ext>
            </a:extLst>
          </p:cNvPr>
          <p:cNvPicPr>
            <a:picLocks noChangeAspect="1"/>
          </p:cNvPicPr>
          <p:nvPr/>
        </p:nvPicPr>
        <p:blipFill>
          <a:blip r:embed="rId10"/>
          <a:stretch>
            <a:fillRect/>
          </a:stretch>
        </p:blipFill>
        <p:spPr>
          <a:xfrm>
            <a:off x="3342759" y="0"/>
            <a:ext cx="2834886" cy="1597290"/>
          </a:xfrm>
          <a:prstGeom prst="rect">
            <a:avLst/>
          </a:prstGeom>
        </p:spPr>
      </p:pic>
      <p:pic>
        <p:nvPicPr>
          <p:cNvPr id="5" name="Picture 5" descr="Diagram&#10;&#10;Description automatically generated">
            <a:extLst>
              <a:ext uri="{FF2B5EF4-FFF2-40B4-BE49-F238E27FC236}">
                <a16:creationId xmlns:a16="http://schemas.microsoft.com/office/drawing/2014/main" id="{CCEB3D11-F212-1B36-A458-3FE0D6AC3F20}"/>
              </a:ext>
            </a:extLst>
          </p:cNvPr>
          <p:cNvPicPr>
            <a:picLocks noChangeAspect="1"/>
          </p:cNvPicPr>
          <p:nvPr/>
        </p:nvPicPr>
        <p:blipFill>
          <a:blip r:embed="rId11"/>
          <a:stretch>
            <a:fillRect/>
          </a:stretch>
        </p:blipFill>
        <p:spPr>
          <a:xfrm>
            <a:off x="259862" y="858370"/>
            <a:ext cx="2743200" cy="4349952"/>
          </a:xfrm>
          <a:prstGeom prst="rect">
            <a:avLst/>
          </a:prstGeom>
        </p:spPr>
      </p:pic>
    </p:spTree>
    <p:extLst>
      <p:ext uri="{BB962C8B-B14F-4D97-AF65-F5344CB8AC3E}">
        <p14:creationId xmlns:p14="http://schemas.microsoft.com/office/powerpoint/2010/main" val="392146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9" name="TextBox 8">
            <a:extLst>
              <a:ext uri="{FF2B5EF4-FFF2-40B4-BE49-F238E27FC236}">
                <a16:creationId xmlns:a16="http://schemas.microsoft.com/office/drawing/2014/main" id="{837CAF16-82F5-4762-AC48-A99AF7A9B1BF}"/>
              </a:ext>
            </a:extLst>
          </p:cNvPr>
          <p:cNvSpPr txBox="1"/>
          <p:nvPr/>
        </p:nvSpPr>
        <p:spPr>
          <a:xfrm>
            <a:off x="1311382" y="107920"/>
            <a:ext cx="5248809" cy="646331"/>
          </a:xfrm>
          <a:prstGeom prst="rect">
            <a:avLst/>
          </a:prstGeom>
          <a:noFill/>
        </p:spPr>
        <p:txBody>
          <a:bodyPr wrap="square" rtlCol="0">
            <a:spAutoFit/>
          </a:bodyPr>
          <a:lstStyle/>
          <a:p>
            <a:r>
              <a:rPr lang="en-IE" sz="3600" b="1">
                <a:solidFill>
                  <a:srgbClr val="0070C0"/>
                </a:solidFill>
              </a:rPr>
              <a:t>Plan S: What’s different?</a:t>
            </a:r>
          </a:p>
        </p:txBody>
      </p:sp>
      <p:sp>
        <p:nvSpPr>
          <p:cNvPr id="4" name="TextBox 3">
            <a:extLst>
              <a:ext uri="{FF2B5EF4-FFF2-40B4-BE49-F238E27FC236}">
                <a16:creationId xmlns:a16="http://schemas.microsoft.com/office/drawing/2014/main" id="{F120E27D-4D8B-4E15-B068-76212CAC0ED5}"/>
              </a:ext>
            </a:extLst>
          </p:cNvPr>
          <p:cNvSpPr txBox="1"/>
          <p:nvPr/>
        </p:nvSpPr>
        <p:spPr>
          <a:xfrm>
            <a:off x="920724" y="1024538"/>
            <a:ext cx="8941738" cy="156966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IE" sz="2000" dirty="0"/>
              <a:t>Immediate access/Zero embargo</a:t>
            </a:r>
          </a:p>
          <a:p>
            <a:pPr marL="285750" indent="-285750">
              <a:buFont typeface="Arial" panose="020B0604020202020204" pitchFamily="34" charset="0"/>
              <a:buChar char="•"/>
            </a:pPr>
            <a:r>
              <a:rPr lang="en-IE" sz="2000" dirty="0">
                <a:highlight>
                  <a:srgbClr val="FFFF00"/>
                </a:highlight>
              </a:rPr>
              <a:t>Rights Retention by author/institution required &amp; content licensed under CC-BY </a:t>
            </a:r>
            <a:endParaRPr lang="en-IE" sz="2000" dirty="0">
              <a:highlight>
                <a:srgbClr val="FFFF00"/>
              </a:highlight>
              <a:cs typeface="Calibri"/>
            </a:endParaRPr>
          </a:p>
          <a:p>
            <a:pPr marL="285750" indent="-285750">
              <a:buFont typeface="Arial" panose="020B0604020202020204" pitchFamily="34" charset="0"/>
              <a:buChar char="•"/>
            </a:pPr>
            <a:r>
              <a:rPr lang="en-IE" sz="2000" dirty="0"/>
              <a:t>‘Hybrid OA’ not eligible for funding (except through TA/TJ</a:t>
            </a:r>
            <a:r>
              <a:rPr lang="en-IE" dirty="0"/>
              <a:t>)</a:t>
            </a:r>
          </a:p>
          <a:p>
            <a:endParaRPr lang="en-IE" dirty="0"/>
          </a:p>
          <a:p>
            <a:pPr marL="285750" indent="-285750">
              <a:buFont typeface="Arial" panose="020B0604020202020204" pitchFamily="34" charset="0"/>
              <a:buChar char="•"/>
            </a:pPr>
            <a:endParaRPr lang="en-IE" dirty="0"/>
          </a:p>
        </p:txBody>
      </p:sp>
      <p:grpSp>
        <p:nvGrpSpPr>
          <p:cNvPr id="14" name="Group 13">
            <a:extLst>
              <a:ext uri="{FF2B5EF4-FFF2-40B4-BE49-F238E27FC236}">
                <a16:creationId xmlns:a16="http://schemas.microsoft.com/office/drawing/2014/main" id="{2644AC8E-C7C7-4CD7-A631-4C8A08563B9E}"/>
              </a:ext>
            </a:extLst>
          </p:cNvPr>
          <p:cNvGrpSpPr/>
          <p:nvPr/>
        </p:nvGrpSpPr>
        <p:grpSpPr>
          <a:xfrm>
            <a:off x="3215681" y="2148288"/>
            <a:ext cx="6372011" cy="3537104"/>
            <a:chOff x="1162508" y="2744924"/>
            <a:chExt cx="6588035" cy="3708412"/>
          </a:xfrm>
        </p:grpSpPr>
        <p:sp>
          <p:nvSpPr>
            <p:cNvPr id="6" name="Rectangle: Rounded Corners 5">
              <a:extLst>
                <a:ext uri="{FF2B5EF4-FFF2-40B4-BE49-F238E27FC236}">
                  <a16:creationId xmlns:a16="http://schemas.microsoft.com/office/drawing/2014/main" id="{3240E087-13FF-40A5-89DE-6F27BFC4CEE6}"/>
                </a:ext>
              </a:extLst>
            </p:cNvPr>
            <p:cNvSpPr/>
            <p:nvPr/>
          </p:nvSpPr>
          <p:spPr>
            <a:xfrm>
              <a:off x="3412188" y="2744924"/>
              <a:ext cx="20162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Full OA Journal/Platform</a:t>
              </a:r>
            </a:p>
          </p:txBody>
        </p:sp>
        <p:sp>
          <p:nvSpPr>
            <p:cNvPr id="5" name="Callout: Quad Arrow 4">
              <a:extLst>
                <a:ext uri="{FF2B5EF4-FFF2-40B4-BE49-F238E27FC236}">
                  <a16:creationId xmlns:a16="http://schemas.microsoft.com/office/drawing/2014/main" id="{586B3CC8-1C98-4AA1-8869-002CA3347876}"/>
                </a:ext>
              </a:extLst>
            </p:cNvPr>
            <p:cNvSpPr/>
            <p:nvPr/>
          </p:nvSpPr>
          <p:spPr>
            <a:xfrm>
              <a:off x="3419872" y="3789040"/>
              <a:ext cx="1800200" cy="1584176"/>
            </a:xfrm>
            <a:prstGeom prst="quadArrowCallout">
              <a:avLst>
                <a:gd name="adj1" fmla="val 18515"/>
                <a:gd name="adj2" fmla="val 18515"/>
                <a:gd name="adj3" fmla="val 18515"/>
                <a:gd name="adj4" fmla="val 29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B6339DFF-1109-4D18-97ED-2B1DAE350F69}"/>
                </a:ext>
              </a:extLst>
            </p:cNvPr>
            <p:cNvSpPr/>
            <p:nvPr/>
          </p:nvSpPr>
          <p:spPr>
            <a:xfrm>
              <a:off x="3131840" y="4149080"/>
              <a:ext cx="64807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60916585-D42C-4371-B68C-F9360CD6E081}"/>
                </a:ext>
              </a:extLst>
            </p:cNvPr>
            <p:cNvSpPr/>
            <p:nvPr/>
          </p:nvSpPr>
          <p:spPr>
            <a:xfrm>
              <a:off x="2483768" y="4437112"/>
              <a:ext cx="1476164" cy="2880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Rounded Corners 11">
              <a:extLst>
                <a:ext uri="{FF2B5EF4-FFF2-40B4-BE49-F238E27FC236}">
                  <a16:creationId xmlns:a16="http://schemas.microsoft.com/office/drawing/2014/main" id="{93215C52-D82F-4A75-A659-335C2629B42E}"/>
                </a:ext>
              </a:extLst>
            </p:cNvPr>
            <p:cNvSpPr/>
            <p:nvPr/>
          </p:nvSpPr>
          <p:spPr>
            <a:xfrm>
              <a:off x="3455876" y="5589240"/>
              <a:ext cx="20162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Repository with zero embargo</a:t>
              </a:r>
            </a:p>
            <a:p>
              <a:pPr algn="ctr"/>
              <a:r>
                <a:rPr lang="en-IE"/>
                <a:t>(Rights Retention)</a:t>
              </a:r>
            </a:p>
          </p:txBody>
        </p:sp>
        <p:sp>
          <p:nvSpPr>
            <p:cNvPr id="13" name="Rectangle: Rounded Corners 12">
              <a:extLst>
                <a:ext uri="{FF2B5EF4-FFF2-40B4-BE49-F238E27FC236}">
                  <a16:creationId xmlns:a16="http://schemas.microsoft.com/office/drawing/2014/main" id="{E5F4FD1A-C1CC-4C48-81C7-1675B94142D3}"/>
                </a:ext>
              </a:extLst>
            </p:cNvPr>
            <p:cNvSpPr/>
            <p:nvPr/>
          </p:nvSpPr>
          <p:spPr>
            <a:xfrm>
              <a:off x="5480831" y="4030835"/>
              <a:ext cx="2269712" cy="1028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t>Transformative Agreement/Journal (until 2024)</a:t>
              </a:r>
            </a:p>
          </p:txBody>
        </p:sp>
        <p:pic>
          <p:nvPicPr>
            <p:cNvPr id="2052" name="Picture 4">
              <a:extLst>
                <a:ext uri="{FF2B5EF4-FFF2-40B4-BE49-F238E27FC236}">
                  <a16:creationId xmlns:a16="http://schemas.microsoft.com/office/drawing/2014/main" id="{B4F23CCD-E397-4F12-8546-667B3C3D9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508" y="3789040"/>
              <a:ext cx="1270230" cy="1270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Google Shape;55;p13">
            <a:extLst>
              <a:ext uri="{FF2B5EF4-FFF2-40B4-BE49-F238E27FC236}">
                <a16:creationId xmlns:a16="http://schemas.microsoft.com/office/drawing/2014/main" id="{99E72EC8-A7E3-42B3-866A-6E935F2D9ACA}"/>
              </a:ext>
            </a:extLst>
          </p:cNvPr>
          <p:cNvPicPr preferRelativeResize="0"/>
          <p:nvPr/>
        </p:nvPicPr>
        <p:blipFill>
          <a:blip r:embed="rId4">
            <a:alphaModFix/>
          </a:blip>
          <a:stretch>
            <a:fillRect/>
          </a:stretch>
        </p:blipFill>
        <p:spPr>
          <a:xfrm>
            <a:off x="5838333" y="5883216"/>
            <a:ext cx="1503370" cy="864096"/>
          </a:xfrm>
          <a:prstGeom prst="rect">
            <a:avLst/>
          </a:prstGeom>
          <a:noFill/>
          <a:ln>
            <a:noFill/>
          </a:ln>
        </p:spPr>
      </p:pic>
      <p:pic>
        <p:nvPicPr>
          <p:cNvPr id="1026" name="Picture 2" descr="What's up with Horizon Europe? - EuChemS Newsletters">
            <a:extLst>
              <a:ext uri="{FF2B5EF4-FFF2-40B4-BE49-F238E27FC236}">
                <a16:creationId xmlns:a16="http://schemas.microsoft.com/office/drawing/2014/main" id="{ECA37316-B0C4-489F-B5F0-90D70F73A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640" y="5591050"/>
            <a:ext cx="1852801" cy="11590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lcome Trust - Wikipedia">
            <a:extLst>
              <a:ext uri="{FF2B5EF4-FFF2-40B4-BE49-F238E27FC236}">
                <a16:creationId xmlns:a16="http://schemas.microsoft.com/office/drawing/2014/main" id="{3EAF151C-3E13-42F9-9216-3CFA996FDF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7975" y="5591050"/>
            <a:ext cx="1159030" cy="11590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759FA02-0D43-4EBE-943B-0404EC6837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9906" y="107921"/>
            <a:ext cx="3328082" cy="81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881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ia_jV7j_UiLelEc3aPG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VZgbAt4zmESLdWK8p3Jwu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8v1uMbhwUqBihTfOtLt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mbgBeghsEKZeoZ3GJw67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xxKAzhNF1UKNgcvIQj1PG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wGJ6jUI6ki0kxvxGavM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zzvC_1njEKPkoXDg4BC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PdvP_LA4wEa42mylwjwOz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_VnI1UmZ0q0prpeTJvR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SnqCNyWnkSp3bj9WxuZ8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bWDeUXctIUG34VgEu5JhX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4UjofqEKF0Cot6wJpOg70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MTFnt._rUqGTy_BIJz3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rZecDxD4EmaTYYA9el2R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kiWnSv6lwUyHX82g.meM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DM0Kq1270WvEWs9JTOni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vdV.f_6phkeVsGSlxieSi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kaa2dT8FfUmAJT2weO2e9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kdDCEEkxkWEOg12my7Hi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IUO3mf6wUC8w9Xv1FLJK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vHQf.wVF0SrZ2Wg5iGw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TrGiynOik2bNkGpMIRB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9OSb1G.1okuQ52K9kKbp9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FcqHRvTTky4QCPidrc7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j3JycAEJEia.pNQKaVF3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jRJtQ0ZfE2eBifc8GU7k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q227FVqG0mURBSVjxmo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C778B6D23A44BB54EA1AF2B09349C" ma:contentTypeVersion="15" ma:contentTypeDescription="Create a new document." ma:contentTypeScope="" ma:versionID="281e6fc1dec6e879dfcd50bfe4ad45e9">
  <xsd:schema xmlns:xsd="http://www.w3.org/2001/XMLSchema" xmlns:xs="http://www.w3.org/2001/XMLSchema" xmlns:p="http://schemas.microsoft.com/office/2006/metadata/properties" xmlns:ns2="598da4d9-c525-4dd7-8ae0-a4dc72c2edee" xmlns:ns3="13fc3b56-5b65-4748-94da-4cb4343271cb" targetNamespace="http://schemas.microsoft.com/office/2006/metadata/properties" ma:root="true" ma:fieldsID="625e5d9bced90a3fbcb2d2e56c3435df" ns2:_="" ns3:_="">
    <xsd:import namespace="598da4d9-c525-4dd7-8ae0-a4dc72c2edee"/>
    <xsd:import namespace="13fc3b56-5b65-4748-94da-4cb4343271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da4d9-c525-4dd7-8ae0-a4dc72c2ed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fc3b56-5b65-4748-94da-4cb4343271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b417e85-2d5f-4bc6-8cec-9df98854aea4}" ma:internalName="TaxCatchAll" ma:showField="CatchAllData" ma:web="13fc3b56-5b65-4748-94da-4cb4343271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8da4d9-c525-4dd7-8ae0-a4dc72c2edee">
      <Terms xmlns="http://schemas.microsoft.com/office/infopath/2007/PartnerControls"/>
    </lcf76f155ced4ddcb4097134ff3c332f>
    <TaxCatchAll xmlns="13fc3b56-5b65-4748-94da-4cb4343271cb" xsi:nil="true"/>
  </documentManagement>
</p:properties>
</file>

<file path=customXml/itemProps1.xml><?xml version="1.0" encoding="utf-8"?>
<ds:datastoreItem xmlns:ds="http://schemas.openxmlformats.org/officeDocument/2006/customXml" ds:itemID="{F88BE310-8E22-415F-9BDF-58D7C3312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da4d9-c525-4dd7-8ae0-a4dc72c2edee"/>
    <ds:schemaRef ds:uri="13fc3b56-5b65-4748-94da-4cb434327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D209C5-988B-4383-85EF-982D87F46E4E}">
  <ds:schemaRefs>
    <ds:schemaRef ds:uri="http://schemas.microsoft.com/sharepoint/v3/contenttype/forms"/>
  </ds:schemaRefs>
</ds:datastoreItem>
</file>

<file path=customXml/itemProps3.xml><?xml version="1.0" encoding="utf-8"?>
<ds:datastoreItem xmlns:ds="http://schemas.openxmlformats.org/officeDocument/2006/customXml" ds:itemID="{AC134AE1-9F16-4DA3-8653-2599E4268821}">
  <ds:schemaRefs>
    <ds:schemaRef ds:uri="http://www.w3.org/XML/1998/namespace"/>
    <ds:schemaRef ds:uri="http://purl.org/dc/dcmitype/"/>
    <ds:schemaRef ds:uri="http://purl.org/dc/terms/"/>
    <ds:schemaRef ds:uri="598da4d9-c525-4dd7-8ae0-a4dc72c2ede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3fc3b56-5b65-4748-94da-4cb4343271cb"/>
  </ds:schemaRefs>
</ds:datastoreItem>
</file>

<file path=docProps/app.xml><?xml version="1.0" encoding="utf-8"?>
<Properties xmlns="http://schemas.openxmlformats.org/officeDocument/2006/extended-properties" xmlns:vt="http://schemas.openxmlformats.org/officeDocument/2006/docPropsVTypes">
  <TotalTime>905</TotalTime>
  <Words>4024</Words>
  <Application>Microsoft Office PowerPoint</Application>
  <PresentationFormat>Widescreen</PresentationFormat>
  <Paragraphs>385</Paragraphs>
  <Slides>39</Slides>
  <Notes>27</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Office Theme</vt:lpstr>
      <vt:lpstr>office theme</vt:lpstr>
      <vt:lpstr>Office Theme</vt:lpstr>
      <vt:lpstr>Integral</vt:lpstr>
      <vt:lpstr>OPEN RESEARCH  UCC HR Researcher Training</vt:lpstr>
      <vt:lpstr>Research lifecycle – What’s in a name?</vt:lpstr>
      <vt:lpstr> Research lifecycle </vt:lpstr>
      <vt:lpstr>  Research lifecycle - Publishers using ORCID  </vt:lpstr>
      <vt:lpstr>Promote your articles  - Make yourself visible online:</vt:lpstr>
      <vt:lpstr>PowerPoint Presentation</vt:lpstr>
      <vt:lpstr>What is open access?</vt:lpstr>
      <vt:lpstr>PowerPoint Presentation</vt:lpstr>
      <vt:lpstr>PowerPoint Presentation</vt:lpstr>
      <vt:lpstr>Funder's open access policies </vt:lpstr>
      <vt:lpstr>Funder's open access policies </vt:lpstr>
      <vt:lpstr>Funder's open access policies</vt:lpstr>
      <vt:lpstr>Publish your research </vt:lpstr>
      <vt:lpstr>Selecting a Journal</vt:lpstr>
      <vt:lpstr>Analyse search results for your topic in the databases  Eg.  Scopus</vt:lpstr>
      <vt:lpstr>PowerPoint Presentation</vt:lpstr>
      <vt:lpstr>Preparing your article. . things to consider:</vt:lpstr>
      <vt:lpstr>Questionable Publishers &amp; Journals</vt:lpstr>
      <vt:lpstr>So, when you have your paper ready to publish – you have choices . . and obligations</vt:lpstr>
      <vt:lpstr>PowerPoint Presentation</vt:lpstr>
      <vt:lpstr>Routes to open access for UCC researchers:</vt:lpstr>
      <vt:lpstr>Green open access:  Repository Based Open Access</vt:lpstr>
      <vt:lpstr>PowerPoint Presentation</vt:lpstr>
      <vt:lpstr>What about ‘Embargoes’?</vt:lpstr>
      <vt:lpstr>PowerPoint Presentation</vt:lpstr>
      <vt:lpstr>PowerPoint Presentation</vt:lpstr>
      <vt:lpstr>PowerPoint Presentation</vt:lpstr>
      <vt:lpstr>How to Add Materials to CORA</vt:lpstr>
      <vt:lpstr>Funder Publishing Platforms</vt:lpstr>
      <vt:lpstr>Publish your research - licence options:</vt:lpstr>
      <vt:lpstr>Gold Open Access</vt:lpstr>
      <vt:lpstr>PowerPoint Presentation</vt:lpstr>
      <vt:lpstr>2023 IReL Transformative agreements with publishers:</vt:lpstr>
      <vt:lpstr>PowerPoint Presentation</vt:lpstr>
      <vt:lpstr>For UCC authors </vt:lpstr>
      <vt:lpstr>PowerPoint Presentation</vt:lpstr>
      <vt:lpstr>PowerPoint Presentation</vt:lpstr>
      <vt:lpstr> To publish your research contact: </vt:lpstr>
      <vt:lpstr>Questions?</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Publishing</dc:title>
  <dc:creator>O'Doibhlin, Donna</dc:creator>
  <cp:lastModifiedBy>Donna O'Doibhlin</cp:lastModifiedBy>
  <cp:revision>457</cp:revision>
  <cp:lastPrinted>2022-11-15T10:03:07Z</cp:lastPrinted>
  <dcterms:created xsi:type="dcterms:W3CDTF">2022-09-27T15:14:45Z</dcterms:created>
  <dcterms:modified xsi:type="dcterms:W3CDTF">2023-04-21T09:57:19Z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0x010100AACC778B6D23A44BB54EA1AF2B09349C</vt:lpwstr>
  </property>
  <property fmtid="{D5CDD505-2E9C-101B-9397-08002B2CF9AE}" pid="3" name="MediaServiceImageTags">
    <vt:lpwstr/>
  </property>
</Properties>
</file>