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9" r:id="rId5"/>
  </p:sldMasterIdLst>
  <p:notesMasterIdLst>
    <p:notesMasterId r:id="rId16"/>
  </p:notesMasterIdLst>
  <p:sldIdLst>
    <p:sldId id="270" r:id="rId6"/>
    <p:sldId id="276" r:id="rId7"/>
    <p:sldId id="280" r:id="rId8"/>
    <p:sldId id="279" r:id="rId9"/>
    <p:sldId id="284" r:id="rId10"/>
    <p:sldId id="285" r:id="rId11"/>
    <p:sldId id="260" r:id="rId12"/>
    <p:sldId id="277" r:id="rId13"/>
    <p:sldId id="25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3B040-E32A-4B88-A8D5-35123EFF0DEE}" v="5" dt="2023-05-05T09:56:2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DA30-4C33-4E47-BE97-629065CD9349}" type="datetimeFigureOut">
              <a:rPr lang="en-IE"/>
              <a:t>05/05/2023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FD3D4-973E-442F-A78B-B149905525F7}" type="slidenum">
              <a:rPr lang="en-I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875">
              <a:defRPr/>
            </a:pPr>
            <a:fld id="{CC2E738B-D76B-4864-A183-6F4DBC95B6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05875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008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Play until 1.40</a:t>
            </a:r>
          </a:p>
          <a:p>
            <a:r>
              <a:rPr lang="en-US">
                <a:cs typeface="Calibri"/>
              </a:rPr>
              <a:t>This is just one rationale as to WHY get involved in CE. You could look to many different sources to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FD3D4-973E-442F-A78B-B149905525F7}" type="slidenum">
              <a:rPr lang="en-IE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7C46-6846-4ED1-8E59-176F11B29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246EB-CF6D-45F6-9038-1F95CDD2D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7883C-F311-47D8-B7C5-6DC04D47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097D-9CD6-4429-8D43-80FC7CB5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910F-E1C9-462B-AC07-7EBF7904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57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7CB1-8AEB-4DAE-8C80-99FAB94D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74EAE-DE83-49D4-B3A2-613F082B2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1A65-25A6-4BDC-AB27-2BA43F5E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9599D-B241-42F8-9F71-68D85734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846B-A6CE-4B27-BA40-3BA6545F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12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DFCAF-DDEA-4515-9ADF-6A0356F0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A22F-03C6-4FA8-8B87-0479648D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29BE-DC08-451E-B12A-2AF58D9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0DB4-4F61-46B5-A42B-588156A8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EA6C0-F000-4031-AE66-429272AD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35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8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0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57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1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84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60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96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Place Your Picture Here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9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CE2B-C648-42CE-A476-773CE68B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0865-FB8E-4F42-B449-055E9542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BE7E-2FC5-4CD6-AC89-74BC0F6A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72EB-9A89-4605-B3BE-61CA11B4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466A-95E3-4CDD-8C1B-1136BCDC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4666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C377-ED2E-4E23-A5F0-64035D1D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036D-C4AD-4D96-995A-A106B836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00AA-8070-40C5-A476-C2C485BE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0567-7B17-4510-A58E-A591D60B49A1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DA6DE-28BB-4D67-914A-D9521193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A3377-1C84-42A0-9A93-D0A59672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CCB3-5D03-485F-8A01-7CE30E7941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0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2662-0FE8-4B27-96E9-6663F111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3B304-6DD4-4C09-A45E-348289CAE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20D4C-03B7-4FA5-A3E7-A6E9207B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8140-2551-49D5-8AD8-F3FAD434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166B0-DCBA-4E54-B6E6-6277D4F5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83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E66A-6CD9-4ACC-AEC4-808C1554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1523-7DF0-492C-9EC4-63233364A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9550C-91EE-42A3-AEC2-D08ECC9FF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EA51-FBB5-4BDD-B55A-7857D73E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5EF6-D0CD-4D5F-B20A-282E3BE7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09590-17DC-46E7-80B6-3E3C6C73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418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C46C-FA9E-41E1-A522-457CA4BD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FC3A-C672-4369-80D0-D3494385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E6D6-5642-4527-A135-03E45405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C2C0B-FE18-4119-A2E5-1443B783A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BEACF-9DFE-43BF-8B35-7B81D0F5D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655B4-D85D-4218-AE27-D03D3615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DB1E3-DCB1-4480-A69A-DC53F2C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A919E-3E64-4903-B16B-4B2B537F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990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8545-C740-4CA5-8333-38CD17E1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C517-6AB2-4049-B899-EBE3C025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FF144-C5AB-440A-825E-09D840DF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73A88-3D49-4E27-BF38-242FE0CE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6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3BCC5-93A5-45BF-9942-BE5E6983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B1F91-45D5-4A0A-BAC4-76C05805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039E0-9A26-40D7-A60D-11C06EDB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818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78B9-35E2-4E23-B85A-E48968A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B44B-A8DF-404E-8F73-72D2826AA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D68B1-DC28-4DA9-B62A-8B8954645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0F19A-CF1F-46A1-A46D-E2CC4CD3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E4A88-DD8C-4250-B48E-84E45FFD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04EFE-BB69-4BE7-AE99-5EDC6B8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9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AB7B-87E3-4CF7-80AD-1B7C3D5A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FEFE2-7FF4-4D6F-8BA8-580DBAD9E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C0867-E761-40DC-BE93-0C80A567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9BF51-9E6F-4096-A251-8143972E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D1372-0EA7-4979-BF79-75F01889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769BE-8C4E-4447-A6CD-5C2363A5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85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A64FB-10EE-4AD0-BA9D-9C24919E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80AEA-3ADF-4D39-B2FB-AE48FAB62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A13E-2077-41B3-A0AC-3460325D1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8281-6750-4945-801F-83454529B315}" type="datetimeFigureOut">
              <a:rPr lang="en-IE" smtClean="0"/>
              <a:t>05/05/2023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7F19B-D894-4751-B370-09D385B08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189B-6703-462E-B767-A015B8D2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9E2E-0DD0-46BE-A58F-4B152C506A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7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8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73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Oo4cmszRIQ?feature=oembed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PUtrRle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0307D06-4DC3-4374-A330-A8E845170B3D}"/>
              </a:ext>
            </a:extLst>
          </p:cNvPr>
          <p:cNvSpPr/>
          <p:nvPr/>
        </p:nvSpPr>
        <p:spPr>
          <a:xfrm>
            <a:off x="-62554" y="1"/>
            <a:ext cx="12254554" cy="6876210"/>
          </a:xfrm>
          <a:prstGeom prst="rect">
            <a:avLst/>
          </a:prstGeom>
          <a:solidFill>
            <a:srgbClr val="005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90D5E3-BFB4-44FC-B7AE-3DB5D5B8AA27}"/>
              </a:ext>
            </a:extLst>
          </p:cNvPr>
          <p:cNvSpPr/>
          <p:nvPr/>
        </p:nvSpPr>
        <p:spPr>
          <a:xfrm>
            <a:off x="-62554" y="0"/>
            <a:ext cx="6829711" cy="6877039"/>
          </a:xfrm>
          <a:custGeom>
            <a:avLst/>
            <a:gdLst>
              <a:gd name="connsiteX0" fmla="*/ 7073900 w 7073900"/>
              <a:gd name="connsiteY0" fmla="*/ 38100 h 7010400"/>
              <a:gd name="connsiteX1" fmla="*/ 7073900 w 7073900"/>
              <a:gd name="connsiteY1" fmla="*/ 4267200 h 7010400"/>
              <a:gd name="connsiteX2" fmla="*/ 5651500 w 7073900"/>
              <a:gd name="connsiteY2" fmla="*/ 4267200 h 7010400"/>
              <a:gd name="connsiteX3" fmla="*/ 5651500 w 7073900"/>
              <a:gd name="connsiteY3" fmla="*/ 5588000 h 7010400"/>
              <a:gd name="connsiteX4" fmla="*/ 4292600 w 7073900"/>
              <a:gd name="connsiteY4" fmla="*/ 5588000 h 7010400"/>
              <a:gd name="connsiteX5" fmla="*/ 4292600 w 7073900"/>
              <a:gd name="connsiteY5" fmla="*/ 7010400 h 7010400"/>
              <a:gd name="connsiteX6" fmla="*/ 0 w 7073900"/>
              <a:gd name="connsiteY6" fmla="*/ 7010400 h 7010400"/>
              <a:gd name="connsiteX7" fmla="*/ 0 w 7073900"/>
              <a:gd name="connsiteY7" fmla="*/ 0 h 7010400"/>
              <a:gd name="connsiteX8" fmla="*/ 7073900 w 7073900"/>
              <a:gd name="connsiteY8" fmla="*/ 38100 h 7010400"/>
              <a:gd name="connsiteX0" fmla="*/ 7073900 w 7073900"/>
              <a:gd name="connsiteY0" fmla="*/ 4762 h 7010400"/>
              <a:gd name="connsiteX1" fmla="*/ 7073900 w 7073900"/>
              <a:gd name="connsiteY1" fmla="*/ 4267200 h 7010400"/>
              <a:gd name="connsiteX2" fmla="*/ 5651500 w 7073900"/>
              <a:gd name="connsiteY2" fmla="*/ 4267200 h 7010400"/>
              <a:gd name="connsiteX3" fmla="*/ 5651500 w 7073900"/>
              <a:gd name="connsiteY3" fmla="*/ 5588000 h 7010400"/>
              <a:gd name="connsiteX4" fmla="*/ 4292600 w 7073900"/>
              <a:gd name="connsiteY4" fmla="*/ 5588000 h 7010400"/>
              <a:gd name="connsiteX5" fmla="*/ 4292600 w 7073900"/>
              <a:gd name="connsiteY5" fmla="*/ 7010400 h 7010400"/>
              <a:gd name="connsiteX6" fmla="*/ 0 w 7073900"/>
              <a:gd name="connsiteY6" fmla="*/ 7010400 h 7010400"/>
              <a:gd name="connsiteX7" fmla="*/ 0 w 7073900"/>
              <a:gd name="connsiteY7" fmla="*/ 0 h 7010400"/>
              <a:gd name="connsiteX8" fmla="*/ 7073900 w 7073900"/>
              <a:gd name="connsiteY8" fmla="*/ 4762 h 7010400"/>
              <a:gd name="connsiteX0" fmla="*/ 7073900 w 7073900"/>
              <a:gd name="connsiteY0" fmla="*/ 0 h 7015163"/>
              <a:gd name="connsiteX1" fmla="*/ 7073900 w 7073900"/>
              <a:gd name="connsiteY1" fmla="*/ 4271963 h 7015163"/>
              <a:gd name="connsiteX2" fmla="*/ 5651500 w 7073900"/>
              <a:gd name="connsiteY2" fmla="*/ 4271963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66254 w 7073900"/>
              <a:gd name="connsiteY1" fmla="*/ 4075712 h 7015163"/>
              <a:gd name="connsiteX2" fmla="*/ 5651500 w 7073900"/>
              <a:gd name="connsiteY2" fmla="*/ 4271963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66254 w 7073900"/>
              <a:gd name="connsiteY1" fmla="*/ 4075712 h 7015163"/>
              <a:gd name="connsiteX2" fmla="*/ 5674439 w 7073900"/>
              <a:gd name="connsiteY2" fmla="*/ 4083260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66254 w 7073900"/>
              <a:gd name="connsiteY1" fmla="*/ 4045519 h 7015163"/>
              <a:gd name="connsiteX2" fmla="*/ 5674439 w 7073900"/>
              <a:gd name="connsiteY2" fmla="*/ 4083260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66254 w 7073900"/>
              <a:gd name="connsiteY1" fmla="*/ 4045519 h 7015163"/>
              <a:gd name="connsiteX2" fmla="*/ 5674439 w 7073900"/>
              <a:gd name="connsiteY2" fmla="*/ 4000230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66254 w 7073900"/>
              <a:gd name="connsiteY1" fmla="*/ 4045519 h 7015163"/>
              <a:gd name="connsiteX2" fmla="*/ 5693477 w 7073900"/>
              <a:gd name="connsiteY2" fmla="*/ 4237042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70062 w 7073900"/>
              <a:gd name="connsiteY1" fmla="*/ 4244742 h 7015163"/>
              <a:gd name="connsiteX2" fmla="*/ 5693477 w 7073900"/>
              <a:gd name="connsiteY2" fmla="*/ 4237042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70062 w 7073900"/>
              <a:gd name="connsiteY1" fmla="*/ 4244742 h 7015163"/>
              <a:gd name="connsiteX2" fmla="*/ 5689669 w 7073900"/>
              <a:gd name="connsiteY2" fmla="*/ 4244559 h 7015163"/>
              <a:gd name="connsiteX3" fmla="*/ 5651500 w 7073900"/>
              <a:gd name="connsiteY3" fmla="*/ 5592763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70062 w 7073900"/>
              <a:gd name="connsiteY1" fmla="*/ 4244742 h 7015163"/>
              <a:gd name="connsiteX2" fmla="*/ 5689669 w 7073900"/>
              <a:gd name="connsiteY2" fmla="*/ 4244559 h 7015163"/>
              <a:gd name="connsiteX3" fmla="*/ 5689577 w 7073900"/>
              <a:gd name="connsiteY3" fmla="*/ 5619075 h 7015163"/>
              <a:gd name="connsiteX4" fmla="*/ 4292600 w 7073900"/>
              <a:gd name="connsiteY4" fmla="*/ 5592763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15163"/>
              <a:gd name="connsiteX1" fmla="*/ 7070062 w 7073900"/>
              <a:gd name="connsiteY1" fmla="*/ 4244742 h 7015163"/>
              <a:gd name="connsiteX2" fmla="*/ 5689669 w 7073900"/>
              <a:gd name="connsiteY2" fmla="*/ 4244559 h 7015163"/>
              <a:gd name="connsiteX3" fmla="*/ 5689577 w 7073900"/>
              <a:gd name="connsiteY3" fmla="*/ 5619075 h 7015163"/>
              <a:gd name="connsiteX4" fmla="*/ 4315446 w 7073900"/>
              <a:gd name="connsiteY4" fmla="*/ 5619075 h 7015163"/>
              <a:gd name="connsiteX5" fmla="*/ 4292600 w 7073900"/>
              <a:gd name="connsiteY5" fmla="*/ 7015163 h 7015163"/>
              <a:gd name="connsiteX6" fmla="*/ 0 w 7073900"/>
              <a:gd name="connsiteY6" fmla="*/ 7015163 h 7015163"/>
              <a:gd name="connsiteX7" fmla="*/ 0 w 7073900"/>
              <a:gd name="connsiteY7" fmla="*/ 4763 h 7015163"/>
              <a:gd name="connsiteX8" fmla="*/ 7073900 w 7073900"/>
              <a:gd name="connsiteY8" fmla="*/ 0 h 7015163"/>
              <a:gd name="connsiteX0" fmla="*/ 7073900 w 7073900"/>
              <a:gd name="connsiteY0" fmla="*/ 0 h 7026440"/>
              <a:gd name="connsiteX1" fmla="*/ 7070062 w 7073900"/>
              <a:gd name="connsiteY1" fmla="*/ 4244742 h 7026440"/>
              <a:gd name="connsiteX2" fmla="*/ 5689669 w 7073900"/>
              <a:gd name="connsiteY2" fmla="*/ 4244559 h 7026440"/>
              <a:gd name="connsiteX3" fmla="*/ 5689577 w 7073900"/>
              <a:gd name="connsiteY3" fmla="*/ 5619075 h 7026440"/>
              <a:gd name="connsiteX4" fmla="*/ 4315446 w 7073900"/>
              <a:gd name="connsiteY4" fmla="*/ 5619075 h 7026440"/>
              <a:gd name="connsiteX5" fmla="*/ 4315447 w 7073900"/>
              <a:gd name="connsiteY5" fmla="*/ 7026440 h 7026440"/>
              <a:gd name="connsiteX6" fmla="*/ 0 w 7073900"/>
              <a:gd name="connsiteY6" fmla="*/ 7015163 h 7026440"/>
              <a:gd name="connsiteX7" fmla="*/ 0 w 7073900"/>
              <a:gd name="connsiteY7" fmla="*/ 4763 h 7026440"/>
              <a:gd name="connsiteX8" fmla="*/ 7073900 w 7073900"/>
              <a:gd name="connsiteY8" fmla="*/ 0 h 7026440"/>
              <a:gd name="connsiteX0" fmla="*/ 7081516 w 7081516"/>
              <a:gd name="connsiteY0" fmla="*/ 0 h 7026440"/>
              <a:gd name="connsiteX1" fmla="*/ 7077678 w 7081516"/>
              <a:gd name="connsiteY1" fmla="*/ 4244742 h 7026440"/>
              <a:gd name="connsiteX2" fmla="*/ 5697285 w 7081516"/>
              <a:gd name="connsiteY2" fmla="*/ 4244559 h 7026440"/>
              <a:gd name="connsiteX3" fmla="*/ 5697193 w 7081516"/>
              <a:gd name="connsiteY3" fmla="*/ 5619075 h 7026440"/>
              <a:gd name="connsiteX4" fmla="*/ 4323062 w 7081516"/>
              <a:gd name="connsiteY4" fmla="*/ 5619075 h 7026440"/>
              <a:gd name="connsiteX5" fmla="*/ 4323063 w 7081516"/>
              <a:gd name="connsiteY5" fmla="*/ 7026440 h 7026440"/>
              <a:gd name="connsiteX6" fmla="*/ 0 w 7081516"/>
              <a:gd name="connsiteY6" fmla="*/ 7018922 h 7026440"/>
              <a:gd name="connsiteX7" fmla="*/ 7616 w 7081516"/>
              <a:gd name="connsiteY7" fmla="*/ 4763 h 7026440"/>
              <a:gd name="connsiteX8" fmla="*/ 7081516 w 7081516"/>
              <a:gd name="connsiteY8" fmla="*/ 0 h 702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1516" h="7026440">
                <a:moveTo>
                  <a:pt x="7081516" y="0"/>
                </a:moveTo>
                <a:cubicBezTo>
                  <a:pt x="7078967" y="1358571"/>
                  <a:pt x="7080227" y="2886171"/>
                  <a:pt x="7077678" y="4244742"/>
                </a:cubicBezTo>
                <a:lnTo>
                  <a:pt x="5697285" y="4244559"/>
                </a:lnTo>
                <a:cubicBezTo>
                  <a:pt x="5697254" y="4702731"/>
                  <a:pt x="5697224" y="5160903"/>
                  <a:pt x="5697193" y="5619075"/>
                </a:cubicBezTo>
                <a:lnTo>
                  <a:pt x="4323062" y="5619075"/>
                </a:lnTo>
                <a:cubicBezTo>
                  <a:pt x="4323062" y="6088197"/>
                  <a:pt x="4323063" y="6557318"/>
                  <a:pt x="4323063" y="7026440"/>
                </a:cubicBezTo>
                <a:lnTo>
                  <a:pt x="0" y="7018922"/>
                </a:lnTo>
                <a:cubicBezTo>
                  <a:pt x="2539" y="4680869"/>
                  <a:pt x="5077" y="2342816"/>
                  <a:pt x="7616" y="4763"/>
                </a:cubicBezTo>
                <a:lnTo>
                  <a:pt x="70815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66553-9465-4775-BAED-8437A9E5216F}"/>
              </a:ext>
            </a:extLst>
          </p:cNvPr>
          <p:cNvSpPr/>
          <p:nvPr/>
        </p:nvSpPr>
        <p:spPr>
          <a:xfrm>
            <a:off x="4100598" y="4150135"/>
            <a:ext cx="1170000" cy="11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130925-0F96-4941-9B55-C5C6BE793A67}"/>
              </a:ext>
            </a:extLst>
          </p:cNvPr>
          <p:cNvSpPr/>
          <p:nvPr/>
        </p:nvSpPr>
        <p:spPr>
          <a:xfrm rot="5400000">
            <a:off x="107747" y="1493992"/>
            <a:ext cx="1170000" cy="1170000"/>
          </a:xfrm>
          <a:prstGeom prst="rect">
            <a:avLst/>
          </a:prstGeom>
          <a:solidFill>
            <a:srgbClr val="C9C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85A82-7958-4750-82E2-86EC297A4092}"/>
              </a:ext>
            </a:extLst>
          </p:cNvPr>
          <p:cNvSpPr/>
          <p:nvPr/>
        </p:nvSpPr>
        <p:spPr>
          <a:xfrm>
            <a:off x="2773451" y="2824449"/>
            <a:ext cx="1170000" cy="117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313D5B-4CE3-43F8-A603-443874DCF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489" r="19814" b="-489"/>
          <a:stretch/>
        </p:blipFill>
        <p:spPr>
          <a:xfrm>
            <a:off x="107749" y="2824449"/>
            <a:ext cx="2486476" cy="25097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6A890C-F1D9-42B3-BD3D-840CF58DAFA2}"/>
              </a:ext>
            </a:extLst>
          </p:cNvPr>
          <p:cNvGrpSpPr/>
          <p:nvPr/>
        </p:nvGrpSpPr>
        <p:grpSpPr>
          <a:xfrm>
            <a:off x="1438883" y="162895"/>
            <a:ext cx="2502000" cy="2502000"/>
            <a:chOff x="1446632" y="162895"/>
            <a:chExt cx="2502000" cy="250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E248C0-C9FA-4F17-A3BB-1D6242FD09F0}"/>
                </a:ext>
              </a:extLst>
            </p:cNvPr>
            <p:cNvSpPr/>
            <p:nvPr/>
          </p:nvSpPr>
          <p:spPr>
            <a:xfrm>
              <a:off x="1446632" y="162895"/>
              <a:ext cx="2502000" cy="2502000"/>
            </a:xfrm>
            <a:prstGeom prst="rect">
              <a:avLst/>
            </a:prstGeom>
            <a:solidFill>
              <a:srgbClr val="FEC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8" name="Picture 17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485508C2-80D8-4E95-B6AE-053D0324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80" y="1889308"/>
              <a:ext cx="1174905" cy="56012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CD3E79-243A-4777-B378-11FFDEC39C8D}"/>
                </a:ext>
              </a:extLst>
            </p:cNvPr>
            <p:cNvSpPr txBox="1"/>
            <p:nvPr/>
          </p:nvSpPr>
          <p:spPr>
            <a:xfrm>
              <a:off x="1561303" y="622800"/>
              <a:ext cx="2272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Civic</a:t>
              </a:r>
              <a:r>
                <a:rPr kumimoji="0" lang="en-GB" sz="2000" b="1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Community Engagement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AD6A0C-F42B-48A5-90D7-E294A120D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8092" y="651817"/>
              <a:ext cx="1699080" cy="0"/>
            </a:xfrm>
            <a:prstGeom prst="line">
              <a:avLst/>
            </a:prstGeom>
            <a:ln w="12700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A8146A-5949-43ED-9D41-F2C137890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8032" y="1736678"/>
              <a:ext cx="1699200" cy="0"/>
            </a:xfrm>
            <a:prstGeom prst="line">
              <a:avLst/>
            </a:prstGeom>
            <a:ln w="12700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A092006-E076-455C-9D33-A3A3A6C5553E}"/>
              </a:ext>
            </a:extLst>
          </p:cNvPr>
          <p:cNvSpPr/>
          <p:nvPr/>
        </p:nvSpPr>
        <p:spPr>
          <a:xfrm>
            <a:off x="1440669" y="5487906"/>
            <a:ext cx="1170000" cy="1170000"/>
          </a:xfrm>
          <a:prstGeom prst="rect">
            <a:avLst/>
          </a:prstGeom>
          <a:solidFill>
            <a:srgbClr val="E54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B3701FE-9225-4F56-94A9-B16B468735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-318" r="28493" b="318"/>
          <a:stretch/>
        </p:blipFill>
        <p:spPr>
          <a:xfrm>
            <a:off x="4102019" y="162895"/>
            <a:ext cx="2481662" cy="3835524"/>
          </a:xfrm>
          <a:prstGeom prst="rect">
            <a:avLst/>
          </a:prstGeom>
        </p:spPr>
      </p:pic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5F0DA3AA-2D97-4AC3-A32F-BF3950D370BC}"/>
              </a:ext>
            </a:extLst>
          </p:cNvPr>
          <p:cNvSpPr txBox="1">
            <a:spLocks/>
          </p:cNvSpPr>
          <p:nvPr/>
        </p:nvSpPr>
        <p:spPr>
          <a:xfrm>
            <a:off x="4798319" y="5956468"/>
            <a:ext cx="7393259" cy="5965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Impact"/>
              </a:rPr>
              <a:t>Civic Engagement in the Curriculum</a:t>
            </a:r>
            <a:endParaRPr lang="en-U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2D7651-0CFE-43D6-9614-178BDFBB2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3306" r="68625"/>
          <a:stretch/>
        </p:blipFill>
        <p:spPr>
          <a:xfrm>
            <a:off x="2790822" y="4147358"/>
            <a:ext cx="1132249" cy="27105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47FDEF-42A5-446C-B235-F913C084D4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12" r="47836" b="8687"/>
          <a:stretch/>
        </p:blipFill>
        <p:spPr>
          <a:xfrm>
            <a:off x="107747" y="5486925"/>
            <a:ext cx="1168319" cy="11641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A8D356-5D49-4A5B-AFD2-44985044CC10}"/>
              </a:ext>
            </a:extLst>
          </p:cNvPr>
          <p:cNvSpPr txBox="1">
            <a:spLocks/>
          </p:cNvSpPr>
          <p:nvPr/>
        </p:nvSpPr>
        <p:spPr>
          <a:xfrm>
            <a:off x="6096000" y="5099377"/>
            <a:ext cx="5052165" cy="7905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3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B05A-0F0B-67A2-20DD-F979EDE5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Thank you</a:t>
            </a:r>
          </a:p>
          <a:p>
            <a:pPr marL="0" indent="0" algn="ctr">
              <a:buNone/>
            </a:pPr>
            <a:r>
              <a:rPr lang="en-US" sz="3400" dirty="0"/>
              <a:t>ruth.hally@ucc.ie</a:t>
            </a:r>
            <a:endParaRPr lang="en-IE" sz="3400" dirty="0"/>
          </a:p>
        </p:txBody>
      </p:sp>
    </p:spTree>
    <p:extLst>
      <p:ext uri="{BB962C8B-B14F-4D97-AF65-F5344CB8AC3E}">
        <p14:creationId xmlns:p14="http://schemas.microsoft.com/office/powerpoint/2010/main" val="261943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FDAC-1213-46C4-B3D0-6A83A7D9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latin typeface="Calibri"/>
                <a:cs typeface="Calibri"/>
              </a:rPr>
              <a:t>Quick Introduction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34A9-CF0E-416D-9AF2-A3CA3B28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I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IE" dirty="0">
                <a:ea typeface="+mn-lt"/>
                <a:cs typeface="+mn-lt"/>
              </a:rPr>
              <a:t>Dr Ruth Hally</a:t>
            </a:r>
          </a:p>
          <a:p>
            <a:pPr marL="0" indent="0">
              <a:buNone/>
            </a:pPr>
            <a:r>
              <a:rPr lang="en-IE" dirty="0">
                <a:ea typeface="+mn-lt"/>
                <a:cs typeface="+mn-lt"/>
              </a:rPr>
              <a:t>Civic and Community Engaged Learning Officer </a:t>
            </a:r>
          </a:p>
          <a:p>
            <a:pPr marL="0" indent="0">
              <a:buNone/>
            </a:pPr>
            <a:r>
              <a:rPr lang="en-IE" dirty="0">
                <a:ea typeface="+mn-lt"/>
                <a:cs typeface="+mn-lt"/>
              </a:rPr>
              <a:t>CIRTL</a:t>
            </a:r>
            <a:r>
              <a:rPr lang="en-US" dirty="0">
                <a:ea typeface="+mn-lt"/>
                <a:cs typeface="Calibri" panose="020F0502020204030204"/>
              </a:rPr>
              <a:t>, Teaching and Learning Office. </a:t>
            </a:r>
            <a:endParaRPr lang="en-I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06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6BBF54-3A95-289E-DC65-B55242287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806"/>
            <a:ext cx="9627672" cy="6839194"/>
          </a:xfrm>
        </p:spPr>
      </p:pic>
    </p:spTree>
    <p:extLst>
      <p:ext uri="{BB962C8B-B14F-4D97-AF65-F5344CB8AC3E}">
        <p14:creationId xmlns:p14="http://schemas.microsoft.com/office/powerpoint/2010/main" val="388419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FDAC-1213-46C4-B3D0-6A83A7D9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latin typeface="Calibri"/>
                <a:cs typeface="Calibri"/>
              </a:rPr>
              <a:t>Quick Introduction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34A9-CF0E-416D-9AF2-A3CA3B28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IE" dirty="0">
              <a:ea typeface="+mn-lt"/>
              <a:cs typeface="+mn-lt"/>
            </a:endParaRPr>
          </a:p>
          <a:p>
            <a:r>
              <a:rPr lang="en-IE" dirty="0">
                <a:ea typeface="+mn-lt"/>
                <a:cs typeface="+mn-lt"/>
              </a:rPr>
              <a:t>Your name, your research area, and</a:t>
            </a:r>
          </a:p>
          <a:p>
            <a:pPr marL="0" indent="0">
              <a:buNone/>
            </a:pPr>
            <a:endParaRPr lang="en-I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IE" dirty="0">
                <a:ea typeface="+mn-lt"/>
                <a:cs typeface="+mn-lt"/>
              </a:rPr>
              <a:t>What’s your impression/understanding of civic and community engagement?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6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BA167D3-7A8F-2466-022A-FFC188412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26801" r="16915" b="7575"/>
          <a:stretch/>
        </p:blipFill>
        <p:spPr>
          <a:xfrm>
            <a:off x="233308" y="424544"/>
            <a:ext cx="11297015" cy="5725886"/>
          </a:xfrm>
        </p:spPr>
      </p:pic>
    </p:spTree>
    <p:extLst>
      <p:ext uri="{BB962C8B-B14F-4D97-AF65-F5344CB8AC3E}">
        <p14:creationId xmlns:p14="http://schemas.microsoft.com/office/powerpoint/2010/main" val="10276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D6E5-6261-0A73-444E-00F5ECF8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What and Why Civic Engagement in 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H.Ed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?</a:t>
            </a:r>
            <a:endParaRPr lang="en-I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2C45-AB08-DE9F-C9CB-7A002BBC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is on fire…let’s work together</a:t>
            </a:r>
          </a:p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mission (public money, public good)</a:t>
            </a:r>
          </a:p>
          <a:p>
            <a:r>
              <a:rPr lang="en-US" dirty="0"/>
              <a:t>To engage staff and students with critical issues</a:t>
            </a:r>
          </a:p>
          <a:p>
            <a:pPr lvl="1"/>
            <a:r>
              <a:rPr lang="en-US" dirty="0"/>
              <a:t>Action the Sustainable Development Goals and Education for Sustainable Development</a:t>
            </a:r>
          </a:p>
          <a:p>
            <a:pPr marL="0" indent="0">
              <a:buNone/>
            </a:pP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596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2806-A83D-4BE2-BAEA-F2B985A8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4" y="43543"/>
            <a:ext cx="10515600" cy="1325563"/>
          </a:xfrm>
        </p:spPr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What is Community Engaged Learning?</a:t>
            </a:r>
            <a:endParaRPr lang="en-IE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4028-37E0-4837-854B-F20E1D64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>
              <a:cs typeface="Calibri"/>
            </a:endParaRPr>
          </a:p>
          <a:p>
            <a:endParaRPr lang="en-IE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F885E2C7-C0EC-43E1-9D9A-E6F47A2B25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5607" y="1354567"/>
            <a:ext cx="1076324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Examples of CEL</a:t>
            </a:r>
            <a:endParaRPr lang="en-I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1" y="1403594"/>
            <a:ext cx="5105891" cy="3405798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83" y="2864756"/>
            <a:ext cx="5219998" cy="37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6933-8B78-40E2-A287-3EA148D2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Examples of CEL</a:t>
            </a:r>
          </a:p>
        </p:txBody>
      </p:sp>
      <p:pic>
        <p:nvPicPr>
          <p:cNvPr id="4" name="gLPUtrRle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">
      <a:dk1>
        <a:srgbClr val="000000"/>
      </a:dk1>
      <a:lt1>
        <a:sysClr val="window" lastClr="FFFFFF"/>
      </a:lt1>
      <a:dk2>
        <a:srgbClr val="005D9E"/>
      </a:dk2>
      <a:lt2>
        <a:srgbClr val="FFB500"/>
      </a:lt2>
      <a:accent1>
        <a:srgbClr val="BBBCBC"/>
      </a:accent1>
      <a:accent2>
        <a:srgbClr val="7566A0"/>
      </a:accent2>
      <a:accent3>
        <a:srgbClr val="C6893F"/>
      </a:accent3>
      <a:accent4>
        <a:srgbClr val="69B3E7"/>
      </a:accent4>
      <a:accent5>
        <a:srgbClr val="74AA50"/>
      </a:accent5>
      <a:accent6>
        <a:srgbClr val="B46A55"/>
      </a:accent6>
      <a:hlink>
        <a:srgbClr val="FFFFFF"/>
      </a:hlink>
      <a:folHlink>
        <a:srgbClr val="FFFFFF"/>
      </a:folHlink>
    </a:clrScheme>
    <a:fontScheme name="Employability">
      <a:majorFont>
        <a:latin typeface="Impact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B621CB7C6FC4CA5A27EC6E5587F5B" ma:contentTypeVersion="13" ma:contentTypeDescription="Create a new document." ma:contentTypeScope="" ma:versionID="7438626d3bed4fa573b302a303beaa7c">
  <xsd:schema xmlns:xsd="http://www.w3.org/2001/XMLSchema" xmlns:xs="http://www.w3.org/2001/XMLSchema" xmlns:p="http://schemas.microsoft.com/office/2006/metadata/properties" xmlns:ns3="750c6983-ebf0-4095-8fe9-a051c6b95c9e" xmlns:ns4="b509a262-2781-4f8f-b804-6b75f3c1cb4b" targetNamespace="http://schemas.microsoft.com/office/2006/metadata/properties" ma:root="true" ma:fieldsID="771b6267735541d6d0a7f95c1e776e60" ns3:_="" ns4:_="">
    <xsd:import namespace="750c6983-ebf0-4095-8fe9-a051c6b95c9e"/>
    <xsd:import namespace="b509a262-2781-4f8f-b804-6b75f3c1cb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6983-ebf0-4095-8fe9-a051c6b95c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9a262-2781-4f8f-b804-6b75f3c1c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895A63-6E8E-4A78-8BFE-8708DBEB67CA}">
  <ds:schemaRefs>
    <ds:schemaRef ds:uri="750c6983-ebf0-4095-8fe9-a051c6b95c9e"/>
    <ds:schemaRef ds:uri="b509a262-2781-4f8f-b804-6b75f3c1cb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484A34-2D0B-4B39-A854-55AA26B97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F74BB-71E0-46AD-B5D0-B7681E36B7D6}">
  <ds:schemaRefs>
    <ds:schemaRef ds:uri="http://purl.org/dc/dcmitype/"/>
    <ds:schemaRef ds:uri="http://schemas.microsoft.com/office/infopath/2007/PartnerControls"/>
    <ds:schemaRef ds:uri="750c6983-ebf0-4095-8fe9-a051c6b95c9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509a262-2781-4f8f-b804-6b75f3c1cb4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143</Words>
  <Application>Microsoft Office PowerPoint</Application>
  <PresentationFormat>Widescreen</PresentationFormat>
  <Paragraphs>27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Office Theme</vt:lpstr>
      <vt:lpstr>Contents Slide Master</vt:lpstr>
      <vt:lpstr>PowerPoint Presentation</vt:lpstr>
      <vt:lpstr>Quick Introduction</vt:lpstr>
      <vt:lpstr>PowerPoint Presentation</vt:lpstr>
      <vt:lpstr>Quick Introduction</vt:lpstr>
      <vt:lpstr>PowerPoint Presentation</vt:lpstr>
      <vt:lpstr>What and Why Civic Engagement in H.Ed?</vt:lpstr>
      <vt:lpstr>What is Community Engaged Learning?</vt:lpstr>
      <vt:lpstr>Examples of CEL</vt:lpstr>
      <vt:lpstr>Examples of 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Sprint Part 2</dc:title>
  <dc:creator>Hally, Ruth</dc:creator>
  <cp:lastModifiedBy>Ruth Hally</cp:lastModifiedBy>
  <cp:revision>10</cp:revision>
  <dcterms:created xsi:type="dcterms:W3CDTF">2021-04-20T07:49:27Z</dcterms:created>
  <dcterms:modified xsi:type="dcterms:W3CDTF">2023-05-05T10:59:23Z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0x010100264B621CB7C6FC4CA5A27EC6E5587F5B</vt:lpwstr>
  </property>
</Properties>
</file>