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sldIdLst>
    <p:sldId id="273" r:id="rId7"/>
    <p:sldId id="337" r:id="rId8"/>
    <p:sldId id="290" r:id="rId9"/>
    <p:sldId id="289" r:id="rId10"/>
    <p:sldId id="291" r:id="rId11"/>
    <p:sldId id="257" r:id="rId12"/>
    <p:sldId id="258" r:id="rId13"/>
    <p:sldId id="335" r:id="rId14"/>
    <p:sldId id="261" r:id="rId15"/>
    <p:sldId id="371" r:id="rId16"/>
    <p:sldId id="336" r:id="rId17"/>
    <p:sldId id="288" r:id="rId18"/>
    <p:sldId id="322" r:id="rId19"/>
    <p:sldId id="372" r:id="rId20"/>
    <p:sldId id="966" r:id="rId21"/>
    <p:sldId id="256" r:id="rId22"/>
    <p:sldId id="338" r:id="rId23"/>
    <p:sldId id="33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AA382-747A-4ECB-BB91-FD5A308DE820}" v="2" dt="2021-08-27T09:37:4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3" d="100"/>
          <a:sy n="73" d="100"/>
        </p:scale>
        <p:origin x="1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gan, Mary Kate (Human Resources)" userId="c68a251d-9ca6-43c4-885a-c7690a23a336" providerId="ADAL" clId="{585AA382-747A-4ECB-BB91-FD5A308DE820}"/>
    <pc:docChg chg="custSel modSld">
      <pc:chgData name="O'Regan, Mary Kate (Human Resources)" userId="c68a251d-9ca6-43c4-885a-c7690a23a336" providerId="ADAL" clId="{585AA382-747A-4ECB-BB91-FD5A308DE820}" dt="2021-08-27T10:44:05.941" v="37" actId="20577"/>
      <pc:docMkLst>
        <pc:docMk/>
      </pc:docMkLst>
      <pc:sldChg chg="modSp mod">
        <pc:chgData name="O'Regan, Mary Kate (Human Resources)" userId="c68a251d-9ca6-43c4-885a-c7690a23a336" providerId="ADAL" clId="{585AA382-747A-4ECB-BB91-FD5A308DE820}" dt="2021-08-27T10:44:05.941" v="37" actId="20577"/>
        <pc:sldMkLst>
          <pc:docMk/>
          <pc:sldMk cId="107461465" sldId="257"/>
        </pc:sldMkLst>
        <pc:spChg chg="mod">
          <ac:chgData name="O'Regan, Mary Kate (Human Resources)" userId="c68a251d-9ca6-43c4-885a-c7690a23a336" providerId="ADAL" clId="{585AA382-747A-4ECB-BB91-FD5A308DE820}" dt="2021-08-27T10:44:05.941" v="37" actId="20577"/>
          <ac:spMkLst>
            <pc:docMk/>
            <pc:sldMk cId="107461465" sldId="257"/>
            <ac:spMk id="6" creationId="{41710A91-634B-4AE3-AA40-AC73071A245A}"/>
          </ac:spMkLst>
        </pc:spChg>
      </pc:sldChg>
      <pc:sldChg chg="modSp mod">
        <pc:chgData name="O'Regan, Mary Kate (Human Resources)" userId="c68a251d-9ca6-43c4-885a-c7690a23a336" providerId="ADAL" clId="{585AA382-747A-4ECB-BB91-FD5A308DE820}" dt="2021-08-27T10:43:23.231" v="20" actId="20577"/>
        <pc:sldMkLst>
          <pc:docMk/>
          <pc:sldMk cId="157844663" sldId="258"/>
        </pc:sldMkLst>
        <pc:spChg chg="mod">
          <ac:chgData name="O'Regan, Mary Kate (Human Resources)" userId="c68a251d-9ca6-43c4-885a-c7690a23a336" providerId="ADAL" clId="{585AA382-747A-4ECB-BB91-FD5A308DE820}" dt="2021-08-27T10:43:23.231" v="20" actId="20577"/>
          <ac:spMkLst>
            <pc:docMk/>
            <pc:sldMk cId="157844663" sldId="258"/>
            <ac:spMk id="5" creationId="{319DE773-18D9-42B2-BF1A-9C135DDCC623}"/>
          </ac:spMkLst>
        </pc:spChg>
      </pc:sldChg>
      <pc:sldChg chg="modSp mod">
        <pc:chgData name="O'Regan, Mary Kate (Human Resources)" userId="c68a251d-9ca6-43c4-885a-c7690a23a336" providerId="ADAL" clId="{585AA382-747A-4ECB-BB91-FD5A308DE820}" dt="2021-08-27T10:43:34.975" v="30" actId="20577"/>
        <pc:sldMkLst>
          <pc:docMk/>
          <pc:sldMk cId="535505131" sldId="261"/>
        </pc:sldMkLst>
        <pc:spChg chg="mod">
          <ac:chgData name="O'Regan, Mary Kate (Human Resources)" userId="c68a251d-9ca6-43c4-885a-c7690a23a336" providerId="ADAL" clId="{585AA382-747A-4ECB-BB91-FD5A308DE820}" dt="2021-08-27T10:43:34.975" v="30" actId="20577"/>
          <ac:spMkLst>
            <pc:docMk/>
            <pc:sldMk cId="535505131" sldId="261"/>
            <ac:spMk id="5" creationId="{73945334-DF6D-47F1-91D4-8D9C1D6E1482}"/>
          </ac:spMkLst>
        </pc:spChg>
      </pc:sldChg>
      <pc:sldChg chg="modSp mod">
        <pc:chgData name="O'Regan, Mary Kate (Human Resources)" userId="c68a251d-9ca6-43c4-885a-c7690a23a336" providerId="ADAL" clId="{585AA382-747A-4ECB-BB91-FD5A308DE820}" dt="2021-08-27T09:35:36.864" v="13" actId="20577"/>
        <pc:sldMkLst>
          <pc:docMk/>
          <pc:sldMk cId="934677548" sldId="339"/>
        </pc:sldMkLst>
        <pc:spChg chg="mod">
          <ac:chgData name="O'Regan, Mary Kate (Human Resources)" userId="c68a251d-9ca6-43c4-885a-c7690a23a336" providerId="ADAL" clId="{585AA382-747A-4ECB-BB91-FD5A308DE820}" dt="2021-08-27T09:35:36.864" v="13" actId="20577"/>
          <ac:spMkLst>
            <pc:docMk/>
            <pc:sldMk cId="934677548" sldId="339"/>
            <ac:spMk id="3" creationId="{4C1E7E59-1BA6-42D6-B797-AD1FC5D2C46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1004</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2AC3AAEC-E2E2-4FA5-B648-B46CB41425FD}">
      <dgm:prSet custT="1"/>
      <dgm:spPr/>
      <dgm:t>
        <a:bodyPr/>
        <a:lstStyle/>
        <a:p>
          <a:r>
            <a:rPr lang="en-GB" sz="1200" b="1" dirty="0"/>
            <a:t>HR Researcher Conference</a:t>
          </a:r>
        </a:p>
      </dgm:t>
    </dgm:pt>
    <dgm:pt modelId="{A87F952E-190E-4938-AF71-298ECBFEF14F}" type="parTrans" cxnId="{B9B35A3D-123B-465A-805A-791DF6893D38}">
      <dgm:prSet/>
      <dgm:spPr/>
      <dgm:t>
        <a:bodyPr/>
        <a:lstStyle/>
        <a:p>
          <a:endParaRPr lang="en-GB"/>
        </a:p>
      </dgm:t>
    </dgm:pt>
    <dgm:pt modelId="{37BACC37-BCD2-40EF-A163-6A262077AEF7}" type="sibTrans" cxnId="{B9B35A3D-123B-465A-805A-791DF6893D38}">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7"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7"/>
      <dgm:spPr/>
    </dgm:pt>
    <dgm:pt modelId="{12836AD3-15DA-4F5B-9287-4088D8BB78FE}" type="pres">
      <dgm:prSet presAssocID="{6BDCA255-1381-40BC-AD26-4D654BD8697F}" presName="node" presStyleLbl="node1" presStyleIdx="1" presStyleCnt="7"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7"/>
      <dgm:spPr/>
    </dgm:pt>
    <dgm:pt modelId="{84B40335-C67E-413B-9985-A6953D600D65}" type="pres">
      <dgm:prSet presAssocID="{AA986627-43FA-4465-BD4B-19466EBC32A6}" presName="node" presStyleLbl="node1" presStyleIdx="2" presStyleCnt="7"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7"/>
      <dgm:spPr/>
    </dgm:pt>
    <dgm:pt modelId="{510646E2-5CF9-4B11-BF1A-ACEF61E96E9A}" type="pres">
      <dgm:prSet presAssocID="{2AC3AAEC-E2E2-4FA5-B648-B46CB41425FD}" presName="node" presStyleLbl="node1" presStyleIdx="3" presStyleCnt="7" custScaleX="130110" custScaleY="121654">
        <dgm:presLayoutVars>
          <dgm:bulletEnabled val="1"/>
        </dgm:presLayoutVars>
      </dgm:prSet>
      <dgm:spPr/>
    </dgm:pt>
    <dgm:pt modelId="{F9B2EE33-01C2-4F11-AD21-88116FA64C7F}" type="pres">
      <dgm:prSet presAssocID="{2AC3AAEC-E2E2-4FA5-B648-B46CB41425FD}" presName="dummy" presStyleCnt="0"/>
      <dgm:spPr/>
    </dgm:pt>
    <dgm:pt modelId="{82B8FC89-2D05-4844-B50B-10B865F5C140}" type="pres">
      <dgm:prSet presAssocID="{37BACC37-BCD2-40EF-A163-6A262077AEF7}" presName="sibTrans" presStyleLbl="sibTrans2D1" presStyleIdx="3" presStyleCnt="7"/>
      <dgm:spPr/>
    </dgm:pt>
    <dgm:pt modelId="{DDFBF450-6477-458B-93AB-20586F873C0C}" type="pres">
      <dgm:prSet presAssocID="{90223C6F-E425-4A49-A7A8-8FE3D27783B6}" presName="node" presStyleLbl="node1" presStyleIdx="4" presStyleCnt="7"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4" presStyleCnt="7"/>
      <dgm:spPr/>
    </dgm:pt>
    <dgm:pt modelId="{9CAE3452-6CB5-43F5-81FC-772BD8BA2038}" type="pres">
      <dgm:prSet presAssocID="{2BBAB15C-EBF6-4BFD-96C2-F88C0E8CACBB}" presName="node" presStyleLbl="node1" presStyleIdx="5" presStyleCnt="7"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5" presStyleCnt="7"/>
      <dgm:spPr/>
    </dgm:pt>
    <dgm:pt modelId="{A27CCE73-CA26-4527-99FB-B29914FEBF7B}" type="pres">
      <dgm:prSet presAssocID="{35932D53-F2B1-4505-AB67-91A22FE562A0}" presName="node" presStyleLbl="node1" presStyleIdx="6" presStyleCnt="7"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6" presStyleCnt="7"/>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4"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6A638A1C-1ADA-4230-859F-0CFC3AEAD20F}" type="presOf" srcId="{37BACC37-BCD2-40EF-A163-6A262077AEF7}" destId="{82B8FC89-2D05-4844-B50B-10B865F5C140}"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B9B35A3D-123B-465A-805A-791DF6893D38}" srcId="{A87A29CB-B9B2-4F27-B414-484D4F3A5C94}" destId="{2AC3AAEC-E2E2-4FA5-B648-B46CB41425FD}" srcOrd="3" destOrd="0" parTransId="{A87F952E-190E-4938-AF71-298ECBFEF14F}" sibTransId="{37BACC37-BCD2-40EF-A163-6A262077AEF7}"/>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5"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74CA0D6-2AE8-43ED-8CC4-6EE90638F8DB}" type="presOf" srcId="{2AC3AAEC-E2E2-4FA5-B648-B46CB41425FD}" destId="{510646E2-5CF9-4B11-BF1A-ACEF61E96E9A}"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6"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13F779A5-0DF2-4E54-8504-D80AEF39FACC}" type="presParOf" srcId="{F7B603C4-43F5-4437-BFCE-F5DBD59D02F8}" destId="{510646E2-5CF9-4B11-BF1A-ACEF61E96E9A}" srcOrd="10" destOrd="0" presId="urn:microsoft.com/office/officeart/2005/8/layout/radial6"/>
    <dgm:cxn modelId="{B41F6C2A-4FFD-4622-A684-3FEDB9F6C6E2}" type="presParOf" srcId="{F7B603C4-43F5-4437-BFCE-F5DBD59D02F8}" destId="{F9B2EE33-01C2-4F11-AD21-88116FA64C7F}" srcOrd="11" destOrd="0" presId="urn:microsoft.com/office/officeart/2005/8/layout/radial6"/>
    <dgm:cxn modelId="{419EA2E5-B297-4ED2-96E9-C48CB46248FF}" type="presParOf" srcId="{F7B603C4-43F5-4437-BFCE-F5DBD59D02F8}" destId="{82B8FC89-2D05-4844-B50B-10B865F5C140}" srcOrd="12" destOrd="0" presId="urn:microsoft.com/office/officeart/2005/8/layout/radial6"/>
    <dgm:cxn modelId="{D969E989-1F92-48DB-AFEB-2542E2600AF4}" type="presParOf" srcId="{F7B603C4-43F5-4437-BFCE-F5DBD59D02F8}" destId="{DDFBF450-6477-458B-93AB-20586F873C0C}" srcOrd="13" destOrd="0" presId="urn:microsoft.com/office/officeart/2005/8/layout/radial6"/>
    <dgm:cxn modelId="{A4C8FCCA-C441-4576-9DFE-DF64E3733BE6}" type="presParOf" srcId="{F7B603C4-43F5-4437-BFCE-F5DBD59D02F8}" destId="{15051344-6898-4CD6-BF46-5B3488C1F70A}" srcOrd="14" destOrd="0" presId="urn:microsoft.com/office/officeart/2005/8/layout/radial6"/>
    <dgm:cxn modelId="{E409957D-ED18-4EFA-8707-E3075AB42D81}" type="presParOf" srcId="{F7B603C4-43F5-4437-BFCE-F5DBD59D02F8}" destId="{87FC55BC-1897-40C3-AF9B-16D333C96DA1}" srcOrd="15" destOrd="0" presId="urn:microsoft.com/office/officeart/2005/8/layout/radial6"/>
    <dgm:cxn modelId="{EC09B937-BE27-4E74-A5EC-2E7C34CDE833}" type="presParOf" srcId="{F7B603C4-43F5-4437-BFCE-F5DBD59D02F8}" destId="{9CAE3452-6CB5-43F5-81FC-772BD8BA2038}" srcOrd="16" destOrd="0" presId="urn:microsoft.com/office/officeart/2005/8/layout/radial6"/>
    <dgm:cxn modelId="{5CC0D879-BCDB-490F-88E9-53F77B915D2E}" type="presParOf" srcId="{F7B603C4-43F5-4437-BFCE-F5DBD59D02F8}" destId="{B2A17A7E-8137-4592-8EF3-B0E050CF3154}" srcOrd="17" destOrd="0" presId="urn:microsoft.com/office/officeart/2005/8/layout/radial6"/>
    <dgm:cxn modelId="{A8461AC9-F85A-4B34-AAC1-21A4E8E59121}" type="presParOf" srcId="{F7B603C4-43F5-4437-BFCE-F5DBD59D02F8}" destId="{4C97CCA4-6FFF-4832-8BAD-772C326A07F2}" srcOrd="18" destOrd="0" presId="urn:microsoft.com/office/officeart/2005/8/layout/radial6"/>
    <dgm:cxn modelId="{BB6745D7-6005-4D6A-9353-DD7758BF2AEA}" type="presParOf" srcId="{F7B603C4-43F5-4437-BFCE-F5DBD59D02F8}" destId="{A27CCE73-CA26-4527-99FB-B29914FEBF7B}" srcOrd="19" destOrd="0" presId="urn:microsoft.com/office/officeart/2005/8/layout/radial6"/>
    <dgm:cxn modelId="{BBF44953-0E5D-4BAF-B223-177EEA90B479}" type="presParOf" srcId="{F7B603C4-43F5-4437-BFCE-F5DBD59D02F8}" destId="{46166753-A888-4516-B95C-B08A7609D166}" srcOrd="20" destOrd="0" presId="urn:microsoft.com/office/officeart/2005/8/layout/radial6"/>
    <dgm:cxn modelId="{5FD4F989-7E94-4FFB-930E-ADBA0BBBB139}" type="presParOf" srcId="{F7B603C4-43F5-4437-BFCE-F5DBD59D02F8}" destId="{4EC0FDA1-A85D-48BB-8290-B5F860ED9AA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a:t>
          </a:r>
          <a:r>
            <a:rPr lang="en-US" dirty="0" err="1"/>
            <a:t>Programme</a:t>
          </a:r>
          <a:r>
            <a:rPr lang="en-US" dirty="0"/>
            <a:t>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br>
            <a:rPr lang="en-US" dirty="0"/>
          </a:br>
          <a:endParaRPr lang="en-US" dirty="0"/>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6">
        <dgm:presLayoutVars>
          <dgm:chMax val="0"/>
          <dgm:chPref val="0"/>
        </dgm:presLayoutVars>
      </dgm:prSet>
      <dgm:spPr/>
    </dgm:pt>
    <dgm:pt modelId="{356E000D-F109-45EB-B501-4B78AA5C433C}" type="pres">
      <dgm:prSet presAssocID="{59A0B26A-2973-451B-9ADA-6468D9C1A82E}" presName="parTx" presStyleLbl="alignNode1" presStyleIdx="0" presStyleCnt="6">
        <dgm:presLayoutVars>
          <dgm:chMax val="0"/>
          <dgm:chPref val="0"/>
          <dgm:bulletEnabled val="1"/>
        </dgm:presLayoutVars>
      </dgm:prSet>
      <dgm:spPr/>
    </dgm:pt>
    <dgm:pt modelId="{690A1E60-14A3-48E2-969A-2D37B614EB37}" type="pres">
      <dgm:prSet presAssocID="{59A0B26A-2973-451B-9ADA-6468D9C1A82E}" presName="desTx" presStyleLbl="revTx" presStyleIdx="0" presStyleCnt="6">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6">
        <dgm:presLayoutVars>
          <dgm:chMax val="0"/>
          <dgm:chPref val="0"/>
        </dgm:presLayoutVars>
      </dgm:prSet>
      <dgm:spPr/>
    </dgm:pt>
    <dgm:pt modelId="{E71F2D5D-B2F9-4DA3-A66A-9C6CCF024E35}" type="pres">
      <dgm:prSet presAssocID="{8159643A-818D-4545-AFE5-29FC064B1AAA}" presName="parTx" presStyleLbl="alignNode1" presStyleIdx="1" presStyleCnt="6">
        <dgm:presLayoutVars>
          <dgm:chMax val="0"/>
          <dgm:chPref val="0"/>
          <dgm:bulletEnabled val="1"/>
        </dgm:presLayoutVars>
      </dgm:prSet>
      <dgm:spPr/>
    </dgm:pt>
    <dgm:pt modelId="{76F87B8F-7B70-4B8F-BD86-BC83CD9F0297}" type="pres">
      <dgm:prSet presAssocID="{8159643A-818D-4545-AFE5-29FC064B1AAA}" presName="desTx" presStyleLbl="revTx" presStyleIdx="1" presStyleCnt="6">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6">
        <dgm:presLayoutVars>
          <dgm:chMax val="0"/>
          <dgm:chPref val="0"/>
        </dgm:presLayoutVars>
      </dgm:prSet>
      <dgm:spPr/>
    </dgm:pt>
    <dgm:pt modelId="{FCBE03BB-10EF-463F-ADE9-2490921E2F01}" type="pres">
      <dgm:prSet presAssocID="{11173297-B697-4A11-9EAC-E45317C547A3}" presName="parTx" presStyleLbl="alignNode1" presStyleIdx="2" presStyleCnt="6">
        <dgm:presLayoutVars>
          <dgm:chMax val="0"/>
          <dgm:chPref val="0"/>
          <dgm:bulletEnabled val="1"/>
        </dgm:presLayoutVars>
      </dgm:prSet>
      <dgm:spPr/>
    </dgm:pt>
    <dgm:pt modelId="{499DECC5-47AF-4CB1-BCD3-F288444FFD05}" type="pres">
      <dgm:prSet presAssocID="{11173297-B697-4A11-9EAC-E45317C547A3}" presName="desTx" presStyleLbl="revTx" presStyleIdx="2" presStyleCnt="6">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6">
        <dgm:presLayoutVars>
          <dgm:chMax val="0"/>
          <dgm:chPref val="0"/>
        </dgm:presLayoutVars>
      </dgm:prSet>
      <dgm:spPr/>
    </dgm:pt>
    <dgm:pt modelId="{8CE5514B-799A-4B97-A4CE-949CED117359}" type="pres">
      <dgm:prSet presAssocID="{D59A6E49-80F2-47F2-A3F1-A7D3C1042B7A}" presName="parTx" presStyleLbl="alignNode1" presStyleIdx="3" presStyleCnt="6">
        <dgm:presLayoutVars>
          <dgm:chMax val="0"/>
          <dgm:chPref val="0"/>
          <dgm:bulletEnabled val="1"/>
        </dgm:presLayoutVars>
      </dgm:prSet>
      <dgm:spPr/>
    </dgm:pt>
    <dgm:pt modelId="{26E75E88-EED9-45B9-B2E1-7CF90983F84F}" type="pres">
      <dgm:prSet presAssocID="{D59A6E49-80F2-47F2-A3F1-A7D3C1042B7A}" presName="desTx" presStyleLbl="revTx" presStyleIdx="3" presStyleCnt="6">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6">
        <dgm:presLayoutVars>
          <dgm:chMax val="0"/>
          <dgm:chPref val="0"/>
        </dgm:presLayoutVars>
      </dgm:prSet>
      <dgm:spPr/>
    </dgm:pt>
    <dgm:pt modelId="{507DCF5B-980F-4E37-B5EB-2E84D9C6B52F}" type="pres">
      <dgm:prSet presAssocID="{8AE324F7-386D-45A2-868A-242E22B37484}" presName="parTx" presStyleLbl="alignNode1" presStyleIdx="4" presStyleCnt="6">
        <dgm:presLayoutVars>
          <dgm:chMax val="0"/>
          <dgm:chPref val="0"/>
          <dgm:bulletEnabled val="1"/>
        </dgm:presLayoutVars>
      </dgm:prSet>
      <dgm:spPr/>
    </dgm:pt>
    <dgm:pt modelId="{EEA84B30-BE1D-4937-8B3F-F60859618187}" type="pres">
      <dgm:prSet presAssocID="{8AE324F7-386D-45A2-868A-242E22B37484}" presName="desTx" presStyleLbl="revTx" presStyleIdx="4" presStyleCnt="6">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6">
        <dgm:presLayoutVars>
          <dgm:chMax val="0"/>
          <dgm:chPref val="0"/>
        </dgm:presLayoutVars>
      </dgm:prSet>
      <dgm:spPr/>
    </dgm:pt>
    <dgm:pt modelId="{1FE5FEEE-3F5C-41F3-BE12-A6D572CDA40E}" type="pres">
      <dgm:prSet presAssocID="{FC322F84-930C-4CC2-98CA-0802DA69ABB8}" presName="parTx" presStyleLbl="alignNode1" presStyleIdx="5" presStyleCnt="6">
        <dgm:presLayoutVars>
          <dgm:chMax val="0"/>
          <dgm:chPref val="0"/>
          <dgm:bulletEnabled val="1"/>
        </dgm:presLayoutVars>
      </dgm:prSet>
      <dgm:spPr/>
    </dgm:pt>
    <dgm:pt modelId="{78950EC8-7A5C-431C-906D-643649FB33E2}" type="pres">
      <dgm:prSet presAssocID="{FC322F84-930C-4CC2-98CA-0802DA69ABB8}" presName="desTx" presStyleLbl="revTx" presStyleIdx="5" presStyleCnt="6">
        <dgm:presLayoutVars>
          <dgm:chMax val="0"/>
          <dgm:chPref val="0"/>
          <dgm:bulletEnabled val="1"/>
        </dgm:presLayoutVars>
      </dgm:prSet>
      <dgm:spPr/>
    </dgm:pt>
    <dgm:pt modelId="{4F945DC0-064D-4C7E-BFC5-4FEF15A2AD2B}" type="pres">
      <dgm:prSet presAssocID="{FC322F84-930C-4CC2-98CA-0802DA69ABB8}"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156682" y="451326"/>
          <a:ext cx="4074967" cy="4074967"/>
        </a:xfrm>
        <a:prstGeom prst="blockArc">
          <a:avLst>
            <a:gd name="adj1" fmla="val 13114243"/>
            <a:gd name="adj2" fmla="val 16184833"/>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156666" y="451345"/>
          <a:ext cx="4074967" cy="4074967"/>
        </a:xfrm>
        <a:prstGeom prst="blockArc">
          <a:avLst>
            <a:gd name="adj1" fmla="val 10028571"/>
            <a:gd name="adj2" fmla="val 13114286"/>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156666" y="451345"/>
          <a:ext cx="4074967" cy="4074967"/>
        </a:xfrm>
        <a:prstGeom prst="blockArc">
          <a:avLst>
            <a:gd name="adj1" fmla="val 6942857"/>
            <a:gd name="adj2" fmla="val 10028571"/>
            <a:gd name="adj3" fmla="val 389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8FC89-2D05-4844-B50B-10B865F5C140}">
      <dsp:nvSpPr>
        <dsp:cNvPr id="0" name=""/>
        <dsp:cNvSpPr/>
      </dsp:nvSpPr>
      <dsp:spPr>
        <a:xfrm>
          <a:off x="1156666" y="451345"/>
          <a:ext cx="4074967" cy="4074967"/>
        </a:xfrm>
        <a:prstGeom prst="blockArc">
          <a:avLst>
            <a:gd name="adj1" fmla="val 3857143"/>
            <a:gd name="adj2" fmla="val 6942857"/>
            <a:gd name="adj3" fmla="val 38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156666" y="451345"/>
          <a:ext cx="4074967" cy="4074967"/>
        </a:xfrm>
        <a:prstGeom prst="blockArc">
          <a:avLst>
            <a:gd name="adj1" fmla="val 771429"/>
            <a:gd name="adj2" fmla="val 3857143"/>
            <a:gd name="adj3" fmla="val 38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156666" y="451345"/>
          <a:ext cx="4074967" cy="4074967"/>
        </a:xfrm>
        <a:prstGeom prst="blockArc">
          <a:avLst>
            <a:gd name="adj1" fmla="val 19285714"/>
            <a:gd name="adj2" fmla="val 771429"/>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156651" y="451326"/>
          <a:ext cx="4074967" cy="4074967"/>
        </a:xfrm>
        <a:prstGeom prst="blockArc">
          <a:avLst>
            <a:gd name="adj1" fmla="val 16184886"/>
            <a:gd name="adj2" fmla="val 19285757"/>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407658" y="1702337"/>
          <a:ext cx="1572983" cy="15729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1004</a:t>
          </a:r>
        </a:p>
        <a:p>
          <a:pPr marL="0" lvl="0" indent="0" algn="ctr" defTabSz="933450">
            <a:lnSpc>
              <a:spcPct val="90000"/>
            </a:lnSpc>
            <a:spcBef>
              <a:spcPct val="0"/>
            </a:spcBef>
            <a:spcAft>
              <a:spcPct val="35000"/>
            </a:spcAft>
            <a:buNone/>
          </a:pPr>
          <a:r>
            <a:rPr lang="en-IE" sz="2100" b="1" kern="1200" dirty="0"/>
            <a:t>Research Staff</a:t>
          </a:r>
          <a:endParaRPr lang="en-GB" sz="2100" b="1" kern="1200" dirty="0"/>
        </a:p>
      </dsp:txBody>
      <dsp:txXfrm>
        <a:off x="2638016" y="1932695"/>
        <a:ext cx="1112267" cy="1112267"/>
      </dsp:txXfrm>
    </dsp:sp>
    <dsp:sp modelId="{467EF687-0426-4E31-8BC4-0B8C8BFE61C3}">
      <dsp:nvSpPr>
        <dsp:cNvPr id="0" name=""/>
        <dsp:cNvSpPr/>
      </dsp:nvSpPr>
      <dsp:spPr>
        <a:xfrm>
          <a:off x="2262342" y="-59559"/>
          <a:ext cx="1846018" cy="110108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532685" y="101692"/>
        <a:ext cx="1305332" cy="778586"/>
      </dsp:txXfrm>
    </dsp:sp>
    <dsp:sp modelId="{12836AD3-15DA-4F5B-9287-4088D8BB78FE}">
      <dsp:nvSpPr>
        <dsp:cNvPr id="0" name=""/>
        <dsp:cNvSpPr/>
      </dsp:nvSpPr>
      <dsp:spPr>
        <a:xfrm>
          <a:off x="3965453" y="723331"/>
          <a:ext cx="1581350" cy="1039724"/>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97036" y="875595"/>
        <a:ext cx="1118184" cy="735196"/>
      </dsp:txXfrm>
    </dsp:sp>
    <dsp:sp modelId="{84B40335-C67E-413B-9985-A6953D600D65}">
      <dsp:nvSpPr>
        <dsp:cNvPr id="0" name=""/>
        <dsp:cNvSpPr/>
      </dsp:nvSpPr>
      <dsp:spPr>
        <a:xfrm>
          <a:off x="4428201" y="2308083"/>
          <a:ext cx="1427406" cy="125061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kern="1200" dirty="0"/>
            <a:t>Professional Skills for Research Leaders</a:t>
          </a:r>
          <a:endParaRPr lang="en-GB" sz="1400" b="1" kern="1200" dirty="0"/>
        </a:p>
      </dsp:txBody>
      <dsp:txXfrm>
        <a:off x="4637240" y="2491231"/>
        <a:ext cx="1009328" cy="884320"/>
      </dsp:txXfrm>
    </dsp:sp>
    <dsp:sp modelId="{510646E2-5CF9-4B11-BF1A-ACEF61E96E9A}">
      <dsp:nvSpPr>
        <dsp:cNvPr id="0" name=""/>
        <dsp:cNvSpPr/>
      </dsp:nvSpPr>
      <dsp:spPr>
        <a:xfrm>
          <a:off x="3344669" y="3619066"/>
          <a:ext cx="1432626" cy="133951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HR Researcher Conference</a:t>
          </a:r>
        </a:p>
      </dsp:txBody>
      <dsp:txXfrm>
        <a:off x="3554472" y="3815234"/>
        <a:ext cx="1013020" cy="947181"/>
      </dsp:txXfrm>
    </dsp:sp>
    <dsp:sp modelId="{DDFBF450-6477-458B-93AB-20586F873C0C}">
      <dsp:nvSpPr>
        <dsp:cNvPr id="0" name=""/>
        <dsp:cNvSpPr/>
      </dsp:nvSpPr>
      <dsp:spPr>
        <a:xfrm>
          <a:off x="1538977" y="3621664"/>
          <a:ext cx="1576681" cy="1334320"/>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1769877" y="3817071"/>
        <a:ext cx="1114881" cy="943506"/>
      </dsp:txXfrm>
    </dsp:sp>
    <dsp:sp modelId="{9CAE3452-6CB5-43F5-81FC-772BD8BA2038}">
      <dsp:nvSpPr>
        <dsp:cNvPr id="0" name=""/>
        <dsp:cNvSpPr/>
      </dsp:nvSpPr>
      <dsp:spPr>
        <a:xfrm>
          <a:off x="411842" y="2382847"/>
          <a:ext cx="1669106" cy="110108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656277" y="2544098"/>
        <a:ext cx="1180236" cy="778586"/>
      </dsp:txXfrm>
    </dsp:sp>
    <dsp:sp modelId="{A27CCE73-CA26-4527-99FB-B29914FEBF7B}">
      <dsp:nvSpPr>
        <dsp:cNvPr id="0" name=""/>
        <dsp:cNvSpPr/>
      </dsp:nvSpPr>
      <dsp:spPr>
        <a:xfrm>
          <a:off x="848831" y="692649"/>
          <a:ext cx="1566683" cy="110108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1078266" y="853900"/>
        <a:ext cx="1107813" cy="778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78827"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692" y="2479282"/>
          <a:ext cx="1917315"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2692" y="2479282"/>
        <a:ext cx="1845797" cy="572142"/>
      </dsp:txXfrm>
    </dsp:sp>
    <dsp:sp modelId="{690A1E60-14A3-48E2-969A-2D37B614EB37}">
      <dsp:nvSpPr>
        <dsp:cNvPr id="0" name=""/>
        <dsp:cNvSpPr/>
      </dsp:nvSpPr>
      <dsp:spPr>
        <a:xfrm>
          <a:off x="156078"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56078" y="854887"/>
        <a:ext cx="1556860" cy="1094957"/>
      </dsp:txXfrm>
    </dsp:sp>
    <dsp:sp modelId="{CC632145-1148-4956-9088-B915D0D0FD99}">
      <dsp:nvSpPr>
        <dsp:cNvPr id="0" name=""/>
        <dsp:cNvSpPr/>
      </dsp:nvSpPr>
      <dsp:spPr>
        <a:xfrm rot="5400000">
          <a:off x="1042622"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824142" y="2479282"/>
          <a:ext cx="1917315"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967178" y="2479282"/>
        <a:ext cx="1631244" cy="572142"/>
      </dsp:txXfrm>
    </dsp:sp>
    <dsp:sp modelId="{76F87B8F-7B70-4B8F-BD86-BC83CD9F0297}">
      <dsp:nvSpPr>
        <dsp:cNvPr id="0" name=""/>
        <dsp:cNvSpPr/>
      </dsp:nvSpPr>
      <dsp:spPr>
        <a:xfrm>
          <a:off x="19775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977527" y="854887"/>
        <a:ext cx="1556860" cy="1094957"/>
      </dsp:txXfrm>
    </dsp:sp>
    <dsp:sp modelId="{5C7AB7EB-E74C-4AF9-873D-5493F7962F03}">
      <dsp:nvSpPr>
        <dsp:cNvPr id="0" name=""/>
        <dsp:cNvSpPr/>
      </dsp:nvSpPr>
      <dsp:spPr>
        <a:xfrm rot="5400000">
          <a:off x="28640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3645592" y="2479282"/>
          <a:ext cx="1917315"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3788628" y="2479282"/>
        <a:ext cx="1631244" cy="572142"/>
      </dsp:txXfrm>
    </dsp:sp>
    <dsp:sp modelId="{499DECC5-47AF-4CB1-BCD3-F288444FFD05}">
      <dsp:nvSpPr>
        <dsp:cNvPr id="0" name=""/>
        <dsp:cNvSpPr/>
      </dsp:nvSpPr>
      <dsp:spPr>
        <a:xfrm>
          <a:off x="37989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3798977" y="854887"/>
        <a:ext cx="1556860" cy="1094957"/>
      </dsp:txXfrm>
    </dsp:sp>
    <dsp:sp modelId="{D45698BB-B312-4969-9C62-8B658A7BE04B}">
      <dsp:nvSpPr>
        <dsp:cNvPr id="0" name=""/>
        <dsp:cNvSpPr/>
      </dsp:nvSpPr>
      <dsp:spPr>
        <a:xfrm rot="5400000">
          <a:off x="46855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5467042" y="2479282"/>
          <a:ext cx="1917315"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5610078" y="2479282"/>
        <a:ext cx="1631244" cy="572142"/>
      </dsp:txXfrm>
    </dsp:sp>
    <dsp:sp modelId="{26E75E88-EED9-45B9-B2E1-7CF90983F84F}">
      <dsp:nvSpPr>
        <dsp:cNvPr id="0" name=""/>
        <dsp:cNvSpPr/>
      </dsp:nvSpPr>
      <dsp:spPr>
        <a:xfrm>
          <a:off x="56204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5620427" y="854887"/>
        <a:ext cx="1556860" cy="1094957"/>
      </dsp:txXfrm>
    </dsp:sp>
    <dsp:sp modelId="{736EA73E-CF05-45B4-A946-DC09155D617E}">
      <dsp:nvSpPr>
        <dsp:cNvPr id="0" name=""/>
        <dsp:cNvSpPr/>
      </dsp:nvSpPr>
      <dsp:spPr>
        <a:xfrm rot="5400000">
          <a:off x="65069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7288491" y="2479282"/>
          <a:ext cx="1917315"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7431527" y="2479282"/>
        <a:ext cx="1631244" cy="572142"/>
      </dsp:txXfrm>
    </dsp:sp>
    <dsp:sp modelId="{EEA84B30-BE1D-4937-8B3F-F60859618187}">
      <dsp:nvSpPr>
        <dsp:cNvPr id="0" name=""/>
        <dsp:cNvSpPr/>
      </dsp:nvSpPr>
      <dsp:spPr>
        <a:xfrm>
          <a:off x="74418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a:t>
          </a:r>
          <a:r>
            <a:rPr lang="en-US" sz="1300" kern="1200" dirty="0" err="1"/>
            <a:t>Programme</a:t>
          </a:r>
          <a:r>
            <a:rPr lang="en-US" sz="1300" kern="1200" dirty="0"/>
            <a:t> launched</a:t>
          </a:r>
        </a:p>
      </dsp:txBody>
      <dsp:txXfrm>
        <a:off x="7441877" y="854887"/>
        <a:ext cx="1556860" cy="1094957"/>
      </dsp:txXfrm>
    </dsp:sp>
    <dsp:sp modelId="{9FEEB124-18C7-4748-9906-F254ECDF07C4}">
      <dsp:nvSpPr>
        <dsp:cNvPr id="0" name=""/>
        <dsp:cNvSpPr/>
      </dsp:nvSpPr>
      <dsp:spPr>
        <a:xfrm rot="5400000">
          <a:off x="83284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9109941" y="2479282"/>
          <a:ext cx="1917315"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br>
            <a:rPr lang="en-US" sz="1300" kern="1200" dirty="0"/>
          </a:br>
          <a:endParaRPr lang="en-US" sz="1300" kern="1200" dirty="0"/>
        </a:p>
      </dsp:txBody>
      <dsp:txXfrm>
        <a:off x="9252977" y="2479282"/>
        <a:ext cx="1631244" cy="572142"/>
      </dsp:txXfrm>
    </dsp:sp>
    <dsp:sp modelId="{78950EC8-7A5C-431C-906D-643649FB33E2}">
      <dsp:nvSpPr>
        <dsp:cNvPr id="0" name=""/>
        <dsp:cNvSpPr/>
      </dsp:nvSpPr>
      <dsp:spPr>
        <a:xfrm>
          <a:off x="9263326"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531EF-53F4-421F-9E56-07D603F5AD84}" type="datetimeFigureOut">
              <a:rPr lang="en-IE" smtClean="0"/>
              <a:t>27/08/2021</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DB511-B0E2-43CD-9C0B-1A0621AF8522}" type="datetimeFigureOut">
              <a:rPr lang="en-IE" smtClean="0"/>
              <a:t>27/08/2021</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mailto:B.Higgs@ucc.ie" TargetMode="External"/><Relationship Id="rId7" Type="http://schemas.openxmlformats.org/officeDocument/2006/relationships/image" Target="../media/image14.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t.cotter@ucc.ie" TargetMode="External"/><Relationship Id="rId4" Type="http://schemas.openxmlformats.org/officeDocument/2006/relationships/hyperlink" Target="mailto:g.burnell@ucc.i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l.mcsweeney@ucc.ie" TargetMode="External"/><Relationship Id="rId7" Type="http://schemas.openxmlformats.org/officeDocument/2006/relationships/image" Target="../media/image1.png"/><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6" Type="http://schemas.openxmlformats.org/officeDocument/2006/relationships/hyperlink" Target="mailto:louisaoreilly@ucc.ie" TargetMode="External"/><Relationship Id="rId5" Type="http://schemas.openxmlformats.org/officeDocument/2006/relationships/hyperlink" Target="mailto:katarzyna.wloch@ucc.ie" TargetMode="External"/><Relationship Id="rId4" Type="http://schemas.openxmlformats.org/officeDocument/2006/relationships/hyperlink" Target="mailto:Niamh.buckley@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126" y="1419225"/>
            <a:ext cx="4320227" cy="2395117"/>
          </a:xfrm>
        </p:spPr>
        <p:txBody>
          <a:bodyPr>
            <a:normAutofit/>
          </a:bodyPr>
          <a:lstStyle/>
          <a:p>
            <a:r>
              <a:rPr lang="en-US" sz="4000">
                <a:solidFill>
                  <a:srgbClr val="FFFFFF"/>
                </a:solidFill>
              </a:rPr>
              <a:t>Research Staff orientation</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126" y="3824577"/>
            <a:ext cx="4320228" cy="1614198"/>
          </a:xfrm>
        </p:spPr>
        <p:txBody>
          <a:bodyPr>
            <a:normAutofit/>
          </a:bodyPr>
          <a:lstStyle/>
          <a:p>
            <a:r>
              <a:rPr lang="en-US" sz="1800" dirty="0">
                <a:solidFill>
                  <a:srgbClr val="FFFFFF">
                    <a:alpha val="75000"/>
                  </a:srgbClr>
                </a:solidFill>
              </a:rPr>
              <a:t>Mary </a:t>
            </a:r>
            <a:r>
              <a:rPr lang="en-US" sz="1800">
                <a:solidFill>
                  <a:srgbClr val="FFFFFF">
                    <a:alpha val="75000"/>
                  </a:srgbClr>
                </a:solidFill>
              </a:rPr>
              <a:t>o’regan</a:t>
            </a:r>
            <a:endParaRPr lang="en-US" sz="1800" dirty="0">
              <a:solidFill>
                <a:srgbClr val="FFFFFF">
                  <a:alpha val="75000"/>
                </a:srgbClr>
              </a:solidFill>
            </a:endParaRPr>
          </a:p>
          <a:p>
            <a:r>
              <a:rPr lang="en-US" sz="1800" dirty="0">
                <a:solidFill>
                  <a:srgbClr val="FFFFFF">
                    <a:alpha val="75000"/>
                  </a:srgbClr>
                </a:solidFill>
              </a:rPr>
              <a:t>Human resources </a:t>
            </a:r>
            <a:r>
              <a:rPr lang="en-US" sz="1800">
                <a:solidFill>
                  <a:srgbClr val="FFFFFF">
                    <a:alpha val="75000"/>
                  </a:srgbClr>
                </a:solidFill>
              </a:rPr>
              <a:t>ucc</a:t>
            </a:r>
            <a:endParaRPr lang="en-US" sz="1800" dirty="0">
              <a:solidFill>
                <a:srgbClr val="FFFFFF">
                  <a:alpha val="75000"/>
                </a:srgbClr>
              </a:solidFill>
            </a:endParaRPr>
          </a:p>
        </p:txBody>
      </p:sp>
      <p:pic>
        <p:nvPicPr>
          <p:cNvPr id="5" name="Picture 4">
            <a:extLst>
              <a:ext uri="{FF2B5EF4-FFF2-40B4-BE49-F238E27FC236}">
                <a16:creationId xmlns:a16="http://schemas.microsoft.com/office/drawing/2014/main" id="{C1ABCBC8-ABAF-4FA0-8375-E61CACF2926F}"/>
              </a:ext>
            </a:extLst>
          </p:cNvPr>
          <p:cNvPicPr>
            <a:picLocks noChangeAspect="1"/>
          </p:cNvPicPr>
          <p:nvPr/>
        </p:nvPicPr>
        <p:blipFill>
          <a:blip r:embed="rId2"/>
          <a:stretch>
            <a:fillRect/>
          </a:stretch>
        </p:blipFill>
        <p:spPr>
          <a:xfrm>
            <a:off x="5835849" y="609500"/>
            <a:ext cx="5710061" cy="2723259"/>
          </a:xfrm>
          <a:prstGeom prst="rect">
            <a:avLst/>
          </a:prstGeom>
        </p:spPr>
      </p:pic>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910041" y="3640668"/>
            <a:ext cx="3536845" cy="2749898"/>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993544682"/>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Seven years ago UCC had none of these offerings</a:t>
            </a:r>
            <a:endParaRPr lang="en-GB"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5334383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9901645" y="3078275"/>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Tree>
    <p:extLst>
      <p:ext uri="{BB962C8B-B14F-4D97-AF65-F5344CB8AC3E}">
        <p14:creationId xmlns:p14="http://schemas.microsoft.com/office/powerpoint/2010/main" val="39660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p:txBody>
          <a:bodyPr>
            <a:normAutofit/>
          </a:bodyPr>
          <a:lstStyle/>
          <a:p>
            <a:pPr>
              <a:defRPr/>
            </a:pPr>
            <a:r>
              <a:rPr lang="en-IE" sz="1800" dirty="0"/>
              <a:t>The Ombudsman provides a confidential and impartial forum where staff can discuss matters which trouble them.</a:t>
            </a:r>
          </a:p>
          <a:p>
            <a:pPr marL="0" indent="0">
              <a:buNone/>
              <a:defRPr/>
            </a:pPr>
            <a:endParaRPr lang="en-IE" sz="1800" dirty="0"/>
          </a:p>
          <a:p>
            <a:pPr>
              <a:defRPr/>
            </a:pPr>
            <a:r>
              <a:rPr lang="en-IE" sz="1800" dirty="0"/>
              <a:t>The Ombudsman can recommend possible courses of action to facilitate solutions and to arrange meetings with those within the University who are tasked with the management of the particular difficulty.</a:t>
            </a:r>
          </a:p>
          <a:p>
            <a:pPr marL="0" indent="0">
              <a:buNone/>
              <a:defRPr/>
            </a:pPr>
            <a:endParaRPr lang="en-IE" sz="1800" dirty="0"/>
          </a:p>
          <a:p>
            <a:pPr>
              <a:defRPr/>
            </a:pPr>
            <a:r>
              <a:rPr lang="en-IE" sz="1800" dirty="0"/>
              <a:t>The Ombudsman will take no action without the full permission of the person who has consulted them.</a:t>
            </a:r>
          </a:p>
          <a:p>
            <a:pPr marL="0" indent="0">
              <a:buNone/>
              <a:defRPr/>
            </a:pPr>
            <a:endParaRPr lang="en-IE" sz="1200" dirty="0"/>
          </a:p>
          <a:p>
            <a:pPr marL="0" indent="0">
              <a:buNone/>
              <a:defRPr/>
            </a:pPr>
            <a:r>
              <a:rPr lang="en-IE" sz="1200" dirty="0"/>
              <a:t>Bettie Higgs </a:t>
            </a:r>
            <a:r>
              <a:rPr lang="en-IE" sz="1200" dirty="0">
                <a:hlinkClick r:id="rId3"/>
              </a:rPr>
              <a:t>B.Higgs@ucc.ie</a:t>
            </a:r>
            <a:r>
              <a:rPr lang="en-IE" sz="1200" dirty="0"/>
              <a:t> Gavin Burnell </a:t>
            </a:r>
            <a:r>
              <a:rPr lang="en-IE" sz="1200" dirty="0">
                <a:hlinkClick r:id="rId4"/>
              </a:rPr>
              <a:t>g.burnell@ucc.ie</a:t>
            </a:r>
            <a:r>
              <a:rPr lang="en-IE" sz="1200" dirty="0"/>
              <a:t>   Tom Cotter </a:t>
            </a:r>
            <a:r>
              <a:rPr lang="en-IE" sz="1200" dirty="0">
                <a:hlinkClick r:id="rId5"/>
              </a:rPr>
              <a:t>t.cotter@ucc.ie</a:t>
            </a:r>
            <a:r>
              <a:rPr lang="en-IE" sz="1200" dirty="0"/>
              <a:t>  </a:t>
            </a:r>
          </a:p>
          <a:p>
            <a:pPr>
              <a:defRPr/>
            </a:pPr>
            <a:endParaRPr lang="en-GB"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7"/>
          <a:stretch>
            <a:fillRect/>
          </a:stretch>
        </p:blipFill>
        <p:spPr>
          <a:xfrm>
            <a:off x="8830540" y="882650"/>
            <a:ext cx="1243692" cy="8474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b="1" u="sng" dirty="0"/>
              <a:t>New Staff </a:t>
            </a:r>
            <a:r>
              <a:rPr lang="en-IE" dirty="0"/>
              <a:t>please email Valerie O'Brien at </a:t>
            </a:r>
            <a:r>
              <a:rPr lang="en-IE" dirty="0">
                <a:hlinkClick r:id="rId2"/>
              </a:rPr>
              <a:t>staffidcards@ucc.ie</a:t>
            </a:r>
            <a:r>
              <a:rPr lang="en-IE" dirty="0"/>
              <a:t>  Val will then send you a link to a form to complete which will allow you to upload your photo.  Val will save it and upload to </a:t>
            </a:r>
            <a:r>
              <a:rPr lang="en-IE" dirty="0" err="1"/>
              <a:t>CoreBadge</a:t>
            </a:r>
            <a:r>
              <a:rPr lang="en-IE" dirty="0"/>
              <a:t> and can then generate a new staff card.  It will be posted out to your home address.</a:t>
            </a:r>
          </a:p>
        </p:txBody>
      </p:sp>
    </p:spTree>
    <p:extLst>
      <p:ext uri="{BB962C8B-B14F-4D97-AF65-F5344CB8AC3E}">
        <p14:creationId xmlns:p14="http://schemas.microsoft.com/office/powerpoint/2010/main" val="405439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Tree>
    <p:extLst>
      <p:ext uri="{BB962C8B-B14F-4D97-AF65-F5344CB8AC3E}">
        <p14:creationId xmlns:p14="http://schemas.microsoft.com/office/powerpoint/2010/main" val="223843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Tree>
    <p:extLst>
      <p:ext uri="{BB962C8B-B14F-4D97-AF65-F5344CB8AC3E}">
        <p14:creationId xmlns:p14="http://schemas.microsoft.com/office/powerpoint/2010/main" val="326990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IE" sz="4000" dirty="0">
                <a:hlinkClick r:id="rId2"/>
              </a:rPr>
              <a:t>Link to UCC RSA web pages</a:t>
            </a:r>
            <a:endParaRPr lang="en-IE" sz="4000" dirty="0"/>
          </a:p>
        </p:txBody>
      </p:sp>
    </p:spTree>
    <p:extLst>
      <p:ext uri="{BB962C8B-B14F-4D97-AF65-F5344CB8AC3E}">
        <p14:creationId xmlns:p14="http://schemas.microsoft.com/office/powerpoint/2010/main" val="16671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F6F8-EED6-4C9E-824D-B7125343CFBA}"/>
              </a:ext>
            </a:extLst>
          </p:cNvPr>
          <p:cNvSpPr>
            <a:spLocks noGrp="1"/>
          </p:cNvSpPr>
          <p:nvPr>
            <p:ph type="title"/>
          </p:nvPr>
        </p:nvSpPr>
        <p:spPr/>
        <p:txBody>
          <a:bodyPr/>
          <a:lstStyle/>
          <a:p>
            <a:r>
              <a:rPr lang="en-IE" dirty="0"/>
              <a:t>Any questions?</a:t>
            </a:r>
          </a:p>
        </p:txBody>
      </p:sp>
      <p:sp>
        <p:nvSpPr>
          <p:cNvPr id="3" name="Content Placeholder 2">
            <a:extLst>
              <a:ext uri="{FF2B5EF4-FFF2-40B4-BE49-F238E27FC236}">
                <a16:creationId xmlns:a16="http://schemas.microsoft.com/office/drawing/2014/main" id="{4C1E7E59-1BA6-42D6-B797-AD1FC5D2C46E}"/>
              </a:ext>
            </a:extLst>
          </p:cNvPr>
          <p:cNvSpPr>
            <a:spLocks noGrp="1"/>
          </p:cNvSpPr>
          <p:nvPr>
            <p:ph idx="1"/>
          </p:nvPr>
        </p:nvSpPr>
        <p:spPr/>
        <p:txBody>
          <a:bodyPr>
            <a:normAutofit/>
          </a:bodyPr>
          <a:lstStyle/>
          <a:p>
            <a:pPr marL="0" indent="0">
              <a:buNone/>
            </a:pPr>
            <a:r>
              <a:rPr lang="en-IE" sz="3600" dirty="0"/>
              <a:t>Up next </a:t>
            </a:r>
          </a:p>
          <a:p>
            <a:r>
              <a:rPr lang="en-IE" sz="3600" dirty="0"/>
              <a:t>Niamh Mundow of the Research Support Services UCC</a:t>
            </a:r>
          </a:p>
          <a:p>
            <a:r>
              <a:rPr lang="en-IE" sz="3600" dirty="0"/>
              <a:t>David Corkery Innovation UCC</a:t>
            </a:r>
          </a:p>
        </p:txBody>
      </p:sp>
    </p:spTree>
    <p:extLst>
      <p:ext uri="{BB962C8B-B14F-4D97-AF65-F5344CB8AC3E}">
        <p14:creationId xmlns:p14="http://schemas.microsoft.com/office/powerpoint/2010/main" val="93467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9EC6EB-20B4-47D9-B377-8AB3F9EDF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E6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2BF8FB-ADC8-48E2-AE53-9FF6DB0C6A92}"/>
              </a:ext>
            </a:extLst>
          </p:cNvPr>
          <p:cNvPicPr>
            <a:picLocks noChangeAspect="1"/>
          </p:cNvPicPr>
          <p:nvPr/>
        </p:nvPicPr>
        <p:blipFill rotWithShape="1">
          <a:blip r:embed="rId2"/>
          <a:srcRect r="1" b="9180"/>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A1D6CD10-98FC-4295-B0E3-77908B8EC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60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Laura McSweeney </a:t>
            </a:r>
            <a:r>
              <a:rPr lang="en-IE" dirty="0">
                <a:hlinkClick r:id="rId3"/>
              </a:rPr>
              <a:t>l.mcsweeney@ucc.ie</a:t>
            </a:r>
            <a:r>
              <a:rPr lang="en-IE" dirty="0"/>
              <a:t> </a:t>
            </a:r>
          </a:p>
          <a:p>
            <a:r>
              <a:rPr lang="en-IE" dirty="0"/>
              <a:t>Niamh Buckley </a:t>
            </a:r>
            <a:r>
              <a:rPr lang="en-IE" dirty="0">
                <a:hlinkClick r:id="rId4"/>
              </a:rPr>
              <a:t>Niamh.buckley@ucc.ie</a:t>
            </a:r>
            <a:r>
              <a:rPr lang="en-IE" dirty="0"/>
              <a:t> </a:t>
            </a:r>
          </a:p>
          <a:p>
            <a:r>
              <a:rPr lang="en-IE" dirty="0"/>
              <a:t>Kasia Wloch </a:t>
            </a:r>
            <a:r>
              <a:rPr lang="en-IE" dirty="0">
                <a:hlinkClick r:id="rId5"/>
              </a:rPr>
              <a:t>katarzyna.wloch@ucc.ie</a:t>
            </a:r>
            <a:r>
              <a:rPr lang="en-IE" dirty="0"/>
              <a:t> </a:t>
            </a:r>
          </a:p>
          <a:p>
            <a:r>
              <a:rPr lang="en-IE" dirty="0"/>
              <a:t>Louisa O’Reilly </a:t>
            </a:r>
            <a:r>
              <a:rPr lang="en-IE" dirty="0">
                <a:hlinkClick r:id="rId6"/>
              </a:rPr>
              <a:t>louisaoreilly@ucc.ie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7"/>
          <a:stretch>
            <a:fillRect/>
          </a:stretch>
        </p:blipFill>
        <p:spPr>
          <a:xfrm>
            <a:off x="8755553" y="5303520"/>
            <a:ext cx="2668590" cy="1272712"/>
          </a:xfrm>
          <a:prstGeom prst="rect">
            <a:avLst/>
          </a:prstGeom>
        </p:spPr>
      </p:pic>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 Career Management Structure </a:t>
            </a:r>
          </a:p>
          <a:p>
            <a:r>
              <a:rPr lang="en-IE" dirty="0"/>
              <a:t> Recruitment</a:t>
            </a:r>
          </a:p>
          <a:p>
            <a:r>
              <a:rPr lang="en-IE" dirty="0"/>
              <a:t> Contract Management </a:t>
            </a:r>
          </a:p>
          <a:p>
            <a:r>
              <a:rPr lang="en-IE" dirty="0"/>
              <a:t> 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8"/>
            <a:ext cx="6798608" cy="1408872"/>
          </a:xfrm>
        </p:spPr>
        <p:txBody>
          <a:bodyPr vert="horz" lIns="91440" tIns="45720" rIns="91440" bIns="45720" rtlCol="0" anchor="t">
            <a:normAutofit/>
          </a:bodyPr>
          <a:lstStyle/>
          <a:p>
            <a:r>
              <a:rPr lang="en-US" sz="2000" kern="1200" cap="all">
                <a:solidFill>
                  <a:schemeClr val="accent1"/>
                </a:solidFill>
                <a:latin typeface="+mn-lt"/>
                <a:ea typeface="+mn-ea"/>
                <a:cs typeface="+mn-cs"/>
                <a:hlinkClick r:id="rId2"/>
              </a:rPr>
              <a:t>https://www.ucc.ie/en/hr/research/</a:t>
            </a:r>
            <a:r>
              <a:rPr lang="en-US" sz="2000" kern="1200" cap="all">
                <a:solidFill>
                  <a:schemeClr val="accent1"/>
                </a:solidFill>
                <a:latin typeface="+mn-lt"/>
                <a:ea typeface="+mn-ea"/>
                <a:cs typeface="+mn-cs"/>
              </a:rPr>
              <a:t> </a:t>
            </a: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Tree>
    <p:extLst>
      <p:ext uri="{BB962C8B-B14F-4D97-AF65-F5344CB8AC3E}">
        <p14:creationId xmlns:p14="http://schemas.microsoft.com/office/powerpoint/2010/main" val="328965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321734"/>
            <a:ext cx="10905066" cy="1135737"/>
          </a:xfrm>
        </p:spPr>
        <p:txBody>
          <a:bodyPr>
            <a:normAutofit/>
          </a:bodyPr>
          <a:lstStyle/>
          <a:p>
            <a:r>
              <a:rPr lang="en-IE" sz="3600" dirty="0"/>
              <a:t>Charter and code : 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0" indent="0">
              <a:buNone/>
            </a:pPr>
            <a:endParaRPr lang="en-IE" sz="2000" dirty="0"/>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endParaRPr lang="en-IE" sz="2000" dirty="0"/>
          </a:p>
          <a:p>
            <a:pPr marL="0" indent="0">
              <a:buNone/>
            </a:pPr>
            <a:r>
              <a:rPr lang="en-IE" sz="2000" dirty="0"/>
              <a:t>Of Researchers in the European Research Area</a:t>
            </a:r>
          </a:p>
          <a:p>
            <a:pPr marL="0" indent="0">
              <a:buNone/>
            </a:pPr>
            <a:endParaRPr lang="en-IE" sz="2000" dirty="0"/>
          </a:p>
        </p:txBody>
      </p:sp>
      <p:pic>
        <p:nvPicPr>
          <p:cNvPr id="4" name="Picture 3">
            <a:extLst>
              <a:ext uri="{FF2B5EF4-FFF2-40B4-BE49-F238E27FC236}">
                <a16:creationId xmlns:a16="http://schemas.microsoft.com/office/drawing/2014/main" id="{DF77B605-7027-4964-BB8C-3F9895FC4A52}"/>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O'Regan August  2021</a:t>
            </a: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46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7" y="321734"/>
            <a:ext cx="10905066" cy="1135737"/>
          </a:xfrm>
        </p:spPr>
        <p:txBody>
          <a:bodyPr>
            <a:normAutofit/>
          </a:bodyPr>
          <a:lstStyle/>
          <a:p>
            <a:r>
              <a:rPr lang="en-IE" sz="360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fontScale="92500"/>
          </a:bodyPr>
          <a:lstStyle/>
          <a:p>
            <a:r>
              <a:rPr lang="en-IE" sz="2000" dirty="0"/>
              <a:t>It applies to Researchers, Employers and Funders</a:t>
            </a:r>
          </a:p>
          <a:p>
            <a:endParaRPr lang="en-IE" sz="2000" dirty="0"/>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Article 32 of the H2020 model grant agreement – </a:t>
            </a:r>
            <a:r>
              <a:rPr lang="en-IE" sz="2000" b="1" u="sng" dirty="0"/>
              <a:t>and</a:t>
            </a:r>
            <a:r>
              <a:rPr lang="en-IE" sz="2000" dirty="0"/>
              <a:t> on Horizon Europe grant agreements</a:t>
            </a:r>
          </a:p>
          <a:p>
            <a:pPr marL="0" indent="0">
              <a:buNone/>
            </a:pPr>
            <a:endParaRPr lang="en-IE" sz="2000" dirty="0"/>
          </a:p>
        </p:txBody>
      </p:sp>
      <p:pic>
        <p:nvPicPr>
          <p:cNvPr id="7" name="Picture 6">
            <a:extLst>
              <a:ext uri="{FF2B5EF4-FFF2-40B4-BE49-F238E27FC236}">
                <a16:creationId xmlns:a16="http://schemas.microsoft.com/office/drawing/2014/main" id="{834CC8E6-C515-439B-BA4B-A1CA6AF56F1D}"/>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O'Regan August  2021</a:t>
            </a: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7</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84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Mary O'Regan June 2021</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pic>
        <p:nvPicPr>
          <p:cNvPr id="9" name="Picture 8" descr="Map&#10;&#10;Description automatically generated">
            <a:extLst>
              <a:ext uri="{FF2B5EF4-FFF2-40B4-BE49-F238E27FC236}">
                <a16:creationId xmlns:a16="http://schemas.microsoft.com/office/drawing/2014/main" id="{8B7FCF07-4F23-42D9-8ECD-583140E4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86" y="391971"/>
            <a:ext cx="6917210" cy="6397068"/>
          </a:xfrm>
          <a:prstGeom prst="rect">
            <a:avLst/>
          </a:prstGeom>
        </p:spPr>
      </p:pic>
    </p:spTree>
    <p:extLst>
      <p:ext uri="{BB962C8B-B14F-4D97-AF65-F5344CB8AC3E}">
        <p14:creationId xmlns:p14="http://schemas.microsoft.com/office/powerpoint/2010/main" val="9281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p>
          <a:p>
            <a:pPr marL="0" indent="0">
              <a:buNone/>
            </a:pP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O'Regan </a:t>
            </a:r>
            <a:r>
              <a:rPr lang="en-IE" cap="none" dirty="0">
                <a:latin typeface="Calibri" panose="020F0502020204030204"/>
              </a:rPr>
              <a:t>August</a:t>
            </a:r>
            <a:r>
              <a:rPr kumimoji="0" lang="en-IE" b="0" i="0" u="none" strike="noStrike" kern="1200" cap="none" spc="0" normalizeH="0" baseline="0" noProof="0" dirty="0">
                <a:ln>
                  <a:noFill/>
                </a:ln>
                <a:effectLst/>
                <a:uLnTx/>
                <a:uFillTx/>
                <a:latin typeface="Calibri" panose="020F0502020204030204"/>
                <a:ea typeface="+mn-ea"/>
                <a:cs typeface="+mn-cs"/>
              </a:rPr>
              <a:t> 2021</a:t>
            </a: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9</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400</TotalTime>
  <Words>740</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Calibri Light</vt:lpstr>
      <vt:lpstr>Franklin Gothic Book</vt:lpstr>
      <vt:lpstr>Franklin Gothic Demi</vt:lpstr>
      <vt:lpstr>Verdana</vt:lpstr>
      <vt:lpstr>Wingdings</vt:lpstr>
      <vt:lpstr>Wingdings 2</vt:lpstr>
      <vt:lpstr>DividendVTI</vt:lpstr>
      <vt:lpstr>Office Theme</vt:lpstr>
      <vt:lpstr>1_Office Theme</vt:lpstr>
      <vt:lpstr>Research Staff orientation</vt:lpstr>
      <vt:lpstr>PowerPoint Presentation</vt:lpstr>
      <vt:lpstr>Who we are</vt:lpstr>
      <vt:lpstr>What we do</vt:lpstr>
      <vt:lpstr>Our hr research website</vt:lpstr>
      <vt:lpstr>Charter and code : What is it?</vt:lpstr>
      <vt:lpstr>Who does it apply to?</vt:lpstr>
      <vt:lpstr>European Union and European Universities</vt:lpstr>
      <vt:lpstr>HR Excellence in Research Award</vt:lpstr>
      <vt:lpstr>Real Examples: Advantages</vt:lpstr>
      <vt:lpstr>UCC Researcher career framework</vt:lpstr>
      <vt:lpstr>A few dates……</vt:lpstr>
      <vt:lpstr>Staff Ombudsman</vt:lpstr>
      <vt:lpstr>Staff id cards</vt:lpstr>
      <vt:lpstr>PowerPoint Presentation</vt:lpstr>
      <vt:lpstr>IFUT -  UCC Branch </vt:lpstr>
      <vt:lpstr>Research Staff Association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O'Regan, Mary Kate (Human Resources)</cp:lastModifiedBy>
  <cp:revision>8</cp:revision>
  <dcterms:created xsi:type="dcterms:W3CDTF">2021-06-15T10:59:46Z</dcterms:created>
  <dcterms:modified xsi:type="dcterms:W3CDTF">2021-08-27T10:44:14Z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