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708" r:id="rId6"/>
  </p:sldMasterIdLst>
  <p:notesMasterIdLst>
    <p:notesMasterId r:id="rId28"/>
  </p:notesMasterIdLst>
  <p:sldIdLst>
    <p:sldId id="262" r:id="rId7"/>
    <p:sldId id="260" r:id="rId8"/>
    <p:sldId id="261" r:id="rId9"/>
    <p:sldId id="287" r:id="rId10"/>
    <p:sldId id="314" r:id="rId11"/>
    <p:sldId id="315" r:id="rId12"/>
    <p:sldId id="288" r:id="rId13"/>
    <p:sldId id="289" r:id="rId14"/>
    <p:sldId id="290" r:id="rId15"/>
    <p:sldId id="291" r:id="rId16"/>
    <p:sldId id="292" r:id="rId17"/>
    <p:sldId id="316" r:id="rId18"/>
    <p:sldId id="293" r:id="rId19"/>
    <p:sldId id="294" r:id="rId20"/>
    <p:sldId id="295" r:id="rId21"/>
    <p:sldId id="298" r:id="rId22"/>
    <p:sldId id="297" r:id="rId23"/>
    <p:sldId id="306" r:id="rId24"/>
    <p:sldId id="309" r:id="rId25"/>
    <p:sldId id="317"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9BE60-0DF8-4800-BC3C-AEED52578126}" v="13" dt="2022-02-24T15:51:55.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59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egan, Mary Kate (Human Resources)" userId="c68a251d-9ca6-43c4-885a-c7690a23a336" providerId="ADAL" clId="{71C9BE60-0DF8-4800-BC3C-AEED52578126}"/>
    <pc:docChg chg="custSel addSld modSld">
      <pc:chgData name="O'Regan, Mary Kate (Human Resources)" userId="c68a251d-9ca6-43c4-885a-c7690a23a336" providerId="ADAL" clId="{71C9BE60-0DF8-4800-BC3C-AEED52578126}" dt="2022-02-24T15:52:05.628" v="119" actId="20577"/>
      <pc:docMkLst>
        <pc:docMk/>
      </pc:docMkLst>
      <pc:sldChg chg="delSp modSp mod modAnim">
        <pc:chgData name="O'Regan, Mary Kate (Human Resources)" userId="c68a251d-9ca6-43c4-885a-c7690a23a336" providerId="ADAL" clId="{71C9BE60-0DF8-4800-BC3C-AEED52578126}" dt="2022-02-24T15:49:59.844" v="89"/>
        <pc:sldMkLst>
          <pc:docMk/>
          <pc:sldMk cId="3356477764" sldId="261"/>
        </pc:sldMkLst>
        <pc:spChg chg="mod">
          <ac:chgData name="O'Regan, Mary Kate (Human Resources)" userId="c68a251d-9ca6-43c4-885a-c7690a23a336" providerId="ADAL" clId="{71C9BE60-0DF8-4800-BC3C-AEED52578126}" dt="2022-02-24T15:49:55.244" v="88" actId="122"/>
          <ac:spMkLst>
            <pc:docMk/>
            <pc:sldMk cId="3356477764" sldId="261"/>
            <ac:spMk id="3" creationId="{00000000-0000-0000-0000-000000000000}"/>
          </ac:spMkLst>
        </pc:spChg>
        <pc:picChg chg="del">
          <ac:chgData name="O'Regan, Mary Kate (Human Resources)" userId="c68a251d-9ca6-43c4-885a-c7690a23a336" providerId="ADAL" clId="{71C9BE60-0DF8-4800-BC3C-AEED52578126}" dt="2022-02-24T15:49:37.405" v="72" actId="21"/>
          <ac:picMkLst>
            <pc:docMk/>
            <pc:sldMk cId="3356477764" sldId="261"/>
            <ac:picMk id="4" creationId="{00000000-0000-0000-0000-000000000000}"/>
          </ac:picMkLst>
        </pc:picChg>
      </pc:sldChg>
      <pc:sldChg chg="modSp mod">
        <pc:chgData name="O'Regan, Mary Kate (Human Resources)" userId="c68a251d-9ca6-43c4-885a-c7690a23a336" providerId="ADAL" clId="{71C9BE60-0DF8-4800-BC3C-AEED52578126}" dt="2022-02-23T16:52:28.204" v="70" actId="27636"/>
        <pc:sldMkLst>
          <pc:docMk/>
          <pc:sldMk cId="1277354902" sldId="262"/>
        </pc:sldMkLst>
        <pc:spChg chg="mod">
          <ac:chgData name="O'Regan, Mary Kate (Human Resources)" userId="c68a251d-9ca6-43c4-885a-c7690a23a336" providerId="ADAL" clId="{71C9BE60-0DF8-4800-BC3C-AEED52578126}" dt="2022-02-23T16:52:28.204" v="70" actId="27636"/>
          <ac:spMkLst>
            <pc:docMk/>
            <pc:sldMk cId="1277354902" sldId="262"/>
            <ac:spMk id="3" creationId="{00000000-0000-0000-0000-000000000000}"/>
          </ac:spMkLst>
        </pc:spChg>
      </pc:sldChg>
      <pc:sldChg chg="modSp mod">
        <pc:chgData name="O'Regan, Mary Kate (Human Resources)" userId="c68a251d-9ca6-43c4-885a-c7690a23a336" providerId="ADAL" clId="{71C9BE60-0DF8-4800-BC3C-AEED52578126}" dt="2022-02-23T16:52:04.032" v="42" actId="20577"/>
        <pc:sldMkLst>
          <pc:docMk/>
          <pc:sldMk cId="3501008325" sldId="286"/>
        </pc:sldMkLst>
        <pc:spChg chg="mod">
          <ac:chgData name="O'Regan, Mary Kate (Human Resources)" userId="c68a251d-9ca6-43c4-885a-c7690a23a336" providerId="ADAL" clId="{71C9BE60-0DF8-4800-BC3C-AEED52578126}" dt="2022-02-23T16:52:04.032" v="42" actId="20577"/>
          <ac:spMkLst>
            <pc:docMk/>
            <pc:sldMk cId="3501008325" sldId="286"/>
            <ac:spMk id="4" creationId="{00000000-0000-0000-0000-000000000000}"/>
          </ac:spMkLst>
        </pc:spChg>
      </pc:sldChg>
      <pc:sldChg chg="modSp mod">
        <pc:chgData name="O'Regan, Mary Kate (Human Resources)" userId="c68a251d-9ca6-43c4-885a-c7690a23a336" providerId="ADAL" clId="{71C9BE60-0DF8-4800-BC3C-AEED52578126}" dt="2022-02-22T17:08:06.647" v="9" actId="20577"/>
        <pc:sldMkLst>
          <pc:docMk/>
          <pc:sldMk cId="1917964014" sldId="288"/>
        </pc:sldMkLst>
        <pc:spChg chg="mod">
          <ac:chgData name="O'Regan, Mary Kate (Human Resources)" userId="c68a251d-9ca6-43c4-885a-c7690a23a336" providerId="ADAL" clId="{71C9BE60-0DF8-4800-BC3C-AEED52578126}" dt="2022-02-22T17:08:06.647" v="9" actId="20577"/>
          <ac:spMkLst>
            <pc:docMk/>
            <pc:sldMk cId="1917964014" sldId="288"/>
            <ac:spMk id="8" creationId="{00000000-0000-0000-0000-000000000000}"/>
          </ac:spMkLst>
        </pc:spChg>
      </pc:sldChg>
      <pc:sldChg chg="mod modShow">
        <pc:chgData name="O'Regan, Mary Kate (Human Resources)" userId="c68a251d-9ca6-43c4-885a-c7690a23a336" providerId="ADAL" clId="{71C9BE60-0DF8-4800-BC3C-AEED52578126}" dt="2022-02-23T16:49:30.521" v="27" actId="729"/>
        <pc:sldMkLst>
          <pc:docMk/>
          <pc:sldMk cId="3484129845" sldId="290"/>
        </pc:sldMkLst>
      </pc:sldChg>
      <pc:sldChg chg="modAnim">
        <pc:chgData name="O'Regan, Mary Kate (Human Resources)" userId="c68a251d-9ca6-43c4-885a-c7690a23a336" providerId="ADAL" clId="{71C9BE60-0DF8-4800-BC3C-AEED52578126}" dt="2022-02-23T16:50:36.299" v="29"/>
        <pc:sldMkLst>
          <pc:docMk/>
          <pc:sldMk cId="3064514481" sldId="293"/>
        </pc:sldMkLst>
      </pc:sldChg>
      <pc:sldChg chg="modSp mod">
        <pc:chgData name="O'Regan, Mary Kate (Human Resources)" userId="c68a251d-9ca6-43c4-885a-c7690a23a336" providerId="ADAL" clId="{71C9BE60-0DF8-4800-BC3C-AEED52578126}" dt="2022-02-23T16:54:34.882" v="71" actId="6549"/>
        <pc:sldMkLst>
          <pc:docMk/>
          <pc:sldMk cId="1132558752" sldId="294"/>
        </pc:sldMkLst>
        <pc:spChg chg="mod">
          <ac:chgData name="O'Regan, Mary Kate (Human Resources)" userId="c68a251d-9ca6-43c4-885a-c7690a23a336" providerId="ADAL" clId="{71C9BE60-0DF8-4800-BC3C-AEED52578126}" dt="2022-02-23T16:54:34.882" v="71" actId="6549"/>
          <ac:spMkLst>
            <pc:docMk/>
            <pc:sldMk cId="1132558752" sldId="294"/>
            <ac:spMk id="2" creationId="{00000000-0000-0000-0000-000000000000}"/>
          </ac:spMkLst>
        </pc:spChg>
      </pc:sldChg>
      <pc:sldChg chg="modSp mod">
        <pc:chgData name="O'Regan, Mary Kate (Human Resources)" userId="c68a251d-9ca6-43c4-885a-c7690a23a336" providerId="ADAL" clId="{71C9BE60-0DF8-4800-BC3C-AEED52578126}" dt="2022-02-23T16:49:53.212" v="28" actId="6549"/>
        <pc:sldMkLst>
          <pc:docMk/>
          <pc:sldMk cId="4257328336" sldId="316"/>
        </pc:sldMkLst>
        <pc:spChg chg="mod">
          <ac:chgData name="O'Regan, Mary Kate (Human Resources)" userId="c68a251d-9ca6-43c4-885a-c7690a23a336" providerId="ADAL" clId="{71C9BE60-0DF8-4800-BC3C-AEED52578126}" dt="2022-02-23T16:49:53.212" v="28" actId="6549"/>
          <ac:spMkLst>
            <pc:docMk/>
            <pc:sldMk cId="4257328336" sldId="316"/>
            <ac:spMk id="3" creationId="{00000000-0000-0000-0000-000000000000}"/>
          </ac:spMkLst>
        </pc:spChg>
      </pc:sldChg>
      <pc:sldChg chg="modSp new mod">
        <pc:chgData name="O'Regan, Mary Kate (Human Resources)" userId="c68a251d-9ca6-43c4-885a-c7690a23a336" providerId="ADAL" clId="{71C9BE60-0DF8-4800-BC3C-AEED52578126}" dt="2022-02-24T15:52:05.628" v="119" actId="20577"/>
        <pc:sldMkLst>
          <pc:docMk/>
          <pc:sldMk cId="4116519742" sldId="317"/>
        </pc:sldMkLst>
        <pc:spChg chg="mod">
          <ac:chgData name="O'Regan, Mary Kate (Human Resources)" userId="c68a251d-9ca6-43c4-885a-c7690a23a336" providerId="ADAL" clId="{71C9BE60-0DF8-4800-BC3C-AEED52578126}" dt="2022-02-24T15:52:05.628" v="119" actId="20577"/>
          <ac:spMkLst>
            <pc:docMk/>
            <pc:sldMk cId="4116519742" sldId="317"/>
            <ac:spMk id="2" creationId="{51AAEC33-C5A1-4365-BA38-4DFF3D41C262}"/>
          </ac:spMkLst>
        </pc:spChg>
        <pc:spChg chg="mod">
          <ac:chgData name="O'Regan, Mary Kate (Human Resources)" userId="c68a251d-9ca6-43c4-885a-c7690a23a336" providerId="ADAL" clId="{71C9BE60-0DF8-4800-BC3C-AEED52578126}" dt="2022-02-24T15:51:55.493" v="92" actId="20577"/>
          <ac:spMkLst>
            <pc:docMk/>
            <pc:sldMk cId="4116519742" sldId="317"/>
            <ac:spMk id="3" creationId="{695D774D-ECA5-4ABA-BD02-03F633A8FD56}"/>
          </ac:spMkLst>
        </pc:spChg>
      </pc:sldChg>
    </pc:docChg>
  </pc:docChgLst>
  <pc:docChgLst>
    <pc:chgData name="O'Regan, Mary Kate (Human Resources)" userId="c68a251d-9ca6-43c4-885a-c7690a23a336" providerId="ADAL" clId="{EE095B2D-1C4C-468B-B299-211D5727E4A5}"/>
    <pc:docChg chg="modSld">
      <pc:chgData name="O'Regan, Mary Kate (Human Resources)" userId="c68a251d-9ca6-43c4-885a-c7690a23a336" providerId="ADAL" clId="{EE095B2D-1C4C-468B-B299-211D5727E4A5}" dt="2020-02-17T16:03:06.367" v="1" actId="5793"/>
      <pc:docMkLst>
        <pc:docMk/>
      </pc:docMkLst>
      <pc:sldChg chg="modSp">
        <pc:chgData name="O'Regan, Mary Kate (Human Resources)" userId="c68a251d-9ca6-43c4-885a-c7690a23a336" providerId="ADAL" clId="{EE095B2D-1C4C-468B-B299-211D5727E4A5}" dt="2020-02-17T16:03:06.367" v="1" actId="5793"/>
        <pc:sldMkLst>
          <pc:docMk/>
          <pc:sldMk cId="2322563705" sldId="298"/>
        </pc:sldMkLst>
        <pc:spChg chg="mod">
          <ac:chgData name="O'Regan, Mary Kate (Human Resources)" userId="c68a251d-9ca6-43c4-885a-c7690a23a336" providerId="ADAL" clId="{EE095B2D-1C4C-468B-B299-211D5727E4A5}" dt="2020-02-17T16:03:06.367" v="1" actId="5793"/>
          <ac:spMkLst>
            <pc:docMk/>
            <pc:sldMk cId="2322563705" sldId="298"/>
            <ac:spMk id="2" creationId="{00000000-0000-0000-0000-000000000000}"/>
          </ac:spMkLst>
        </pc:spChg>
      </pc:sldChg>
      <pc:sldChg chg="modSp">
        <pc:chgData name="O'Regan, Mary Kate (Human Resources)" userId="c68a251d-9ca6-43c4-885a-c7690a23a336" providerId="ADAL" clId="{EE095B2D-1C4C-468B-B299-211D5727E4A5}" dt="2020-02-17T13:47:00.814" v="0" actId="255"/>
        <pc:sldMkLst>
          <pc:docMk/>
          <pc:sldMk cId="1037214332" sldId="314"/>
        </pc:sldMkLst>
        <pc:spChg chg="mod">
          <ac:chgData name="O'Regan, Mary Kate (Human Resources)" userId="c68a251d-9ca6-43c4-885a-c7690a23a336" providerId="ADAL" clId="{EE095B2D-1C4C-468B-B299-211D5727E4A5}" dt="2020-02-17T13:47:00.814" v="0" actId="255"/>
          <ac:spMkLst>
            <pc:docMk/>
            <pc:sldMk cId="1037214332" sldId="31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402DC-C0E3-422F-BE23-7046DF6CBABF}" type="datetimeFigureOut">
              <a:rPr lang="en-GB" smtClean="0"/>
              <a:t>24/02/2022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01B95-0577-4083-AA51-87C1D87171E2}" type="slidenum">
              <a:rPr lang="en-GB" smtClean="0"/>
              <a:t>‹#›</a:t>
            </a:fld>
            <a:endParaRPr lang="en-GB"/>
          </a:p>
        </p:txBody>
      </p:sp>
    </p:spTree>
    <p:extLst>
      <p:ext uri="{BB962C8B-B14F-4D97-AF65-F5344CB8AC3E}">
        <p14:creationId xmlns:p14="http://schemas.microsoft.com/office/powerpoint/2010/main" val="386326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391526"/>
            <a:ext cx="5486400" cy="949290"/>
          </a:xfrm>
        </p:spPr>
        <p:txBody>
          <a:bodyPr anchor="b">
            <a:normAutofit/>
          </a:bodyPr>
          <a:lstStyle>
            <a:lvl1pPr algn="l">
              <a:defRPr sz="3000"/>
            </a:lvl1pPr>
          </a:lstStyle>
          <a:p>
            <a:r>
              <a:rPr lang="en-US"/>
              <a:t>Click to edit Master title style</a:t>
            </a:r>
            <a:endParaRPr lang="en-GB" dirty="0"/>
          </a:p>
        </p:txBody>
      </p:sp>
      <p:sp>
        <p:nvSpPr>
          <p:cNvPr id="3" name="Subtitle 2"/>
          <p:cNvSpPr>
            <a:spLocks noGrp="1"/>
          </p:cNvSpPr>
          <p:nvPr>
            <p:ph type="subTitle" idx="1"/>
          </p:nvPr>
        </p:nvSpPr>
        <p:spPr>
          <a:xfrm>
            <a:off x="628650" y="5538414"/>
            <a:ext cx="3348318" cy="620338"/>
          </a:xfrm>
        </p:spPr>
        <p:txBody>
          <a:bodyPr>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471962" y="1576310"/>
            <a:ext cx="1080000" cy="1080000"/>
          </a:xfrm>
          <a:prstGeom prst="rect">
            <a:avLst/>
          </a:prstGeom>
        </p:spPr>
      </p:pic>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7148900" y="425241"/>
            <a:ext cx="1080000" cy="10800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9200" y="4125497"/>
            <a:ext cx="2586918" cy="2595979"/>
          </a:xfrm>
          <a:prstGeom prst="rect">
            <a:avLst/>
          </a:prstGeom>
        </p:spPr>
      </p:pic>
      <p:pic>
        <p:nvPicPr>
          <p:cNvPr id="22" name="Pictur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07108" y="1576310"/>
            <a:ext cx="621792" cy="621792"/>
          </a:xfrm>
          <a:prstGeom prst="rect">
            <a:avLst/>
          </a:prstGeom>
        </p:spPr>
      </p:pic>
      <p:pic>
        <p:nvPicPr>
          <p:cNvPr id="23" name="Picture 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69575" y="883449"/>
            <a:ext cx="621792" cy="621792"/>
          </a:xfrm>
          <a:prstGeom prst="rect">
            <a:avLst/>
          </a:prstGeom>
        </p:spPr>
      </p:pic>
      <p:pic>
        <p:nvPicPr>
          <p:cNvPr id="24" name="Picture 23"/>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8286433" y="883449"/>
            <a:ext cx="622800" cy="621792"/>
          </a:xfrm>
          <a:prstGeom prst="rect">
            <a:avLst/>
          </a:prstGeom>
        </p:spPr>
      </p:pic>
      <p:pic>
        <p:nvPicPr>
          <p:cNvPr id="6" name="Picture 5"/>
          <p:cNvPicPr>
            <a:picLocks/>
          </p:cNvPicPr>
          <p:nvPr userDrawn="1"/>
        </p:nvPicPr>
        <p:blipFill rotWithShape="1">
          <a:blip r:embed="rId8">
            <a:extLst>
              <a:ext uri="{28A0092B-C50C-407E-A947-70E740481C1C}">
                <a14:useLocalDpi xmlns:a14="http://schemas.microsoft.com/office/drawing/2010/main" val="0"/>
              </a:ext>
            </a:extLst>
          </a:blip>
          <a:srcRect t="26051"/>
          <a:stretch/>
        </p:blipFill>
        <p:spPr>
          <a:xfrm>
            <a:off x="599417" y="525307"/>
            <a:ext cx="3600000" cy="3600000"/>
          </a:xfrm>
          <a:prstGeom prst="rect">
            <a:avLst/>
          </a:prstGeom>
        </p:spPr>
      </p:pic>
      <p:pic>
        <p:nvPicPr>
          <p:cNvPr id="7" name="Picture 6"/>
          <p:cNvPicPr>
            <a:picLocks/>
          </p:cNvPicPr>
          <p:nvPr userDrawn="1"/>
        </p:nvPicPr>
        <p:blipFill rotWithShape="1">
          <a:blip r:embed="rId9" cstate="print">
            <a:extLst>
              <a:ext uri="{28A0092B-C50C-407E-A947-70E740481C1C}">
                <a14:useLocalDpi xmlns:a14="http://schemas.microsoft.com/office/drawing/2010/main" val="0"/>
              </a:ext>
            </a:extLst>
          </a:blip>
          <a:srcRect t="10369" b="22058"/>
          <a:stretch/>
        </p:blipFill>
        <p:spPr>
          <a:xfrm>
            <a:off x="4604836" y="2685307"/>
            <a:ext cx="1440000" cy="1440000"/>
          </a:xfrm>
          <a:prstGeom prst="rect">
            <a:avLst/>
          </a:prstGeom>
        </p:spPr>
      </p:pic>
      <p:pic>
        <p:nvPicPr>
          <p:cNvPr id="8" name="Picture 7"/>
          <p:cNvPicPr>
            <a:picLocks/>
          </p:cNvPicPr>
          <p:nvPr userDrawn="1"/>
        </p:nvPicPr>
        <p:blipFill rotWithShape="1">
          <a:blip r:embed="rId10" cstate="print">
            <a:extLst>
              <a:ext uri="{28A0092B-C50C-407E-A947-70E740481C1C}">
                <a14:useLocalDpi xmlns:a14="http://schemas.microsoft.com/office/drawing/2010/main" val="0"/>
              </a:ext>
            </a:extLst>
          </a:blip>
          <a:srcRect t="25422" b="9221"/>
          <a:stretch/>
        </p:blipFill>
        <p:spPr>
          <a:xfrm>
            <a:off x="4604836" y="525307"/>
            <a:ext cx="1440000" cy="1440000"/>
          </a:xfrm>
          <a:prstGeom prst="rect">
            <a:avLst/>
          </a:prstGeom>
        </p:spPr>
      </p:pic>
    </p:spTree>
    <p:extLst>
      <p:ext uri="{BB962C8B-B14F-4D97-AF65-F5344CB8AC3E}">
        <p14:creationId xmlns:p14="http://schemas.microsoft.com/office/powerpoint/2010/main" val="4201513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a:solidFill>
                  <a:prstClr val="black">
                    <a:tint val="75000"/>
                  </a:prstClr>
                </a:solidFill>
              </a:rPr>
              <a:t>http://www.ucc.ie/en</a:t>
            </a: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1"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21728361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963885" y="1760764"/>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63885" y="2710415"/>
            <a:ext cx="3954029"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dirty="0">
                <a:solidFill>
                  <a:prstClr val="black">
                    <a:tint val="75000"/>
                  </a:prstClr>
                </a:solidFill>
              </a:rPr>
              <a:t>http://www.ucc.ie/en</a:t>
            </a:r>
          </a:p>
        </p:txBody>
      </p:sp>
      <p:sp>
        <p:nvSpPr>
          <p:cNvPr id="9" name="Slide Number Placeholder 8"/>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5"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7" name="Text Placeholder 4"/>
          <p:cNvSpPr>
            <a:spLocks noGrp="1"/>
          </p:cNvSpPr>
          <p:nvPr>
            <p:ph type="body" sz="quarter" idx="15"/>
          </p:nvPr>
        </p:nvSpPr>
        <p:spPr>
          <a:xfrm>
            <a:off x="617971" y="1771649"/>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8" name="Content Placeholder 5"/>
          <p:cNvSpPr>
            <a:spLocks noGrp="1"/>
          </p:cNvSpPr>
          <p:nvPr>
            <p:ph sz="quarter" idx="16"/>
          </p:nvPr>
        </p:nvSpPr>
        <p:spPr>
          <a:xfrm>
            <a:off x="613888" y="2718020"/>
            <a:ext cx="3962193"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1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638576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a:solidFill>
                  <a:prstClr val="black">
                    <a:tint val="75000"/>
                  </a:prstClr>
                </a:solidFill>
              </a:rPr>
              <a:t>http://www.ucc.ie/en</a:t>
            </a:r>
          </a:p>
        </p:txBody>
      </p:sp>
      <p:sp>
        <p:nvSpPr>
          <p:cNvPr id="5" name="Slide Number Placeholder 4"/>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8"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81455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dirty="0">
                <a:solidFill>
                  <a:prstClr val="black">
                    <a:tint val="75000"/>
                  </a:prstClr>
                </a:solidFill>
              </a:rPr>
              <a:t>http://www.ucc.ie/en</a:t>
            </a:r>
          </a:p>
        </p:txBody>
      </p:sp>
      <p:sp>
        <p:nvSpPr>
          <p:cNvPr id="4" name="Slide Number Placeholder 3"/>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2571973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a:solidFill>
                  <a:prstClr val="black">
                    <a:tint val="75000"/>
                  </a:prstClr>
                </a:solidFill>
              </a:rPr>
              <a:t>http://www.ucc.ie/en</a:t>
            </a: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797972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a:solidFill>
                  <a:prstClr val="black">
                    <a:tint val="75000"/>
                  </a:prstClr>
                </a:solidFill>
              </a:rPr>
              <a:t>http://www.ucc.ie/en</a:t>
            </a:r>
          </a:p>
        </p:txBody>
      </p:sp>
      <p:sp>
        <p:nvSpPr>
          <p:cNvPr id="7" name="Slide Number Placeholder 6"/>
          <p:cNvSpPr>
            <a:spLocks noGrp="1"/>
          </p:cNvSpPr>
          <p:nvPr>
            <p:ph type="sldNum" sz="quarter" idx="12"/>
          </p:nvPr>
        </p:nvSpPr>
        <p:spPr>
          <a:xfrm>
            <a:off x="6457950" y="6356351"/>
            <a:ext cx="984250"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089301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1" y="1825626"/>
            <a:ext cx="6822016" cy="417495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19088" y="6356350"/>
            <a:ext cx="1031579"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18613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solidFill>
            <a:srgbClr val="FFB500"/>
          </a:solidFill>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984250"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02113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2355E9-DB04-406D-8846-8FE9BBE215D5}" type="datetime1">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IE">
                <a:solidFill>
                  <a:prstClr val="black">
                    <a:tint val="75000"/>
                  </a:prstClr>
                </a:solidFill>
              </a:rPr>
              <a:t>Mary O'Regan HR Research UCC October 2017</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7613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6EA97E-2CC2-43CA-B19B-EAC51FED9484}" type="datetime1">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IE">
                <a:solidFill>
                  <a:prstClr val="black">
                    <a:tint val="75000"/>
                  </a:prstClr>
                </a:solidFill>
              </a:rPr>
              <a:t>Mary O'Regan HR Research UCC October 2017</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783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501448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488AED-7D2E-4B6A-ACA9-D57C12709984}" type="datetime1">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IE">
                <a:solidFill>
                  <a:prstClr val="black">
                    <a:tint val="75000"/>
                  </a:prstClr>
                </a:solidFill>
              </a:rPr>
              <a:t>Mary O'Regan HR Research UCC October 2017</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1483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9CBB7F-A75E-4225-AC4E-C527E7B07267}" type="datetime1">
              <a:rPr lang="en-GB" smtClean="0">
                <a:solidFill>
                  <a:prstClr val="black">
                    <a:tint val="75000"/>
                  </a:prstClr>
                </a:solidFill>
              </a:rPr>
              <a:pPr/>
              <a:t>24/02/2022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IE">
                <a:solidFill>
                  <a:prstClr val="black">
                    <a:tint val="75000"/>
                  </a:prstClr>
                </a:solidFill>
              </a:rPr>
              <a:t>Mary O'Regan HR Research UCC October 2017</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9501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C9C96AE-4457-4A8F-B216-862F9FD2D755}" type="datetime1">
              <a:rPr lang="en-GB" smtClean="0">
                <a:solidFill>
                  <a:prstClr val="black">
                    <a:tint val="75000"/>
                  </a:prstClr>
                </a:solidFill>
              </a:rPr>
              <a:pPr/>
              <a:t>24/02/2022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IE">
                <a:solidFill>
                  <a:prstClr val="black">
                    <a:tint val="75000"/>
                  </a:prstClr>
                </a:solidFill>
              </a:rPr>
              <a:t>Mary O'Regan HR Research UCC October 2017</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5337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20F6E0-7EB7-475A-8D58-126C432F0A58}" type="datetime1">
              <a:rPr lang="en-GB" smtClean="0">
                <a:solidFill>
                  <a:prstClr val="black">
                    <a:tint val="75000"/>
                  </a:prstClr>
                </a:solidFill>
              </a:rPr>
              <a:pPr/>
              <a:t>24/02/2022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IE">
                <a:solidFill>
                  <a:prstClr val="black">
                    <a:tint val="75000"/>
                  </a:prstClr>
                </a:solidFill>
              </a:rPr>
              <a:t>Mary O'Regan HR Research UCC October 2017</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4074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E2134-AFC8-42B8-8928-6DE457D62B12}" type="datetime1">
              <a:rPr lang="en-GB" smtClean="0">
                <a:solidFill>
                  <a:prstClr val="black">
                    <a:tint val="75000"/>
                  </a:prstClr>
                </a:solidFill>
              </a:rPr>
              <a:pPr/>
              <a:t>24/02/2022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IE">
                <a:solidFill>
                  <a:prstClr val="black">
                    <a:tint val="75000"/>
                  </a:prstClr>
                </a:solidFill>
              </a:rPr>
              <a:t>Mary O'Regan HR Research UCC October 2017</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2723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6FDCA7-E5B5-4335-B46E-FCF1EBB0BA7D}" type="datetime1">
              <a:rPr lang="en-GB" smtClean="0">
                <a:solidFill>
                  <a:prstClr val="black">
                    <a:tint val="75000"/>
                  </a:prstClr>
                </a:solidFill>
              </a:rPr>
              <a:pPr/>
              <a:t>24/02/2022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IE">
                <a:solidFill>
                  <a:prstClr val="black">
                    <a:tint val="75000"/>
                  </a:prstClr>
                </a:solidFill>
              </a:rPr>
              <a:t>Mary O'Regan HR Research UCC October 2017</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8411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4707CA-A34C-4C2B-A9B4-CEA7D37BDA26}" type="datetime1">
              <a:rPr lang="en-GB" smtClean="0">
                <a:solidFill>
                  <a:prstClr val="black">
                    <a:tint val="75000"/>
                  </a:prstClr>
                </a:solidFill>
              </a:rPr>
              <a:pPr/>
              <a:t>24/02/2022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IE">
                <a:solidFill>
                  <a:prstClr val="black">
                    <a:tint val="75000"/>
                  </a:prstClr>
                </a:solidFill>
              </a:rPr>
              <a:t>Mary O'Regan HR Research UCC October 2017</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0248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A1A797-D67D-4FA9-B80C-2409428F243A}" type="datetime1">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IE">
                <a:solidFill>
                  <a:prstClr val="black">
                    <a:tint val="75000"/>
                  </a:prstClr>
                </a:solidFill>
              </a:rPr>
              <a:t>Mary O'Regan HR Research UCC October 2017</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4395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B5BDE0-1C57-4D2D-B1B2-76393E2CB88A}" type="datetime1">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IE">
                <a:solidFill>
                  <a:prstClr val="black">
                    <a:tint val="75000"/>
                  </a:prstClr>
                </a:solidFill>
              </a:rPr>
              <a:t>Mary O'Regan HR Research UCC October 2017</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5778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391526"/>
            <a:ext cx="5486400" cy="949290"/>
          </a:xfrm>
        </p:spPr>
        <p:txBody>
          <a:bodyPr anchor="b">
            <a:normAutofit/>
          </a:bodyPr>
          <a:lstStyle>
            <a:lvl1pPr algn="l">
              <a:defRPr sz="3000"/>
            </a:lvl1pPr>
          </a:lstStyle>
          <a:p>
            <a:r>
              <a:rPr lang="en-US" dirty="0"/>
              <a:t>Click to edit Master title style</a:t>
            </a:r>
            <a:endParaRPr lang="en-GB" dirty="0"/>
          </a:p>
        </p:txBody>
      </p:sp>
      <p:sp>
        <p:nvSpPr>
          <p:cNvPr id="3" name="Subtitle 2"/>
          <p:cNvSpPr>
            <a:spLocks noGrp="1"/>
          </p:cNvSpPr>
          <p:nvPr>
            <p:ph type="subTitle" idx="1"/>
          </p:nvPr>
        </p:nvSpPr>
        <p:spPr>
          <a:xfrm>
            <a:off x="628650" y="5538414"/>
            <a:ext cx="3348318" cy="620338"/>
          </a:xfrm>
        </p:spPr>
        <p:txBody>
          <a:bodyPr>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471962" y="1576310"/>
            <a:ext cx="1080000" cy="1080000"/>
          </a:xfrm>
          <a:prstGeom prst="rect">
            <a:avLst/>
          </a:prstGeom>
        </p:spPr>
      </p:pic>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7148900" y="425241"/>
            <a:ext cx="1080000" cy="10800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9200" y="4125497"/>
            <a:ext cx="2586918" cy="2595979"/>
          </a:xfrm>
          <a:prstGeom prst="rect">
            <a:avLst/>
          </a:prstGeom>
        </p:spPr>
      </p:pic>
      <p:pic>
        <p:nvPicPr>
          <p:cNvPr id="22" name="Pictur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07108" y="1576310"/>
            <a:ext cx="621792" cy="621792"/>
          </a:xfrm>
          <a:prstGeom prst="rect">
            <a:avLst/>
          </a:prstGeom>
        </p:spPr>
      </p:pic>
      <p:pic>
        <p:nvPicPr>
          <p:cNvPr id="23" name="Picture 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69575" y="883449"/>
            <a:ext cx="621792" cy="621792"/>
          </a:xfrm>
          <a:prstGeom prst="rect">
            <a:avLst/>
          </a:prstGeom>
        </p:spPr>
      </p:pic>
      <p:pic>
        <p:nvPicPr>
          <p:cNvPr id="24" name="Picture 23"/>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8286433" y="883449"/>
            <a:ext cx="622800" cy="621792"/>
          </a:xfrm>
          <a:prstGeom prst="rect">
            <a:avLst/>
          </a:prstGeom>
        </p:spPr>
      </p:pic>
      <p:pic>
        <p:nvPicPr>
          <p:cNvPr id="6" name="Picture 5"/>
          <p:cNvPicPr>
            <a:picLocks/>
          </p:cNvPicPr>
          <p:nvPr userDrawn="1"/>
        </p:nvPicPr>
        <p:blipFill rotWithShape="1">
          <a:blip r:embed="rId8">
            <a:extLst>
              <a:ext uri="{28A0092B-C50C-407E-A947-70E740481C1C}">
                <a14:useLocalDpi xmlns:a14="http://schemas.microsoft.com/office/drawing/2010/main" val="0"/>
              </a:ext>
            </a:extLst>
          </a:blip>
          <a:srcRect t="26051"/>
          <a:stretch/>
        </p:blipFill>
        <p:spPr>
          <a:xfrm>
            <a:off x="599417" y="525307"/>
            <a:ext cx="3600000" cy="3600000"/>
          </a:xfrm>
          <a:prstGeom prst="rect">
            <a:avLst/>
          </a:prstGeom>
        </p:spPr>
      </p:pic>
      <p:pic>
        <p:nvPicPr>
          <p:cNvPr id="7" name="Picture 6"/>
          <p:cNvPicPr>
            <a:picLocks/>
          </p:cNvPicPr>
          <p:nvPr userDrawn="1"/>
        </p:nvPicPr>
        <p:blipFill rotWithShape="1">
          <a:blip r:embed="rId9" cstate="print">
            <a:extLst>
              <a:ext uri="{28A0092B-C50C-407E-A947-70E740481C1C}">
                <a14:useLocalDpi xmlns:a14="http://schemas.microsoft.com/office/drawing/2010/main" val="0"/>
              </a:ext>
            </a:extLst>
          </a:blip>
          <a:srcRect t="10369" b="22058"/>
          <a:stretch/>
        </p:blipFill>
        <p:spPr>
          <a:xfrm>
            <a:off x="4604836" y="2685307"/>
            <a:ext cx="1440000" cy="1440000"/>
          </a:xfrm>
          <a:prstGeom prst="rect">
            <a:avLst/>
          </a:prstGeom>
        </p:spPr>
      </p:pic>
      <p:pic>
        <p:nvPicPr>
          <p:cNvPr id="8" name="Picture 7"/>
          <p:cNvPicPr>
            <a:picLocks/>
          </p:cNvPicPr>
          <p:nvPr userDrawn="1"/>
        </p:nvPicPr>
        <p:blipFill rotWithShape="1">
          <a:blip r:embed="rId10" cstate="print">
            <a:extLst>
              <a:ext uri="{28A0092B-C50C-407E-A947-70E740481C1C}">
                <a14:useLocalDpi xmlns:a14="http://schemas.microsoft.com/office/drawing/2010/main" val="0"/>
              </a:ext>
            </a:extLst>
          </a:blip>
          <a:srcRect t="25422" b="9221"/>
          <a:stretch/>
        </p:blipFill>
        <p:spPr>
          <a:xfrm>
            <a:off x="4604836" y="525307"/>
            <a:ext cx="1440000" cy="1440000"/>
          </a:xfrm>
          <a:prstGeom prst="rect">
            <a:avLst/>
          </a:prstGeom>
        </p:spPr>
      </p:pic>
    </p:spTree>
    <p:extLst>
      <p:ext uri="{BB962C8B-B14F-4D97-AF65-F5344CB8AC3E}">
        <p14:creationId xmlns:p14="http://schemas.microsoft.com/office/powerpoint/2010/main" val="35083967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048381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dirty="0"/>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4155651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706374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715808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0" name="Picture Placeholder 9"/>
          <p:cNvSpPr>
            <a:spLocks noGrp="1"/>
          </p:cNvSpPr>
          <p:nvPr>
            <p:ph type="pic" sz="quarter" idx="13"/>
          </p:nvPr>
        </p:nvSpPr>
        <p:spPr>
          <a:xfrm>
            <a:off x="6311504" y="1727200"/>
            <a:ext cx="2588831" cy="4216400"/>
          </a:xfrm>
          <a:noFill/>
        </p:spPr>
        <p:txBody>
          <a:bodyPr/>
          <a:lstStyle/>
          <a:p>
            <a:r>
              <a:rPr lang="en-US" dirty="0"/>
              <a:t>Click icon to add picture</a:t>
            </a:r>
            <a:endParaRPr lang="en-GB" dirty="0"/>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017404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0" name="Picture Placeholder 9"/>
          <p:cNvSpPr>
            <a:spLocks noGrp="1"/>
          </p:cNvSpPr>
          <p:nvPr>
            <p:ph type="pic" sz="quarter" idx="13"/>
          </p:nvPr>
        </p:nvSpPr>
        <p:spPr>
          <a:xfrm>
            <a:off x="6345372" y="1727651"/>
            <a:ext cx="2554964" cy="4216400"/>
          </a:xfrm>
          <a:noFill/>
        </p:spPr>
        <p:txBody>
          <a:bodyPr/>
          <a:lstStyle/>
          <a:p>
            <a:r>
              <a:rPr lang="en-US" dirty="0"/>
              <a:t>Click icon to add picture</a:t>
            </a:r>
            <a:endParaRPr lang="en-GB" dirty="0"/>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2012583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0" name="Picture Placeholder 9"/>
          <p:cNvSpPr>
            <a:spLocks noGrp="1"/>
          </p:cNvSpPr>
          <p:nvPr>
            <p:ph type="pic" sz="quarter" idx="13"/>
          </p:nvPr>
        </p:nvSpPr>
        <p:spPr>
          <a:xfrm>
            <a:off x="6311504" y="1727200"/>
            <a:ext cx="2588831" cy="4216400"/>
          </a:xfrm>
          <a:noFill/>
        </p:spPr>
        <p:txBody>
          <a:bodyPr/>
          <a:lstStyle/>
          <a:p>
            <a:r>
              <a:rPr lang="en-US" dirty="0"/>
              <a:t>Click icon to add picture</a:t>
            </a:r>
            <a:endParaRPr lang="en-GB" dirty="0"/>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37573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199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100420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8250" y="1727650"/>
            <a:ext cx="2692085" cy="4199621"/>
          </a:xfrm>
          <a:prstGeom prst="rect">
            <a:avLst/>
          </a:prstGeom>
        </p:spPr>
      </p:pic>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404007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9200" y="4133940"/>
            <a:ext cx="2585805" cy="2597222"/>
          </a:xfrm>
          <a:prstGeom prst="rect">
            <a:avLst/>
          </a:prstGeom>
        </p:spPr>
      </p:pic>
      <p:sp>
        <p:nvSpPr>
          <p:cNvPr id="2" name="Title 1"/>
          <p:cNvSpPr>
            <a:spLocks noGrp="1"/>
          </p:cNvSpPr>
          <p:nvPr>
            <p:ph type="title"/>
          </p:nvPr>
        </p:nvSpPr>
        <p:spPr>
          <a:xfrm>
            <a:off x="628650" y="472609"/>
            <a:ext cx="6094880" cy="2956391"/>
          </a:xfrm>
          <a:solidFill>
            <a:srgbClr val="FFB500"/>
          </a:solidFill>
        </p:spPr>
        <p:txBody>
          <a:bodyPr anchor="t"/>
          <a:lstStyle>
            <a:lvl1pPr>
              <a:defRPr sz="4500"/>
            </a:lvl1pPr>
          </a:lstStyle>
          <a:p>
            <a:r>
              <a:rPr lang="en-US"/>
              <a:t>Click to edit Master title style</a:t>
            </a:r>
            <a:endParaRPr lang="en-GB" dirty="0"/>
          </a:p>
        </p:txBody>
      </p:sp>
      <p:sp>
        <p:nvSpPr>
          <p:cNvPr id="3" name="Text Placeholder 2"/>
          <p:cNvSpPr>
            <a:spLocks noGrp="1"/>
          </p:cNvSpPr>
          <p:nvPr>
            <p:ph type="body" idx="1"/>
          </p:nvPr>
        </p:nvSpPr>
        <p:spPr>
          <a:xfrm>
            <a:off x="628650" y="2329985"/>
            <a:ext cx="6094880" cy="109901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Tree>
    <p:extLst>
      <p:ext uri="{BB962C8B-B14F-4D97-AF65-F5344CB8AC3E}">
        <p14:creationId xmlns:p14="http://schemas.microsoft.com/office/powerpoint/2010/main" val="3991972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a:solidFill>
                  <a:prstClr val="black">
                    <a:tint val="75000"/>
                  </a:prstClr>
                </a:solidFill>
              </a:rPr>
              <a:t>http://www.ucc.ie/en</a:t>
            </a: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1"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42799322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963885" y="1760764"/>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63885" y="2710415"/>
            <a:ext cx="3954029" cy="3584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r>
              <a:rPr lang="en-GB" dirty="0">
                <a:solidFill>
                  <a:prstClr val="black">
                    <a:tint val="75000"/>
                  </a:prstClr>
                </a:solidFill>
              </a:rPr>
              <a:t>http://www.ucc.ie/en</a:t>
            </a:r>
          </a:p>
        </p:txBody>
      </p:sp>
      <p:sp>
        <p:nvSpPr>
          <p:cNvPr id="9" name="Slide Number Placeholder 8"/>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5"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7" name="Text Placeholder 4"/>
          <p:cNvSpPr>
            <a:spLocks noGrp="1"/>
          </p:cNvSpPr>
          <p:nvPr>
            <p:ph type="body" sz="quarter" idx="15"/>
          </p:nvPr>
        </p:nvSpPr>
        <p:spPr>
          <a:xfrm>
            <a:off x="617971" y="1771649"/>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8" name="Content Placeholder 5"/>
          <p:cNvSpPr>
            <a:spLocks noGrp="1"/>
          </p:cNvSpPr>
          <p:nvPr>
            <p:ph sz="quarter" idx="16"/>
          </p:nvPr>
        </p:nvSpPr>
        <p:spPr>
          <a:xfrm>
            <a:off x="613888" y="2718020"/>
            <a:ext cx="3962193" cy="3584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1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85961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89418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a:solidFill>
                  <a:prstClr val="black">
                    <a:tint val="75000"/>
                  </a:prstClr>
                </a:solidFill>
              </a:rPr>
              <a:t>http://www.ucc.ie/en</a:t>
            </a:r>
          </a:p>
        </p:txBody>
      </p:sp>
      <p:sp>
        <p:nvSpPr>
          <p:cNvPr id="5" name="Slide Number Placeholder 4"/>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8"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218647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dirty="0">
                <a:solidFill>
                  <a:prstClr val="black">
                    <a:tint val="75000"/>
                  </a:prstClr>
                </a:solidFill>
              </a:rPr>
              <a:t>http://www.ucc.ie/en</a:t>
            </a:r>
          </a:p>
        </p:txBody>
      </p:sp>
      <p:sp>
        <p:nvSpPr>
          <p:cNvPr id="4" name="Slide Number Placeholder 3"/>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644981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a:solidFill>
                  <a:prstClr val="black">
                    <a:tint val="75000"/>
                  </a:prstClr>
                </a:solidFill>
              </a:rPr>
              <a:t>http://www.ucc.ie/en</a:t>
            </a: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529220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a:solidFill>
                  <a:prstClr val="black">
                    <a:tint val="75000"/>
                  </a:prstClr>
                </a:solidFill>
              </a:rPr>
              <a:t>http://www.ucc.ie/en</a:t>
            </a:r>
          </a:p>
        </p:txBody>
      </p:sp>
      <p:sp>
        <p:nvSpPr>
          <p:cNvPr id="7" name="Slide Number Placeholder 6"/>
          <p:cNvSpPr>
            <a:spLocks noGrp="1"/>
          </p:cNvSpPr>
          <p:nvPr>
            <p:ph type="sldNum" sz="quarter" idx="12"/>
          </p:nvPr>
        </p:nvSpPr>
        <p:spPr>
          <a:xfrm>
            <a:off x="6457950" y="6356351"/>
            <a:ext cx="984250"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764693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1" y="1825626"/>
            <a:ext cx="6822016" cy="41749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19088" y="6356350"/>
            <a:ext cx="1031579"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851556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solidFill>
            <a:srgbClr val="FFB500"/>
          </a:solidFill>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984250"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28279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0" name="Picture Placeholder 9"/>
          <p:cNvSpPr>
            <a:spLocks noGrp="1"/>
          </p:cNvSpPr>
          <p:nvPr>
            <p:ph type="pic" sz="quarter" idx="13"/>
          </p:nvPr>
        </p:nvSpPr>
        <p:spPr>
          <a:xfrm>
            <a:off x="6311504" y="1727200"/>
            <a:ext cx="2588831" cy="4216400"/>
          </a:xfrm>
          <a:noFill/>
        </p:spPr>
        <p:txBody>
          <a:bodyPr/>
          <a:lstStyle/>
          <a:p>
            <a:r>
              <a:rPr lang="en-US"/>
              <a:t>Click icon to add picture</a:t>
            </a:r>
            <a:endParaRPr lang="en-GB"/>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92378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0" name="Picture Placeholder 9"/>
          <p:cNvSpPr>
            <a:spLocks noGrp="1"/>
          </p:cNvSpPr>
          <p:nvPr>
            <p:ph type="pic" sz="quarter" idx="13"/>
          </p:nvPr>
        </p:nvSpPr>
        <p:spPr>
          <a:xfrm>
            <a:off x="6345372" y="1727651"/>
            <a:ext cx="2554964" cy="4216400"/>
          </a:xfrm>
          <a:noFill/>
        </p:spPr>
        <p:txBody>
          <a:bodyPr/>
          <a:lstStyle/>
          <a:p>
            <a:r>
              <a:rPr lang="en-US"/>
              <a:t>Click icon to add picture</a:t>
            </a:r>
            <a:endParaRPr lang="en-GB"/>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772531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0" name="Picture Placeholder 9"/>
          <p:cNvSpPr>
            <a:spLocks noGrp="1"/>
          </p:cNvSpPr>
          <p:nvPr>
            <p:ph type="pic" sz="quarter" idx="13"/>
          </p:nvPr>
        </p:nvSpPr>
        <p:spPr>
          <a:xfrm>
            <a:off x="6311504" y="1727200"/>
            <a:ext cx="2588831" cy="4216400"/>
          </a:xfrm>
          <a:noFill/>
        </p:spPr>
        <p:txBody>
          <a:bodyPr/>
          <a:lstStyle/>
          <a:p>
            <a:r>
              <a:rPr lang="en-US"/>
              <a:t>Click icon to add picture</a:t>
            </a:r>
            <a:endParaRPr lang="en-GB"/>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58767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199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
        <p:nvSpPr>
          <p:cNvPr id="6" name="Slide Number Placeholder 5"/>
          <p:cNvSpPr>
            <a:spLocks noGrp="1"/>
          </p:cNvSpPr>
          <p:nvPr>
            <p:ph type="sldNum" sz="quarter" idx="12"/>
          </p:nvPr>
        </p:nvSpPr>
        <p:spPr>
          <a:xfrm>
            <a:off x="6457950" y="6356351"/>
            <a:ext cx="100420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8250" y="1727650"/>
            <a:ext cx="2692085" cy="4199621"/>
          </a:xfrm>
          <a:prstGeom prst="rect">
            <a:avLst/>
          </a:prstGeom>
        </p:spPr>
      </p:pic>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76286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9200" y="4133940"/>
            <a:ext cx="2585805" cy="2597222"/>
          </a:xfrm>
          <a:prstGeom prst="rect">
            <a:avLst/>
          </a:prstGeom>
        </p:spPr>
      </p:pic>
      <p:sp>
        <p:nvSpPr>
          <p:cNvPr id="2" name="Title 1"/>
          <p:cNvSpPr>
            <a:spLocks noGrp="1"/>
          </p:cNvSpPr>
          <p:nvPr>
            <p:ph type="title"/>
          </p:nvPr>
        </p:nvSpPr>
        <p:spPr>
          <a:xfrm>
            <a:off x="628650" y="472609"/>
            <a:ext cx="6094880" cy="2956391"/>
          </a:xfrm>
          <a:solidFill>
            <a:srgbClr val="FFB500"/>
          </a:solidFill>
        </p:spPr>
        <p:txBody>
          <a:bodyPr anchor="t"/>
          <a:lstStyle>
            <a:lvl1pPr>
              <a:defRPr sz="4500"/>
            </a:lvl1pPr>
          </a:lstStyle>
          <a:p>
            <a:r>
              <a:rPr lang="en-US"/>
              <a:t>Click to edit Master title style</a:t>
            </a:r>
            <a:endParaRPr lang="en-GB" dirty="0"/>
          </a:p>
        </p:txBody>
      </p:sp>
      <p:sp>
        <p:nvSpPr>
          <p:cNvPr id="3" name="Text Placeholder 2"/>
          <p:cNvSpPr>
            <a:spLocks noGrp="1"/>
          </p:cNvSpPr>
          <p:nvPr>
            <p:ph type="body" idx="1"/>
          </p:nvPr>
        </p:nvSpPr>
        <p:spPr>
          <a:xfrm>
            <a:off x="628650" y="2329985"/>
            <a:ext cx="6094880" cy="109901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a:solidFill>
                  <a:prstClr val="black">
                    <a:tint val="75000"/>
                  </a:prstClr>
                </a:solidFill>
              </a:rPr>
              <a:t>http://www.ucc.ie/en</a:t>
            </a:r>
          </a:p>
        </p:txBody>
      </p:sp>
    </p:spTree>
    <p:extLst>
      <p:ext uri="{BB962C8B-B14F-4D97-AF65-F5344CB8AC3E}">
        <p14:creationId xmlns:p14="http://schemas.microsoft.com/office/powerpoint/2010/main" val="26771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176407" cy="1325563"/>
          </a:xfrm>
          <a:prstGeom prst="rect">
            <a:avLst/>
          </a:prstGeom>
          <a:no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28651" y="1825625"/>
            <a:ext cx="7176407"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3BA40F-6C93-4FF2-9E19-FC4F57CB2273}" type="datetimeFigureOut">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a:solidFill>
                  <a:prstClr val="black">
                    <a:tint val="75000"/>
                  </a:prstClr>
                </a:solidFill>
              </a:rPr>
              <a:t>http://www.ucc.ie/en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527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FB759-4D72-4190-8083-5FE718D8DE76}" type="datetime1">
              <a:rPr lang="en-GB" smtClean="0">
                <a:solidFill>
                  <a:prstClr val="black">
                    <a:tint val="75000"/>
                  </a:prstClr>
                </a:solidFill>
              </a:rPr>
              <a:pPr/>
              <a:t>24/02/2022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solidFill>
                  <a:prstClr val="black">
                    <a:tint val="75000"/>
                  </a:prstClr>
                </a:solidFill>
              </a:rPr>
              <a:t>Mary O'Regan HR Research UCC October 2017</a:t>
            </a: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70101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176407" cy="1325563"/>
          </a:xfrm>
          <a:prstGeom prst="rect">
            <a:avLst/>
          </a:prstGeom>
          <a:no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28651" y="1825625"/>
            <a:ext cx="717640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3BA40F-6C93-4FF2-9E19-FC4F57CB2273}" type="datetimeFigureOut">
              <a:rPr lang="en-GB" smtClean="0">
                <a:solidFill>
                  <a:prstClr val="black">
                    <a:tint val="75000"/>
                  </a:prstClr>
                </a:solidFill>
              </a:rPr>
              <a:pPr/>
              <a:t>24/02/2022</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a:solidFill>
                  <a:prstClr val="black">
                    <a:tint val="75000"/>
                  </a:prstClr>
                </a:solidFill>
              </a:rPr>
              <a:t>http://www.ucc.ie/en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16512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ykate.oregan@ucc.i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ucc.ie/en/hr/wellbeingdevelopment/" TargetMode="Externa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Mary O’Regan</a:t>
            </a:r>
          </a:p>
        </p:txBody>
      </p:sp>
      <p:sp>
        <p:nvSpPr>
          <p:cNvPr id="3" name="Subtitle 2"/>
          <p:cNvSpPr>
            <a:spLocks noGrp="1"/>
          </p:cNvSpPr>
          <p:nvPr>
            <p:ph type="subTitle" idx="1"/>
          </p:nvPr>
        </p:nvSpPr>
        <p:spPr>
          <a:xfrm>
            <a:off x="700839" y="5472240"/>
            <a:ext cx="4346408" cy="949290"/>
          </a:xfrm>
        </p:spPr>
        <p:txBody>
          <a:bodyPr>
            <a:normAutofit lnSpcReduction="10000"/>
          </a:bodyPr>
          <a:lstStyle/>
          <a:p>
            <a:r>
              <a:rPr lang="en-IE" b="1" dirty="0"/>
              <a:t>HR Business Manager Research</a:t>
            </a:r>
          </a:p>
          <a:p>
            <a:r>
              <a:rPr lang="en-IE" dirty="0"/>
              <a:t>Making </a:t>
            </a:r>
            <a:r>
              <a:rPr lang="en-IE" b="1" i="1" dirty="0"/>
              <a:t>that</a:t>
            </a:r>
            <a:r>
              <a:rPr lang="en-IE" dirty="0"/>
              <a:t> transition</a:t>
            </a:r>
          </a:p>
          <a:p>
            <a:r>
              <a:rPr lang="en-IE" dirty="0">
                <a:hlinkClick r:id="rId2"/>
              </a:rPr>
              <a:t>Marykate.oregan@ucc.ie</a:t>
            </a:r>
            <a:r>
              <a:rPr lang="en-IE" dirty="0"/>
              <a:t> </a:t>
            </a:r>
          </a:p>
        </p:txBody>
      </p:sp>
    </p:spTree>
    <p:extLst>
      <p:ext uri="{BB962C8B-B14F-4D97-AF65-F5344CB8AC3E}">
        <p14:creationId xmlns:p14="http://schemas.microsoft.com/office/powerpoint/2010/main" val="1277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As PI your Priorities within your Group</a:t>
            </a:r>
            <a:endParaRPr lang="en-GB" dirty="0"/>
          </a:p>
        </p:txBody>
      </p:sp>
      <p:sp>
        <p:nvSpPr>
          <p:cNvPr id="3" name="Content Placeholder 2"/>
          <p:cNvSpPr>
            <a:spLocks noGrp="1"/>
          </p:cNvSpPr>
          <p:nvPr>
            <p:ph idx="1"/>
          </p:nvPr>
        </p:nvSpPr>
        <p:spPr/>
        <p:txBody>
          <a:bodyPr/>
          <a:lstStyle/>
          <a:p>
            <a:pPr marL="0" indent="0">
              <a:buNone/>
            </a:pPr>
            <a:endParaRPr lang="en-GB" dirty="0"/>
          </a:p>
          <a:p>
            <a:r>
              <a:rPr lang="en-GB" dirty="0"/>
              <a:t>Funding your Research</a:t>
            </a:r>
          </a:p>
          <a:p>
            <a:r>
              <a:rPr lang="en-GB" dirty="0"/>
              <a:t>Advancing your Research</a:t>
            </a:r>
          </a:p>
          <a:p>
            <a:r>
              <a:rPr lang="en-GB" dirty="0"/>
              <a:t>Research Collaboration</a:t>
            </a:r>
          </a:p>
          <a:p>
            <a:r>
              <a:rPr lang="en-IE" dirty="0"/>
              <a:t>Communicating your Research</a:t>
            </a:r>
          </a:p>
          <a:p>
            <a:r>
              <a:rPr lang="en-GB" dirty="0"/>
              <a:t>Managing your Research Team</a:t>
            </a:r>
          </a:p>
          <a:p>
            <a:endParaRPr lang="en-GB" dirty="0"/>
          </a:p>
        </p:txBody>
      </p:sp>
    </p:spTree>
    <p:extLst>
      <p:ext uri="{BB962C8B-B14F-4D97-AF65-F5344CB8AC3E}">
        <p14:creationId xmlns:p14="http://schemas.microsoft.com/office/powerpoint/2010/main" val="4414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Priorities within the Organisation and Beyond….</a:t>
            </a:r>
            <a:endParaRPr lang="en-GB" dirty="0"/>
          </a:p>
        </p:txBody>
      </p:sp>
      <p:sp>
        <p:nvSpPr>
          <p:cNvPr id="3" name="Content Placeholder 2"/>
          <p:cNvSpPr>
            <a:spLocks noGrp="1"/>
          </p:cNvSpPr>
          <p:nvPr>
            <p:ph idx="1"/>
          </p:nvPr>
        </p:nvSpPr>
        <p:spPr/>
        <p:txBody>
          <a:bodyPr/>
          <a:lstStyle/>
          <a:p>
            <a:r>
              <a:rPr lang="en-IE" dirty="0"/>
              <a:t>Policy of Organisation</a:t>
            </a:r>
          </a:p>
          <a:p>
            <a:r>
              <a:rPr lang="en-IE" dirty="0"/>
              <a:t>Politics within the organisation</a:t>
            </a:r>
          </a:p>
          <a:p>
            <a:r>
              <a:rPr lang="en-IE" dirty="0"/>
              <a:t>Governance – chain of command</a:t>
            </a:r>
          </a:p>
          <a:p>
            <a:r>
              <a:rPr lang="en-IE" dirty="0"/>
              <a:t>Managing up </a:t>
            </a:r>
            <a:r>
              <a:rPr lang="en-IE" b="1" u="sng" dirty="0"/>
              <a:t>and</a:t>
            </a:r>
            <a:r>
              <a:rPr lang="en-IE" dirty="0"/>
              <a:t> managing down</a:t>
            </a:r>
          </a:p>
          <a:p>
            <a:r>
              <a:rPr lang="en-IE" dirty="0"/>
              <a:t>Administration – Hiring, Accounts, Equipment, Space, Research Quality Reviews, audits etc.</a:t>
            </a:r>
          </a:p>
          <a:p>
            <a:endParaRPr lang="en-GB" dirty="0"/>
          </a:p>
        </p:txBody>
      </p:sp>
    </p:spTree>
    <p:extLst>
      <p:ext uri="{BB962C8B-B14F-4D97-AF65-F5344CB8AC3E}">
        <p14:creationId xmlns:p14="http://schemas.microsoft.com/office/powerpoint/2010/main" val="389132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Questions</a:t>
            </a:r>
          </a:p>
        </p:txBody>
      </p:sp>
      <p:sp>
        <p:nvSpPr>
          <p:cNvPr id="3" name="Content Placeholder 2"/>
          <p:cNvSpPr>
            <a:spLocks noGrp="1"/>
          </p:cNvSpPr>
          <p:nvPr>
            <p:ph idx="1"/>
          </p:nvPr>
        </p:nvSpPr>
        <p:spPr/>
        <p:txBody>
          <a:bodyPr/>
          <a:lstStyle/>
          <a:p>
            <a:pPr marL="514350" indent="-514350">
              <a:buFont typeface="+mj-lt"/>
              <a:buAutoNum type="arabicPeriod"/>
            </a:pPr>
            <a:r>
              <a:rPr lang="en-IE" sz="2000" dirty="0"/>
              <a:t>What are UCC’s expectations of you as a Research Leader?</a:t>
            </a:r>
          </a:p>
          <a:p>
            <a:pPr marL="514350" indent="-514350">
              <a:buFont typeface="+mj-lt"/>
              <a:buAutoNum type="arabicPeriod"/>
            </a:pPr>
            <a:endParaRPr lang="en-IE" sz="2000" dirty="0"/>
          </a:p>
          <a:p>
            <a:pPr marL="514350" indent="-514350">
              <a:buFont typeface="+mj-lt"/>
              <a:buAutoNum type="arabicPeriod"/>
            </a:pPr>
            <a:r>
              <a:rPr lang="en-IE" sz="2000" dirty="0"/>
              <a:t>How do you know?</a:t>
            </a:r>
          </a:p>
          <a:p>
            <a:pPr marL="514350" indent="-514350">
              <a:buFont typeface="+mj-lt"/>
              <a:buAutoNum type="arabicPeriod"/>
            </a:pPr>
            <a:endParaRPr lang="en-IE" sz="2000" dirty="0"/>
          </a:p>
          <a:p>
            <a:pPr marL="0" indent="0">
              <a:buNone/>
            </a:pPr>
            <a:endParaRPr lang="en-IE" dirty="0"/>
          </a:p>
        </p:txBody>
      </p:sp>
    </p:spTree>
    <p:extLst>
      <p:ext uri="{BB962C8B-B14F-4D97-AF65-F5344CB8AC3E}">
        <p14:creationId xmlns:p14="http://schemas.microsoft.com/office/powerpoint/2010/main" val="425732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PI’s stuck in the middle!</a:t>
            </a:r>
            <a:endParaRPr lang="en-GB" dirty="0"/>
          </a:p>
        </p:txBody>
      </p:sp>
      <p:sp>
        <p:nvSpPr>
          <p:cNvPr id="3" name="Content Placeholder 2"/>
          <p:cNvSpPr>
            <a:spLocks noGrp="1"/>
          </p:cNvSpPr>
          <p:nvPr>
            <p:ph idx="1"/>
          </p:nvPr>
        </p:nvSpPr>
        <p:spPr/>
        <p:txBody>
          <a:bodyPr/>
          <a:lstStyle/>
          <a:p>
            <a:r>
              <a:rPr lang="en-IE" dirty="0"/>
              <a:t>Organisational structure objectives and expectations</a:t>
            </a:r>
          </a:p>
          <a:p>
            <a:endParaRPr lang="en-IE" dirty="0"/>
          </a:p>
          <a:p>
            <a:endParaRPr lang="en-IE" dirty="0"/>
          </a:p>
          <a:p>
            <a:endParaRPr lang="en-IE" dirty="0"/>
          </a:p>
          <a:p>
            <a:endParaRPr lang="en-IE" dirty="0"/>
          </a:p>
          <a:p>
            <a:endParaRPr lang="en-IE" dirty="0"/>
          </a:p>
          <a:p>
            <a:endParaRPr lang="en-IE" dirty="0"/>
          </a:p>
          <a:p>
            <a:endParaRPr lang="en-IE" dirty="0"/>
          </a:p>
          <a:p>
            <a:r>
              <a:rPr lang="en-IE" dirty="0"/>
              <a:t>Individual attitudes, behaviour and expectations</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2348880"/>
            <a:ext cx="3744416" cy="210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08920"/>
            <a:ext cx="22479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5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Make your Mark</a:t>
            </a:r>
            <a:endParaRPr lang="en-GB" dirty="0"/>
          </a:p>
        </p:txBody>
      </p:sp>
      <p:sp>
        <p:nvSpPr>
          <p:cNvPr id="3" name="Content Placeholder 2"/>
          <p:cNvSpPr>
            <a:spLocks noGrp="1"/>
          </p:cNvSpPr>
          <p:nvPr>
            <p:ph idx="1"/>
          </p:nvPr>
        </p:nvSpPr>
        <p:spPr/>
        <p:txBody>
          <a:bodyPr>
            <a:normAutofit/>
          </a:bodyPr>
          <a:lstStyle/>
          <a:p>
            <a:r>
              <a:rPr lang="en-GB" dirty="0"/>
              <a:t>Secure early wins</a:t>
            </a:r>
          </a:p>
          <a:p>
            <a:r>
              <a:rPr lang="en-IE" dirty="0"/>
              <a:t>Lay a foundation for the future</a:t>
            </a:r>
          </a:p>
          <a:p>
            <a:r>
              <a:rPr lang="en-GB" dirty="0"/>
              <a:t>Build credibility</a:t>
            </a:r>
          </a:p>
          <a:p>
            <a:r>
              <a:rPr lang="en-GB" dirty="0"/>
              <a:t>Get orientated quickly</a:t>
            </a:r>
          </a:p>
          <a:p>
            <a:r>
              <a:rPr lang="en-GB" dirty="0"/>
              <a:t>Manage your learning</a:t>
            </a:r>
          </a:p>
          <a:p>
            <a:r>
              <a:rPr lang="en-GB" dirty="0"/>
              <a:t>Define your vision</a:t>
            </a:r>
          </a:p>
          <a:p>
            <a:r>
              <a:rPr lang="en-GB" dirty="0"/>
              <a:t>Build successful coalitions</a:t>
            </a:r>
          </a:p>
          <a:p>
            <a:r>
              <a:rPr lang="en-GB" dirty="0"/>
              <a:t>Prepare emotionally</a:t>
            </a:r>
          </a:p>
          <a:p>
            <a:r>
              <a:rPr lang="en-GB" dirty="0"/>
              <a:t>Seek advice</a:t>
            </a:r>
          </a:p>
        </p:txBody>
      </p:sp>
      <p:sp>
        <p:nvSpPr>
          <p:cNvPr id="4" name="TextBox 3"/>
          <p:cNvSpPr txBox="1"/>
          <p:nvPr/>
        </p:nvSpPr>
        <p:spPr>
          <a:xfrm>
            <a:off x="8100392" y="2204864"/>
            <a:ext cx="511935" cy="3096344"/>
          </a:xfrm>
          <a:prstGeom prst="rect">
            <a:avLst/>
          </a:prstGeom>
          <a:noFill/>
        </p:spPr>
        <p:txBody>
          <a:bodyPr vert="wordArtVert" wrap="square" rtlCol="0">
            <a:spAutoFit/>
          </a:bodyPr>
          <a:lstStyle/>
          <a:p>
            <a:r>
              <a:rPr lang="en-IE" b="1" dirty="0">
                <a:solidFill>
                  <a:srgbClr val="FF0000"/>
                </a:solidFill>
              </a:rPr>
              <a:t>Handout</a:t>
            </a:r>
          </a:p>
        </p:txBody>
      </p:sp>
    </p:spTree>
    <p:extLst>
      <p:ext uri="{BB962C8B-B14F-4D97-AF65-F5344CB8AC3E}">
        <p14:creationId xmlns:p14="http://schemas.microsoft.com/office/powerpoint/2010/main" val="113255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Leadership Styles – What’s Yours? Find out….Questionnaire </a:t>
            </a:r>
            <a:endParaRPr lang="en-GB" dirty="0"/>
          </a:p>
        </p:txBody>
      </p:sp>
      <p:sp>
        <p:nvSpPr>
          <p:cNvPr id="3" name="Content Placeholder 2"/>
          <p:cNvSpPr>
            <a:spLocks noGrp="1"/>
          </p:cNvSpPr>
          <p:nvPr>
            <p:ph idx="1"/>
          </p:nvPr>
        </p:nvSpPr>
        <p:spPr/>
        <p:txBody>
          <a:bodyPr>
            <a:normAutofit/>
          </a:bodyPr>
          <a:lstStyle/>
          <a:p>
            <a:pPr marL="457200" indent="-457200">
              <a:buAutoNum type="arabicPeriod"/>
            </a:pPr>
            <a:r>
              <a:rPr lang="en-IE" dirty="0"/>
              <a:t>Tell - Autocratic</a:t>
            </a:r>
          </a:p>
          <a:p>
            <a:pPr marL="457200" indent="-457200">
              <a:buAutoNum type="arabicPeriod"/>
            </a:pPr>
            <a:r>
              <a:rPr lang="en-IE" dirty="0"/>
              <a:t>Sell – Be in control</a:t>
            </a:r>
          </a:p>
          <a:p>
            <a:pPr marL="457200" indent="-457200">
              <a:buAutoNum type="arabicPeriod"/>
            </a:pPr>
            <a:r>
              <a:rPr lang="en-IE" dirty="0"/>
              <a:t>Consult – Others opinions count</a:t>
            </a:r>
          </a:p>
          <a:p>
            <a:pPr marL="457200" indent="-457200">
              <a:buAutoNum type="arabicPeriod"/>
            </a:pPr>
            <a:r>
              <a:rPr lang="en-IE" dirty="0"/>
              <a:t>Empower – allow others their freedom</a:t>
            </a:r>
          </a:p>
          <a:p>
            <a:pPr marL="0" indent="0">
              <a:buNone/>
            </a:pPr>
            <a:endParaRPr lang="en-GB" dirty="0"/>
          </a:p>
        </p:txBody>
      </p:sp>
      <p:sp>
        <p:nvSpPr>
          <p:cNvPr id="4" name="TextBox 3"/>
          <p:cNvSpPr txBox="1"/>
          <p:nvPr/>
        </p:nvSpPr>
        <p:spPr>
          <a:xfrm>
            <a:off x="2123728" y="3861048"/>
            <a:ext cx="4464496" cy="923330"/>
          </a:xfrm>
          <a:prstGeom prst="rect">
            <a:avLst/>
          </a:prstGeom>
          <a:noFill/>
        </p:spPr>
        <p:txBody>
          <a:bodyPr wrap="square" rtlCol="0">
            <a:spAutoFit/>
          </a:bodyPr>
          <a:lstStyle/>
          <a:p>
            <a:pPr algn="ctr"/>
            <a:r>
              <a:rPr lang="en-IE" dirty="0"/>
              <a:t>R </a:t>
            </a:r>
            <a:r>
              <a:rPr lang="en-IE" dirty="0" err="1"/>
              <a:t>Tannenbaum</a:t>
            </a:r>
            <a:r>
              <a:rPr lang="en-IE" dirty="0"/>
              <a:t> and W H Schmidt, ‘How to Choose a Leadership Pattern’ </a:t>
            </a:r>
            <a:endParaRPr lang="en-GB" dirty="0"/>
          </a:p>
        </p:txBody>
      </p:sp>
      <p:sp>
        <p:nvSpPr>
          <p:cNvPr id="5" name="TextBox 4"/>
          <p:cNvSpPr txBox="1"/>
          <p:nvPr/>
        </p:nvSpPr>
        <p:spPr>
          <a:xfrm>
            <a:off x="8172400" y="2060848"/>
            <a:ext cx="511935" cy="3600400"/>
          </a:xfrm>
          <a:prstGeom prst="rect">
            <a:avLst/>
          </a:prstGeom>
          <a:noFill/>
        </p:spPr>
        <p:txBody>
          <a:bodyPr vert="wordArtVert" wrap="square" rtlCol="0">
            <a:spAutoFit/>
          </a:bodyPr>
          <a:lstStyle/>
          <a:p>
            <a:r>
              <a:rPr lang="en-IE" b="1" dirty="0">
                <a:solidFill>
                  <a:srgbClr val="FF0000"/>
                </a:solidFill>
              </a:rPr>
              <a:t>EXERCISE</a:t>
            </a:r>
          </a:p>
        </p:txBody>
      </p:sp>
    </p:spTree>
    <p:extLst>
      <p:ext uri="{BB962C8B-B14F-4D97-AF65-F5344CB8AC3E}">
        <p14:creationId xmlns:p14="http://schemas.microsoft.com/office/powerpoint/2010/main" val="1481741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Pacesetting</a:t>
            </a:r>
          </a:p>
          <a:p>
            <a:endParaRPr lang="en-GB" dirty="0"/>
          </a:p>
          <a:p>
            <a:r>
              <a:rPr lang="en-GB" dirty="0"/>
              <a:t>Commanding </a:t>
            </a:r>
          </a:p>
          <a:p>
            <a:endParaRPr lang="en-GB" dirty="0"/>
          </a:p>
          <a:p>
            <a:r>
              <a:rPr lang="en-GB" dirty="0"/>
              <a:t>Visionary </a:t>
            </a:r>
          </a:p>
          <a:p>
            <a:endParaRPr lang="en-GB" dirty="0"/>
          </a:p>
          <a:p>
            <a:r>
              <a:rPr lang="en-GB" dirty="0"/>
              <a:t>Affiliative</a:t>
            </a:r>
          </a:p>
          <a:p>
            <a:pPr marL="0" indent="0">
              <a:buNone/>
            </a:pPr>
            <a:endParaRPr lang="en-GB" dirty="0"/>
          </a:p>
          <a:p>
            <a:r>
              <a:rPr lang="en-GB" dirty="0"/>
              <a:t>Democratic</a:t>
            </a:r>
          </a:p>
          <a:p>
            <a:pPr marL="0" indent="0">
              <a:buNone/>
            </a:pPr>
            <a:endParaRPr lang="en-GB" dirty="0"/>
          </a:p>
          <a:p>
            <a:r>
              <a:rPr lang="en-GB" dirty="0"/>
              <a:t> Coaching 		</a:t>
            </a:r>
          </a:p>
        </p:txBody>
      </p:sp>
      <p:sp>
        <p:nvSpPr>
          <p:cNvPr id="3" name="Content Placeholder 2"/>
          <p:cNvSpPr>
            <a:spLocks noGrp="1"/>
          </p:cNvSpPr>
          <p:nvPr>
            <p:ph sz="half" idx="2"/>
          </p:nvPr>
        </p:nvSpPr>
        <p:spPr/>
        <p:txBody>
          <a:bodyPr>
            <a:normAutofit lnSpcReduction="10000"/>
          </a:bodyPr>
          <a:lstStyle/>
          <a:p>
            <a:pPr marL="0" indent="0">
              <a:buNone/>
            </a:pPr>
            <a:r>
              <a:rPr lang="en-GB" dirty="0"/>
              <a:t>“Do it my way”</a:t>
            </a:r>
          </a:p>
          <a:p>
            <a:endParaRPr lang="en-IE" dirty="0"/>
          </a:p>
          <a:p>
            <a:pPr marL="0" indent="0">
              <a:buNone/>
            </a:pPr>
            <a:r>
              <a:rPr lang="en-IE" dirty="0"/>
              <a:t>“Do it because I say so”</a:t>
            </a:r>
          </a:p>
          <a:p>
            <a:pPr marL="0" indent="0">
              <a:buNone/>
            </a:pPr>
            <a:endParaRPr lang="en-IE" dirty="0"/>
          </a:p>
          <a:p>
            <a:pPr marL="0" indent="0">
              <a:buNone/>
            </a:pPr>
            <a:r>
              <a:rPr lang="en-IE" dirty="0"/>
              <a:t>“Let’s remind ourselves of the larger purpose”</a:t>
            </a:r>
          </a:p>
          <a:p>
            <a:pPr marL="0" indent="0">
              <a:buNone/>
            </a:pPr>
            <a:endParaRPr lang="en-IE" dirty="0"/>
          </a:p>
          <a:p>
            <a:pPr marL="0" indent="0">
              <a:buNone/>
            </a:pPr>
            <a:r>
              <a:rPr lang="en-IE" dirty="0"/>
              <a:t>“People first, task second”</a:t>
            </a:r>
          </a:p>
          <a:p>
            <a:endParaRPr lang="en-IE" dirty="0"/>
          </a:p>
          <a:p>
            <a:pPr marL="0" indent="0">
              <a:buNone/>
            </a:pPr>
            <a:r>
              <a:rPr lang="en-IE" dirty="0"/>
              <a:t>“Let’s work it out together”</a:t>
            </a:r>
          </a:p>
          <a:p>
            <a:pPr marL="0" indent="0">
              <a:buNone/>
            </a:pPr>
            <a:endParaRPr lang="en-IE" dirty="0"/>
          </a:p>
          <a:p>
            <a:pPr marL="0" indent="0">
              <a:buNone/>
            </a:pPr>
            <a:r>
              <a:rPr lang="en-IE" dirty="0"/>
              <a:t>“Let me help you develop”</a:t>
            </a:r>
          </a:p>
          <a:p>
            <a:endParaRPr lang="en-IE" dirty="0"/>
          </a:p>
          <a:p>
            <a:endParaRPr lang="en-IE" dirty="0"/>
          </a:p>
          <a:p>
            <a:endParaRPr lang="en-IE" dirty="0"/>
          </a:p>
          <a:p>
            <a:pPr marL="0" indent="0">
              <a:buNone/>
            </a:pPr>
            <a:endParaRPr lang="en-GB" dirty="0"/>
          </a:p>
          <a:p>
            <a:pPr marL="0" indent="0">
              <a:buNone/>
            </a:pPr>
            <a:endParaRPr lang="en-IE" dirty="0"/>
          </a:p>
          <a:p>
            <a:pPr marL="0" indent="0">
              <a:buNone/>
            </a:pPr>
            <a:endParaRPr lang="en-GB" dirty="0"/>
          </a:p>
        </p:txBody>
      </p:sp>
      <p:sp>
        <p:nvSpPr>
          <p:cNvPr id="4" name="Title 3"/>
          <p:cNvSpPr>
            <a:spLocks noGrp="1"/>
          </p:cNvSpPr>
          <p:nvPr>
            <p:ph type="title"/>
          </p:nvPr>
        </p:nvSpPr>
        <p:spPr/>
        <p:txBody>
          <a:bodyPr/>
          <a:lstStyle/>
          <a:p>
            <a:r>
              <a:rPr lang="en-IE" dirty="0"/>
              <a:t>Leadership Style </a:t>
            </a:r>
            <a:br>
              <a:rPr lang="en-IE" dirty="0"/>
            </a:br>
            <a:r>
              <a:rPr lang="en-IE" dirty="0"/>
              <a:t>Daniel Goldman et al</a:t>
            </a:r>
            <a:endParaRPr lang="en-GB" dirty="0"/>
          </a:p>
        </p:txBody>
      </p:sp>
      <p:sp>
        <p:nvSpPr>
          <p:cNvPr id="5" name="TextBox 4"/>
          <p:cNvSpPr txBox="1"/>
          <p:nvPr/>
        </p:nvSpPr>
        <p:spPr>
          <a:xfrm>
            <a:off x="899592" y="1340768"/>
            <a:ext cx="5760640" cy="369332"/>
          </a:xfrm>
          <a:prstGeom prst="rect">
            <a:avLst/>
          </a:prstGeom>
          <a:noFill/>
        </p:spPr>
        <p:txBody>
          <a:bodyPr wrap="square" rtlCol="0">
            <a:spAutoFit/>
          </a:bodyPr>
          <a:lstStyle/>
          <a:p>
            <a:r>
              <a:rPr lang="en-IE" dirty="0"/>
              <a:t>Identified six effective leadership styles</a:t>
            </a:r>
          </a:p>
        </p:txBody>
      </p:sp>
    </p:spTree>
    <p:extLst>
      <p:ext uri="{BB962C8B-B14F-4D97-AF65-F5344CB8AC3E}">
        <p14:creationId xmlns:p14="http://schemas.microsoft.com/office/powerpoint/2010/main" val="232256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1000"/>
                                        <p:tgtEl>
                                          <p:spTgt spid="3">
                                            <p:txEl>
                                              <p:pRg st="0" end="0"/>
                                            </p:txEl>
                                          </p:spTgt>
                                        </p:tgtEl>
                                      </p:cBhvr>
                                    </p:animEffect>
                                    <p:anim calcmode="lin" valueType="num">
                                      <p:cBhvr>
                                        <p:cTn id="5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fade">
                                      <p:cBhvr>
                                        <p:cTn id="56" dur="1000"/>
                                        <p:tgtEl>
                                          <p:spTgt spid="3">
                                            <p:txEl>
                                              <p:pRg st="2" end="2"/>
                                            </p:txEl>
                                          </p:spTgt>
                                        </p:tgtEl>
                                      </p:cBhvr>
                                    </p:animEffect>
                                    <p:anim calcmode="lin" valueType="num">
                                      <p:cBhvr>
                                        <p:cTn id="5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fade">
                                      <p:cBhvr>
                                        <p:cTn id="63" dur="1000"/>
                                        <p:tgtEl>
                                          <p:spTgt spid="3">
                                            <p:txEl>
                                              <p:pRg st="4" end="4"/>
                                            </p:txEl>
                                          </p:spTgt>
                                        </p:tgtEl>
                                      </p:cBhvr>
                                    </p:animEffect>
                                    <p:anim calcmode="lin" valueType="num">
                                      <p:cBhvr>
                                        <p:cTn id="6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fade">
                                      <p:cBhvr>
                                        <p:cTn id="70" dur="1000"/>
                                        <p:tgtEl>
                                          <p:spTgt spid="3">
                                            <p:txEl>
                                              <p:pRg st="6" end="6"/>
                                            </p:txEl>
                                          </p:spTgt>
                                        </p:tgtEl>
                                      </p:cBhvr>
                                    </p:animEffect>
                                    <p:anim calcmode="lin" valueType="num">
                                      <p:cBhvr>
                                        <p:cTn id="7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Effect transition="in" filter="fade">
                                      <p:cBhvr>
                                        <p:cTn id="77" dur="1000"/>
                                        <p:tgtEl>
                                          <p:spTgt spid="3">
                                            <p:txEl>
                                              <p:pRg st="8" end="8"/>
                                            </p:txEl>
                                          </p:spTgt>
                                        </p:tgtEl>
                                      </p:cBhvr>
                                    </p:animEffect>
                                    <p:anim calcmode="lin" valueType="num">
                                      <p:cBhvr>
                                        <p:cTn id="7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Leadership Style</a:t>
            </a:r>
            <a:endParaRPr lang="en-GB" dirty="0"/>
          </a:p>
        </p:txBody>
      </p:sp>
      <p:sp>
        <p:nvSpPr>
          <p:cNvPr id="3" name="Content Placeholder 2"/>
          <p:cNvSpPr>
            <a:spLocks noGrp="1"/>
          </p:cNvSpPr>
          <p:nvPr>
            <p:ph idx="1"/>
          </p:nvPr>
        </p:nvSpPr>
        <p:spPr/>
        <p:txBody>
          <a:bodyPr/>
          <a:lstStyle/>
          <a:p>
            <a:pPr marL="0" indent="0">
              <a:buNone/>
            </a:pPr>
            <a:endParaRPr lang="en-IE" dirty="0"/>
          </a:p>
          <a:p>
            <a:r>
              <a:rPr lang="en-IE" dirty="0"/>
              <a:t>Typically, the best, most effective leaders act according to one or more of six distinct approaches to leadership and skilfully switch between the various styles depending on the situation.</a:t>
            </a:r>
          </a:p>
          <a:p>
            <a:pPr marL="0" indent="0">
              <a:buNone/>
            </a:pPr>
            <a:endParaRPr lang="en-IE" dirty="0"/>
          </a:p>
          <a:p>
            <a:r>
              <a:rPr lang="en-IE" dirty="0"/>
              <a:t>Four of the six styles – visionary, coaching, </a:t>
            </a:r>
            <a:r>
              <a:rPr lang="en-IE" dirty="0" err="1"/>
              <a:t>affiliative</a:t>
            </a:r>
            <a:r>
              <a:rPr lang="en-IE" dirty="0"/>
              <a:t> and democratic – create the kind of resonance that boosts performance. Two others – pacesetting and commanding – […] should be applied with caution.</a:t>
            </a:r>
            <a:endParaRPr lang="en-GB" dirty="0"/>
          </a:p>
        </p:txBody>
      </p:sp>
    </p:spTree>
    <p:extLst>
      <p:ext uri="{BB962C8B-B14F-4D97-AF65-F5344CB8AC3E}">
        <p14:creationId xmlns:p14="http://schemas.microsoft.com/office/powerpoint/2010/main" val="234531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EADC4-245B-4284-88EF-F007F86046F0}"/>
              </a:ext>
            </a:extLst>
          </p:cNvPr>
          <p:cNvSpPr>
            <a:spLocks noGrp="1"/>
          </p:cNvSpPr>
          <p:nvPr>
            <p:ph type="title"/>
          </p:nvPr>
        </p:nvSpPr>
        <p:spPr/>
        <p:txBody>
          <a:bodyPr/>
          <a:lstStyle/>
          <a:p>
            <a:r>
              <a:rPr lang="en-IE" dirty="0"/>
              <a:t>What do followers look for in their leaders?</a:t>
            </a:r>
          </a:p>
        </p:txBody>
      </p:sp>
      <p:sp>
        <p:nvSpPr>
          <p:cNvPr id="5" name="Content Placeholder 4">
            <a:extLst>
              <a:ext uri="{FF2B5EF4-FFF2-40B4-BE49-F238E27FC236}">
                <a16:creationId xmlns:a16="http://schemas.microsoft.com/office/drawing/2014/main" id="{9766421C-54DB-4D74-B8C5-B43F40288414}"/>
              </a:ext>
            </a:extLst>
          </p:cNvPr>
          <p:cNvSpPr>
            <a:spLocks noGrp="1"/>
          </p:cNvSpPr>
          <p:nvPr>
            <p:ph idx="1"/>
          </p:nvPr>
        </p:nvSpPr>
        <p:spPr>
          <a:xfrm>
            <a:off x="323528" y="1412776"/>
            <a:ext cx="7488832" cy="5445224"/>
          </a:xfrm>
        </p:spPr>
        <p:txBody>
          <a:bodyPr>
            <a:normAutofit fontScale="92500"/>
          </a:bodyPr>
          <a:lstStyle/>
          <a:p>
            <a:pPr marL="0" indent="0" fontAlgn="base">
              <a:buNone/>
            </a:pPr>
            <a:r>
              <a:rPr lang="en-IE" b="1" dirty="0"/>
              <a:t>Authenticity</a:t>
            </a:r>
            <a:endParaRPr lang="en-IE" dirty="0"/>
          </a:p>
          <a:p>
            <a:pPr fontAlgn="base"/>
            <a:r>
              <a:rPr lang="en-IE" dirty="0"/>
              <a:t>Followers want leaders who are extremely good at what they do, but who have not lost sight of where they have come from, or who they are. </a:t>
            </a:r>
          </a:p>
          <a:p>
            <a:pPr marL="0" indent="0" fontAlgn="base">
              <a:buNone/>
            </a:pPr>
            <a:r>
              <a:rPr lang="en-IE" b="1" dirty="0"/>
              <a:t>Significance</a:t>
            </a:r>
            <a:endParaRPr lang="en-IE" dirty="0"/>
          </a:p>
          <a:p>
            <a:pPr fontAlgn="base"/>
            <a:r>
              <a:rPr lang="en-IE" dirty="0"/>
              <a:t>Followers tend to respond to leaders who make them feel like their contributions matter. </a:t>
            </a:r>
          </a:p>
          <a:p>
            <a:pPr marL="0" indent="0" fontAlgn="base">
              <a:buNone/>
            </a:pPr>
            <a:r>
              <a:rPr lang="en-IE" b="1" dirty="0"/>
              <a:t>Community</a:t>
            </a:r>
            <a:endParaRPr lang="en-IE" dirty="0"/>
          </a:p>
          <a:p>
            <a:pPr fontAlgn="base"/>
            <a:r>
              <a:rPr lang="en-IE" dirty="0"/>
              <a:t>Followers also look for their leaders to create a sense of common purpose at work, and a desire within the group to relate and interact with each other. </a:t>
            </a:r>
          </a:p>
          <a:p>
            <a:pPr marL="0" indent="0" fontAlgn="base">
              <a:buNone/>
            </a:pPr>
            <a:r>
              <a:rPr lang="en-IE" b="1" dirty="0"/>
              <a:t>Excitement</a:t>
            </a:r>
            <a:endParaRPr lang="en-IE" dirty="0"/>
          </a:p>
          <a:p>
            <a:pPr fontAlgn="base"/>
            <a:r>
              <a:rPr lang="en-IE" dirty="0"/>
              <a:t>What followers really want is to get a buzz and feeling of excitement from their leader.</a:t>
            </a:r>
          </a:p>
          <a:p>
            <a:pPr marL="0" indent="0" fontAlgn="base">
              <a:buNone/>
            </a:pPr>
            <a:endParaRPr lang="en-IE" dirty="0"/>
          </a:p>
          <a:p>
            <a:pPr marL="0" indent="0" fontAlgn="base">
              <a:buNone/>
            </a:pPr>
            <a:r>
              <a:rPr lang="en-IE" sz="1600" dirty="0" err="1"/>
              <a:t>Goffee</a:t>
            </a:r>
            <a:r>
              <a:rPr lang="en-IE" sz="1600" dirty="0"/>
              <a:t> and Jones, 'The Art of Followership', </a:t>
            </a:r>
            <a:r>
              <a:rPr lang="en-IE" sz="1600" i="1" dirty="0"/>
              <a:t>European Business Forum</a:t>
            </a:r>
            <a:r>
              <a:rPr lang="en-IE" sz="1600" dirty="0"/>
              <a:t> (Summer 2006), p 24.</a:t>
            </a:r>
          </a:p>
          <a:p>
            <a:pPr marL="0" indent="0" fontAlgn="base">
              <a:buNone/>
            </a:pPr>
            <a:endParaRPr lang="en-IE" dirty="0"/>
          </a:p>
        </p:txBody>
      </p:sp>
    </p:spTree>
    <p:extLst>
      <p:ext uri="{BB962C8B-B14F-4D97-AF65-F5344CB8AC3E}">
        <p14:creationId xmlns:p14="http://schemas.microsoft.com/office/powerpoint/2010/main" val="3056341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0FEED-FA23-4AB3-901E-F4CA4D54B8E2}"/>
              </a:ext>
            </a:extLst>
          </p:cNvPr>
          <p:cNvSpPr>
            <a:spLocks noGrp="1"/>
          </p:cNvSpPr>
          <p:nvPr>
            <p:ph type="title"/>
          </p:nvPr>
        </p:nvSpPr>
        <p:spPr/>
        <p:txBody>
          <a:bodyPr/>
          <a:lstStyle/>
          <a:p>
            <a:r>
              <a:rPr lang="en-IE" dirty="0"/>
              <a:t>How to develop your leadership skills</a:t>
            </a:r>
          </a:p>
        </p:txBody>
      </p:sp>
      <p:sp>
        <p:nvSpPr>
          <p:cNvPr id="3" name="Content Placeholder 2">
            <a:extLst>
              <a:ext uri="{FF2B5EF4-FFF2-40B4-BE49-F238E27FC236}">
                <a16:creationId xmlns:a16="http://schemas.microsoft.com/office/drawing/2014/main" id="{1495595F-778E-4DB1-97AB-75B98FFEFC52}"/>
              </a:ext>
            </a:extLst>
          </p:cNvPr>
          <p:cNvSpPr>
            <a:spLocks noGrp="1"/>
          </p:cNvSpPr>
          <p:nvPr>
            <p:ph idx="1"/>
          </p:nvPr>
        </p:nvSpPr>
        <p:spPr/>
        <p:txBody>
          <a:bodyPr>
            <a:normAutofit lnSpcReduction="10000"/>
          </a:bodyPr>
          <a:lstStyle/>
          <a:p>
            <a:r>
              <a:rPr lang="en-IE" dirty="0"/>
              <a:t>Reflect and identify the skills that you need to lead effectively and create an action plan to develop these</a:t>
            </a:r>
          </a:p>
          <a:p>
            <a:endParaRPr lang="en-IE" dirty="0"/>
          </a:p>
          <a:p>
            <a:r>
              <a:rPr lang="en-IE" dirty="0"/>
              <a:t>Ask for feedback from work colleagues and your manager</a:t>
            </a:r>
          </a:p>
          <a:p>
            <a:endParaRPr lang="en-IE" dirty="0"/>
          </a:p>
          <a:p>
            <a:r>
              <a:rPr lang="en-IE" dirty="0"/>
              <a:t>Take opportunities to lead – in work, volunteering etc. and reflect and learn from this experience</a:t>
            </a:r>
          </a:p>
          <a:p>
            <a:endParaRPr lang="en-IE" dirty="0"/>
          </a:p>
          <a:p>
            <a:r>
              <a:rPr lang="en-IE" dirty="0"/>
              <a:t>Seek training, development and consider mentoring </a:t>
            </a:r>
          </a:p>
        </p:txBody>
      </p:sp>
    </p:spTree>
    <p:extLst>
      <p:ext uri="{BB962C8B-B14F-4D97-AF65-F5344CB8AC3E}">
        <p14:creationId xmlns:p14="http://schemas.microsoft.com/office/powerpoint/2010/main" val="77032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I will cover</a:t>
            </a:r>
            <a:endParaRPr lang="en-GB" dirty="0"/>
          </a:p>
        </p:txBody>
      </p:sp>
      <p:sp>
        <p:nvSpPr>
          <p:cNvPr id="4" name="Content Placeholder 3"/>
          <p:cNvSpPr>
            <a:spLocks noGrp="1" noChangeArrowheads="1"/>
          </p:cNvSpPr>
          <p:nvPr>
            <p:ph idx="1"/>
          </p:nvPr>
        </p:nvSpPr>
        <p:spPr bwMode="auto">
          <a:xfrm>
            <a:off x="628650" y="1727652"/>
            <a:ext cx="6822017" cy="1674305"/>
          </a:xfrm>
          <a:prstGeom prst="rect">
            <a:avLst/>
          </a:prstGeom>
          <a:noFill/>
          <a:ln w="9525">
            <a:noFill/>
            <a:miter lim="800000"/>
            <a:headEnd/>
            <a:tailEnd/>
          </a:ln>
        </p:spPr>
        <p:txBody>
          <a:bodyPr wrap="square">
            <a:spAutoFit/>
          </a:bodyPr>
          <a:lstStyle/>
          <a:p>
            <a:pPr marL="342900" lvl="0" indent="-342900" defTabSz="914400">
              <a:lnSpc>
                <a:spcPct val="100000"/>
              </a:lnSpc>
              <a:spcBef>
                <a:spcPct val="20000"/>
              </a:spcBef>
            </a:pPr>
            <a:r>
              <a:rPr lang="en-IE" sz="3200" dirty="0">
                <a:solidFill>
                  <a:prstClr val="black"/>
                </a:solidFill>
                <a:latin typeface="Calibri"/>
              </a:rPr>
              <a:t>Transition to a Leadership Role</a:t>
            </a:r>
          </a:p>
          <a:p>
            <a:pPr marL="342900" lvl="0" indent="-342900" defTabSz="914400">
              <a:lnSpc>
                <a:spcPct val="100000"/>
              </a:lnSpc>
              <a:spcBef>
                <a:spcPct val="20000"/>
              </a:spcBef>
            </a:pPr>
            <a:r>
              <a:rPr lang="en-IE" sz="3200" dirty="0">
                <a:solidFill>
                  <a:prstClr val="black"/>
                </a:solidFill>
                <a:latin typeface="Calibri"/>
              </a:rPr>
              <a:t>Different Leadership Styles</a:t>
            </a:r>
          </a:p>
          <a:p>
            <a:pPr marL="0" marR="0" lvl="0" indent="0" algn="l" defTabSz="914400" rtl="0" eaLnBrk="1" fontAlgn="base" latinLnBrk="0" hangingPunct="1">
              <a:lnSpc>
                <a:spcPct val="80000"/>
              </a:lnSpc>
              <a:spcBef>
                <a:spcPct val="0"/>
              </a:spcBef>
              <a:spcAft>
                <a:spcPct val="0"/>
              </a:spcAft>
              <a:buClrTx/>
              <a:buSzTx/>
              <a:buNone/>
              <a:tabLst/>
              <a:defRPr/>
            </a:pPr>
            <a:endParaRPr kumimoji="0" lang="en-IE" sz="2000" b="0" i="0" u="none" strike="noStrike" kern="1200" cap="none" spc="0" normalizeH="0" baseline="0" noProof="0" dirty="0">
              <a:ln>
                <a:noFill/>
              </a:ln>
              <a:solidFill>
                <a:srgbClr val="000000"/>
              </a:solidFill>
              <a:effectLst/>
              <a:uLnTx/>
              <a:uFillTx/>
              <a:latin typeface="Calibri" pitchFamily="34" charset="0"/>
            </a:endParaRPr>
          </a:p>
          <a:p>
            <a:pPr marL="0" marR="0" lvl="0" indent="0" algn="l" defTabSz="914400" rtl="0" eaLnBrk="1" fontAlgn="base" latinLnBrk="0" hangingPunct="1">
              <a:lnSpc>
                <a:spcPct val="80000"/>
              </a:lnSpc>
              <a:spcBef>
                <a:spcPct val="0"/>
              </a:spcBef>
              <a:spcAft>
                <a:spcPct val="0"/>
              </a:spcAft>
              <a:buClrTx/>
              <a:buSzTx/>
              <a:buNone/>
              <a:tabLst/>
              <a:defRPr/>
            </a:pPr>
            <a:endParaRPr kumimoji="0" lang="en-IE" sz="2000" b="0" i="0" u="none" strike="noStrike" kern="120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409700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EC33-C5A1-4365-BA38-4DFF3D41C262}"/>
              </a:ext>
            </a:extLst>
          </p:cNvPr>
          <p:cNvSpPr>
            <a:spLocks noGrp="1"/>
          </p:cNvSpPr>
          <p:nvPr>
            <p:ph type="title"/>
          </p:nvPr>
        </p:nvSpPr>
        <p:spPr/>
        <p:txBody>
          <a:bodyPr/>
          <a:lstStyle/>
          <a:p>
            <a:r>
              <a:rPr lang="en-IE" dirty="0"/>
              <a:t>LEADERSHIP TRAINING</a:t>
            </a:r>
          </a:p>
        </p:txBody>
      </p:sp>
      <p:sp>
        <p:nvSpPr>
          <p:cNvPr id="3" name="Content Placeholder 2">
            <a:extLst>
              <a:ext uri="{FF2B5EF4-FFF2-40B4-BE49-F238E27FC236}">
                <a16:creationId xmlns:a16="http://schemas.microsoft.com/office/drawing/2014/main" id="{695D774D-ECA5-4ABA-BD02-03F633A8FD56}"/>
              </a:ext>
            </a:extLst>
          </p:cNvPr>
          <p:cNvSpPr>
            <a:spLocks noGrp="1"/>
          </p:cNvSpPr>
          <p:nvPr>
            <p:ph idx="1"/>
          </p:nvPr>
        </p:nvSpPr>
        <p:spPr/>
        <p:txBody>
          <a:bodyPr/>
          <a:lstStyle/>
          <a:p>
            <a:r>
              <a:rPr lang="en-IE" dirty="0">
                <a:hlinkClick r:id="rId2"/>
              </a:rPr>
              <a:t>https://www.ucc.ie/en/hr/wellbeingdevelopment/</a:t>
            </a:r>
            <a:r>
              <a:rPr lang="en-IE" dirty="0"/>
              <a:t> </a:t>
            </a:r>
          </a:p>
        </p:txBody>
      </p:sp>
    </p:spTree>
    <p:extLst>
      <p:ext uri="{BB962C8B-B14F-4D97-AF65-F5344CB8AC3E}">
        <p14:creationId xmlns:p14="http://schemas.microsoft.com/office/powerpoint/2010/main" val="411651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00B050"/>
          </a:solidFill>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IE" b="1" dirty="0">
                <a:ln/>
                <a:solidFill>
                  <a:schemeClr val="accent3"/>
                </a:solidFill>
              </a:rPr>
              <a:t>Go </a:t>
            </a:r>
            <a:r>
              <a:rPr lang="en-IE" b="1" dirty="0" err="1">
                <a:ln/>
                <a:solidFill>
                  <a:schemeClr val="accent3"/>
                </a:solidFill>
              </a:rPr>
              <a:t>Raibh</a:t>
            </a:r>
            <a:r>
              <a:rPr lang="en-IE" b="1" dirty="0">
                <a:ln/>
                <a:solidFill>
                  <a:schemeClr val="accent3"/>
                </a:solidFill>
              </a:rPr>
              <a:t> </a:t>
            </a:r>
            <a:r>
              <a:rPr lang="en-IE" b="1" dirty="0" err="1">
                <a:ln/>
                <a:solidFill>
                  <a:schemeClr val="accent3"/>
                </a:solidFill>
              </a:rPr>
              <a:t>Maith</a:t>
            </a:r>
            <a:r>
              <a:rPr lang="en-IE" b="1" dirty="0">
                <a:ln/>
                <a:solidFill>
                  <a:schemeClr val="accent3"/>
                </a:solidFill>
              </a:rPr>
              <a:t> </a:t>
            </a:r>
            <a:r>
              <a:rPr lang="en-IE" b="1" dirty="0" err="1">
                <a:ln/>
                <a:solidFill>
                  <a:schemeClr val="accent3"/>
                </a:solidFill>
              </a:rPr>
              <a:t>Agaibh</a:t>
            </a:r>
            <a:endParaRPr lang="en-GB" b="1" dirty="0">
              <a:ln/>
              <a:solidFill>
                <a:schemeClr val="accent3"/>
              </a:solidFill>
            </a:endParaRPr>
          </a:p>
        </p:txBody>
      </p:sp>
      <p:sp>
        <p:nvSpPr>
          <p:cNvPr id="6" name="Content Placeholder 5"/>
          <p:cNvSpPr>
            <a:spLocks noGrp="1"/>
          </p:cNvSpPr>
          <p:nvPr>
            <p:ph idx="1"/>
          </p:nvPr>
        </p:nvSpPr>
        <p:spPr/>
        <p:txBody>
          <a:bodyPr/>
          <a:lstStyle/>
          <a:p>
            <a:endParaRPr lang="en-GB"/>
          </a:p>
        </p:txBody>
      </p:sp>
      <p:sp>
        <p:nvSpPr>
          <p:cNvPr id="4" name="Footer Placeholder 3"/>
          <p:cNvSpPr>
            <a:spLocks noGrp="1"/>
          </p:cNvSpPr>
          <p:nvPr>
            <p:ph type="ftr" sz="quarter" idx="11"/>
          </p:nvPr>
        </p:nvSpPr>
        <p:spPr>
          <a:xfrm>
            <a:off x="3124200" y="6356350"/>
            <a:ext cx="3464024" cy="365125"/>
          </a:xfrm>
        </p:spPr>
        <p:txBody>
          <a:bodyPr/>
          <a:lstStyle/>
          <a:p>
            <a:r>
              <a:rPr lang="en-IE" dirty="0">
                <a:solidFill>
                  <a:prstClr val="black">
                    <a:tint val="75000"/>
                  </a:prstClr>
                </a:solidFill>
              </a:rPr>
              <a:t>Mary O'Regan February 2022</a:t>
            </a:r>
            <a:endParaRPr lang="en-GB" dirty="0">
              <a:solidFill>
                <a:prstClr val="black">
                  <a:tint val="75000"/>
                </a:prst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8092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00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Transition to Principal Investigator</a:t>
            </a:r>
            <a:endParaRPr lang="en-GB" dirty="0"/>
          </a:p>
        </p:txBody>
      </p:sp>
      <p:sp>
        <p:nvSpPr>
          <p:cNvPr id="3" name="Content Placeholder 2"/>
          <p:cNvSpPr>
            <a:spLocks noGrp="1"/>
          </p:cNvSpPr>
          <p:nvPr>
            <p:ph idx="1"/>
          </p:nvPr>
        </p:nvSpPr>
        <p:spPr/>
        <p:txBody>
          <a:bodyPr/>
          <a:lstStyle/>
          <a:p>
            <a:pPr marL="0" indent="0">
              <a:buNone/>
            </a:pPr>
            <a:r>
              <a:rPr lang="en-IE" dirty="0"/>
              <a:t>Some of you will…..</a:t>
            </a:r>
          </a:p>
          <a:p>
            <a:pPr marL="0" indent="0">
              <a:buNone/>
            </a:pPr>
            <a:endParaRPr lang="en-IE" dirty="0"/>
          </a:p>
          <a:p>
            <a:pPr marL="0" indent="0">
              <a:buNone/>
            </a:pPr>
            <a:endParaRPr lang="en-IE" dirty="0"/>
          </a:p>
          <a:p>
            <a:pPr marL="0" indent="0" algn="ctr">
              <a:buNone/>
            </a:pPr>
            <a:r>
              <a:rPr lang="en-IE" sz="5400" dirty="0"/>
              <a:t>BRING IT ON</a:t>
            </a:r>
          </a:p>
        </p:txBody>
      </p:sp>
    </p:spTree>
    <p:extLst>
      <p:ext uri="{BB962C8B-B14F-4D97-AF65-F5344CB8AC3E}">
        <p14:creationId xmlns:p14="http://schemas.microsoft.com/office/powerpoint/2010/main" val="335647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to a Leadership role</a:t>
            </a:r>
          </a:p>
        </p:txBody>
      </p:sp>
      <p:sp>
        <p:nvSpPr>
          <p:cNvPr id="3" name="Content Placeholder 2"/>
          <p:cNvSpPr>
            <a:spLocks noGrp="1"/>
          </p:cNvSpPr>
          <p:nvPr>
            <p:ph idx="1"/>
          </p:nvPr>
        </p:nvSpPr>
        <p:spPr/>
        <p:txBody>
          <a:bodyPr/>
          <a:lstStyle/>
          <a:p>
            <a:r>
              <a:rPr lang="en-IE" dirty="0"/>
              <a:t>And more of you will……</a:t>
            </a:r>
            <a:endParaRPr lang="en-GB" dirty="0"/>
          </a:p>
        </p:txBody>
      </p:sp>
      <p:sp>
        <p:nvSpPr>
          <p:cNvPr id="4" name="Rectangle 3"/>
          <p:cNvSpPr/>
          <p:nvPr/>
        </p:nvSpPr>
        <p:spPr>
          <a:xfrm>
            <a:off x="467544" y="2942157"/>
            <a:ext cx="7056739" cy="1015663"/>
          </a:xfrm>
          <a:prstGeom prst="rect">
            <a:avLst/>
          </a:prstGeom>
          <a:noFill/>
        </p:spPr>
        <p:txBody>
          <a:bodyPr wrap="none" lIns="91440" tIns="45720" rIns="91440" bIns="45720">
            <a:spAutoFit/>
          </a:bodyPr>
          <a:lstStyle/>
          <a:p>
            <a:pPr algn="ctr"/>
            <a:r>
              <a:rPr lang="en-US"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OH </a:t>
            </a:r>
            <a:r>
              <a:rPr lang="en-US" sz="6000" b="1" cap="none"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NOOOOO</a:t>
            </a:r>
            <a:r>
              <a:rPr lang="en-US"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p:txBody>
      </p:sp>
    </p:spTree>
    <p:extLst>
      <p:ext uri="{BB962C8B-B14F-4D97-AF65-F5344CB8AC3E}">
        <p14:creationId xmlns:p14="http://schemas.microsoft.com/office/powerpoint/2010/main" val="182102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Transition to a Leadership role</a:t>
            </a:r>
          </a:p>
        </p:txBody>
      </p:sp>
      <p:sp>
        <p:nvSpPr>
          <p:cNvPr id="3" name="Content Placeholder 2"/>
          <p:cNvSpPr>
            <a:spLocks noGrp="1"/>
          </p:cNvSpPr>
          <p:nvPr>
            <p:ph idx="1"/>
          </p:nvPr>
        </p:nvSpPr>
        <p:spPr/>
        <p:txBody>
          <a:bodyPr/>
          <a:lstStyle/>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Be prepared for a little awkwardness at first.</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Understand that you will make mistakes.</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Realize that people won’t always agree with you.</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Be approachable.</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Don’t boss your team around, support them.</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r>
              <a:rPr lang="en-IE" sz="2400" dirty="0"/>
              <a:t>Don’t be a know-it-all.</a:t>
            </a:r>
          </a:p>
          <a:p>
            <a:endParaRPr lang="en-IE" dirty="0"/>
          </a:p>
        </p:txBody>
      </p:sp>
      <p:sp>
        <p:nvSpPr>
          <p:cNvPr id="4" name="TextBox 3"/>
          <p:cNvSpPr txBox="1"/>
          <p:nvPr/>
        </p:nvSpPr>
        <p:spPr>
          <a:xfrm>
            <a:off x="8028384" y="2132856"/>
            <a:ext cx="475579" cy="3888432"/>
          </a:xfrm>
          <a:prstGeom prst="rect">
            <a:avLst/>
          </a:prstGeom>
          <a:noFill/>
        </p:spPr>
        <p:txBody>
          <a:bodyPr vert="wordArtVert" wrap="square" rtlCol="0">
            <a:spAutoFit/>
          </a:bodyPr>
          <a:lstStyle/>
          <a:p>
            <a:r>
              <a:rPr lang="en-IE" sz="1600" dirty="0" err="1">
                <a:solidFill>
                  <a:srgbClr val="FF0000"/>
                </a:solidFill>
              </a:rPr>
              <a:t>COMMOM</a:t>
            </a:r>
            <a:r>
              <a:rPr lang="en-IE" sz="1600" dirty="0">
                <a:solidFill>
                  <a:srgbClr val="FF0000"/>
                </a:solidFill>
              </a:rPr>
              <a:t> </a:t>
            </a:r>
            <a:r>
              <a:rPr lang="en-IE" sz="1600" dirty="0" err="1">
                <a:solidFill>
                  <a:srgbClr val="FF0000"/>
                </a:solidFill>
              </a:rPr>
              <a:t>SENCE</a:t>
            </a:r>
            <a:endParaRPr lang="en-IE" sz="1600" dirty="0">
              <a:solidFill>
                <a:srgbClr val="FF0000"/>
              </a:solidFill>
            </a:endParaRPr>
          </a:p>
        </p:txBody>
      </p:sp>
    </p:spTree>
    <p:extLst>
      <p:ext uri="{BB962C8B-B14F-4D97-AF65-F5344CB8AC3E}">
        <p14:creationId xmlns:p14="http://schemas.microsoft.com/office/powerpoint/2010/main" val="103721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Transition to a Leadership role</a:t>
            </a:r>
          </a:p>
        </p:txBody>
      </p:sp>
      <p:sp>
        <p:nvSpPr>
          <p:cNvPr id="3" name="Content Placeholder 2"/>
          <p:cNvSpPr>
            <a:spLocks noGrp="1"/>
          </p:cNvSpPr>
          <p:nvPr>
            <p:ph idx="1"/>
          </p:nvPr>
        </p:nvSpPr>
        <p:spPr/>
        <p:txBody>
          <a:bodyPr/>
          <a:lstStyle/>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Learn as much as you can as quickly as you can.</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Respect others and they will respect you.</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Inspire, don’t discourage.</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Treat people like you’d like to be treated.</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r>
              <a:rPr lang="en-IE" dirty="0"/>
              <a:t>Believe in yourself (or no one else will).</a:t>
            </a:r>
          </a:p>
          <a:p>
            <a:endParaRPr lang="en-IE" dirty="0"/>
          </a:p>
        </p:txBody>
      </p:sp>
      <p:sp>
        <p:nvSpPr>
          <p:cNvPr id="4" name="TextBox 3"/>
          <p:cNvSpPr txBox="1"/>
          <p:nvPr/>
        </p:nvSpPr>
        <p:spPr>
          <a:xfrm>
            <a:off x="8028384" y="2132856"/>
            <a:ext cx="475579" cy="3888432"/>
          </a:xfrm>
          <a:prstGeom prst="rect">
            <a:avLst/>
          </a:prstGeom>
          <a:noFill/>
        </p:spPr>
        <p:txBody>
          <a:bodyPr vert="wordArtVert" wrap="square" rtlCol="0">
            <a:spAutoFit/>
          </a:bodyPr>
          <a:lstStyle/>
          <a:p>
            <a:r>
              <a:rPr lang="en-IE" sz="1600" dirty="0" err="1">
                <a:solidFill>
                  <a:srgbClr val="FF0000"/>
                </a:solidFill>
              </a:rPr>
              <a:t>COMMOM</a:t>
            </a:r>
            <a:r>
              <a:rPr lang="en-IE" sz="1600" dirty="0">
                <a:solidFill>
                  <a:srgbClr val="FF0000"/>
                </a:solidFill>
              </a:rPr>
              <a:t> </a:t>
            </a:r>
            <a:r>
              <a:rPr lang="en-IE" sz="1600" dirty="0" err="1">
                <a:solidFill>
                  <a:srgbClr val="FF0000"/>
                </a:solidFill>
              </a:rPr>
              <a:t>SENCE</a:t>
            </a:r>
            <a:endParaRPr lang="en-IE" sz="1600" dirty="0">
              <a:solidFill>
                <a:srgbClr val="FF0000"/>
              </a:solidFill>
            </a:endParaRPr>
          </a:p>
        </p:txBody>
      </p:sp>
    </p:spTree>
    <p:extLst>
      <p:ext uri="{BB962C8B-B14F-4D97-AF65-F5344CB8AC3E}">
        <p14:creationId xmlns:p14="http://schemas.microsoft.com/office/powerpoint/2010/main" val="362153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Transition to Principal Investigator</a:t>
            </a:r>
            <a:endParaRPr lang="en-GB" dirty="0"/>
          </a:p>
        </p:txBody>
      </p:sp>
      <p:sp>
        <p:nvSpPr>
          <p:cNvPr id="6" name="Content Placeholder 5"/>
          <p:cNvSpPr>
            <a:spLocks noGrp="1"/>
          </p:cNvSpPr>
          <p:nvPr>
            <p:ph sz="half" idx="4294967295"/>
          </p:nvPr>
        </p:nvSpPr>
        <p:spPr>
          <a:xfrm>
            <a:off x="457200" y="2174875"/>
            <a:ext cx="4040188" cy="3951288"/>
          </a:xfrm>
          <a:prstGeom prst="rect">
            <a:avLst/>
          </a:prstGeom>
        </p:spPr>
        <p:txBody>
          <a:bodyPr>
            <a:normAutofit/>
          </a:bodyPr>
          <a:lstStyle/>
          <a:p>
            <a:r>
              <a:rPr lang="en-IE" i="1" dirty="0"/>
              <a:t>As a postdoc, you are responsible for yourself and maybe one or two students, but there is always someone taking care of the final things, and then from one day to the other, you are responsible for other people, money, students, and so on….</a:t>
            </a:r>
            <a:endParaRPr lang="en-GB" i="1" dirty="0"/>
          </a:p>
        </p:txBody>
      </p:sp>
      <p:sp>
        <p:nvSpPr>
          <p:cNvPr id="8" name="Content Placeholder 7"/>
          <p:cNvSpPr>
            <a:spLocks noGrp="1"/>
          </p:cNvSpPr>
          <p:nvPr>
            <p:ph sz="quarter" idx="4"/>
          </p:nvPr>
        </p:nvSpPr>
        <p:spPr>
          <a:xfrm>
            <a:off x="4932040" y="2204864"/>
            <a:ext cx="3954029" cy="3584583"/>
          </a:xfrm>
        </p:spPr>
        <p:txBody>
          <a:bodyPr>
            <a:normAutofit lnSpcReduction="10000"/>
          </a:bodyPr>
          <a:lstStyle/>
          <a:p>
            <a:r>
              <a:rPr lang="en-IE" i="1" dirty="0"/>
              <a:t>The freedom to pursue your own ideas, running your lab how you want, and gaining more recognition—come with new responsibilities and challenges</a:t>
            </a:r>
          </a:p>
          <a:p>
            <a:endParaRPr lang="en-IE" dirty="0"/>
          </a:p>
          <a:p>
            <a:r>
              <a:rPr lang="en-IE" b="1" dirty="0">
                <a:solidFill>
                  <a:srgbClr val="FF0000"/>
                </a:solidFill>
              </a:rPr>
              <a:t>In the chat please identify these responsibilities and challenges</a:t>
            </a:r>
          </a:p>
          <a:p>
            <a:endParaRPr lang="en-GB" dirty="0"/>
          </a:p>
        </p:txBody>
      </p:sp>
      <p:sp>
        <p:nvSpPr>
          <p:cNvPr id="2" name="TextBox 1"/>
          <p:cNvSpPr txBox="1"/>
          <p:nvPr/>
        </p:nvSpPr>
        <p:spPr>
          <a:xfrm>
            <a:off x="2483768" y="1444134"/>
            <a:ext cx="3960440" cy="369332"/>
          </a:xfrm>
          <a:prstGeom prst="rect">
            <a:avLst/>
          </a:prstGeom>
          <a:noFill/>
        </p:spPr>
        <p:txBody>
          <a:bodyPr wrap="square" rtlCol="0">
            <a:spAutoFit/>
          </a:bodyPr>
          <a:lstStyle/>
          <a:p>
            <a:pPr algn="ctr"/>
            <a:r>
              <a:rPr lang="en-IE" b="1" dirty="0"/>
              <a:t>What to expect?</a:t>
            </a:r>
            <a:endParaRPr lang="en-GB" b="1" dirty="0"/>
          </a:p>
        </p:txBody>
      </p:sp>
    </p:spTree>
    <p:extLst>
      <p:ext uri="{BB962C8B-B14F-4D97-AF65-F5344CB8AC3E}">
        <p14:creationId xmlns:p14="http://schemas.microsoft.com/office/powerpoint/2010/main" val="191796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Transition to Principal Investigator</a:t>
            </a:r>
          </a:p>
        </p:txBody>
      </p:sp>
      <p:sp>
        <p:nvSpPr>
          <p:cNvPr id="3" name="Content Placeholder 2"/>
          <p:cNvSpPr>
            <a:spLocks noGrp="1"/>
          </p:cNvSpPr>
          <p:nvPr>
            <p:ph idx="1"/>
          </p:nvPr>
        </p:nvSpPr>
        <p:spPr/>
        <p:txBody>
          <a:bodyPr>
            <a:normAutofit fontScale="85000" lnSpcReduction="20000"/>
          </a:bodyPr>
          <a:lstStyle/>
          <a:p>
            <a:r>
              <a:rPr lang="en-IE" dirty="0"/>
              <a:t>build a close relationship with staff... and keep a suitable distance </a:t>
            </a:r>
          </a:p>
          <a:p>
            <a:r>
              <a:rPr lang="en-IE" dirty="0"/>
              <a:t>lead... and keep yourself in the background</a:t>
            </a:r>
          </a:p>
          <a:p>
            <a:r>
              <a:rPr lang="en-IE" dirty="0"/>
              <a:t>trust your staff... and keep an eye on them</a:t>
            </a:r>
          </a:p>
          <a:p>
            <a:r>
              <a:rPr lang="en-IE" dirty="0"/>
              <a:t>be tolerant... and know how you want things to function</a:t>
            </a:r>
          </a:p>
          <a:p>
            <a:r>
              <a:rPr lang="en-IE" dirty="0"/>
              <a:t>keep your research group’s goals in mind... and be loyal to the whole organisation</a:t>
            </a:r>
          </a:p>
          <a:p>
            <a:r>
              <a:rPr lang="en-IE" dirty="0"/>
              <a:t>do a good job of planning your time... and be flexible with your schedule</a:t>
            </a:r>
          </a:p>
          <a:p>
            <a:r>
              <a:rPr lang="en-IE" dirty="0"/>
              <a:t>freely express your view... and be diplomatic</a:t>
            </a:r>
          </a:p>
          <a:p>
            <a:r>
              <a:rPr lang="en-IE" dirty="0"/>
              <a:t>be a visionary... and keep your feet on the ground</a:t>
            </a:r>
          </a:p>
          <a:p>
            <a:r>
              <a:rPr lang="en-IE" dirty="0"/>
              <a:t>try to win consensus... and be decisive</a:t>
            </a:r>
          </a:p>
          <a:p>
            <a:r>
              <a:rPr lang="en-IE" dirty="0"/>
              <a:t>be dynamic... and be reflective</a:t>
            </a:r>
          </a:p>
          <a:p>
            <a:r>
              <a:rPr lang="en-IE" dirty="0"/>
              <a:t>be sure of yourself... and be humble.</a:t>
            </a:r>
          </a:p>
          <a:p>
            <a:endParaRPr lang="en-GB" dirty="0"/>
          </a:p>
        </p:txBody>
      </p:sp>
      <p:sp>
        <p:nvSpPr>
          <p:cNvPr id="4" name="TextBox 3"/>
          <p:cNvSpPr txBox="1"/>
          <p:nvPr/>
        </p:nvSpPr>
        <p:spPr>
          <a:xfrm>
            <a:off x="8100392" y="2132856"/>
            <a:ext cx="511935" cy="3240360"/>
          </a:xfrm>
          <a:prstGeom prst="rect">
            <a:avLst/>
          </a:prstGeom>
          <a:noFill/>
        </p:spPr>
        <p:txBody>
          <a:bodyPr vert="wordArtVert" wrap="square" rtlCol="0">
            <a:spAutoFit/>
          </a:bodyPr>
          <a:lstStyle/>
          <a:p>
            <a:r>
              <a:rPr lang="en-IE" b="1" dirty="0">
                <a:solidFill>
                  <a:srgbClr val="FF0000"/>
                </a:solidFill>
              </a:rPr>
              <a:t>P</a:t>
            </a:r>
            <a:r>
              <a:rPr lang="en-GB" b="1" dirty="0" err="1">
                <a:solidFill>
                  <a:srgbClr val="FF0000"/>
                </a:solidFill>
              </a:rPr>
              <a:t>aradoxes</a:t>
            </a:r>
            <a:endParaRPr lang="en-IE" b="1" dirty="0">
              <a:solidFill>
                <a:srgbClr val="FF0000"/>
              </a:solidFill>
            </a:endParaRPr>
          </a:p>
        </p:txBody>
      </p:sp>
    </p:spTree>
    <p:extLst>
      <p:ext uri="{BB962C8B-B14F-4D97-AF65-F5344CB8AC3E}">
        <p14:creationId xmlns:p14="http://schemas.microsoft.com/office/powerpoint/2010/main" val="32417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to Principal Investigator</a:t>
            </a:r>
          </a:p>
        </p:txBody>
      </p:sp>
      <p:sp>
        <p:nvSpPr>
          <p:cNvPr id="3" name="Content Placeholder 2"/>
          <p:cNvSpPr>
            <a:spLocks noGrp="1"/>
          </p:cNvSpPr>
          <p:nvPr>
            <p:ph idx="1"/>
          </p:nvPr>
        </p:nvSpPr>
        <p:spPr/>
        <p:txBody>
          <a:bodyPr>
            <a:normAutofit/>
          </a:bodyPr>
          <a:lstStyle/>
          <a:p>
            <a:r>
              <a:rPr lang="en-IE" dirty="0"/>
              <a:t>In your group, read the scenario allocated to you and discuss:</a:t>
            </a:r>
          </a:p>
          <a:p>
            <a:pPr marL="0" indent="0">
              <a:buNone/>
            </a:pPr>
            <a:endParaRPr lang="en-IE" dirty="0"/>
          </a:p>
          <a:p>
            <a:pPr marL="514350" indent="-514350">
              <a:buFont typeface="+mj-lt"/>
              <a:buAutoNum type="arabicPeriod"/>
            </a:pPr>
            <a:r>
              <a:rPr lang="en-IE" dirty="0"/>
              <a:t>The dilemmas and tensions you perceive</a:t>
            </a:r>
          </a:p>
          <a:p>
            <a:pPr marL="514350" indent="-514350">
              <a:buFont typeface="+mj-lt"/>
              <a:buAutoNum type="arabicPeriod"/>
            </a:pPr>
            <a:r>
              <a:rPr lang="en-IE" dirty="0"/>
              <a:t>What you would advise the manager to do to handle the organisational politics</a:t>
            </a:r>
          </a:p>
          <a:p>
            <a:pPr marL="514350" indent="-514350">
              <a:buFont typeface="+mj-lt"/>
              <a:buAutoNum type="arabicPeriod"/>
            </a:pPr>
            <a:r>
              <a:rPr lang="en-IE" dirty="0"/>
              <a:t>How the manager can learn what is expected of him/her.</a:t>
            </a:r>
          </a:p>
          <a:p>
            <a:pPr marL="514350" indent="-514350">
              <a:buFont typeface="+mj-lt"/>
              <a:buAutoNum type="arabicPeriod"/>
            </a:pPr>
            <a:r>
              <a:rPr lang="en-IE" dirty="0"/>
              <a:t>Prepare to feed back your perceptions of the situation and a summary of the advice you would give.</a:t>
            </a:r>
          </a:p>
          <a:p>
            <a:pPr marL="0" indent="0">
              <a:buNone/>
            </a:pPr>
            <a:endParaRPr lang="en-GB" dirty="0"/>
          </a:p>
        </p:txBody>
      </p:sp>
      <p:sp>
        <p:nvSpPr>
          <p:cNvPr id="4" name="TextBox 3"/>
          <p:cNvSpPr txBox="1"/>
          <p:nvPr/>
        </p:nvSpPr>
        <p:spPr>
          <a:xfrm>
            <a:off x="8100392" y="2132856"/>
            <a:ext cx="511935" cy="3692293"/>
          </a:xfrm>
          <a:prstGeom prst="rect">
            <a:avLst/>
          </a:prstGeom>
          <a:noFill/>
        </p:spPr>
        <p:txBody>
          <a:bodyPr vert="wordArtVert" wrap="none" rtlCol="0">
            <a:spAutoFit/>
          </a:bodyPr>
          <a:lstStyle/>
          <a:p>
            <a:r>
              <a:rPr lang="en-IE" b="1" dirty="0">
                <a:solidFill>
                  <a:srgbClr val="FF0000"/>
                </a:solidFill>
              </a:rPr>
              <a:t>  Scenarios</a:t>
            </a:r>
            <a:endParaRPr lang="en-GB" b="1" dirty="0">
              <a:solidFill>
                <a:srgbClr val="FF0000"/>
              </a:solidFill>
            </a:endParaRPr>
          </a:p>
        </p:txBody>
      </p:sp>
    </p:spTree>
    <p:extLst>
      <p:ext uri="{BB962C8B-B14F-4D97-AF65-F5344CB8AC3E}">
        <p14:creationId xmlns:p14="http://schemas.microsoft.com/office/powerpoint/2010/main" val="3484129845"/>
      </p:ext>
    </p:extLst>
  </p:cSld>
  <p:clrMapOvr>
    <a:masterClrMapping/>
  </p:clrMapOvr>
</p:sld>
</file>

<file path=ppt/theme/theme1.xml><?xml version="1.0" encoding="utf-8"?>
<a:theme xmlns:a="http://schemas.openxmlformats.org/drawingml/2006/main" name="1_Office Theme">
  <a:themeElements>
    <a:clrScheme name="UCC">
      <a:dk1>
        <a:sysClr val="windowText" lastClr="000000"/>
      </a:dk1>
      <a:lt1>
        <a:sysClr val="window" lastClr="FFFFFF"/>
      </a:lt1>
      <a:dk2>
        <a:srgbClr val="44546A"/>
      </a:dk2>
      <a:lt2>
        <a:srgbClr val="E7E6E6"/>
      </a:lt2>
      <a:accent1>
        <a:srgbClr val="003C69"/>
      </a:accent1>
      <a:accent2>
        <a:srgbClr val="CE222C"/>
      </a:accent2>
      <a:accent3>
        <a:srgbClr val="BBBCBC"/>
      </a:accent3>
      <a:accent4>
        <a:srgbClr val="FFB500"/>
      </a:accent4>
      <a:accent5>
        <a:srgbClr val="69B3E7"/>
      </a:accent5>
      <a:accent6>
        <a:srgbClr val="74AA50"/>
      </a:accent6>
      <a:hlink>
        <a:srgbClr val="C6893F"/>
      </a:hlink>
      <a:folHlink>
        <a:srgbClr val="7566DC"/>
      </a:folHlink>
    </a:clrScheme>
    <a:fontScheme name="UCC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ADAA851-3C50-435C-8D35-7A3FE90B677A}" vid="{C90C547B-2A2A-4A95-AA93-3E36506A6AB1}"/>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UCC">
      <a:dk1>
        <a:sysClr val="windowText" lastClr="000000"/>
      </a:dk1>
      <a:lt1>
        <a:sysClr val="window" lastClr="FFFFFF"/>
      </a:lt1>
      <a:dk2>
        <a:srgbClr val="44546A"/>
      </a:dk2>
      <a:lt2>
        <a:srgbClr val="E7E6E6"/>
      </a:lt2>
      <a:accent1>
        <a:srgbClr val="003C69"/>
      </a:accent1>
      <a:accent2>
        <a:srgbClr val="CE222C"/>
      </a:accent2>
      <a:accent3>
        <a:srgbClr val="BBBCBC"/>
      </a:accent3>
      <a:accent4>
        <a:srgbClr val="FFB500"/>
      </a:accent4>
      <a:accent5>
        <a:srgbClr val="69B3E7"/>
      </a:accent5>
      <a:accent6>
        <a:srgbClr val="74AA50"/>
      </a:accent6>
      <a:hlink>
        <a:srgbClr val="C6893F"/>
      </a:hlink>
      <a:folHlink>
        <a:srgbClr val="7566DC"/>
      </a:folHlink>
    </a:clrScheme>
    <a:fontScheme name="UCC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ADAA851-3C50-435C-8D35-7A3FE90B677A}" vid="{C90C547B-2A2A-4A95-AA93-3E36506A6AB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052CB6B64CA447B5A4833B08D6B1B0" ma:contentTypeVersion="12" ma:contentTypeDescription="Create a new document." ma:contentTypeScope="" ma:versionID="bd1f9eaf7c1ea3bf6d3f4aa2b093e5a2">
  <xsd:schema xmlns:xsd="http://www.w3.org/2001/XMLSchema" xmlns:xs="http://www.w3.org/2001/XMLSchema" xmlns:p="http://schemas.microsoft.com/office/2006/metadata/properties" xmlns:ns1="http://schemas.microsoft.com/sharepoint/v3" xmlns:ns3="fc105cc3-a27d-422f-87dc-193310c4dc90" targetNamespace="http://schemas.microsoft.com/office/2006/metadata/properties" ma:root="true" ma:fieldsID="99de6ed8567c871467a6e69af2f62e35" ns1:_="" ns3:_="">
    <xsd:import namespace="http://schemas.microsoft.com/sharepoint/v3"/>
    <xsd:import namespace="fc105cc3-a27d-422f-87dc-193310c4dc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05cc3-a27d-422f-87dc-193310c4dc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4938061-6145-4DD2-9B22-127EA4F4C656}">
  <ds:schemaRefs>
    <ds:schemaRef ds:uri="http://schemas.microsoft.com/sharepoint/v3/contenttype/forms"/>
  </ds:schemaRefs>
</ds:datastoreItem>
</file>

<file path=customXml/itemProps2.xml><?xml version="1.0" encoding="utf-8"?>
<ds:datastoreItem xmlns:ds="http://schemas.openxmlformats.org/officeDocument/2006/customXml" ds:itemID="{00B2ABEC-7BE9-4915-AAF5-79E5123713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105cc3-a27d-422f-87dc-193310c4d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21CFAF-61DE-47A7-90DF-4A351CC6DE92}">
  <ds:schemaRef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documentManagement/types"/>
    <ds:schemaRef ds:uri="fc105cc3-a27d-422f-87dc-193310c4dc90"/>
    <ds:schemaRef ds:uri="http://purl.org/dc/dcmitype/"/>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1381</TotalTime>
  <Words>954</Words>
  <Application>Microsoft Office PowerPoint</Application>
  <PresentationFormat>On-screen Show (4:3)</PresentationFormat>
  <Paragraphs>158</Paragraphs>
  <Slides>21</Slides>
  <Notes>0</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Calibri</vt:lpstr>
      <vt:lpstr>Verdana</vt:lpstr>
      <vt:lpstr>1_Office Theme</vt:lpstr>
      <vt:lpstr>2_Office Theme</vt:lpstr>
      <vt:lpstr>3_Office Theme</vt:lpstr>
      <vt:lpstr>Mary O’Regan</vt:lpstr>
      <vt:lpstr>What I will cover</vt:lpstr>
      <vt:lpstr>Transition to Principal Investigator</vt:lpstr>
      <vt:lpstr>Transition to a Leadership role</vt:lpstr>
      <vt:lpstr>Transition to a Leadership role</vt:lpstr>
      <vt:lpstr>Transition to a Leadership role</vt:lpstr>
      <vt:lpstr>Transition to Principal Investigator</vt:lpstr>
      <vt:lpstr>Transition to Principal Investigator</vt:lpstr>
      <vt:lpstr>Transition to Principal Investigator</vt:lpstr>
      <vt:lpstr>As PI your Priorities within your Group</vt:lpstr>
      <vt:lpstr>Priorities within the Organisation and Beyond….</vt:lpstr>
      <vt:lpstr>Questions</vt:lpstr>
      <vt:lpstr>PI’s stuck in the middle!</vt:lpstr>
      <vt:lpstr>Make your Mark</vt:lpstr>
      <vt:lpstr>Leadership Styles – What’s Yours? Find out….Questionnaire </vt:lpstr>
      <vt:lpstr>Leadership Style  Daniel Goldman et al</vt:lpstr>
      <vt:lpstr>Leadership Style</vt:lpstr>
      <vt:lpstr>What do followers look for in their leaders?</vt:lpstr>
      <vt:lpstr>How to develop your leadership skills</vt:lpstr>
      <vt:lpstr>LEADERSHIP TRAINING</vt:lpstr>
      <vt:lpstr>Go Raibh Maith Agaibh</vt:lpstr>
    </vt:vector>
  </TitlesOfParts>
  <Company>Computer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MaryKate</dc:creator>
  <cp:lastModifiedBy>O'Regan, Mary Kate (Human Resources)</cp:lastModifiedBy>
  <cp:revision>67</cp:revision>
  <dcterms:created xsi:type="dcterms:W3CDTF">2018-05-02T10:04:32Z</dcterms:created>
  <dcterms:modified xsi:type="dcterms:W3CDTF">2022-02-24T15:53:26Z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0x010100FC052CB6B64CA447B5A4833B08D6B1B0</vt:lpwstr>
  </property>
</Properties>
</file>