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660" r:id="rId5"/>
    <p:sldMasterId id="2147483662" r:id="rId6"/>
  </p:sldMasterIdLst>
  <p:notesMasterIdLst>
    <p:notesMasterId r:id="rId21"/>
  </p:notesMasterIdLst>
  <p:sldIdLst>
    <p:sldId id="531" r:id="rId7"/>
    <p:sldId id="554" r:id="rId8"/>
    <p:sldId id="414" r:id="rId9"/>
    <p:sldId id="534" r:id="rId10"/>
    <p:sldId id="528" r:id="rId11"/>
    <p:sldId id="547" r:id="rId12"/>
    <p:sldId id="555" r:id="rId13"/>
    <p:sldId id="581" r:id="rId14"/>
    <p:sldId id="536" r:id="rId15"/>
    <p:sldId id="556" r:id="rId16"/>
    <p:sldId id="561" r:id="rId17"/>
    <p:sldId id="586" r:id="rId18"/>
    <p:sldId id="587" r:id="rId19"/>
    <p:sldId id="5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3C94474-9503-4126-BD8B-E5F043B59F6D}">
          <p14:sldIdLst>
            <p14:sldId id="531"/>
            <p14:sldId id="554"/>
            <p14:sldId id="414"/>
            <p14:sldId id="534"/>
            <p14:sldId id="528"/>
            <p14:sldId id="547"/>
            <p14:sldId id="555"/>
            <p14:sldId id="581"/>
            <p14:sldId id="536"/>
            <p14:sldId id="556"/>
            <p14:sldId id="561"/>
            <p14:sldId id="586"/>
            <p14:sldId id="587"/>
            <p14:sldId id="584"/>
          </p14:sldIdLst>
        </p14:section>
        <p14:section name="Untitled Section" id="{3DBD91E1-31F4-4FDB-898B-196E562B1B32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.ucc.ie\BE2\Buildings%20Office\Energy%20Management\ISO%2050001\2020_21\Registers\R-010%20Rev-002%20Electrical%20SEU%20Register%202021_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.ucc.ie\BE2\Buildings%20Office\Energy%20Management\ISO%2050001\2020_21\Registers\R-010%20Rev-002%20Electrical%20SEU%20Register%202021_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.ucc.ie\BE2\Buildings%20Office\Energy%20Management\ISO%2050001\2020_21\Registers\Gas%20SEUs%202009%20to%20dat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.ucc.ie\BE2\Buildings%20Office\Energy%20Management\ISO%2050001\2020_21\Registers\R-011%20Rev-002%20Gas%20SEU%20Register%202021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Electrical Use Oct to March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'Monthly Report '!$D$100</c:f>
              <c:strCache>
                <c:ptCount val="1"/>
                <c:pt idx="0">
                  <c:v>Baseline 18/19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'Monthly Report '!$B$101:$B$113</c:f>
              <c:strCache>
                <c:ptCount val="13"/>
                <c:pt idx="0">
                  <c:v>Western Gateway</c:v>
                </c:pt>
                <c:pt idx="1">
                  <c:v>Boole </c:v>
                </c:pt>
                <c:pt idx="2">
                  <c:v>Kane</c:v>
                </c:pt>
                <c:pt idx="3">
                  <c:v>Food Science </c:v>
                </c:pt>
                <c:pt idx="4">
                  <c:v>BSI</c:v>
                </c:pt>
                <c:pt idx="5">
                  <c:v>Brookfield </c:v>
                </c:pt>
                <c:pt idx="6">
                  <c:v>Pharmacy </c:v>
                </c:pt>
                <c:pt idx="7">
                  <c:v>ORB </c:v>
                </c:pt>
                <c:pt idx="8">
                  <c:v>North Mall </c:v>
                </c:pt>
                <c:pt idx="9">
                  <c:v> Aras McLeinn </c:v>
                </c:pt>
                <c:pt idx="10">
                  <c:v>Glucksman</c:v>
                </c:pt>
                <c:pt idx="11">
                  <c:v>Main Rest </c:v>
                </c:pt>
                <c:pt idx="12">
                  <c:v>ERI </c:v>
                </c:pt>
              </c:strCache>
            </c:strRef>
          </c:cat>
          <c:val>
            <c:numRef>
              <c:f>'Monthly Report '!$D$101:$D$113</c:f>
              <c:numCache>
                <c:formatCode>#,##0</c:formatCode>
                <c:ptCount val="13"/>
                <c:pt idx="0">
                  <c:v>1989932.9999999995</c:v>
                </c:pt>
                <c:pt idx="1">
                  <c:v>902316.99999999977</c:v>
                </c:pt>
                <c:pt idx="2">
                  <c:v>1099090.9999999998</c:v>
                </c:pt>
                <c:pt idx="3">
                  <c:v>925638.99999999977</c:v>
                </c:pt>
                <c:pt idx="4">
                  <c:v>743601.99999999988</c:v>
                </c:pt>
                <c:pt idx="5">
                  <c:v>719456.99999999988</c:v>
                </c:pt>
                <c:pt idx="6">
                  <c:v>474056.99999999988</c:v>
                </c:pt>
                <c:pt idx="7">
                  <c:v>399049.99999999988</c:v>
                </c:pt>
                <c:pt idx="8">
                  <c:v>370438.71999999991</c:v>
                </c:pt>
                <c:pt idx="9">
                  <c:v>230935.99999999994</c:v>
                </c:pt>
                <c:pt idx="10">
                  <c:v>157275.49999999997</c:v>
                </c:pt>
                <c:pt idx="11">
                  <c:v>238696.99999999994</c:v>
                </c:pt>
                <c:pt idx="12">
                  <c:v>183861.99999999997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85-4D84-AFA3-0FDA4912DE73}"/>
            </c:ext>
          </c:extLst>
        </c:ser>
        <c:ser>
          <c:idx val="2"/>
          <c:order val="1"/>
          <c:tx>
            <c:strRef>
              <c:f>'Monthly Report '!$E$100</c:f>
              <c:strCache>
                <c:ptCount val="1"/>
                <c:pt idx="0">
                  <c:v>Oct - Mar 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'Monthly Report '!$E$101:$E$113</c:f>
              <c:numCache>
                <c:formatCode>#,##0</c:formatCode>
                <c:ptCount val="13"/>
                <c:pt idx="0">
                  <c:v>1664925.4999999995</c:v>
                </c:pt>
                <c:pt idx="1">
                  <c:v>1067515.4999999998</c:v>
                </c:pt>
                <c:pt idx="2">
                  <c:v>953367.49999999977</c:v>
                </c:pt>
                <c:pt idx="3">
                  <c:v>856527.99999999977</c:v>
                </c:pt>
                <c:pt idx="4">
                  <c:v>712999.99999999988</c:v>
                </c:pt>
                <c:pt idx="5">
                  <c:v>565919.99999999988</c:v>
                </c:pt>
                <c:pt idx="6">
                  <c:v>463462.49999999988</c:v>
                </c:pt>
                <c:pt idx="7">
                  <c:v>226384.99999999994</c:v>
                </c:pt>
                <c:pt idx="8">
                  <c:v>298497.49999999994</c:v>
                </c:pt>
                <c:pt idx="9">
                  <c:v>147300.99999999997</c:v>
                </c:pt>
                <c:pt idx="10">
                  <c:v>124524.99999999997</c:v>
                </c:pt>
                <c:pt idx="11">
                  <c:v>62019.499999999985</c:v>
                </c:pt>
                <c:pt idx="12">
                  <c:v>159660.99999999997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85-4D84-AFA3-0FDA4912DE73}"/>
            </c:ext>
          </c:extLst>
        </c:ser>
        <c:ser>
          <c:idx val="0"/>
          <c:order val="2"/>
          <c:tx>
            <c:strRef>
              <c:f>'Monthly Report '!$C$100</c:f>
              <c:strCache>
                <c:ptCount val="1"/>
                <c:pt idx="0">
                  <c:v>Oct - Mar 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'Monthly Report '!$B$101:$B$113</c:f>
              <c:strCache>
                <c:ptCount val="13"/>
                <c:pt idx="0">
                  <c:v>Western Gateway</c:v>
                </c:pt>
                <c:pt idx="1">
                  <c:v>Boole </c:v>
                </c:pt>
                <c:pt idx="2">
                  <c:v>Kane</c:v>
                </c:pt>
                <c:pt idx="3">
                  <c:v>Food Science </c:v>
                </c:pt>
                <c:pt idx="4">
                  <c:v>BSI</c:v>
                </c:pt>
                <c:pt idx="5">
                  <c:v>Brookfield </c:v>
                </c:pt>
                <c:pt idx="6">
                  <c:v>Pharmacy </c:v>
                </c:pt>
                <c:pt idx="7">
                  <c:v>ORB </c:v>
                </c:pt>
                <c:pt idx="8">
                  <c:v>North Mall </c:v>
                </c:pt>
                <c:pt idx="9">
                  <c:v> Aras McLeinn </c:v>
                </c:pt>
                <c:pt idx="10">
                  <c:v>Glucksman</c:v>
                </c:pt>
                <c:pt idx="11">
                  <c:v>Main Rest </c:v>
                </c:pt>
                <c:pt idx="12">
                  <c:v>ERI </c:v>
                </c:pt>
              </c:strCache>
            </c:strRef>
          </c:cat>
          <c:val>
            <c:numRef>
              <c:f>'Monthly Report '!$C$101:$C$113</c:f>
              <c:numCache>
                <c:formatCode>#,##0</c:formatCode>
                <c:ptCount val="13"/>
                <c:pt idx="0">
                  <c:v>1842828.4999999995</c:v>
                </c:pt>
                <c:pt idx="1">
                  <c:v>1279832.9999999998</c:v>
                </c:pt>
                <c:pt idx="2">
                  <c:v>1130091.4999999998</c:v>
                </c:pt>
                <c:pt idx="3">
                  <c:v>903518.99999999977</c:v>
                </c:pt>
                <c:pt idx="4">
                  <c:v>738616.99999999977</c:v>
                </c:pt>
                <c:pt idx="5">
                  <c:v>658546.49999999988</c:v>
                </c:pt>
                <c:pt idx="6">
                  <c:v>440820.99999999988</c:v>
                </c:pt>
                <c:pt idx="7">
                  <c:v>399729.99999999988</c:v>
                </c:pt>
                <c:pt idx="8">
                  <c:v>314177.99999999994</c:v>
                </c:pt>
                <c:pt idx="9">
                  <c:v>224302.99999999994</c:v>
                </c:pt>
                <c:pt idx="10">
                  <c:v>137725.99999999997</c:v>
                </c:pt>
                <c:pt idx="11">
                  <c:v>180867.5</c:v>
                </c:pt>
                <c:pt idx="12">
                  <c:v>167112.99999999997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85-4D84-AFA3-0FDA4912DE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39781792"/>
        <c:axId val="739784744"/>
      </c:barChart>
      <c:catAx>
        <c:axId val="739781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9784744"/>
        <c:crosses val="autoZero"/>
        <c:auto val="1"/>
        <c:lblAlgn val="ctr"/>
        <c:lblOffset val="100"/>
        <c:noMultiLvlLbl val="0"/>
      </c:catAx>
      <c:valAx>
        <c:axId val="7397847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978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'Annual Review RK report '!$D$2</c:f>
          <c:strCache>
            <c:ptCount val="1"/>
            <c:pt idx="0">
              <c:v>Total SEU'S Weekly kWh 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v>2018/19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'202021 Weekly EnpI '!$B$216:$B$267</c:f>
              <c:strCache>
                <c:ptCount val="52"/>
                <c:pt idx="0">
                  <c:v>Week 40</c:v>
                </c:pt>
                <c:pt idx="1">
                  <c:v>Week 41</c:v>
                </c:pt>
                <c:pt idx="2">
                  <c:v>Week 42</c:v>
                </c:pt>
                <c:pt idx="3">
                  <c:v>Week 43</c:v>
                </c:pt>
                <c:pt idx="4">
                  <c:v>Week 44</c:v>
                </c:pt>
                <c:pt idx="5">
                  <c:v>Week 45</c:v>
                </c:pt>
                <c:pt idx="6">
                  <c:v>Week 46</c:v>
                </c:pt>
                <c:pt idx="7">
                  <c:v>Week 47</c:v>
                </c:pt>
                <c:pt idx="8">
                  <c:v>Week 48</c:v>
                </c:pt>
                <c:pt idx="9">
                  <c:v>Week 49</c:v>
                </c:pt>
                <c:pt idx="10">
                  <c:v>Week 50</c:v>
                </c:pt>
                <c:pt idx="11">
                  <c:v>Week 51</c:v>
                </c:pt>
                <c:pt idx="12">
                  <c:v>Week 52</c:v>
                </c:pt>
                <c:pt idx="13">
                  <c:v>Week 1</c:v>
                </c:pt>
                <c:pt idx="14">
                  <c:v>Week 2</c:v>
                </c:pt>
                <c:pt idx="15">
                  <c:v>Week 3</c:v>
                </c:pt>
                <c:pt idx="16">
                  <c:v>Week 4</c:v>
                </c:pt>
                <c:pt idx="17">
                  <c:v>Week 5</c:v>
                </c:pt>
                <c:pt idx="18">
                  <c:v>Week 6</c:v>
                </c:pt>
                <c:pt idx="19">
                  <c:v>Week 7</c:v>
                </c:pt>
                <c:pt idx="20">
                  <c:v>Week 8</c:v>
                </c:pt>
                <c:pt idx="21">
                  <c:v>Week 9</c:v>
                </c:pt>
                <c:pt idx="22">
                  <c:v>Week 10</c:v>
                </c:pt>
                <c:pt idx="23">
                  <c:v>Week 11</c:v>
                </c:pt>
                <c:pt idx="24">
                  <c:v>Week 12</c:v>
                </c:pt>
                <c:pt idx="25">
                  <c:v>Week 13</c:v>
                </c:pt>
                <c:pt idx="26">
                  <c:v>Week 14</c:v>
                </c:pt>
                <c:pt idx="27">
                  <c:v>Week 15</c:v>
                </c:pt>
                <c:pt idx="28">
                  <c:v>Week 16</c:v>
                </c:pt>
                <c:pt idx="29">
                  <c:v>Week 17</c:v>
                </c:pt>
                <c:pt idx="30">
                  <c:v>Week 18</c:v>
                </c:pt>
                <c:pt idx="31">
                  <c:v>Week 19</c:v>
                </c:pt>
                <c:pt idx="32">
                  <c:v>Week 20</c:v>
                </c:pt>
                <c:pt idx="33">
                  <c:v>Week 21</c:v>
                </c:pt>
                <c:pt idx="34">
                  <c:v>Week 22</c:v>
                </c:pt>
                <c:pt idx="35">
                  <c:v>Week 23</c:v>
                </c:pt>
                <c:pt idx="36">
                  <c:v>Week 24</c:v>
                </c:pt>
                <c:pt idx="37">
                  <c:v>Week 25</c:v>
                </c:pt>
                <c:pt idx="38">
                  <c:v>Week 26</c:v>
                </c:pt>
                <c:pt idx="39">
                  <c:v>Week 27</c:v>
                </c:pt>
                <c:pt idx="40">
                  <c:v>Week 28</c:v>
                </c:pt>
                <c:pt idx="41">
                  <c:v>Week 29</c:v>
                </c:pt>
                <c:pt idx="42">
                  <c:v>Week 30</c:v>
                </c:pt>
                <c:pt idx="43">
                  <c:v>Week 31</c:v>
                </c:pt>
                <c:pt idx="44">
                  <c:v>Week 32</c:v>
                </c:pt>
                <c:pt idx="45">
                  <c:v>Week 33</c:v>
                </c:pt>
                <c:pt idx="46">
                  <c:v>Week 34</c:v>
                </c:pt>
                <c:pt idx="47">
                  <c:v>Week 35</c:v>
                </c:pt>
                <c:pt idx="48">
                  <c:v>Week 36</c:v>
                </c:pt>
                <c:pt idx="49">
                  <c:v>Week 37</c:v>
                </c:pt>
                <c:pt idx="50">
                  <c:v>Week 38</c:v>
                </c:pt>
                <c:pt idx="51">
                  <c:v>Week 39</c:v>
                </c:pt>
              </c:strCache>
            </c:strRef>
          </c:cat>
          <c:val>
            <c:numRef>
              <c:f>'Annual Review RK report '!$D$57:$D$108</c:f>
              <c:numCache>
                <c:formatCode>#,##0.00</c:formatCode>
                <c:ptCount val="52"/>
                <c:pt idx="0">
                  <c:v>377664.6999999999</c:v>
                </c:pt>
                <c:pt idx="1">
                  <c:v>381755.49999999988</c:v>
                </c:pt>
                <c:pt idx="2">
                  <c:v>385865.39999999997</c:v>
                </c:pt>
                <c:pt idx="3">
                  <c:v>383384.1</c:v>
                </c:pt>
                <c:pt idx="4">
                  <c:v>369937.04999999993</c:v>
                </c:pt>
                <c:pt idx="5">
                  <c:v>392661.99999999988</c:v>
                </c:pt>
                <c:pt idx="6">
                  <c:v>398235.29999999993</c:v>
                </c:pt>
                <c:pt idx="7">
                  <c:v>391890.5</c:v>
                </c:pt>
                <c:pt idx="8">
                  <c:v>390466.45</c:v>
                </c:pt>
                <c:pt idx="9">
                  <c:v>384391.81</c:v>
                </c:pt>
                <c:pt idx="10">
                  <c:v>381331.7</c:v>
                </c:pt>
                <c:pt idx="11">
                  <c:v>337165.29999999993</c:v>
                </c:pt>
                <c:pt idx="12">
                  <c:v>214086.19999999998</c:v>
                </c:pt>
                <c:pt idx="13">
                  <c:v>277077.89999999991</c:v>
                </c:pt>
                <c:pt idx="14">
                  <c:v>342476.4</c:v>
                </c:pt>
                <c:pt idx="15">
                  <c:v>379901.6</c:v>
                </c:pt>
                <c:pt idx="16">
                  <c:v>397900.3</c:v>
                </c:pt>
                <c:pt idx="17">
                  <c:v>402633.6</c:v>
                </c:pt>
                <c:pt idx="18">
                  <c:v>399829.65</c:v>
                </c:pt>
                <c:pt idx="19">
                  <c:v>394636.60000000003</c:v>
                </c:pt>
                <c:pt idx="20">
                  <c:v>395231.35</c:v>
                </c:pt>
                <c:pt idx="21">
                  <c:v>391003</c:v>
                </c:pt>
                <c:pt idx="22">
                  <c:v>399101.2</c:v>
                </c:pt>
                <c:pt idx="23">
                  <c:v>396046.1</c:v>
                </c:pt>
                <c:pt idx="24">
                  <c:v>364942.1</c:v>
                </c:pt>
                <c:pt idx="25">
                  <c:v>378192.4</c:v>
                </c:pt>
                <c:pt idx="26">
                  <c:v>382501.6</c:v>
                </c:pt>
                <c:pt idx="27">
                  <c:v>367075.26666666672</c:v>
                </c:pt>
                <c:pt idx="28">
                  <c:v>342272.6333333333</c:v>
                </c:pt>
                <c:pt idx="29">
                  <c:v>335890.1</c:v>
                </c:pt>
                <c:pt idx="30">
                  <c:v>358759.1</c:v>
                </c:pt>
                <c:pt idx="31">
                  <c:v>343058.60000000003</c:v>
                </c:pt>
                <c:pt idx="32">
                  <c:v>333949.5</c:v>
                </c:pt>
                <c:pt idx="33">
                  <c:v>329012.40000000002</c:v>
                </c:pt>
                <c:pt idx="34">
                  <c:v>328597.00000000006</c:v>
                </c:pt>
                <c:pt idx="35">
                  <c:v>309550.40000000002</c:v>
                </c:pt>
                <c:pt idx="36">
                  <c:v>321513.69999999995</c:v>
                </c:pt>
                <c:pt idx="37">
                  <c:v>320658.39999999997</c:v>
                </c:pt>
                <c:pt idx="38">
                  <c:v>320569.59999999998</c:v>
                </c:pt>
                <c:pt idx="39">
                  <c:v>318247.89999999997</c:v>
                </c:pt>
                <c:pt idx="40">
                  <c:v>327699.3</c:v>
                </c:pt>
                <c:pt idx="41">
                  <c:v>329948</c:v>
                </c:pt>
                <c:pt idx="42">
                  <c:v>329719.59999999998</c:v>
                </c:pt>
                <c:pt idx="43">
                  <c:v>317725.8</c:v>
                </c:pt>
                <c:pt idx="44">
                  <c:v>301088.39999999997</c:v>
                </c:pt>
                <c:pt idx="45">
                  <c:v>314995.7</c:v>
                </c:pt>
                <c:pt idx="46">
                  <c:v>313301.59999999992</c:v>
                </c:pt>
                <c:pt idx="47">
                  <c:v>319521.99999999994</c:v>
                </c:pt>
                <c:pt idx="48">
                  <c:v>327976.29999999993</c:v>
                </c:pt>
                <c:pt idx="49">
                  <c:v>350627.19999999995</c:v>
                </c:pt>
                <c:pt idx="50">
                  <c:v>360441.1</c:v>
                </c:pt>
                <c:pt idx="51">
                  <c:v>363604.5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FA-4BB1-9128-380F38AEF393}"/>
            </c:ext>
          </c:extLst>
        </c:ser>
        <c:ser>
          <c:idx val="2"/>
          <c:order val="2"/>
          <c:tx>
            <c:v>2019/20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'202021 Weekly EnpI '!$B$216:$B$267</c:f>
              <c:strCache>
                <c:ptCount val="52"/>
                <c:pt idx="0">
                  <c:v>Week 40</c:v>
                </c:pt>
                <c:pt idx="1">
                  <c:v>Week 41</c:v>
                </c:pt>
                <c:pt idx="2">
                  <c:v>Week 42</c:v>
                </c:pt>
                <c:pt idx="3">
                  <c:v>Week 43</c:v>
                </c:pt>
                <c:pt idx="4">
                  <c:v>Week 44</c:v>
                </c:pt>
                <c:pt idx="5">
                  <c:v>Week 45</c:v>
                </c:pt>
                <c:pt idx="6">
                  <c:v>Week 46</c:v>
                </c:pt>
                <c:pt idx="7">
                  <c:v>Week 47</c:v>
                </c:pt>
                <c:pt idx="8">
                  <c:v>Week 48</c:v>
                </c:pt>
                <c:pt idx="9">
                  <c:v>Week 49</c:v>
                </c:pt>
                <c:pt idx="10">
                  <c:v>Week 50</c:v>
                </c:pt>
                <c:pt idx="11">
                  <c:v>Week 51</c:v>
                </c:pt>
                <c:pt idx="12">
                  <c:v>Week 52</c:v>
                </c:pt>
                <c:pt idx="13">
                  <c:v>Week 1</c:v>
                </c:pt>
                <c:pt idx="14">
                  <c:v>Week 2</c:v>
                </c:pt>
                <c:pt idx="15">
                  <c:v>Week 3</c:v>
                </c:pt>
                <c:pt idx="16">
                  <c:v>Week 4</c:v>
                </c:pt>
                <c:pt idx="17">
                  <c:v>Week 5</c:v>
                </c:pt>
                <c:pt idx="18">
                  <c:v>Week 6</c:v>
                </c:pt>
                <c:pt idx="19">
                  <c:v>Week 7</c:v>
                </c:pt>
                <c:pt idx="20">
                  <c:v>Week 8</c:v>
                </c:pt>
                <c:pt idx="21">
                  <c:v>Week 9</c:v>
                </c:pt>
                <c:pt idx="22">
                  <c:v>Week 10</c:v>
                </c:pt>
                <c:pt idx="23">
                  <c:v>Week 11</c:v>
                </c:pt>
                <c:pt idx="24">
                  <c:v>Week 12</c:v>
                </c:pt>
                <c:pt idx="25">
                  <c:v>Week 13</c:v>
                </c:pt>
                <c:pt idx="26">
                  <c:v>Week 14</c:v>
                </c:pt>
                <c:pt idx="27">
                  <c:v>Week 15</c:v>
                </c:pt>
                <c:pt idx="28">
                  <c:v>Week 16</c:v>
                </c:pt>
                <c:pt idx="29">
                  <c:v>Week 17</c:v>
                </c:pt>
                <c:pt idx="30">
                  <c:v>Week 18</c:v>
                </c:pt>
                <c:pt idx="31">
                  <c:v>Week 19</c:v>
                </c:pt>
                <c:pt idx="32">
                  <c:v>Week 20</c:v>
                </c:pt>
                <c:pt idx="33">
                  <c:v>Week 21</c:v>
                </c:pt>
                <c:pt idx="34">
                  <c:v>Week 22</c:v>
                </c:pt>
                <c:pt idx="35">
                  <c:v>Week 23</c:v>
                </c:pt>
                <c:pt idx="36">
                  <c:v>Week 24</c:v>
                </c:pt>
                <c:pt idx="37">
                  <c:v>Week 25</c:v>
                </c:pt>
                <c:pt idx="38">
                  <c:v>Week 26</c:v>
                </c:pt>
                <c:pt idx="39">
                  <c:v>Week 27</c:v>
                </c:pt>
                <c:pt idx="40">
                  <c:v>Week 28</c:v>
                </c:pt>
                <c:pt idx="41">
                  <c:v>Week 29</c:v>
                </c:pt>
                <c:pt idx="42">
                  <c:v>Week 30</c:v>
                </c:pt>
                <c:pt idx="43">
                  <c:v>Week 31</c:v>
                </c:pt>
                <c:pt idx="44">
                  <c:v>Week 32</c:v>
                </c:pt>
                <c:pt idx="45">
                  <c:v>Week 33</c:v>
                </c:pt>
                <c:pt idx="46">
                  <c:v>Week 34</c:v>
                </c:pt>
                <c:pt idx="47">
                  <c:v>Week 35</c:v>
                </c:pt>
                <c:pt idx="48">
                  <c:v>Week 36</c:v>
                </c:pt>
                <c:pt idx="49">
                  <c:v>Week 37</c:v>
                </c:pt>
                <c:pt idx="50">
                  <c:v>Week 38</c:v>
                </c:pt>
                <c:pt idx="51">
                  <c:v>Week 39</c:v>
                </c:pt>
              </c:strCache>
            </c:strRef>
          </c:cat>
          <c:val>
            <c:numRef>
              <c:f>'Annual Review RK report '!$D$109:$D$160</c:f>
              <c:numCache>
                <c:formatCode>#,##0.00</c:formatCode>
                <c:ptCount val="52"/>
                <c:pt idx="0">
                  <c:v>366273.44999999995</c:v>
                </c:pt>
                <c:pt idx="1">
                  <c:v>372732.89999999997</c:v>
                </c:pt>
                <c:pt idx="2">
                  <c:v>374041.99999999994</c:v>
                </c:pt>
                <c:pt idx="3">
                  <c:v>385741.99999999994</c:v>
                </c:pt>
                <c:pt idx="4">
                  <c:v>362236.3</c:v>
                </c:pt>
                <c:pt idx="5">
                  <c:v>385031.24999999994</c:v>
                </c:pt>
                <c:pt idx="6">
                  <c:v>399777.6</c:v>
                </c:pt>
                <c:pt idx="7">
                  <c:v>398574.29999999993</c:v>
                </c:pt>
                <c:pt idx="8">
                  <c:v>385396.99999999994</c:v>
                </c:pt>
                <c:pt idx="9">
                  <c:v>383832.59999999992</c:v>
                </c:pt>
                <c:pt idx="10">
                  <c:v>377160.09999999992</c:v>
                </c:pt>
                <c:pt idx="11">
                  <c:v>351403.29999999993</c:v>
                </c:pt>
                <c:pt idx="12">
                  <c:v>218644.09999999995</c:v>
                </c:pt>
                <c:pt idx="13">
                  <c:v>249800.59999999998</c:v>
                </c:pt>
                <c:pt idx="14">
                  <c:v>336599.69999999995</c:v>
                </c:pt>
                <c:pt idx="15">
                  <c:v>371041.59999999992</c:v>
                </c:pt>
                <c:pt idx="16">
                  <c:v>384894.39999999997</c:v>
                </c:pt>
                <c:pt idx="17">
                  <c:v>375024.32857142854</c:v>
                </c:pt>
                <c:pt idx="18">
                  <c:v>382527.6</c:v>
                </c:pt>
                <c:pt idx="19">
                  <c:v>380550</c:v>
                </c:pt>
                <c:pt idx="20">
                  <c:v>380806.49999999994</c:v>
                </c:pt>
                <c:pt idx="21">
                  <c:v>386824.14999999991</c:v>
                </c:pt>
                <c:pt idx="22">
                  <c:v>381195.49999999994</c:v>
                </c:pt>
                <c:pt idx="23">
                  <c:v>335129.59999999992</c:v>
                </c:pt>
                <c:pt idx="24">
                  <c:v>225174.2</c:v>
                </c:pt>
                <c:pt idx="25">
                  <c:v>222557.49999999997</c:v>
                </c:pt>
                <c:pt idx="26">
                  <c:v>215038.90000000002</c:v>
                </c:pt>
                <c:pt idx="27">
                  <c:v>213393.90000000002</c:v>
                </c:pt>
                <c:pt idx="28">
                  <c:v>209378.2</c:v>
                </c:pt>
                <c:pt idx="29">
                  <c:v>209907.69999999998</c:v>
                </c:pt>
                <c:pt idx="30">
                  <c:v>209300.1</c:v>
                </c:pt>
                <c:pt idx="31">
                  <c:v>209177.19999999995</c:v>
                </c:pt>
                <c:pt idx="32">
                  <c:v>210680.69999999998</c:v>
                </c:pt>
                <c:pt idx="33">
                  <c:v>209825.80000000002</c:v>
                </c:pt>
                <c:pt idx="34">
                  <c:v>208119.4</c:v>
                </c:pt>
                <c:pt idx="35">
                  <c:v>209564.4</c:v>
                </c:pt>
                <c:pt idx="36">
                  <c:v>214188.5</c:v>
                </c:pt>
                <c:pt idx="37">
                  <c:v>221269.9</c:v>
                </c:pt>
                <c:pt idx="38">
                  <c:v>233712.05</c:v>
                </c:pt>
                <c:pt idx="39">
                  <c:v>241892.90000000002</c:v>
                </c:pt>
                <c:pt idx="40">
                  <c:v>244997.9</c:v>
                </c:pt>
                <c:pt idx="41">
                  <c:v>257133</c:v>
                </c:pt>
                <c:pt idx="42">
                  <c:v>256396.00000000003</c:v>
                </c:pt>
                <c:pt idx="43">
                  <c:v>255600.09999999998</c:v>
                </c:pt>
                <c:pt idx="44">
                  <c:v>254616.69999999998</c:v>
                </c:pt>
                <c:pt idx="45">
                  <c:v>274147.09999999998</c:v>
                </c:pt>
                <c:pt idx="46">
                  <c:v>275387.49999999994</c:v>
                </c:pt>
                <c:pt idx="47">
                  <c:v>270537.3</c:v>
                </c:pt>
                <c:pt idx="48">
                  <c:v>279532.29999999987</c:v>
                </c:pt>
                <c:pt idx="49">
                  <c:v>273168.99999999994</c:v>
                </c:pt>
                <c:pt idx="50">
                  <c:v>288992.1999999999</c:v>
                </c:pt>
                <c:pt idx="51">
                  <c:v>297685.99999999994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FA-4BB1-9128-380F38AEF393}"/>
            </c:ext>
          </c:extLst>
        </c:ser>
        <c:ser>
          <c:idx val="3"/>
          <c:order val="3"/>
          <c:tx>
            <c:v>2020/21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'202021 Weekly EnpI '!$B$216:$B$267</c:f>
              <c:strCache>
                <c:ptCount val="52"/>
                <c:pt idx="0">
                  <c:v>Week 40</c:v>
                </c:pt>
                <c:pt idx="1">
                  <c:v>Week 41</c:v>
                </c:pt>
                <c:pt idx="2">
                  <c:v>Week 42</c:v>
                </c:pt>
                <c:pt idx="3">
                  <c:v>Week 43</c:v>
                </c:pt>
                <c:pt idx="4">
                  <c:v>Week 44</c:v>
                </c:pt>
                <c:pt idx="5">
                  <c:v>Week 45</c:v>
                </c:pt>
                <c:pt idx="6">
                  <c:v>Week 46</c:v>
                </c:pt>
                <c:pt idx="7">
                  <c:v>Week 47</c:v>
                </c:pt>
                <c:pt idx="8">
                  <c:v>Week 48</c:v>
                </c:pt>
                <c:pt idx="9">
                  <c:v>Week 49</c:v>
                </c:pt>
                <c:pt idx="10">
                  <c:v>Week 50</c:v>
                </c:pt>
                <c:pt idx="11">
                  <c:v>Week 51</c:v>
                </c:pt>
                <c:pt idx="12">
                  <c:v>Week 52</c:v>
                </c:pt>
                <c:pt idx="13">
                  <c:v>Week 1</c:v>
                </c:pt>
                <c:pt idx="14">
                  <c:v>Week 2</c:v>
                </c:pt>
                <c:pt idx="15">
                  <c:v>Week 3</c:v>
                </c:pt>
                <c:pt idx="16">
                  <c:v>Week 4</c:v>
                </c:pt>
                <c:pt idx="17">
                  <c:v>Week 5</c:v>
                </c:pt>
                <c:pt idx="18">
                  <c:v>Week 6</c:v>
                </c:pt>
                <c:pt idx="19">
                  <c:v>Week 7</c:v>
                </c:pt>
                <c:pt idx="20">
                  <c:v>Week 8</c:v>
                </c:pt>
                <c:pt idx="21">
                  <c:v>Week 9</c:v>
                </c:pt>
                <c:pt idx="22">
                  <c:v>Week 10</c:v>
                </c:pt>
                <c:pt idx="23">
                  <c:v>Week 11</c:v>
                </c:pt>
                <c:pt idx="24">
                  <c:v>Week 12</c:v>
                </c:pt>
                <c:pt idx="25">
                  <c:v>Week 13</c:v>
                </c:pt>
                <c:pt idx="26">
                  <c:v>Week 14</c:v>
                </c:pt>
                <c:pt idx="27">
                  <c:v>Week 15</c:v>
                </c:pt>
                <c:pt idx="28">
                  <c:v>Week 16</c:v>
                </c:pt>
                <c:pt idx="29">
                  <c:v>Week 17</c:v>
                </c:pt>
                <c:pt idx="30">
                  <c:v>Week 18</c:v>
                </c:pt>
                <c:pt idx="31">
                  <c:v>Week 19</c:v>
                </c:pt>
                <c:pt idx="32">
                  <c:v>Week 20</c:v>
                </c:pt>
                <c:pt idx="33">
                  <c:v>Week 21</c:v>
                </c:pt>
                <c:pt idx="34">
                  <c:v>Week 22</c:v>
                </c:pt>
                <c:pt idx="35">
                  <c:v>Week 23</c:v>
                </c:pt>
                <c:pt idx="36">
                  <c:v>Week 24</c:v>
                </c:pt>
                <c:pt idx="37">
                  <c:v>Week 25</c:v>
                </c:pt>
                <c:pt idx="38">
                  <c:v>Week 26</c:v>
                </c:pt>
                <c:pt idx="39">
                  <c:v>Week 27</c:v>
                </c:pt>
                <c:pt idx="40">
                  <c:v>Week 28</c:v>
                </c:pt>
                <c:pt idx="41">
                  <c:v>Week 29</c:v>
                </c:pt>
                <c:pt idx="42">
                  <c:v>Week 30</c:v>
                </c:pt>
                <c:pt idx="43">
                  <c:v>Week 31</c:v>
                </c:pt>
                <c:pt idx="44">
                  <c:v>Week 32</c:v>
                </c:pt>
                <c:pt idx="45">
                  <c:v>Week 33</c:v>
                </c:pt>
                <c:pt idx="46">
                  <c:v>Week 34</c:v>
                </c:pt>
                <c:pt idx="47">
                  <c:v>Week 35</c:v>
                </c:pt>
                <c:pt idx="48">
                  <c:v>Week 36</c:v>
                </c:pt>
                <c:pt idx="49">
                  <c:v>Week 37</c:v>
                </c:pt>
                <c:pt idx="50">
                  <c:v>Week 38</c:v>
                </c:pt>
                <c:pt idx="51">
                  <c:v>Week 39</c:v>
                </c:pt>
              </c:strCache>
            </c:strRef>
          </c:cat>
          <c:val>
            <c:numRef>
              <c:f>'202021 Weekly EnpI '!$D$164:$D$215</c:f>
              <c:numCache>
                <c:formatCode>#,##0.00</c:formatCode>
                <c:ptCount val="52"/>
                <c:pt idx="0">
                  <c:v>306218.29999999993</c:v>
                </c:pt>
                <c:pt idx="1">
                  <c:v>307607.09999999992</c:v>
                </c:pt>
                <c:pt idx="2">
                  <c:v>311125.79999999993</c:v>
                </c:pt>
                <c:pt idx="3">
                  <c:v>307513.39999999991</c:v>
                </c:pt>
                <c:pt idx="4">
                  <c:v>299321.6999999999</c:v>
                </c:pt>
                <c:pt idx="5">
                  <c:v>310425.29999999993</c:v>
                </c:pt>
                <c:pt idx="6">
                  <c:v>330712.89999999991</c:v>
                </c:pt>
                <c:pt idx="7">
                  <c:v>334752.39999999997</c:v>
                </c:pt>
                <c:pt idx="8">
                  <c:v>335197.09999999992</c:v>
                </c:pt>
                <c:pt idx="9">
                  <c:v>338414.29999999993</c:v>
                </c:pt>
                <c:pt idx="10">
                  <c:v>344219.39999999997</c:v>
                </c:pt>
                <c:pt idx="11">
                  <c:v>330244.79999999993</c:v>
                </c:pt>
                <c:pt idx="12">
                  <c:v>238813.39999999994</c:v>
                </c:pt>
                <c:pt idx="13">
                  <c:v>255133.69999999995</c:v>
                </c:pt>
                <c:pt idx="14">
                  <c:v>331180.99999999994</c:v>
                </c:pt>
                <c:pt idx="15">
                  <c:v>311025.79999999993</c:v>
                </c:pt>
                <c:pt idx="16">
                  <c:v>315495.09999999998</c:v>
                </c:pt>
                <c:pt idx="17">
                  <c:v>313771.29999999993</c:v>
                </c:pt>
                <c:pt idx="18">
                  <c:v>311923.19999999995</c:v>
                </c:pt>
                <c:pt idx="19">
                  <c:v>330180.3</c:v>
                </c:pt>
                <c:pt idx="20">
                  <c:v>315772.5</c:v>
                </c:pt>
                <c:pt idx="21">
                  <c:v>317274.89999999997</c:v>
                </c:pt>
                <c:pt idx="22">
                  <c:v>328249.49999999994</c:v>
                </c:pt>
                <c:pt idx="23">
                  <c:v>323064.39999999991</c:v>
                </c:pt>
                <c:pt idx="24">
                  <c:v>309958.99999999994</c:v>
                </c:pt>
                <c:pt idx="25">
                  <c:v>316855.8</c:v>
                </c:pt>
                <c:pt idx="26">
                  <c:v>306490.59999999992</c:v>
                </c:pt>
                <c:pt idx="27">
                  <c:v>312593.3</c:v>
                </c:pt>
                <c:pt idx="28">
                  <c:v>311770.49999999994</c:v>
                </c:pt>
                <c:pt idx="29">
                  <c:v>312512.54999999993</c:v>
                </c:pt>
                <c:pt idx="30">
                  <c:v>311656.29999999993</c:v>
                </c:pt>
                <c:pt idx="31">
                  <c:v>305329.59999999992</c:v>
                </c:pt>
                <c:pt idx="32">
                  <c:v>309358.99999999994</c:v>
                </c:pt>
                <c:pt idx="33">
                  <c:v>308432.79999999993</c:v>
                </c:pt>
                <c:pt idx="34">
                  <c:v>292964.89999999997</c:v>
                </c:pt>
                <c:pt idx="35">
                  <c:v>283314.59999999998</c:v>
                </c:pt>
                <c:pt idx="36">
                  <c:v>274082.09999999992</c:v>
                </c:pt>
                <c:pt idx="37">
                  <c:v>276613.59999999992</c:v>
                </c:pt>
                <c:pt idx="38">
                  <c:v>276614.19999999995</c:v>
                </c:pt>
                <c:pt idx="39">
                  <c:v>281668.3</c:v>
                </c:pt>
                <c:pt idx="40">
                  <c:v>279112.49999999994</c:v>
                </c:pt>
                <c:pt idx="41">
                  <c:v>287392.74999999994</c:v>
                </c:pt>
                <c:pt idx="42">
                  <c:v>298234.79999999993</c:v>
                </c:pt>
                <c:pt idx="43">
                  <c:v>283594.34999999998</c:v>
                </c:pt>
                <c:pt idx="44">
                  <c:v>275747.39999999997</c:v>
                </c:pt>
                <c:pt idx="45">
                  <c:v>283538.89999999997</c:v>
                </c:pt>
                <c:pt idx="46">
                  <c:v>292124.59999999992</c:v>
                </c:pt>
                <c:pt idx="47">
                  <c:v>308603.89999999991</c:v>
                </c:pt>
                <c:pt idx="48">
                  <c:v>304350.49999999994</c:v>
                </c:pt>
                <c:pt idx="49">
                  <c:v>331231.39999999997</c:v>
                </c:pt>
                <c:pt idx="50">
                  <c:v>349909.29999999993</c:v>
                </c:pt>
                <c:pt idx="51">
                  <c:v>345817.09999999992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6FA-4BB1-9128-380F38AEF393}"/>
            </c:ext>
          </c:extLst>
        </c:ser>
        <c:ser>
          <c:idx val="4"/>
          <c:order val="4"/>
          <c:tx>
            <c:v>2021/22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'202021 Weekly EnpI '!$B$216:$B$267</c:f>
              <c:strCache>
                <c:ptCount val="52"/>
                <c:pt idx="0">
                  <c:v>Week 40</c:v>
                </c:pt>
                <c:pt idx="1">
                  <c:v>Week 41</c:v>
                </c:pt>
                <c:pt idx="2">
                  <c:v>Week 42</c:v>
                </c:pt>
                <c:pt idx="3">
                  <c:v>Week 43</c:v>
                </c:pt>
                <c:pt idx="4">
                  <c:v>Week 44</c:v>
                </c:pt>
                <c:pt idx="5">
                  <c:v>Week 45</c:v>
                </c:pt>
                <c:pt idx="6">
                  <c:v>Week 46</c:v>
                </c:pt>
                <c:pt idx="7">
                  <c:v>Week 47</c:v>
                </c:pt>
                <c:pt idx="8">
                  <c:v>Week 48</c:v>
                </c:pt>
                <c:pt idx="9">
                  <c:v>Week 49</c:v>
                </c:pt>
                <c:pt idx="10">
                  <c:v>Week 50</c:v>
                </c:pt>
                <c:pt idx="11">
                  <c:v>Week 51</c:v>
                </c:pt>
                <c:pt idx="12">
                  <c:v>Week 52</c:v>
                </c:pt>
                <c:pt idx="13">
                  <c:v>Week 1</c:v>
                </c:pt>
                <c:pt idx="14">
                  <c:v>Week 2</c:v>
                </c:pt>
                <c:pt idx="15">
                  <c:v>Week 3</c:v>
                </c:pt>
                <c:pt idx="16">
                  <c:v>Week 4</c:v>
                </c:pt>
                <c:pt idx="17">
                  <c:v>Week 5</c:v>
                </c:pt>
                <c:pt idx="18">
                  <c:v>Week 6</c:v>
                </c:pt>
                <c:pt idx="19">
                  <c:v>Week 7</c:v>
                </c:pt>
                <c:pt idx="20">
                  <c:v>Week 8</c:v>
                </c:pt>
                <c:pt idx="21">
                  <c:v>Week 9</c:v>
                </c:pt>
                <c:pt idx="22">
                  <c:v>Week 10</c:v>
                </c:pt>
                <c:pt idx="23">
                  <c:v>Week 11</c:v>
                </c:pt>
                <c:pt idx="24">
                  <c:v>Week 12</c:v>
                </c:pt>
                <c:pt idx="25">
                  <c:v>Week 13</c:v>
                </c:pt>
                <c:pt idx="26">
                  <c:v>Week 14</c:v>
                </c:pt>
                <c:pt idx="27">
                  <c:v>Week 15</c:v>
                </c:pt>
                <c:pt idx="28">
                  <c:v>Week 16</c:v>
                </c:pt>
                <c:pt idx="29">
                  <c:v>Week 17</c:v>
                </c:pt>
                <c:pt idx="30">
                  <c:v>Week 18</c:v>
                </c:pt>
                <c:pt idx="31">
                  <c:v>Week 19</c:v>
                </c:pt>
                <c:pt idx="32">
                  <c:v>Week 20</c:v>
                </c:pt>
                <c:pt idx="33">
                  <c:v>Week 21</c:v>
                </c:pt>
                <c:pt idx="34">
                  <c:v>Week 22</c:v>
                </c:pt>
                <c:pt idx="35">
                  <c:v>Week 23</c:v>
                </c:pt>
                <c:pt idx="36">
                  <c:v>Week 24</c:v>
                </c:pt>
                <c:pt idx="37">
                  <c:v>Week 25</c:v>
                </c:pt>
                <c:pt idx="38">
                  <c:v>Week 26</c:v>
                </c:pt>
                <c:pt idx="39">
                  <c:v>Week 27</c:v>
                </c:pt>
                <c:pt idx="40">
                  <c:v>Week 28</c:v>
                </c:pt>
                <c:pt idx="41">
                  <c:v>Week 29</c:v>
                </c:pt>
                <c:pt idx="42">
                  <c:v>Week 30</c:v>
                </c:pt>
                <c:pt idx="43">
                  <c:v>Week 31</c:v>
                </c:pt>
                <c:pt idx="44">
                  <c:v>Week 32</c:v>
                </c:pt>
                <c:pt idx="45">
                  <c:v>Week 33</c:v>
                </c:pt>
                <c:pt idx="46">
                  <c:v>Week 34</c:v>
                </c:pt>
                <c:pt idx="47">
                  <c:v>Week 35</c:v>
                </c:pt>
                <c:pt idx="48">
                  <c:v>Week 36</c:v>
                </c:pt>
                <c:pt idx="49">
                  <c:v>Week 37</c:v>
                </c:pt>
                <c:pt idx="50">
                  <c:v>Week 38</c:v>
                </c:pt>
                <c:pt idx="51">
                  <c:v>Week 39</c:v>
                </c:pt>
              </c:strCache>
            </c:strRef>
          </c:cat>
          <c:val>
            <c:numRef>
              <c:f>'202021 Weekly EnpI '!$D$217:$D$267</c:f>
              <c:numCache>
                <c:formatCode>#,##0.00</c:formatCode>
                <c:ptCount val="51"/>
                <c:pt idx="0">
                  <c:v>363080.79999999993</c:v>
                </c:pt>
                <c:pt idx="1">
                  <c:v>373472.69999999995</c:v>
                </c:pt>
                <c:pt idx="2">
                  <c:v>380336.59999999992</c:v>
                </c:pt>
                <c:pt idx="3">
                  <c:v>364865.19999999995</c:v>
                </c:pt>
                <c:pt idx="4">
                  <c:v>384053.36666666664</c:v>
                </c:pt>
                <c:pt idx="5">
                  <c:v>387957.09999999992</c:v>
                </c:pt>
                <c:pt idx="6">
                  <c:v>387771.49999999988</c:v>
                </c:pt>
                <c:pt idx="7">
                  <c:v>412149.69999999995</c:v>
                </c:pt>
                <c:pt idx="8">
                  <c:v>410252.09999999992</c:v>
                </c:pt>
                <c:pt idx="9">
                  <c:v>371896.6</c:v>
                </c:pt>
                <c:pt idx="10">
                  <c:v>383991.19999999995</c:v>
                </c:pt>
                <c:pt idx="11">
                  <c:v>293586.39999999997</c:v>
                </c:pt>
                <c:pt idx="12">
                  <c:v>234474.39999999997</c:v>
                </c:pt>
                <c:pt idx="13">
                  <c:v>307483.99999999994</c:v>
                </c:pt>
                <c:pt idx="14">
                  <c:v>339054.99999999994</c:v>
                </c:pt>
                <c:pt idx="15">
                  <c:v>368928.6</c:v>
                </c:pt>
                <c:pt idx="16">
                  <c:v>369944.4499999999</c:v>
                </c:pt>
                <c:pt idx="17">
                  <c:v>375539</c:v>
                </c:pt>
                <c:pt idx="18">
                  <c:v>378402.49999999994</c:v>
                </c:pt>
                <c:pt idx="19">
                  <c:v>373561.59999999992</c:v>
                </c:pt>
                <c:pt idx="20">
                  <c:v>373441.5</c:v>
                </c:pt>
                <c:pt idx="21">
                  <c:v>382778.79999999993</c:v>
                </c:pt>
                <c:pt idx="22">
                  <c:v>377450.19999999995</c:v>
                </c:pt>
                <c:pt idx="23">
                  <c:v>337743.29999999993</c:v>
                </c:pt>
                <c:pt idx="24">
                  <c:v>359126.29999999993</c:v>
                </c:pt>
                <c:pt idx="25">
                  <c:v>363271.19999999995</c:v>
                </c:pt>
                <c:pt idx="26">
                  <c:v>357898.69999999995</c:v>
                </c:pt>
                <c:pt idx="27">
                  <c:v>325509.09999999992</c:v>
                </c:pt>
                <c:pt idx="28">
                  <c:v>324329.59999999992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6FA-4BB1-9128-380F38AEF3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3677039"/>
        <c:axId val="32543855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v>2017/18</c:v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'202021 Weekly EnpI '!$B$216:$B$267</c15:sqref>
                        </c15:formulaRef>
                      </c:ext>
                    </c:extLst>
                    <c:strCache>
                      <c:ptCount val="52"/>
                      <c:pt idx="0">
                        <c:v>Week 40</c:v>
                      </c:pt>
                      <c:pt idx="1">
                        <c:v>Week 41</c:v>
                      </c:pt>
                      <c:pt idx="2">
                        <c:v>Week 42</c:v>
                      </c:pt>
                      <c:pt idx="3">
                        <c:v>Week 43</c:v>
                      </c:pt>
                      <c:pt idx="4">
                        <c:v>Week 44</c:v>
                      </c:pt>
                      <c:pt idx="5">
                        <c:v>Week 45</c:v>
                      </c:pt>
                      <c:pt idx="6">
                        <c:v>Week 46</c:v>
                      </c:pt>
                      <c:pt idx="7">
                        <c:v>Week 47</c:v>
                      </c:pt>
                      <c:pt idx="8">
                        <c:v>Week 48</c:v>
                      </c:pt>
                      <c:pt idx="9">
                        <c:v>Week 49</c:v>
                      </c:pt>
                      <c:pt idx="10">
                        <c:v>Week 50</c:v>
                      </c:pt>
                      <c:pt idx="11">
                        <c:v>Week 51</c:v>
                      </c:pt>
                      <c:pt idx="12">
                        <c:v>Week 52</c:v>
                      </c:pt>
                      <c:pt idx="13">
                        <c:v>Week 1</c:v>
                      </c:pt>
                      <c:pt idx="14">
                        <c:v>Week 2</c:v>
                      </c:pt>
                      <c:pt idx="15">
                        <c:v>Week 3</c:v>
                      </c:pt>
                      <c:pt idx="16">
                        <c:v>Week 4</c:v>
                      </c:pt>
                      <c:pt idx="17">
                        <c:v>Week 5</c:v>
                      </c:pt>
                      <c:pt idx="18">
                        <c:v>Week 6</c:v>
                      </c:pt>
                      <c:pt idx="19">
                        <c:v>Week 7</c:v>
                      </c:pt>
                      <c:pt idx="20">
                        <c:v>Week 8</c:v>
                      </c:pt>
                      <c:pt idx="21">
                        <c:v>Week 9</c:v>
                      </c:pt>
                      <c:pt idx="22">
                        <c:v>Week 10</c:v>
                      </c:pt>
                      <c:pt idx="23">
                        <c:v>Week 11</c:v>
                      </c:pt>
                      <c:pt idx="24">
                        <c:v>Week 12</c:v>
                      </c:pt>
                      <c:pt idx="25">
                        <c:v>Week 13</c:v>
                      </c:pt>
                      <c:pt idx="26">
                        <c:v>Week 14</c:v>
                      </c:pt>
                      <c:pt idx="27">
                        <c:v>Week 15</c:v>
                      </c:pt>
                      <c:pt idx="28">
                        <c:v>Week 16</c:v>
                      </c:pt>
                      <c:pt idx="29">
                        <c:v>Week 17</c:v>
                      </c:pt>
                      <c:pt idx="30">
                        <c:v>Week 18</c:v>
                      </c:pt>
                      <c:pt idx="31">
                        <c:v>Week 19</c:v>
                      </c:pt>
                      <c:pt idx="32">
                        <c:v>Week 20</c:v>
                      </c:pt>
                      <c:pt idx="33">
                        <c:v>Week 21</c:v>
                      </c:pt>
                      <c:pt idx="34">
                        <c:v>Week 22</c:v>
                      </c:pt>
                      <c:pt idx="35">
                        <c:v>Week 23</c:v>
                      </c:pt>
                      <c:pt idx="36">
                        <c:v>Week 24</c:v>
                      </c:pt>
                      <c:pt idx="37">
                        <c:v>Week 25</c:v>
                      </c:pt>
                      <c:pt idx="38">
                        <c:v>Week 26</c:v>
                      </c:pt>
                      <c:pt idx="39">
                        <c:v>Week 27</c:v>
                      </c:pt>
                      <c:pt idx="40">
                        <c:v>Week 28</c:v>
                      </c:pt>
                      <c:pt idx="41">
                        <c:v>Week 29</c:v>
                      </c:pt>
                      <c:pt idx="42">
                        <c:v>Week 30</c:v>
                      </c:pt>
                      <c:pt idx="43">
                        <c:v>Week 31</c:v>
                      </c:pt>
                      <c:pt idx="44">
                        <c:v>Week 32</c:v>
                      </c:pt>
                      <c:pt idx="45">
                        <c:v>Week 33</c:v>
                      </c:pt>
                      <c:pt idx="46">
                        <c:v>Week 34</c:v>
                      </c:pt>
                      <c:pt idx="47">
                        <c:v>Week 35</c:v>
                      </c:pt>
                      <c:pt idx="48">
                        <c:v>Week 36</c:v>
                      </c:pt>
                      <c:pt idx="49">
                        <c:v>Week 37</c:v>
                      </c:pt>
                      <c:pt idx="50">
                        <c:v>Week 38</c:v>
                      </c:pt>
                      <c:pt idx="51">
                        <c:v>Week 39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'Annual Review RK report '!$D$5:$D$56</c15:sqref>
                        </c15:formulaRef>
                      </c:ext>
                    </c:extLst>
                    <c:numCache>
                      <c:formatCode>#,##0.00</c:formatCode>
                      <c:ptCount val="52"/>
                      <c:pt idx="0">
                        <c:v>383253.59999999992</c:v>
                      </c:pt>
                      <c:pt idx="1">
                        <c:v>396924.89999999991</c:v>
                      </c:pt>
                      <c:pt idx="2">
                        <c:v>364212.29999999993</c:v>
                      </c:pt>
                      <c:pt idx="3">
                        <c:v>397538.59999999992</c:v>
                      </c:pt>
                      <c:pt idx="4">
                        <c:v>372704.49999999994</c:v>
                      </c:pt>
                      <c:pt idx="5">
                        <c:v>408503.49999999988</c:v>
                      </c:pt>
                      <c:pt idx="6">
                        <c:v>405947.49999999994</c:v>
                      </c:pt>
                      <c:pt idx="7">
                        <c:v>407494.39999999997</c:v>
                      </c:pt>
                      <c:pt idx="8">
                        <c:v>409613.49999999994</c:v>
                      </c:pt>
                      <c:pt idx="9">
                        <c:v>400801.59999999992</c:v>
                      </c:pt>
                      <c:pt idx="10">
                        <c:v>396275.79999999993</c:v>
                      </c:pt>
                      <c:pt idx="11">
                        <c:v>323926.59999999992</c:v>
                      </c:pt>
                      <c:pt idx="12">
                        <c:v>226210.5</c:v>
                      </c:pt>
                      <c:pt idx="13">
                        <c:v>298786.79999999993</c:v>
                      </c:pt>
                      <c:pt idx="14">
                        <c:v>361480.04999999993</c:v>
                      </c:pt>
                      <c:pt idx="15">
                        <c:v>388290.8</c:v>
                      </c:pt>
                      <c:pt idx="16">
                        <c:v>389721.09999999992</c:v>
                      </c:pt>
                      <c:pt idx="17">
                        <c:v>393208.09999999992</c:v>
                      </c:pt>
                      <c:pt idx="18">
                        <c:v>403033.39999999991</c:v>
                      </c:pt>
                      <c:pt idx="19">
                        <c:v>392060.79999999993</c:v>
                      </c:pt>
                      <c:pt idx="20">
                        <c:v>395164.89999999997</c:v>
                      </c:pt>
                      <c:pt idx="21">
                        <c:v>344337.19999999995</c:v>
                      </c:pt>
                      <c:pt idx="22">
                        <c:v>393040.24999999994</c:v>
                      </c:pt>
                      <c:pt idx="23">
                        <c:v>381189.69999999995</c:v>
                      </c:pt>
                      <c:pt idx="24">
                        <c:v>370238.1</c:v>
                      </c:pt>
                      <c:pt idx="25">
                        <c:v>351408.49999999994</c:v>
                      </c:pt>
                      <c:pt idx="26">
                        <c:v>342284.1999999999</c:v>
                      </c:pt>
                      <c:pt idx="27">
                        <c:v>381626.5</c:v>
                      </c:pt>
                      <c:pt idx="28">
                        <c:v>381933.9499999999</c:v>
                      </c:pt>
                      <c:pt idx="29">
                        <c:v>377203.79999999993</c:v>
                      </c:pt>
                      <c:pt idx="30">
                        <c:v>368265.29999999993</c:v>
                      </c:pt>
                      <c:pt idx="31">
                        <c:v>347373.19999999995</c:v>
                      </c:pt>
                      <c:pt idx="32">
                        <c:v>337805.14999999997</c:v>
                      </c:pt>
                      <c:pt idx="33">
                        <c:v>332833.5</c:v>
                      </c:pt>
                      <c:pt idx="34">
                        <c:v>335836.79999999987</c:v>
                      </c:pt>
                      <c:pt idx="35">
                        <c:v>323624.8</c:v>
                      </c:pt>
                      <c:pt idx="36">
                        <c:v>330675.39999999997</c:v>
                      </c:pt>
                      <c:pt idx="37">
                        <c:v>333022.59999999992</c:v>
                      </c:pt>
                      <c:pt idx="38">
                        <c:v>347649.49999999994</c:v>
                      </c:pt>
                      <c:pt idx="39">
                        <c:v>351874.69999999995</c:v>
                      </c:pt>
                      <c:pt idx="40">
                        <c:v>349835.69999999995</c:v>
                      </c:pt>
                      <c:pt idx="41">
                        <c:v>322657.2</c:v>
                      </c:pt>
                      <c:pt idx="42">
                        <c:v>328477.69999999995</c:v>
                      </c:pt>
                      <c:pt idx="43">
                        <c:v>324424.1999999999</c:v>
                      </c:pt>
                      <c:pt idx="44">
                        <c:v>309202.69999999995</c:v>
                      </c:pt>
                      <c:pt idx="45">
                        <c:v>323681.49999999988</c:v>
                      </c:pt>
                      <c:pt idx="46">
                        <c:v>323450.09999999992</c:v>
                      </c:pt>
                      <c:pt idx="47">
                        <c:v>324957.39999999997</c:v>
                      </c:pt>
                      <c:pt idx="48">
                        <c:v>328491.39999999997</c:v>
                      </c:pt>
                      <c:pt idx="49">
                        <c:v>353371.69999999995</c:v>
                      </c:pt>
                      <c:pt idx="50">
                        <c:v>360840.89999999991</c:v>
                      </c:pt>
                      <c:pt idx="51">
                        <c:v>366949.79999999993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B6FA-4BB1-9128-380F38AEF393}"/>
                  </c:ext>
                </c:extLst>
              </c15:ser>
            </c15:filteredLineSeries>
          </c:ext>
        </c:extLst>
      </c:lineChart>
      <c:catAx>
        <c:axId val="393677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43855"/>
        <c:crosses val="autoZero"/>
        <c:auto val="1"/>
        <c:lblAlgn val="ctr"/>
        <c:lblOffset val="100"/>
        <c:noMultiLvlLbl val="0"/>
      </c:catAx>
      <c:valAx>
        <c:axId val="32543855"/>
        <c:scaling>
          <c:orientation val="minMax"/>
          <c:min val="2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kWh week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677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Gas Consumption kWh  Oct to March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'Monthly Gas Use '!$B$181</c:f>
              <c:strCache>
                <c:ptCount val="1"/>
                <c:pt idx="0">
                  <c:v>Oct - March 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('Monthly Gas Use '!$D$1,'Monthly Gas Use '!$G$1:$H$1,'Monthly Gas Use '!$J$1:$N$1)</c:f>
              <c:strCache>
                <c:ptCount val="8"/>
                <c:pt idx="0">
                  <c:v>Bioscience Gas Total</c:v>
                </c:pt>
                <c:pt idx="1">
                  <c:v>Main Campus Gas </c:v>
                </c:pt>
                <c:pt idx="2">
                  <c:v>Food Science Gas Total </c:v>
                </c:pt>
                <c:pt idx="3">
                  <c:v>ORB Gas</c:v>
                </c:pt>
                <c:pt idx="4">
                  <c:v>BSU</c:v>
                </c:pt>
                <c:pt idx="5">
                  <c:v>Brookfield</c:v>
                </c:pt>
                <c:pt idx="6">
                  <c:v>WGB </c:v>
                </c:pt>
                <c:pt idx="7">
                  <c:v>Pharmacy </c:v>
                </c:pt>
              </c:strCache>
              <c:extLst/>
            </c:strRef>
          </c:cat>
          <c:val>
            <c:numRef>
              <c:f>('Monthly Gas Use '!$D$181,'Monthly Gas Use '!$G$181:$H$181,'Monthly Gas Use '!$J$181:$N$181)</c:f>
              <c:numCache>
                <c:formatCode>_(* #,##0_);_(* \(#,##0\);_(* "-"??_);_(@_)</c:formatCode>
                <c:ptCount val="8"/>
                <c:pt idx="0">
                  <c:v>590668.80252687167</c:v>
                </c:pt>
                <c:pt idx="1">
                  <c:v>6102335.0472201928</c:v>
                </c:pt>
                <c:pt idx="2">
                  <c:v>966399.0618404136</c:v>
                </c:pt>
                <c:pt idx="3">
                  <c:v>524152.47181601991</c:v>
                </c:pt>
                <c:pt idx="4">
                  <c:v>94802</c:v>
                </c:pt>
                <c:pt idx="5">
                  <c:v>1248885.1599999999</c:v>
                </c:pt>
                <c:pt idx="6">
                  <c:v>1012533.3</c:v>
                </c:pt>
                <c:pt idx="7">
                  <c:v>561150.20451422664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CA9-465D-973D-F800851E8A06}"/>
            </c:ext>
          </c:extLst>
        </c:ser>
        <c:ser>
          <c:idx val="3"/>
          <c:order val="1"/>
          <c:tx>
            <c:v>Oct - March 21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Lit>
              <c:ptCount val="8"/>
              <c:pt idx="0">
                <c:v>Bioscience Gas Total</c:v>
              </c:pt>
              <c:pt idx="1">
                <c:v>Main Campus Gas </c:v>
              </c:pt>
              <c:pt idx="2">
                <c:v>Food Science Gas Total </c:v>
              </c:pt>
              <c:pt idx="3">
                <c:v>ORB Gas</c:v>
              </c:pt>
              <c:pt idx="4">
                <c:v>BSU</c:v>
              </c:pt>
              <c:pt idx="5">
                <c:v>Brookfield</c:v>
              </c:pt>
              <c:pt idx="6">
                <c:v>WGB </c:v>
              </c:pt>
              <c:pt idx="7">
                <c:v>Pharmacy 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('Monthly Gas Use '!$D$180,'Monthly Gas Use '!$G$180:$H$180,'Monthly Gas Use '!$J$180:$N$180)</c:f>
              <c:numCache>
                <c:formatCode>_(* #,##0_);_(* \(#,##0\);_(* "-"??_);_(@_)</c:formatCode>
                <c:ptCount val="8"/>
                <c:pt idx="0">
                  <c:v>863814.24381075159</c:v>
                </c:pt>
                <c:pt idx="1">
                  <c:v>7069578.3887166549</c:v>
                </c:pt>
                <c:pt idx="2">
                  <c:v>1075305.7598933328</c:v>
                </c:pt>
                <c:pt idx="3">
                  <c:v>530218.37915374909</c:v>
                </c:pt>
                <c:pt idx="4">
                  <c:v>153667</c:v>
                </c:pt>
                <c:pt idx="5">
                  <c:v>1369939</c:v>
                </c:pt>
                <c:pt idx="6">
                  <c:v>1156040</c:v>
                </c:pt>
                <c:pt idx="7">
                  <c:v>865698.54694119538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CA9-465D-973D-F800851E8A06}"/>
            </c:ext>
          </c:extLst>
        </c:ser>
        <c:ser>
          <c:idx val="0"/>
          <c:order val="3"/>
          <c:tx>
            <c:strRef>
              <c:f>'Monthly Gas Use '!$B$178</c:f>
              <c:strCache>
                <c:ptCount val="1"/>
                <c:pt idx="0">
                  <c:v>Oct - March 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('Monthly Gas Use '!$D$1,'Monthly Gas Use '!$G$1:$H$1,'Monthly Gas Use '!$J$1:$N$1)</c:f>
              <c:strCache>
                <c:ptCount val="8"/>
                <c:pt idx="0">
                  <c:v>Bioscience Gas Total</c:v>
                </c:pt>
                <c:pt idx="1">
                  <c:v>Main Campus Gas </c:v>
                </c:pt>
                <c:pt idx="2">
                  <c:v>Food Science Gas Total </c:v>
                </c:pt>
                <c:pt idx="3">
                  <c:v>ORB Gas</c:v>
                </c:pt>
                <c:pt idx="4">
                  <c:v>BSU</c:v>
                </c:pt>
                <c:pt idx="5">
                  <c:v>Brookfield</c:v>
                </c:pt>
                <c:pt idx="6">
                  <c:v>WGB </c:v>
                </c:pt>
                <c:pt idx="7">
                  <c:v>Pharmacy </c:v>
                </c:pt>
              </c:strCache>
              <c:extLst/>
            </c:strRef>
          </c:cat>
          <c:val>
            <c:numRef>
              <c:f>('Monthly Gas Use '!$D$178,'Monthly Gas Use '!$G$178:$H$178,'Monthly Gas Use '!$J$178:$N$178)</c:f>
              <c:numCache>
                <c:formatCode>_(* #,##0_);_(* \(#,##0\);_(* "-"??_);_(@_)</c:formatCode>
                <c:ptCount val="8"/>
                <c:pt idx="0">
                  <c:v>611609.08902786253</c:v>
                </c:pt>
                <c:pt idx="1">
                  <c:v>4849709.0492468197</c:v>
                </c:pt>
                <c:pt idx="2">
                  <c:v>861756.78268715681</c:v>
                </c:pt>
                <c:pt idx="3">
                  <c:v>512085.18806968606</c:v>
                </c:pt>
                <c:pt idx="4">
                  <c:v>91584</c:v>
                </c:pt>
                <c:pt idx="5">
                  <c:v>1147668</c:v>
                </c:pt>
                <c:pt idx="6">
                  <c:v>1016035</c:v>
                </c:pt>
                <c:pt idx="7">
                  <c:v>667153.01075653068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8CA9-465D-973D-F800851E8A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91134320"/>
        <c:axId val="791130056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'Monthly Gas Use '!$B$179</c15:sqref>
                        </c15:formulaRef>
                      </c:ext>
                    </c:extLst>
                    <c:strCache>
                      <c:ptCount val="1"/>
                      <c:pt idx="0">
                        <c:v>Oct - March 20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('Monthly Gas Use '!$D$179,'Monthly Gas Use '!$G$179:$H$179,'Monthly Gas Use '!$J$179:$N$179)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8"/>
                      <c:pt idx="0">
                        <c:v>708250.60848513187</c:v>
                      </c:pt>
                      <c:pt idx="1">
                        <c:v>5259485.8267665952</c:v>
                      </c:pt>
                      <c:pt idx="2">
                        <c:v>930611.28406329639</c:v>
                      </c:pt>
                      <c:pt idx="3">
                        <c:v>593388.78118948091</c:v>
                      </c:pt>
                      <c:pt idx="4">
                        <c:v>114985</c:v>
                      </c:pt>
                      <c:pt idx="5">
                        <c:v>1322254</c:v>
                      </c:pt>
                      <c:pt idx="6">
                        <c:v>1238187</c:v>
                      </c:pt>
                      <c:pt idx="7">
                        <c:v>861428.75046410586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8CA9-465D-973D-F800851E8A06}"/>
                  </c:ext>
                </c:extLst>
              </c15:ser>
            </c15:filteredBarSeries>
          </c:ext>
        </c:extLst>
      </c:barChart>
      <c:catAx>
        <c:axId val="791134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1130056"/>
        <c:crosses val="autoZero"/>
        <c:auto val="1"/>
        <c:lblAlgn val="ctr"/>
        <c:lblOffset val="100"/>
        <c:noMultiLvlLbl val="0"/>
      </c:catAx>
      <c:valAx>
        <c:axId val="791130056"/>
        <c:scaling>
          <c:orientation val="minMax"/>
        </c:scaling>
        <c:delete val="0"/>
        <c:axPos val="b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1134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sz="1400"/>
              <a:t>UCC Gas SEU 2021/22 Performance</a:t>
            </a:r>
            <a:r>
              <a:rPr lang="en-IE" sz="1400" baseline="0"/>
              <a:t> </a:t>
            </a:r>
            <a:endParaRPr lang="en-IE" sz="140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9262759563257322E-2"/>
          <c:y val="4.8220739855516198E-2"/>
          <c:w val="0.88020716651844577"/>
          <c:h val="0.82622575687450361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7859935"/>
        <c:axId val="1582300015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v>Weekly Delta ( Actual - Predicted </c:v>
                </c:tx>
                <c:spPr>
                  <a:solidFill>
                    <a:srgbClr val="FF0000"/>
                  </a:solidFill>
                </c:spPr>
                <c:invertIfNegative val="1"/>
                <c:val>
                  <c:numRef>
                    <c:extLst>
                      <c:ext uri="{02D57815-91ED-43cb-92C2-25804820EDAC}">
                        <c15:formulaRef>
                          <c15:sqref>'Tracking via predicted   '!$AN$2:$AN$54</c15:sqref>
                        </c15:formulaRef>
                      </c:ext>
                    </c:extLst>
                    <c:numCache>
                      <c:formatCode>General</c:formatCode>
                      <c:ptCount val="53"/>
                    </c:numCache>
                  </c:numRef>
                </c:val>
                <c:extLst>
                  <c:ext xmlns:c14="http://schemas.microsoft.com/office/drawing/2007/8/2/chart" uri="{6F2FDCE9-48DA-4B69-8628-5D25D57E5C99}">
                    <c14:invertSolidFillFmt>
                      <c14:spPr xmlns:c14="http://schemas.microsoft.com/office/drawing/2007/8/2/chart">
                        <a:solidFill>
                          <a:srgbClr val="00B050"/>
                        </a:solidFill>
                      </c14:spPr>
                    </c14:invertSolidFillFmt>
                  </c:ext>
                  <c:ext xmlns:c16="http://schemas.microsoft.com/office/drawing/2014/chart" uri="{C3380CC4-5D6E-409C-BE32-E72D297353CC}">
                    <c16:uniqueId val="{00000003-D8F8-4A4B-BB91-E6E4BA47448F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0"/>
          <c:order val="0"/>
          <c:tx>
            <c:v>202122 Cummulative gas consumption</c:v>
          </c:tx>
          <c:marker>
            <c:symbol val="none"/>
          </c:marker>
          <c:cat>
            <c:strRef>
              <c:f>'Tracking via predicted   '!$A$2:$A$66</c:f>
              <c:strCache>
                <c:ptCount val="65"/>
                <c:pt idx="0">
                  <c:v>Week 40</c:v>
                </c:pt>
                <c:pt idx="1">
                  <c:v>Week 41</c:v>
                </c:pt>
                <c:pt idx="2">
                  <c:v>Week 42</c:v>
                </c:pt>
                <c:pt idx="3">
                  <c:v>Week 43</c:v>
                </c:pt>
                <c:pt idx="4">
                  <c:v>Week 44</c:v>
                </c:pt>
                <c:pt idx="5">
                  <c:v>Week 45</c:v>
                </c:pt>
                <c:pt idx="6">
                  <c:v>Week 46</c:v>
                </c:pt>
                <c:pt idx="7">
                  <c:v>Week 47</c:v>
                </c:pt>
                <c:pt idx="8">
                  <c:v>Week 48</c:v>
                </c:pt>
                <c:pt idx="9">
                  <c:v>Week 49</c:v>
                </c:pt>
                <c:pt idx="10">
                  <c:v>Week 50</c:v>
                </c:pt>
                <c:pt idx="11">
                  <c:v>Week 51</c:v>
                </c:pt>
                <c:pt idx="12">
                  <c:v>Week 52</c:v>
                </c:pt>
                <c:pt idx="13">
                  <c:v>Week 1</c:v>
                </c:pt>
                <c:pt idx="14">
                  <c:v>Week 2</c:v>
                </c:pt>
                <c:pt idx="15">
                  <c:v>Week 3</c:v>
                </c:pt>
                <c:pt idx="16">
                  <c:v>Week 4</c:v>
                </c:pt>
                <c:pt idx="17">
                  <c:v>Week 5</c:v>
                </c:pt>
                <c:pt idx="18">
                  <c:v>Week 6</c:v>
                </c:pt>
                <c:pt idx="19">
                  <c:v>Week 7</c:v>
                </c:pt>
                <c:pt idx="20">
                  <c:v>Week 8</c:v>
                </c:pt>
                <c:pt idx="21">
                  <c:v>Week 9</c:v>
                </c:pt>
                <c:pt idx="22">
                  <c:v>Week 10</c:v>
                </c:pt>
                <c:pt idx="23">
                  <c:v>Week 11</c:v>
                </c:pt>
                <c:pt idx="24">
                  <c:v>Week 12</c:v>
                </c:pt>
                <c:pt idx="25">
                  <c:v>Week 13</c:v>
                </c:pt>
                <c:pt idx="26">
                  <c:v>Week 14</c:v>
                </c:pt>
                <c:pt idx="27">
                  <c:v>Week 15</c:v>
                </c:pt>
                <c:pt idx="28">
                  <c:v>Week 16</c:v>
                </c:pt>
                <c:pt idx="29">
                  <c:v>Week 17</c:v>
                </c:pt>
                <c:pt idx="30">
                  <c:v>Week 18</c:v>
                </c:pt>
                <c:pt idx="31">
                  <c:v>Week 19</c:v>
                </c:pt>
                <c:pt idx="32">
                  <c:v>Week 20</c:v>
                </c:pt>
                <c:pt idx="33">
                  <c:v>Week 21</c:v>
                </c:pt>
                <c:pt idx="34">
                  <c:v>Week 22</c:v>
                </c:pt>
                <c:pt idx="35">
                  <c:v>Week 23</c:v>
                </c:pt>
                <c:pt idx="36">
                  <c:v>Week 24</c:v>
                </c:pt>
                <c:pt idx="37">
                  <c:v>Week 25</c:v>
                </c:pt>
                <c:pt idx="38">
                  <c:v>Week 26</c:v>
                </c:pt>
                <c:pt idx="39">
                  <c:v>Week 27</c:v>
                </c:pt>
                <c:pt idx="40">
                  <c:v>Week 28</c:v>
                </c:pt>
                <c:pt idx="41">
                  <c:v>Week 29</c:v>
                </c:pt>
                <c:pt idx="42">
                  <c:v>Week 30</c:v>
                </c:pt>
                <c:pt idx="43">
                  <c:v>Week 31</c:v>
                </c:pt>
                <c:pt idx="44">
                  <c:v>Week 32</c:v>
                </c:pt>
                <c:pt idx="45">
                  <c:v>Week 33</c:v>
                </c:pt>
                <c:pt idx="46">
                  <c:v>Week 34</c:v>
                </c:pt>
                <c:pt idx="47">
                  <c:v>Week 35</c:v>
                </c:pt>
                <c:pt idx="48">
                  <c:v>Week 36</c:v>
                </c:pt>
                <c:pt idx="49">
                  <c:v>Week 37</c:v>
                </c:pt>
                <c:pt idx="50">
                  <c:v>Week 38</c:v>
                </c:pt>
                <c:pt idx="51">
                  <c:v>Week 39</c:v>
                </c:pt>
                <c:pt idx="52">
                  <c:v>Week 40</c:v>
                </c:pt>
                <c:pt idx="53">
                  <c:v>Week 41</c:v>
                </c:pt>
                <c:pt idx="54">
                  <c:v>Week 42</c:v>
                </c:pt>
                <c:pt idx="55">
                  <c:v>Week 43</c:v>
                </c:pt>
                <c:pt idx="56">
                  <c:v>Week 44</c:v>
                </c:pt>
                <c:pt idx="57">
                  <c:v>Week 45</c:v>
                </c:pt>
                <c:pt idx="58">
                  <c:v>Week 46</c:v>
                </c:pt>
                <c:pt idx="59">
                  <c:v>Week 47</c:v>
                </c:pt>
                <c:pt idx="60">
                  <c:v>Week 48</c:v>
                </c:pt>
                <c:pt idx="61">
                  <c:v>Week 49</c:v>
                </c:pt>
                <c:pt idx="62">
                  <c:v>Week 50</c:v>
                </c:pt>
                <c:pt idx="63">
                  <c:v>Week 51</c:v>
                </c:pt>
                <c:pt idx="64">
                  <c:v>Week 52</c:v>
                </c:pt>
              </c:strCache>
            </c:strRef>
          </c:cat>
          <c:val>
            <c:numRef>
              <c:f>'Tracking via predicted   '!$CO$2:$CO$54</c:f>
              <c:numCache>
                <c:formatCode>_-* #,##0_-;\-* #,##0_-;_-* "-"??_-;_-@_-</c:formatCode>
                <c:ptCount val="53"/>
                <c:pt idx="0">
                  <c:v>159945.65999999992</c:v>
                </c:pt>
                <c:pt idx="1">
                  <c:v>458229.98699999985</c:v>
                </c:pt>
                <c:pt idx="2">
                  <c:v>793490.0129999998</c:v>
                </c:pt>
                <c:pt idx="3">
                  <c:v>1112826.8429999996</c:v>
                </c:pt>
                <c:pt idx="4">
                  <c:v>1409892.9389999995</c:v>
                </c:pt>
                <c:pt idx="5">
                  <c:v>1870856.3969999996</c:v>
                </c:pt>
                <c:pt idx="6">
                  <c:v>2285216.3429999999</c:v>
                </c:pt>
                <c:pt idx="7">
                  <c:v>2706102.801</c:v>
                </c:pt>
                <c:pt idx="8">
                  <c:v>3432203.6129999999</c:v>
                </c:pt>
                <c:pt idx="9">
                  <c:v>4115737.1609999998</c:v>
                </c:pt>
                <c:pt idx="10">
                  <c:v>4733738.7749999994</c:v>
                </c:pt>
                <c:pt idx="11">
                  <c:v>5359364.9009999987</c:v>
                </c:pt>
                <c:pt idx="12">
                  <c:v>5726928.0869999984</c:v>
                </c:pt>
                <c:pt idx="13">
                  <c:v>5909220.2429999989</c:v>
                </c:pt>
                <c:pt idx="14">
                  <c:v>6436018.6829999983</c:v>
                </c:pt>
                <c:pt idx="15">
                  <c:v>6984414.782999998</c:v>
                </c:pt>
                <c:pt idx="16">
                  <c:v>7564309.2089999979</c:v>
                </c:pt>
                <c:pt idx="17">
                  <c:v>8080531.7129999977</c:v>
                </c:pt>
                <c:pt idx="18">
                  <c:v>8589618.3149999976</c:v>
                </c:pt>
                <c:pt idx="19">
                  <c:v>9076982.0849999972</c:v>
                </c:pt>
                <c:pt idx="20">
                  <c:v>9586212.5249999966</c:v>
                </c:pt>
                <c:pt idx="21">
                  <c:v>10110751.280999996</c:v>
                </c:pt>
                <c:pt idx="22">
                  <c:v>10678423.868999995</c:v>
                </c:pt>
                <c:pt idx="23">
                  <c:v>11229165.296999995</c:v>
                </c:pt>
                <c:pt idx="24">
                  <c:v>11624570.029799994</c:v>
                </c:pt>
                <c:pt idx="25">
                  <c:v>12034600.232399995</c:v>
                </c:pt>
                <c:pt idx="26">
                  <c:v>12475573.612199994</c:v>
                </c:pt>
                <c:pt idx="27">
                  <c:v>12910804.451999994</c:v>
                </c:pt>
                <c:pt idx="28">
                  <c:v>13238595.662399994</c:v>
                </c:pt>
                <c:pt idx="29">
                  <c:v>13593886.831799993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F8-4A4B-BB91-E6E4BA47448F}"/>
            </c:ext>
          </c:extLst>
        </c:ser>
        <c:ser>
          <c:idx val="1"/>
          <c:order val="1"/>
          <c:tx>
            <c:v>202122 Predicted cumulative use</c:v>
          </c:tx>
          <c:marker>
            <c:symbol val="none"/>
          </c:marker>
          <c:cat>
            <c:strRef>
              <c:f>'Tracking via predicted   '!$A$2:$A$66</c:f>
              <c:strCache>
                <c:ptCount val="65"/>
                <c:pt idx="0">
                  <c:v>Week 40</c:v>
                </c:pt>
                <c:pt idx="1">
                  <c:v>Week 41</c:v>
                </c:pt>
                <c:pt idx="2">
                  <c:v>Week 42</c:v>
                </c:pt>
                <c:pt idx="3">
                  <c:v>Week 43</c:v>
                </c:pt>
                <c:pt idx="4">
                  <c:v>Week 44</c:v>
                </c:pt>
                <c:pt idx="5">
                  <c:v>Week 45</c:v>
                </c:pt>
                <c:pt idx="6">
                  <c:v>Week 46</c:v>
                </c:pt>
                <c:pt idx="7">
                  <c:v>Week 47</c:v>
                </c:pt>
                <c:pt idx="8">
                  <c:v>Week 48</c:v>
                </c:pt>
                <c:pt idx="9">
                  <c:v>Week 49</c:v>
                </c:pt>
                <c:pt idx="10">
                  <c:v>Week 50</c:v>
                </c:pt>
                <c:pt idx="11">
                  <c:v>Week 51</c:v>
                </c:pt>
                <c:pt idx="12">
                  <c:v>Week 52</c:v>
                </c:pt>
                <c:pt idx="13">
                  <c:v>Week 1</c:v>
                </c:pt>
                <c:pt idx="14">
                  <c:v>Week 2</c:v>
                </c:pt>
                <c:pt idx="15">
                  <c:v>Week 3</c:v>
                </c:pt>
                <c:pt idx="16">
                  <c:v>Week 4</c:v>
                </c:pt>
                <c:pt idx="17">
                  <c:v>Week 5</c:v>
                </c:pt>
                <c:pt idx="18">
                  <c:v>Week 6</c:v>
                </c:pt>
                <c:pt idx="19">
                  <c:v>Week 7</c:v>
                </c:pt>
                <c:pt idx="20">
                  <c:v>Week 8</c:v>
                </c:pt>
                <c:pt idx="21">
                  <c:v>Week 9</c:v>
                </c:pt>
                <c:pt idx="22">
                  <c:v>Week 10</c:v>
                </c:pt>
                <c:pt idx="23">
                  <c:v>Week 11</c:v>
                </c:pt>
                <c:pt idx="24">
                  <c:v>Week 12</c:v>
                </c:pt>
                <c:pt idx="25">
                  <c:v>Week 13</c:v>
                </c:pt>
                <c:pt idx="26">
                  <c:v>Week 14</c:v>
                </c:pt>
                <c:pt idx="27">
                  <c:v>Week 15</c:v>
                </c:pt>
                <c:pt idx="28">
                  <c:v>Week 16</c:v>
                </c:pt>
                <c:pt idx="29">
                  <c:v>Week 17</c:v>
                </c:pt>
                <c:pt idx="30">
                  <c:v>Week 18</c:v>
                </c:pt>
                <c:pt idx="31">
                  <c:v>Week 19</c:v>
                </c:pt>
                <c:pt idx="32">
                  <c:v>Week 20</c:v>
                </c:pt>
                <c:pt idx="33">
                  <c:v>Week 21</c:v>
                </c:pt>
                <c:pt idx="34">
                  <c:v>Week 22</c:v>
                </c:pt>
                <c:pt idx="35">
                  <c:v>Week 23</c:v>
                </c:pt>
                <c:pt idx="36">
                  <c:v>Week 24</c:v>
                </c:pt>
                <c:pt idx="37">
                  <c:v>Week 25</c:v>
                </c:pt>
                <c:pt idx="38">
                  <c:v>Week 26</c:v>
                </c:pt>
                <c:pt idx="39">
                  <c:v>Week 27</c:v>
                </c:pt>
                <c:pt idx="40">
                  <c:v>Week 28</c:v>
                </c:pt>
                <c:pt idx="41">
                  <c:v>Week 29</c:v>
                </c:pt>
                <c:pt idx="42">
                  <c:v>Week 30</c:v>
                </c:pt>
                <c:pt idx="43">
                  <c:v>Week 31</c:v>
                </c:pt>
                <c:pt idx="44">
                  <c:v>Week 32</c:v>
                </c:pt>
                <c:pt idx="45">
                  <c:v>Week 33</c:v>
                </c:pt>
                <c:pt idx="46">
                  <c:v>Week 34</c:v>
                </c:pt>
                <c:pt idx="47">
                  <c:v>Week 35</c:v>
                </c:pt>
                <c:pt idx="48">
                  <c:v>Week 36</c:v>
                </c:pt>
                <c:pt idx="49">
                  <c:v>Week 37</c:v>
                </c:pt>
                <c:pt idx="50">
                  <c:v>Week 38</c:v>
                </c:pt>
                <c:pt idx="51">
                  <c:v>Week 39</c:v>
                </c:pt>
                <c:pt idx="52">
                  <c:v>Week 40</c:v>
                </c:pt>
                <c:pt idx="53">
                  <c:v>Week 41</c:v>
                </c:pt>
                <c:pt idx="54">
                  <c:v>Week 42</c:v>
                </c:pt>
                <c:pt idx="55">
                  <c:v>Week 43</c:v>
                </c:pt>
                <c:pt idx="56">
                  <c:v>Week 44</c:v>
                </c:pt>
                <c:pt idx="57">
                  <c:v>Week 45</c:v>
                </c:pt>
                <c:pt idx="58">
                  <c:v>Week 46</c:v>
                </c:pt>
                <c:pt idx="59">
                  <c:v>Week 47</c:v>
                </c:pt>
                <c:pt idx="60">
                  <c:v>Week 48</c:v>
                </c:pt>
                <c:pt idx="61">
                  <c:v>Week 49</c:v>
                </c:pt>
                <c:pt idx="62">
                  <c:v>Week 50</c:v>
                </c:pt>
                <c:pt idx="63">
                  <c:v>Week 51</c:v>
                </c:pt>
                <c:pt idx="64">
                  <c:v>Week 52</c:v>
                </c:pt>
              </c:strCache>
            </c:strRef>
          </c:cat>
          <c:val>
            <c:numRef>
              <c:f>'Tracking via predicted   '!$BW$2:$BW$54</c:f>
              <c:numCache>
                <c:formatCode>_-* #,##0_-;\-* #,##0_-;_-* "-"??_-;_-@_-</c:formatCode>
                <c:ptCount val="53"/>
                <c:pt idx="0">
                  <c:v>258321.18939999994</c:v>
                </c:pt>
                <c:pt idx="1">
                  <c:v>426855.19499999989</c:v>
                </c:pt>
                <c:pt idx="2">
                  <c:v>590552.12459999986</c:v>
                </c:pt>
                <c:pt idx="3">
                  <c:v>820883.66499999992</c:v>
                </c:pt>
                <c:pt idx="4">
                  <c:v>1085198.7705999999</c:v>
                </c:pt>
                <c:pt idx="5">
                  <c:v>1541577.2056</c:v>
                </c:pt>
                <c:pt idx="6">
                  <c:v>1726152.0937999999</c:v>
                </c:pt>
                <c:pt idx="7">
                  <c:v>2090793.04</c:v>
                </c:pt>
                <c:pt idx="8">
                  <c:v>2836610.7854000004</c:v>
                </c:pt>
                <c:pt idx="9">
                  <c:v>3385088.9884000001</c:v>
                </c:pt>
                <c:pt idx="10">
                  <c:v>3935392.5810000002</c:v>
                </c:pt>
                <c:pt idx="11">
                  <c:v>4362431.0656000003</c:v>
                </c:pt>
                <c:pt idx="12">
                  <c:v>4748600.4142000005</c:v>
                </c:pt>
                <c:pt idx="13">
                  <c:v>5006981.6068000002</c:v>
                </c:pt>
                <c:pt idx="14">
                  <c:v>5686241.0449999999</c:v>
                </c:pt>
                <c:pt idx="15">
                  <c:v>6217203.9040000001</c:v>
                </c:pt>
                <c:pt idx="16">
                  <c:v>6803048.1742000002</c:v>
                </c:pt>
                <c:pt idx="17">
                  <c:v>7270955.7948000003</c:v>
                </c:pt>
                <c:pt idx="18">
                  <c:v>7750540.3114</c:v>
                </c:pt>
                <c:pt idx="19">
                  <c:v>8253478.6200000001</c:v>
                </c:pt>
                <c:pt idx="20">
                  <c:v>8743720.0534000006</c:v>
                </c:pt>
                <c:pt idx="21">
                  <c:v>9270012.154000001</c:v>
                </c:pt>
                <c:pt idx="22">
                  <c:v>9931756.2482000012</c:v>
                </c:pt>
                <c:pt idx="23">
                  <c:v>10524606.656000001</c:v>
                </c:pt>
                <c:pt idx="24">
                  <c:v>11032363.433400001</c:v>
                </c:pt>
                <c:pt idx="25">
                  <c:v>11357700.143200001</c:v>
                </c:pt>
                <c:pt idx="26">
                  <c:v>11889105.667400001</c:v>
                </c:pt>
                <c:pt idx="27">
                  <c:v>12363509.436000001</c:v>
                </c:pt>
                <c:pt idx="28">
                  <c:v>12638031.472000001</c:v>
                </c:pt>
                <c:pt idx="29">
                  <c:v>12985438.8496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F8-4A4B-BB91-E6E4BA47448F}"/>
            </c:ext>
          </c:extLst>
        </c:ser>
        <c:ser>
          <c:idx val="2"/>
          <c:order val="2"/>
          <c:tx>
            <c:v>Pre COVID Settings </c:v>
          </c:tx>
          <c:marker>
            <c:symbol val="none"/>
          </c:marker>
          <c:cat>
            <c:strRef>
              <c:f>'Tracking via predicted   '!$A$2:$A$66</c:f>
              <c:strCache>
                <c:ptCount val="65"/>
                <c:pt idx="0">
                  <c:v>Week 40</c:v>
                </c:pt>
                <c:pt idx="1">
                  <c:v>Week 41</c:v>
                </c:pt>
                <c:pt idx="2">
                  <c:v>Week 42</c:v>
                </c:pt>
                <c:pt idx="3">
                  <c:v>Week 43</c:v>
                </c:pt>
                <c:pt idx="4">
                  <c:v>Week 44</c:v>
                </c:pt>
                <c:pt idx="5">
                  <c:v>Week 45</c:v>
                </c:pt>
                <c:pt idx="6">
                  <c:v>Week 46</c:v>
                </c:pt>
                <c:pt idx="7">
                  <c:v>Week 47</c:v>
                </c:pt>
                <c:pt idx="8">
                  <c:v>Week 48</c:v>
                </c:pt>
                <c:pt idx="9">
                  <c:v>Week 49</c:v>
                </c:pt>
                <c:pt idx="10">
                  <c:v>Week 50</c:v>
                </c:pt>
                <c:pt idx="11">
                  <c:v>Week 51</c:v>
                </c:pt>
                <c:pt idx="12">
                  <c:v>Week 52</c:v>
                </c:pt>
                <c:pt idx="13">
                  <c:v>Week 1</c:v>
                </c:pt>
                <c:pt idx="14">
                  <c:v>Week 2</c:v>
                </c:pt>
                <c:pt idx="15">
                  <c:v>Week 3</c:v>
                </c:pt>
                <c:pt idx="16">
                  <c:v>Week 4</c:v>
                </c:pt>
                <c:pt idx="17">
                  <c:v>Week 5</c:v>
                </c:pt>
                <c:pt idx="18">
                  <c:v>Week 6</c:v>
                </c:pt>
                <c:pt idx="19">
                  <c:v>Week 7</c:v>
                </c:pt>
                <c:pt idx="20">
                  <c:v>Week 8</c:v>
                </c:pt>
                <c:pt idx="21">
                  <c:v>Week 9</c:v>
                </c:pt>
                <c:pt idx="22">
                  <c:v>Week 10</c:v>
                </c:pt>
                <c:pt idx="23">
                  <c:v>Week 11</c:v>
                </c:pt>
                <c:pt idx="24">
                  <c:v>Week 12</c:v>
                </c:pt>
                <c:pt idx="25">
                  <c:v>Week 13</c:v>
                </c:pt>
                <c:pt idx="26">
                  <c:v>Week 14</c:v>
                </c:pt>
                <c:pt idx="27">
                  <c:v>Week 15</c:v>
                </c:pt>
                <c:pt idx="28">
                  <c:v>Week 16</c:v>
                </c:pt>
                <c:pt idx="29">
                  <c:v>Week 17</c:v>
                </c:pt>
                <c:pt idx="30">
                  <c:v>Week 18</c:v>
                </c:pt>
                <c:pt idx="31">
                  <c:v>Week 19</c:v>
                </c:pt>
                <c:pt idx="32">
                  <c:v>Week 20</c:v>
                </c:pt>
                <c:pt idx="33">
                  <c:v>Week 21</c:v>
                </c:pt>
                <c:pt idx="34">
                  <c:v>Week 22</c:v>
                </c:pt>
                <c:pt idx="35">
                  <c:v>Week 23</c:v>
                </c:pt>
                <c:pt idx="36">
                  <c:v>Week 24</c:v>
                </c:pt>
                <c:pt idx="37">
                  <c:v>Week 25</c:v>
                </c:pt>
                <c:pt idx="38">
                  <c:v>Week 26</c:v>
                </c:pt>
                <c:pt idx="39">
                  <c:v>Week 27</c:v>
                </c:pt>
                <c:pt idx="40">
                  <c:v>Week 28</c:v>
                </c:pt>
                <c:pt idx="41">
                  <c:v>Week 29</c:v>
                </c:pt>
                <c:pt idx="42">
                  <c:v>Week 30</c:v>
                </c:pt>
                <c:pt idx="43">
                  <c:v>Week 31</c:v>
                </c:pt>
                <c:pt idx="44">
                  <c:v>Week 32</c:v>
                </c:pt>
                <c:pt idx="45">
                  <c:v>Week 33</c:v>
                </c:pt>
                <c:pt idx="46">
                  <c:v>Week 34</c:v>
                </c:pt>
                <c:pt idx="47">
                  <c:v>Week 35</c:v>
                </c:pt>
                <c:pt idx="48">
                  <c:v>Week 36</c:v>
                </c:pt>
                <c:pt idx="49">
                  <c:v>Week 37</c:v>
                </c:pt>
                <c:pt idx="50">
                  <c:v>Week 38</c:v>
                </c:pt>
                <c:pt idx="51">
                  <c:v>Week 39</c:v>
                </c:pt>
                <c:pt idx="52">
                  <c:v>Week 40</c:v>
                </c:pt>
                <c:pt idx="53">
                  <c:v>Week 41</c:v>
                </c:pt>
                <c:pt idx="54">
                  <c:v>Week 42</c:v>
                </c:pt>
                <c:pt idx="55">
                  <c:v>Week 43</c:v>
                </c:pt>
                <c:pt idx="56">
                  <c:v>Week 44</c:v>
                </c:pt>
                <c:pt idx="57">
                  <c:v>Week 45</c:v>
                </c:pt>
                <c:pt idx="58">
                  <c:v>Week 46</c:v>
                </c:pt>
                <c:pt idx="59">
                  <c:v>Week 47</c:v>
                </c:pt>
                <c:pt idx="60">
                  <c:v>Week 48</c:v>
                </c:pt>
                <c:pt idx="61">
                  <c:v>Week 49</c:v>
                </c:pt>
                <c:pt idx="62">
                  <c:v>Week 50</c:v>
                </c:pt>
                <c:pt idx="63">
                  <c:v>Week 51</c:v>
                </c:pt>
                <c:pt idx="64">
                  <c:v>Week 52</c:v>
                </c:pt>
              </c:strCache>
            </c:strRef>
          </c:cat>
          <c:val>
            <c:numRef>
              <c:f>'tracking 18_19 base'!$BW$106:$BW$157</c:f>
              <c:numCache>
                <c:formatCode>_-* #,##0_-;\-* #,##0_-;_-* "-"??_-;_-@_-</c:formatCode>
                <c:ptCount val="52"/>
                <c:pt idx="0">
                  <c:v>199838.59299999994</c:v>
                </c:pt>
                <c:pt idx="1">
                  <c:v>322401.08500000008</c:v>
                </c:pt>
                <c:pt idx="2">
                  <c:v>459463.29699999996</c:v>
                </c:pt>
                <c:pt idx="3">
                  <c:v>635342.85000000009</c:v>
                </c:pt>
                <c:pt idx="4">
                  <c:v>834367.5569999998</c:v>
                </c:pt>
                <c:pt idx="5">
                  <c:v>1157775.9869999997</c:v>
                </c:pt>
                <c:pt idx="6">
                  <c:v>1322159.791</c:v>
                </c:pt>
                <c:pt idx="7">
                  <c:v>1594337.6650000003</c:v>
                </c:pt>
                <c:pt idx="8">
                  <c:v>2081289.7929999998</c:v>
                </c:pt>
                <c:pt idx="9">
                  <c:v>2457242.3829999999</c:v>
                </c:pt>
                <c:pt idx="10">
                  <c:v>2833851.7750000004</c:v>
                </c:pt>
                <c:pt idx="11">
                  <c:v>3141496.9570000004</c:v>
                </c:pt>
                <c:pt idx="12">
                  <c:v>3426154.0690000001</c:v>
                </c:pt>
                <c:pt idx="13">
                  <c:v>3638562.9610000006</c:v>
                </c:pt>
                <c:pt idx="14">
                  <c:v>4088077.3750000005</c:v>
                </c:pt>
                <c:pt idx="15">
                  <c:v>4454177.9350000005</c:v>
                </c:pt>
                <c:pt idx="16">
                  <c:v>4851148.1890000002</c:v>
                </c:pt>
                <c:pt idx="17">
                  <c:v>5181781.4410000006</c:v>
                </c:pt>
                <c:pt idx="18">
                  <c:v>5518982.7129999995</c:v>
                </c:pt>
                <c:pt idx="19">
                  <c:v>5869320.0250000004</c:v>
                </c:pt>
                <c:pt idx="20">
                  <c:v>6211775.7130000014</c:v>
                </c:pt>
                <c:pt idx="21">
                  <c:v>6575249.0650000013</c:v>
                </c:pt>
                <c:pt idx="22">
                  <c:v>7014911.449000001</c:v>
                </c:pt>
                <c:pt idx="23">
                  <c:v>7415822.5150000015</c:v>
                </c:pt>
                <c:pt idx="24">
                  <c:v>7768130.2330000009</c:v>
                </c:pt>
                <c:pt idx="25">
                  <c:v>8009715.0240000002</c:v>
                </c:pt>
                <c:pt idx="26">
                  <c:v>8371283.9930000026</c:v>
                </c:pt>
                <c:pt idx="27">
                  <c:v>8705201.254999999</c:v>
                </c:pt>
                <c:pt idx="28">
                  <c:v>8921393.8750000037</c:v>
                </c:pt>
                <c:pt idx="29">
                  <c:v>9180068.0370000005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D8F8-4A4B-BB91-E6E4BA4744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7859935"/>
        <c:axId val="1582300015"/>
      </c:lineChart>
      <c:catAx>
        <c:axId val="1737859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2300015"/>
        <c:crosses val="autoZero"/>
        <c:auto val="1"/>
        <c:lblAlgn val="ctr"/>
        <c:lblOffset val="100"/>
        <c:noMultiLvlLbl val="0"/>
      </c:catAx>
      <c:valAx>
        <c:axId val="158230001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Gas kWh </a:t>
                </a:r>
              </a:p>
            </c:rich>
          </c:tx>
          <c:layout>
            <c:manualLayout>
              <c:xMode val="edge"/>
              <c:yMode val="edge"/>
              <c:x val="9.6120307080414122E-2"/>
              <c:y val="0.3513833510955742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7859935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5715156295244731"/>
          <c:y val="0.17111083515755426"/>
          <c:w val="0.4284843704755269"/>
          <c:h val="0.434636655628070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7AF151-C5A9-49F7-993B-EEF386467635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10A12CD-5B4B-4C26-AC71-24A2ED2632E0}">
      <dgm:prSet/>
      <dgm:spPr/>
      <dgm:t>
        <a:bodyPr/>
        <a:lstStyle/>
        <a:p>
          <a:r>
            <a:rPr lang="en-US" dirty="0"/>
            <a:t>Lighting Upgrades:</a:t>
          </a:r>
        </a:p>
      </dgm:t>
    </dgm:pt>
    <dgm:pt modelId="{D4569479-5ABC-47EC-9273-13AA5A0992A0}" type="parTrans" cxnId="{EFDCE948-9CDC-4D08-80D6-C64A2E2BEB80}">
      <dgm:prSet/>
      <dgm:spPr/>
      <dgm:t>
        <a:bodyPr/>
        <a:lstStyle/>
        <a:p>
          <a:endParaRPr lang="en-US"/>
        </a:p>
      </dgm:t>
    </dgm:pt>
    <dgm:pt modelId="{64E520F1-C747-4B7E-A87E-03F526E1A933}" type="sibTrans" cxnId="{EFDCE948-9CDC-4D08-80D6-C64A2E2BEB80}">
      <dgm:prSet/>
      <dgm:spPr/>
      <dgm:t>
        <a:bodyPr/>
        <a:lstStyle/>
        <a:p>
          <a:endParaRPr lang="en-US"/>
        </a:p>
      </dgm:t>
    </dgm:pt>
    <dgm:pt modelId="{6F3649DB-C5D5-4506-A0CD-CED7CE1F66AB}">
      <dgm:prSet/>
      <dgm:spPr/>
      <dgm:t>
        <a:bodyPr/>
        <a:lstStyle/>
        <a:p>
          <a:pPr rtl="0"/>
          <a:r>
            <a:rPr lang="en-US" sz="1000" strike="sngStrike" kern="1200" dirty="0"/>
            <a:t>Boole </a:t>
          </a:r>
          <a:r>
            <a:rPr lang="en-US" sz="1000" strike="sngStrike" kern="1200" dirty="0" err="1">
              <a:latin typeface="Calibri Light" panose="020F0302020204030204"/>
            </a:rPr>
            <a:t>emergencyexits</a:t>
          </a:r>
          <a:r>
            <a:rPr lang="en-US" sz="1000" strike="sngStrike" kern="1200" dirty="0"/>
            <a:t>.-</a:t>
          </a:r>
        </a:p>
      </dgm:t>
    </dgm:pt>
    <dgm:pt modelId="{0A3DC3CF-E6C1-4FC2-A451-EC6A6E967548}" type="parTrans" cxnId="{352403DA-BC25-44A8-AE56-8796894B54EC}">
      <dgm:prSet/>
      <dgm:spPr/>
      <dgm:t>
        <a:bodyPr/>
        <a:lstStyle/>
        <a:p>
          <a:endParaRPr lang="en-US"/>
        </a:p>
      </dgm:t>
    </dgm:pt>
    <dgm:pt modelId="{142E08A6-AAC3-4BC5-8BCB-F8B138A872F4}" type="sibTrans" cxnId="{352403DA-BC25-44A8-AE56-8796894B54EC}">
      <dgm:prSet/>
      <dgm:spPr/>
      <dgm:t>
        <a:bodyPr/>
        <a:lstStyle/>
        <a:p>
          <a:endParaRPr lang="en-US"/>
        </a:p>
      </dgm:t>
    </dgm:pt>
    <dgm:pt modelId="{15F77DC4-74DF-4FFF-8F4F-43E376B961D1}">
      <dgm:prSet/>
      <dgm:spPr/>
      <dgm:t>
        <a:bodyPr/>
        <a:lstStyle/>
        <a:p>
          <a:pPr rtl="0"/>
          <a:r>
            <a:rPr lang="en-US" sz="1000" kern="1200" dirty="0"/>
            <a:t>Boole </a:t>
          </a:r>
          <a:r>
            <a:rPr lang="en-US" sz="1000" kern="1200" dirty="0">
              <a:latin typeface="Calibri Light" panose="020F0302020204030204"/>
            </a:rPr>
            <a:t>lecture hall &amp; </a:t>
          </a:r>
          <a:r>
            <a:rPr lang="en-US" sz="1000" strike="sngStrike" kern="1200" dirty="0">
              <a:latin typeface="Calibri Light" panose="020F0302020204030204"/>
            </a:rPr>
            <a:t>PC labs</a:t>
          </a:r>
          <a:r>
            <a:rPr lang="en-US" sz="1000" kern="1200" dirty="0">
              <a:latin typeface="Calibri Light" panose="020F0302020204030204"/>
            </a:rPr>
            <a:t>/</a:t>
          </a:r>
          <a:r>
            <a:rPr lang="en-US" sz="1000" kern="1200" dirty="0"/>
            <a:t> Pharmacy / Kane Lecture </a:t>
          </a:r>
          <a:r>
            <a:rPr lang="en-US" sz="1000" kern="1200" dirty="0">
              <a:latin typeface="Calibri Light" panose="020F0302020204030204"/>
            </a:rPr>
            <a:t>.</a:t>
          </a:r>
        </a:p>
      </dgm:t>
    </dgm:pt>
    <dgm:pt modelId="{F6CB40B8-E35A-40B5-9A48-ED2B4A158C40}" type="parTrans" cxnId="{7B1C7127-2A9D-4331-8C04-EF3E93452864}">
      <dgm:prSet/>
      <dgm:spPr/>
      <dgm:t>
        <a:bodyPr/>
        <a:lstStyle/>
        <a:p>
          <a:endParaRPr lang="en-US"/>
        </a:p>
      </dgm:t>
    </dgm:pt>
    <dgm:pt modelId="{69E46805-075E-47FC-9519-A7CCBA2441EA}" type="sibTrans" cxnId="{7B1C7127-2A9D-4331-8C04-EF3E93452864}">
      <dgm:prSet/>
      <dgm:spPr/>
      <dgm:t>
        <a:bodyPr/>
        <a:lstStyle/>
        <a:p>
          <a:endParaRPr lang="en-US"/>
        </a:p>
      </dgm:t>
    </dgm:pt>
    <dgm:pt modelId="{C053F6FA-223D-49E6-911C-945BD76DCF82}">
      <dgm:prSet/>
      <dgm:spPr/>
      <dgm:t>
        <a:bodyPr/>
        <a:lstStyle/>
        <a:p>
          <a:r>
            <a:rPr lang="en-US" dirty="0"/>
            <a:t>HVAC:</a:t>
          </a:r>
        </a:p>
      </dgm:t>
    </dgm:pt>
    <dgm:pt modelId="{1E36B122-12B3-4D01-840D-15D5E4886B01}" type="parTrans" cxnId="{C8ABF8C5-29F5-4867-BAA1-369D34DB5801}">
      <dgm:prSet/>
      <dgm:spPr/>
      <dgm:t>
        <a:bodyPr/>
        <a:lstStyle/>
        <a:p>
          <a:endParaRPr lang="en-US"/>
        </a:p>
      </dgm:t>
    </dgm:pt>
    <dgm:pt modelId="{3E8C8404-1DF5-4292-B53C-8AEDB2A73E9D}" type="sibTrans" cxnId="{C8ABF8C5-29F5-4867-BAA1-369D34DB5801}">
      <dgm:prSet/>
      <dgm:spPr/>
      <dgm:t>
        <a:bodyPr/>
        <a:lstStyle/>
        <a:p>
          <a:endParaRPr lang="en-US"/>
        </a:p>
      </dgm:t>
    </dgm:pt>
    <dgm:pt modelId="{43B0BFC3-67FA-45BE-804A-64853C5695F7}">
      <dgm:prSet/>
      <dgm:spPr/>
      <dgm:t>
        <a:bodyPr/>
        <a:lstStyle/>
        <a:p>
          <a:r>
            <a:rPr lang="en-US" b="0" dirty="0"/>
            <a:t>Ventilation upgrades / install (Civil Eng / West Wing / </a:t>
          </a:r>
          <a:r>
            <a:rPr lang="en-US" b="0" dirty="0">
              <a:latin typeface="Calibri Light" panose="020F0302020204030204"/>
            </a:rPr>
            <a:t>Connolly</a:t>
          </a:r>
          <a:r>
            <a:rPr lang="en-US" b="0" dirty="0"/>
            <a:t>).- </a:t>
          </a:r>
          <a:r>
            <a:rPr lang="en-US" b="0" dirty="0">
              <a:solidFill>
                <a:srgbClr val="FF0000"/>
              </a:solidFill>
            </a:rPr>
            <a:t>In progress.</a:t>
          </a:r>
        </a:p>
      </dgm:t>
    </dgm:pt>
    <dgm:pt modelId="{E2685AD4-00BB-4795-91AD-91C293E8940E}" type="parTrans" cxnId="{45E6DB24-35CE-4069-80B0-EE2616AEB69C}">
      <dgm:prSet/>
      <dgm:spPr/>
      <dgm:t>
        <a:bodyPr/>
        <a:lstStyle/>
        <a:p>
          <a:endParaRPr lang="en-US"/>
        </a:p>
      </dgm:t>
    </dgm:pt>
    <dgm:pt modelId="{E3C0BDC3-0F46-4A55-AD22-E570660D9C84}" type="sibTrans" cxnId="{45E6DB24-35CE-4069-80B0-EE2616AEB69C}">
      <dgm:prSet/>
      <dgm:spPr/>
      <dgm:t>
        <a:bodyPr/>
        <a:lstStyle/>
        <a:p>
          <a:endParaRPr lang="en-US"/>
        </a:p>
      </dgm:t>
    </dgm:pt>
    <dgm:pt modelId="{0ABA7296-499E-40A5-8DF1-195AA74CF9D5}">
      <dgm:prSet phldr="0"/>
      <dgm:spPr/>
      <dgm:t>
        <a:bodyPr/>
        <a:lstStyle/>
        <a:p>
          <a:pPr rtl="0"/>
          <a:r>
            <a:rPr lang="en-US" b="0" dirty="0">
              <a:latin typeface="Calibri Light" panose="020F0302020204030204"/>
            </a:rPr>
            <a:t>Boole Heat Recovery.- </a:t>
          </a:r>
          <a:r>
            <a:rPr lang="en-US" b="0" dirty="0">
              <a:solidFill>
                <a:srgbClr val="FF0000"/>
              </a:solidFill>
              <a:latin typeface="Calibri Light" panose="020F0302020204030204"/>
            </a:rPr>
            <a:t>@ Design – Summer 23- BEC grant.</a:t>
          </a:r>
          <a:endParaRPr lang="en-US" b="0" dirty="0">
            <a:solidFill>
              <a:srgbClr val="FF0000"/>
            </a:solidFill>
          </a:endParaRPr>
        </a:p>
      </dgm:t>
    </dgm:pt>
    <dgm:pt modelId="{0352B902-2366-411C-8592-B70C53C41393}" type="parTrans" cxnId="{35A40023-ED69-49F2-B877-F92DBDF9722A}">
      <dgm:prSet/>
      <dgm:spPr/>
      <dgm:t>
        <a:bodyPr/>
        <a:lstStyle/>
        <a:p>
          <a:endParaRPr lang="en-US"/>
        </a:p>
      </dgm:t>
    </dgm:pt>
    <dgm:pt modelId="{B703F84A-2065-4DD4-930F-FF5235E102B8}" type="sibTrans" cxnId="{35A40023-ED69-49F2-B877-F92DBDF9722A}">
      <dgm:prSet/>
      <dgm:spPr/>
      <dgm:t>
        <a:bodyPr/>
        <a:lstStyle/>
        <a:p>
          <a:endParaRPr lang="en-US"/>
        </a:p>
      </dgm:t>
    </dgm:pt>
    <dgm:pt modelId="{3DD55C48-BE7D-46E4-97DF-71231D86C977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Audits:</a:t>
          </a:r>
        </a:p>
      </dgm:t>
    </dgm:pt>
    <dgm:pt modelId="{11E9EABF-574F-4E1B-ABC9-D75C38D4DF62}" type="parTrans" cxnId="{E652C31A-437A-4509-88B8-471FF77AF371}">
      <dgm:prSet/>
      <dgm:spPr/>
      <dgm:t>
        <a:bodyPr/>
        <a:lstStyle/>
        <a:p>
          <a:endParaRPr lang="en-US"/>
        </a:p>
      </dgm:t>
    </dgm:pt>
    <dgm:pt modelId="{57C29F43-2382-465D-BDB9-58E21E08DE41}" type="sibTrans" cxnId="{E652C31A-437A-4509-88B8-471FF77AF371}">
      <dgm:prSet/>
      <dgm:spPr/>
      <dgm:t>
        <a:bodyPr/>
        <a:lstStyle/>
        <a:p>
          <a:endParaRPr lang="en-US"/>
        </a:p>
      </dgm:t>
    </dgm:pt>
    <dgm:pt modelId="{AD492003-996F-4795-BED8-C79A95FD0426}">
      <dgm:prSet phldr="0"/>
      <dgm:spPr/>
      <dgm:t>
        <a:bodyPr/>
        <a:lstStyle/>
        <a:p>
          <a:r>
            <a:rPr lang="en-US" sz="1000" kern="1200" dirty="0"/>
            <a:t>Glasshouse lighting upgrades.</a:t>
          </a:r>
        </a:p>
      </dgm:t>
    </dgm:pt>
    <dgm:pt modelId="{18D23FAE-E9FC-4AF0-838A-7FED2036AE1D}" type="parTrans" cxnId="{51FC80A6-1366-4F42-9AAC-B3414B63BD0F}">
      <dgm:prSet/>
      <dgm:spPr/>
      <dgm:t>
        <a:bodyPr/>
        <a:lstStyle/>
        <a:p>
          <a:endParaRPr lang="en-US"/>
        </a:p>
      </dgm:t>
    </dgm:pt>
    <dgm:pt modelId="{17C3DBE1-EC45-4CCD-A8BA-031909A783EC}" type="sibTrans" cxnId="{51FC80A6-1366-4F42-9AAC-B3414B63BD0F}">
      <dgm:prSet/>
      <dgm:spPr/>
      <dgm:t>
        <a:bodyPr/>
        <a:lstStyle/>
        <a:p>
          <a:endParaRPr lang="en-US"/>
        </a:p>
      </dgm:t>
    </dgm:pt>
    <dgm:pt modelId="{06A9C2B4-0765-4207-9B8F-EC339F40B62A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Appointment of Powertherm under EEOS to complete Technical Audits of SEU's.-</a:t>
          </a:r>
          <a:endParaRPr lang="en-US" dirty="0">
            <a:solidFill>
              <a:srgbClr val="FF0000"/>
            </a:solidFill>
          </a:endParaRPr>
        </a:p>
      </dgm:t>
    </dgm:pt>
    <dgm:pt modelId="{48BDE7F3-294C-47E5-9A2B-4D114E2FCD68}" type="parTrans" cxnId="{7319C0A6-D553-4411-90C2-AEF67A12525D}">
      <dgm:prSet/>
      <dgm:spPr/>
      <dgm:t>
        <a:bodyPr/>
        <a:lstStyle/>
        <a:p>
          <a:endParaRPr lang="en-US"/>
        </a:p>
      </dgm:t>
    </dgm:pt>
    <dgm:pt modelId="{8906B9A5-DF2E-459E-ABE8-E5C4FF6828FA}" type="sibTrans" cxnId="{7319C0A6-D553-4411-90C2-AEF67A12525D}">
      <dgm:prSet/>
      <dgm:spPr/>
      <dgm:t>
        <a:bodyPr/>
        <a:lstStyle/>
        <a:p>
          <a:endParaRPr lang="en-US"/>
        </a:p>
      </dgm:t>
    </dgm:pt>
    <dgm:pt modelId="{C6470D92-D906-4A55-A3DD-9D4D3DDB32BF}">
      <dgm:prSet phldr="0"/>
      <dgm:spPr/>
      <dgm:t>
        <a:bodyPr/>
        <a:lstStyle/>
        <a:p>
          <a:pPr rtl="0"/>
          <a:r>
            <a:rPr lang="en-US" b="0" dirty="0">
              <a:latin typeface="Calibri Light" panose="020F0302020204030204"/>
            </a:rPr>
            <a:t>Glucksman GSHP- </a:t>
          </a:r>
          <a:r>
            <a:rPr lang="en-US" b="0" dirty="0">
              <a:solidFill>
                <a:srgbClr val="FF0000"/>
              </a:solidFill>
              <a:latin typeface="Calibri Light" panose="020F0302020204030204"/>
            </a:rPr>
            <a:t>Construction stage.</a:t>
          </a:r>
        </a:p>
      </dgm:t>
    </dgm:pt>
    <dgm:pt modelId="{E0F8EEBC-7EFA-4067-903C-48093858A063}" type="parTrans" cxnId="{05D863A1-52E4-4EFE-A1C3-02713343D815}">
      <dgm:prSet/>
      <dgm:spPr/>
      <dgm:t>
        <a:bodyPr/>
        <a:lstStyle/>
        <a:p>
          <a:endParaRPr lang="en-US"/>
        </a:p>
      </dgm:t>
    </dgm:pt>
    <dgm:pt modelId="{6A6BAF85-D6BA-489B-8BF0-44FB3019D5B5}" type="sibTrans" cxnId="{05D863A1-52E4-4EFE-A1C3-02713343D815}">
      <dgm:prSet/>
      <dgm:spPr/>
      <dgm:t>
        <a:bodyPr/>
        <a:lstStyle/>
        <a:p>
          <a:endParaRPr lang="en-US"/>
        </a:p>
      </dgm:t>
    </dgm:pt>
    <dgm:pt modelId="{5BA1BFF6-76CB-46FF-A32E-44F3F8B47F9B}">
      <dgm:prSet phldr="0"/>
      <dgm:spPr/>
      <dgm:t>
        <a:bodyPr/>
        <a:lstStyle/>
        <a:p>
          <a:pPr rtl="0"/>
          <a:r>
            <a:rPr lang="en-US" b="0" dirty="0">
              <a:latin typeface="Calibri Light" panose="020F0302020204030204"/>
            </a:rPr>
            <a:t>ERI GSHP- </a:t>
          </a:r>
          <a:r>
            <a:rPr lang="en-US" b="0" dirty="0">
              <a:solidFill>
                <a:srgbClr val="FF0000"/>
              </a:solidFill>
              <a:latin typeface="Calibri Light" panose="020F0302020204030204"/>
            </a:rPr>
            <a:t>to start</a:t>
          </a:r>
        </a:p>
      </dgm:t>
    </dgm:pt>
    <dgm:pt modelId="{B1FDF094-3B24-414E-B483-2F4AB66082E3}" type="parTrans" cxnId="{8ED4E927-5ED9-4BF8-9257-F6AB924DFB34}">
      <dgm:prSet/>
      <dgm:spPr/>
      <dgm:t>
        <a:bodyPr/>
        <a:lstStyle/>
        <a:p>
          <a:endParaRPr lang="en-US"/>
        </a:p>
      </dgm:t>
    </dgm:pt>
    <dgm:pt modelId="{1F52F570-0CA1-44A6-BE25-4EA12B0E66C0}" type="sibTrans" cxnId="{8ED4E927-5ED9-4BF8-9257-F6AB924DFB34}">
      <dgm:prSet/>
      <dgm:spPr/>
      <dgm:t>
        <a:bodyPr/>
        <a:lstStyle/>
        <a:p>
          <a:endParaRPr lang="en-US"/>
        </a:p>
      </dgm:t>
    </dgm:pt>
    <dgm:pt modelId="{8EBC9905-7618-4FF6-A1A5-2142F2039FD7}">
      <dgm:prSet phldr="0"/>
      <dgm:spPr/>
      <dgm:t>
        <a:bodyPr/>
        <a:lstStyle/>
        <a:p>
          <a:pPr rtl="0"/>
          <a:r>
            <a:rPr lang="en-US" b="0" dirty="0">
              <a:latin typeface="Calibri Light" panose="020F0302020204030204"/>
            </a:rPr>
            <a:t>ORB ASHP- </a:t>
          </a:r>
          <a:r>
            <a:rPr lang="en-US" b="0" dirty="0">
              <a:solidFill>
                <a:srgbClr val="FF0000"/>
              </a:solidFill>
              <a:latin typeface="Calibri Light" panose="020F0302020204030204"/>
            </a:rPr>
            <a:t>M&amp;V stage</a:t>
          </a:r>
        </a:p>
      </dgm:t>
    </dgm:pt>
    <dgm:pt modelId="{78F67090-CF56-43AA-9A4F-D0AB24AD00A9}" type="parTrans" cxnId="{D200287F-D927-4E75-B534-076FBC515831}">
      <dgm:prSet/>
      <dgm:spPr/>
      <dgm:t>
        <a:bodyPr/>
        <a:lstStyle/>
        <a:p>
          <a:endParaRPr lang="en-US"/>
        </a:p>
      </dgm:t>
    </dgm:pt>
    <dgm:pt modelId="{85557A5D-1D58-4FB9-B7F1-725E651C5D2C}" type="sibTrans" cxnId="{D200287F-D927-4E75-B534-076FBC515831}">
      <dgm:prSet/>
      <dgm:spPr/>
      <dgm:t>
        <a:bodyPr/>
        <a:lstStyle/>
        <a:p>
          <a:endParaRPr lang="en-US"/>
        </a:p>
      </dgm:t>
    </dgm:pt>
    <dgm:pt modelId="{63B68603-42A5-4781-A6C4-D687FACB6342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 Controls / Metering:</a:t>
          </a:r>
        </a:p>
      </dgm:t>
    </dgm:pt>
    <dgm:pt modelId="{43773AB4-8FE2-4500-A97D-A17FD2AF5103}" type="parTrans" cxnId="{2008327E-5742-4645-BA49-E2FEC7718552}">
      <dgm:prSet/>
      <dgm:spPr/>
      <dgm:t>
        <a:bodyPr/>
        <a:lstStyle/>
        <a:p>
          <a:endParaRPr lang="en-US"/>
        </a:p>
      </dgm:t>
    </dgm:pt>
    <dgm:pt modelId="{5DE14244-3385-4889-9F42-541266E5359F}" type="sibTrans" cxnId="{2008327E-5742-4645-BA49-E2FEC7718552}">
      <dgm:prSet/>
      <dgm:spPr/>
      <dgm:t>
        <a:bodyPr/>
        <a:lstStyle/>
        <a:p>
          <a:endParaRPr lang="en-US"/>
        </a:p>
      </dgm:t>
    </dgm:pt>
    <dgm:pt modelId="{836BC4CC-BEA3-446C-A3E1-24C6F9D71320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ERI / BSI (AHU) BMS migration.- ERI tendering</a:t>
          </a:r>
          <a:endParaRPr lang="en-US" dirty="0"/>
        </a:p>
      </dgm:t>
    </dgm:pt>
    <dgm:pt modelId="{A854D515-AB51-4CD8-9191-E1E373691EDD}" type="parTrans" cxnId="{F967B518-3985-4332-9260-30A8C152C646}">
      <dgm:prSet/>
      <dgm:spPr/>
      <dgm:t>
        <a:bodyPr/>
        <a:lstStyle/>
        <a:p>
          <a:endParaRPr lang="en-US"/>
        </a:p>
      </dgm:t>
    </dgm:pt>
    <dgm:pt modelId="{41189FE7-E372-4498-A6B2-BD9433650E4C}" type="sibTrans" cxnId="{F967B518-3985-4332-9260-30A8C152C646}">
      <dgm:prSet/>
      <dgm:spPr/>
      <dgm:t>
        <a:bodyPr/>
        <a:lstStyle/>
        <a:p>
          <a:endParaRPr lang="en-US"/>
        </a:p>
      </dgm:t>
    </dgm:pt>
    <dgm:pt modelId="{D4B8429C-9D69-4909-981F-14E7A577F137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Glucksman / Boole BMS Tender. – </a:t>
          </a:r>
          <a:r>
            <a:rPr lang="en-US" dirty="0">
              <a:solidFill>
                <a:srgbClr val="FF0000"/>
              </a:solidFill>
              <a:latin typeface="Calibri Light" panose="020F0302020204030204"/>
            </a:rPr>
            <a:t>Glucksman awarded to progress to design only.</a:t>
          </a:r>
        </a:p>
      </dgm:t>
    </dgm:pt>
    <dgm:pt modelId="{E3D9B4B6-C24B-4C6D-B9C0-59DC62FB26CC}" type="parTrans" cxnId="{920CE32E-86D7-4D2D-BCFE-C6F9D189A96C}">
      <dgm:prSet/>
      <dgm:spPr/>
      <dgm:t>
        <a:bodyPr/>
        <a:lstStyle/>
        <a:p>
          <a:endParaRPr lang="en-US"/>
        </a:p>
      </dgm:t>
    </dgm:pt>
    <dgm:pt modelId="{75661143-0413-46D1-9A8E-C14BB7A60538}" type="sibTrans" cxnId="{920CE32E-86D7-4D2D-BCFE-C6F9D189A96C}">
      <dgm:prSet/>
      <dgm:spPr/>
      <dgm:t>
        <a:bodyPr/>
        <a:lstStyle/>
        <a:p>
          <a:endParaRPr lang="en-US"/>
        </a:p>
      </dgm:t>
    </dgm:pt>
    <dgm:pt modelId="{C9C85460-EF63-47E9-B3AB-440CB5623FB6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Block A FSB BMS replacement.- </a:t>
          </a:r>
          <a:r>
            <a:rPr lang="en-US" dirty="0">
              <a:solidFill>
                <a:srgbClr val="FF0000"/>
              </a:solidFill>
              <a:latin typeface="Calibri Light" panose="020F0302020204030204"/>
            </a:rPr>
            <a:t>Construction</a:t>
          </a:r>
        </a:p>
      </dgm:t>
    </dgm:pt>
    <dgm:pt modelId="{54F2040E-A617-4659-9A42-A4F576DE39D5}" type="parTrans" cxnId="{F21B4862-8700-4F52-A8FA-69ED321A2BDD}">
      <dgm:prSet/>
      <dgm:spPr/>
      <dgm:t>
        <a:bodyPr/>
        <a:lstStyle/>
        <a:p>
          <a:endParaRPr lang="en-US"/>
        </a:p>
      </dgm:t>
    </dgm:pt>
    <dgm:pt modelId="{769DA18E-CDD2-42D1-A620-CC5777DCE4C2}" type="sibTrans" cxnId="{F21B4862-8700-4F52-A8FA-69ED321A2BDD}">
      <dgm:prSet/>
      <dgm:spPr/>
      <dgm:t>
        <a:bodyPr/>
        <a:lstStyle/>
        <a:p>
          <a:endParaRPr lang="en-US"/>
        </a:p>
      </dgm:t>
    </dgm:pt>
    <dgm:pt modelId="{376F6D32-71F0-4756-8C2D-625528CCE6D8}">
      <dgm:prSet phldr="0"/>
      <dgm:spPr/>
      <dgm:t>
        <a:bodyPr/>
        <a:lstStyle/>
        <a:p>
          <a:pPr rtl="0"/>
          <a:r>
            <a:rPr lang="en-US" dirty="0" err="1">
              <a:latin typeface="Calibri Light" panose="020F0302020204030204"/>
            </a:rPr>
            <a:t>ResourceKraft</a:t>
          </a:r>
          <a:r>
            <a:rPr lang="en-US" dirty="0">
              <a:latin typeface="Calibri Light" panose="020F0302020204030204"/>
            </a:rPr>
            <a:t> - Metering validation / platform expansion.</a:t>
          </a:r>
        </a:p>
      </dgm:t>
    </dgm:pt>
    <dgm:pt modelId="{175B205C-5C10-4FFD-9A54-A213F549F489}" type="parTrans" cxnId="{8D76FEB5-1421-4FBD-A66F-AD5812E04FB1}">
      <dgm:prSet/>
      <dgm:spPr/>
      <dgm:t>
        <a:bodyPr/>
        <a:lstStyle/>
        <a:p>
          <a:endParaRPr lang="en-US"/>
        </a:p>
      </dgm:t>
    </dgm:pt>
    <dgm:pt modelId="{ED58082A-6801-49F4-8A6B-25CE3A29DA8A}" type="sibTrans" cxnId="{8D76FEB5-1421-4FBD-A66F-AD5812E04FB1}">
      <dgm:prSet/>
      <dgm:spPr/>
      <dgm:t>
        <a:bodyPr/>
        <a:lstStyle/>
        <a:p>
          <a:endParaRPr lang="en-US"/>
        </a:p>
      </dgm:t>
    </dgm:pt>
    <dgm:pt modelId="{49608070-C63B-415A-B847-034D2F0A7B21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 Renewables </a:t>
          </a:r>
        </a:p>
      </dgm:t>
    </dgm:pt>
    <dgm:pt modelId="{0E1C7DBB-0394-4BBB-9893-C36827441B8A}" type="parTrans" cxnId="{5CB9A99F-D3D0-4BDB-86C6-B5CAC538F276}">
      <dgm:prSet/>
      <dgm:spPr/>
      <dgm:t>
        <a:bodyPr/>
        <a:lstStyle/>
        <a:p>
          <a:endParaRPr lang="en-US"/>
        </a:p>
      </dgm:t>
    </dgm:pt>
    <dgm:pt modelId="{3AF4372D-B3F0-4843-8653-1A62E6D8970D}" type="sibTrans" cxnId="{5CB9A99F-D3D0-4BDB-86C6-B5CAC538F276}">
      <dgm:prSet/>
      <dgm:spPr/>
      <dgm:t>
        <a:bodyPr/>
        <a:lstStyle/>
        <a:p>
          <a:endParaRPr lang="en-US"/>
        </a:p>
      </dgm:t>
    </dgm:pt>
    <dgm:pt modelId="{5865BCFD-AB71-468E-B9D6-185692EB75E0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 PV Tender exercise for pay as you generate model.</a:t>
          </a:r>
        </a:p>
      </dgm:t>
    </dgm:pt>
    <dgm:pt modelId="{92459835-5B33-431D-8F72-A2232F0D890B}" type="parTrans" cxnId="{BC2FFA5B-7BFE-41E1-BDD6-3084F5CA1429}">
      <dgm:prSet/>
      <dgm:spPr/>
      <dgm:t>
        <a:bodyPr/>
        <a:lstStyle/>
        <a:p>
          <a:endParaRPr lang="en-US"/>
        </a:p>
      </dgm:t>
    </dgm:pt>
    <dgm:pt modelId="{8DE357F1-ED95-4221-BF66-B84468B5E4EC}" type="sibTrans" cxnId="{BC2FFA5B-7BFE-41E1-BDD6-3084F5CA1429}">
      <dgm:prSet/>
      <dgm:spPr/>
      <dgm:t>
        <a:bodyPr/>
        <a:lstStyle/>
        <a:p>
          <a:endParaRPr lang="en-US"/>
        </a:p>
      </dgm:t>
    </dgm:pt>
    <dgm:pt modelId="{AE42B4C3-B140-4317-9DDE-AC509174C51B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 </a:t>
          </a:r>
          <a:r>
            <a:rPr lang="en-US" dirty="0" err="1">
              <a:latin typeface="Calibri Light" panose="020F0302020204030204"/>
            </a:rPr>
            <a:t>Optimise</a:t>
          </a:r>
          <a:r>
            <a:rPr lang="en-US" dirty="0">
              <a:latin typeface="Calibri Light" panose="020F0302020204030204"/>
            </a:rPr>
            <a:t> ORB Arrays.</a:t>
          </a:r>
        </a:p>
      </dgm:t>
    </dgm:pt>
    <dgm:pt modelId="{FEEB2239-AA91-49C1-9572-9810D3ADBC09}" type="parTrans" cxnId="{708675B8-3C00-4DF8-BE39-38A169E0FA4D}">
      <dgm:prSet/>
      <dgm:spPr/>
      <dgm:t>
        <a:bodyPr/>
        <a:lstStyle/>
        <a:p>
          <a:endParaRPr lang="en-US"/>
        </a:p>
      </dgm:t>
    </dgm:pt>
    <dgm:pt modelId="{978B6805-AB98-48D9-B6C1-B4FC7DE09095}" type="sibTrans" cxnId="{708675B8-3C00-4DF8-BE39-38A169E0FA4D}">
      <dgm:prSet/>
      <dgm:spPr/>
      <dgm:t>
        <a:bodyPr/>
        <a:lstStyle/>
        <a:p>
          <a:endParaRPr lang="en-US"/>
        </a:p>
      </dgm:t>
    </dgm:pt>
    <dgm:pt modelId="{9469BC83-53AB-4265-A432-FF620E419728}">
      <dgm:prSet phldr="0"/>
      <dgm:spPr/>
      <dgm:t>
        <a:bodyPr/>
        <a:lstStyle/>
        <a:p>
          <a:endParaRPr lang="en-US" dirty="0">
            <a:latin typeface="Calibri Light" panose="020F0302020204030204"/>
          </a:endParaRPr>
        </a:p>
      </dgm:t>
    </dgm:pt>
    <dgm:pt modelId="{81AD4E46-A3D3-4557-B28F-93E9604512AD}" type="parTrans" cxnId="{A835CA11-D6A8-4A38-BF03-DE2A23D151A3}">
      <dgm:prSet/>
      <dgm:spPr/>
      <dgm:t>
        <a:bodyPr/>
        <a:lstStyle/>
        <a:p>
          <a:endParaRPr lang="en-US"/>
        </a:p>
      </dgm:t>
    </dgm:pt>
    <dgm:pt modelId="{AE1AD194-823D-4E48-8B78-50998DA65B0A}" type="sibTrans" cxnId="{A835CA11-D6A8-4A38-BF03-DE2A23D151A3}">
      <dgm:prSet/>
      <dgm:spPr/>
      <dgm:t>
        <a:bodyPr/>
        <a:lstStyle/>
        <a:p>
          <a:endParaRPr lang="en-US"/>
        </a:p>
      </dgm:t>
    </dgm:pt>
    <dgm:pt modelId="{34E4C7F7-E0F4-494F-B050-069B6853B0DF}">
      <dgm:prSet phldr="0"/>
      <dgm:spPr/>
      <dgm:t>
        <a:bodyPr/>
        <a:lstStyle/>
        <a:p>
          <a:pPr rtl="0"/>
          <a:r>
            <a:rPr lang="en-US" sz="1000" kern="1200" dirty="0">
              <a:latin typeface="Calibri Light" panose="020F0302020204030204"/>
            </a:rPr>
            <a:t>WGB Atria presence / lux control.</a:t>
          </a:r>
        </a:p>
      </dgm:t>
    </dgm:pt>
    <dgm:pt modelId="{F410EDBE-2D41-4A30-904E-34C251F19F6F}" type="parTrans" cxnId="{7D6E0D6B-3218-47AF-9BA0-8993814C2001}">
      <dgm:prSet/>
      <dgm:spPr/>
      <dgm:t>
        <a:bodyPr/>
        <a:lstStyle/>
        <a:p>
          <a:endParaRPr lang="en-US"/>
        </a:p>
      </dgm:t>
    </dgm:pt>
    <dgm:pt modelId="{63D03C8B-0D3A-44D2-AD29-40178AA35BDB}" type="sibTrans" cxnId="{7D6E0D6B-3218-47AF-9BA0-8993814C2001}">
      <dgm:prSet/>
      <dgm:spPr/>
      <dgm:t>
        <a:bodyPr/>
        <a:lstStyle/>
        <a:p>
          <a:endParaRPr lang="en-US"/>
        </a:p>
      </dgm:t>
    </dgm:pt>
    <dgm:pt modelId="{D2B22552-9007-4536-8DE7-B7D4AB64EB90}">
      <dgm:prSet phldr="0"/>
      <dgm:spPr/>
      <dgm:t>
        <a:bodyPr/>
        <a:lstStyle/>
        <a:p>
          <a:pPr rtl="0"/>
          <a:r>
            <a:rPr lang="en-US" sz="1000" strike="sngStrike" kern="1200" dirty="0">
              <a:solidFill>
                <a:schemeClr val="tx1"/>
              </a:solidFill>
              <a:latin typeface="Calibri Light" panose="020F0302020204030204"/>
            </a:rPr>
            <a:t>CB rooms – </a:t>
          </a:r>
          <a:r>
            <a:rPr lang="en-US" sz="1000" strike="sngStrike" kern="1200" dirty="0" err="1">
              <a:solidFill>
                <a:schemeClr val="tx1"/>
              </a:solidFill>
              <a:latin typeface="Calibri Light" panose="020F0302020204030204"/>
            </a:rPr>
            <a:t>Elderwood</a:t>
          </a:r>
          <a:r>
            <a:rPr lang="en-US" sz="1000" strike="sngStrike" kern="1200" dirty="0">
              <a:solidFill>
                <a:schemeClr val="tx1"/>
              </a:solidFill>
              <a:latin typeface="Calibri Light" panose="020F0302020204030204"/>
            </a:rPr>
            <a:t> plus others</a:t>
          </a:r>
        </a:p>
      </dgm:t>
    </dgm:pt>
    <dgm:pt modelId="{6A816E2A-F915-4058-8828-2873A2808952}" type="parTrans" cxnId="{FBFCE78B-7AF5-4CF7-994A-BFED8D884DD3}">
      <dgm:prSet/>
      <dgm:spPr/>
      <dgm:t>
        <a:bodyPr/>
        <a:lstStyle/>
        <a:p>
          <a:endParaRPr lang="en-IE"/>
        </a:p>
      </dgm:t>
    </dgm:pt>
    <dgm:pt modelId="{F80B9166-22A9-4176-AFFE-9D2AEDFCA721}" type="sibTrans" cxnId="{FBFCE78B-7AF5-4CF7-994A-BFED8D884DD3}">
      <dgm:prSet/>
      <dgm:spPr/>
      <dgm:t>
        <a:bodyPr/>
        <a:lstStyle/>
        <a:p>
          <a:endParaRPr lang="en-IE"/>
        </a:p>
      </dgm:t>
    </dgm:pt>
    <dgm:pt modelId="{C666CD16-5126-4BC5-8774-7F36EC7B91F0}">
      <dgm:prSet phldr="0"/>
      <dgm:spPr/>
      <dgm:t>
        <a:bodyPr/>
        <a:lstStyle/>
        <a:p>
          <a:pPr rtl="0"/>
          <a:r>
            <a:rPr lang="en-US" dirty="0">
              <a:solidFill>
                <a:srgbClr val="FF0000"/>
              </a:solidFill>
            </a:rPr>
            <a:t>Boole &amp; WGB complete Q2</a:t>
          </a:r>
        </a:p>
      </dgm:t>
    </dgm:pt>
    <dgm:pt modelId="{1A5119E8-699A-4549-95B7-B672B765B120}" type="parTrans" cxnId="{08A0AEDF-07EA-43A8-ABA9-2A5FD5C7F1F2}">
      <dgm:prSet/>
      <dgm:spPr/>
      <dgm:t>
        <a:bodyPr/>
        <a:lstStyle/>
        <a:p>
          <a:endParaRPr lang="en-IE"/>
        </a:p>
      </dgm:t>
    </dgm:pt>
    <dgm:pt modelId="{0E69443A-FA5D-4601-8059-E6820BA2A9DA}" type="sibTrans" cxnId="{08A0AEDF-07EA-43A8-ABA9-2A5FD5C7F1F2}">
      <dgm:prSet/>
      <dgm:spPr/>
      <dgm:t>
        <a:bodyPr/>
        <a:lstStyle/>
        <a:p>
          <a:endParaRPr lang="en-IE"/>
        </a:p>
      </dgm:t>
    </dgm:pt>
    <dgm:pt modelId="{FFDA45FC-DDEF-4227-A9C8-B1B7ECF5F9CB}">
      <dgm:prSet phldr="0"/>
      <dgm:spPr/>
      <dgm:t>
        <a:bodyPr/>
        <a:lstStyle/>
        <a:p>
          <a:pPr rtl="0"/>
          <a:r>
            <a:rPr lang="en-US" b="0" dirty="0">
              <a:solidFill>
                <a:srgbClr val="FF0000"/>
              </a:solidFill>
              <a:latin typeface="Calibri Light" panose="020F0302020204030204"/>
            </a:rPr>
            <a:t>FSB Technicians AHU</a:t>
          </a:r>
        </a:p>
      </dgm:t>
    </dgm:pt>
    <dgm:pt modelId="{6A0C13BB-8BA0-4C12-B864-615D43C6074B}" type="parTrans" cxnId="{B5607F0E-4326-45A2-8193-4FE0352446F4}">
      <dgm:prSet/>
      <dgm:spPr/>
      <dgm:t>
        <a:bodyPr/>
        <a:lstStyle/>
        <a:p>
          <a:endParaRPr lang="en-IE"/>
        </a:p>
      </dgm:t>
    </dgm:pt>
    <dgm:pt modelId="{8745D42F-2B2A-4502-902C-056F1864EBE4}" type="sibTrans" cxnId="{B5607F0E-4326-45A2-8193-4FE0352446F4}">
      <dgm:prSet/>
      <dgm:spPr/>
      <dgm:t>
        <a:bodyPr/>
        <a:lstStyle/>
        <a:p>
          <a:endParaRPr lang="en-IE"/>
        </a:p>
      </dgm:t>
    </dgm:pt>
    <dgm:pt modelId="{03A6CA3D-72BA-4420-984A-4C3CDCF5902A}">
      <dgm:prSet phldr="0"/>
      <dgm:spPr/>
      <dgm:t>
        <a:bodyPr/>
        <a:lstStyle/>
        <a:p>
          <a:pPr rtl="0"/>
          <a:r>
            <a:rPr lang="en-US" b="0" dirty="0">
              <a:solidFill>
                <a:srgbClr val="FF0000"/>
              </a:solidFill>
              <a:latin typeface="Calibri Light" panose="020F0302020204030204"/>
            </a:rPr>
            <a:t>ORB Basement / PC labs</a:t>
          </a:r>
        </a:p>
      </dgm:t>
    </dgm:pt>
    <dgm:pt modelId="{F79368CB-0BCC-462C-AE49-D48EE364A189}" type="parTrans" cxnId="{A7F9E380-2179-4B75-B5BF-B0103E109BAC}">
      <dgm:prSet/>
      <dgm:spPr/>
      <dgm:t>
        <a:bodyPr/>
        <a:lstStyle/>
        <a:p>
          <a:endParaRPr lang="en-IE"/>
        </a:p>
      </dgm:t>
    </dgm:pt>
    <dgm:pt modelId="{EB580FF7-CE1E-4377-8B07-83A9318B0FA2}" type="sibTrans" cxnId="{A7F9E380-2179-4B75-B5BF-B0103E109BAC}">
      <dgm:prSet/>
      <dgm:spPr/>
      <dgm:t>
        <a:bodyPr/>
        <a:lstStyle/>
        <a:p>
          <a:endParaRPr lang="en-IE"/>
        </a:p>
      </dgm:t>
    </dgm:pt>
    <dgm:pt modelId="{06B44789-D09E-42BF-A618-C08CCF35DDD2}">
      <dgm:prSet phldr="0"/>
      <dgm:spPr/>
      <dgm:t>
        <a:bodyPr/>
        <a:lstStyle/>
        <a:p>
          <a:pPr rtl="0"/>
          <a:r>
            <a:rPr lang="en-US" b="0" dirty="0">
              <a:solidFill>
                <a:srgbClr val="FF0000"/>
              </a:solidFill>
              <a:latin typeface="Calibri Light" panose="020F0302020204030204"/>
            </a:rPr>
            <a:t>Filter / HVAC Contract.</a:t>
          </a:r>
        </a:p>
      </dgm:t>
    </dgm:pt>
    <dgm:pt modelId="{44543741-FAFD-47B2-B62A-22EA214FC7DD}" type="parTrans" cxnId="{EA4938E3-A571-4ED0-A6C7-F3AF8A986A5F}">
      <dgm:prSet/>
      <dgm:spPr/>
      <dgm:t>
        <a:bodyPr/>
        <a:lstStyle/>
        <a:p>
          <a:endParaRPr lang="en-IE"/>
        </a:p>
      </dgm:t>
    </dgm:pt>
    <dgm:pt modelId="{AB3D8BDE-756D-4208-8614-8663BE737516}" type="sibTrans" cxnId="{EA4938E3-A571-4ED0-A6C7-F3AF8A986A5F}">
      <dgm:prSet/>
      <dgm:spPr/>
      <dgm:t>
        <a:bodyPr/>
        <a:lstStyle/>
        <a:p>
          <a:endParaRPr lang="en-IE"/>
        </a:p>
      </dgm:t>
    </dgm:pt>
    <dgm:pt modelId="{6D8FD32E-9B44-4621-9C81-06D9C3143B22}">
      <dgm:prSet/>
      <dgm:spPr/>
      <dgm:t>
        <a:bodyPr/>
        <a:lstStyle/>
        <a:p>
          <a:r>
            <a:rPr lang="en-IE" dirty="0"/>
            <a:t>Capital Projects</a:t>
          </a:r>
        </a:p>
      </dgm:t>
    </dgm:pt>
    <dgm:pt modelId="{F4F1CACB-DC82-4D27-AD8D-4627E5CC8E29}" type="parTrans" cxnId="{EBF27DDD-51BE-4110-AA3F-6E672B352881}">
      <dgm:prSet/>
      <dgm:spPr/>
      <dgm:t>
        <a:bodyPr/>
        <a:lstStyle/>
        <a:p>
          <a:endParaRPr lang="en-IE"/>
        </a:p>
      </dgm:t>
    </dgm:pt>
    <dgm:pt modelId="{840A1C3A-3DFF-43B7-BF56-8CA38DFCB4C4}" type="sibTrans" cxnId="{EBF27DDD-51BE-4110-AA3F-6E672B352881}">
      <dgm:prSet/>
      <dgm:spPr/>
      <dgm:t>
        <a:bodyPr/>
        <a:lstStyle/>
        <a:p>
          <a:endParaRPr lang="en-IE"/>
        </a:p>
      </dgm:t>
    </dgm:pt>
    <dgm:pt modelId="{96160C80-B165-4BCD-9F23-CCAB6FAD3A54}">
      <dgm:prSet/>
      <dgm:spPr/>
      <dgm:t>
        <a:bodyPr/>
        <a:lstStyle/>
        <a:p>
          <a:r>
            <a:rPr lang="en-IE" dirty="0"/>
            <a:t>Enterprise Deep Retrofit.</a:t>
          </a:r>
        </a:p>
      </dgm:t>
    </dgm:pt>
    <dgm:pt modelId="{1F2EBC21-8276-4541-A410-14E5C24E10A2}" type="parTrans" cxnId="{FADE633C-5C43-455C-B679-23B8C775655B}">
      <dgm:prSet/>
      <dgm:spPr/>
      <dgm:t>
        <a:bodyPr/>
        <a:lstStyle/>
        <a:p>
          <a:endParaRPr lang="en-IE"/>
        </a:p>
      </dgm:t>
    </dgm:pt>
    <dgm:pt modelId="{23F2B160-AA5E-419A-9450-F4DFE3729237}" type="sibTrans" cxnId="{FADE633C-5C43-455C-B679-23B8C775655B}">
      <dgm:prSet/>
      <dgm:spPr/>
      <dgm:t>
        <a:bodyPr/>
        <a:lstStyle/>
        <a:p>
          <a:endParaRPr lang="en-IE"/>
        </a:p>
      </dgm:t>
    </dgm:pt>
    <dgm:pt modelId="{1D459887-82C1-4141-889F-C8E4BADAED78}">
      <dgm:prSet/>
      <dgm:spPr/>
      <dgm:t>
        <a:bodyPr/>
        <a:lstStyle/>
        <a:p>
          <a:r>
            <a:rPr lang="en-IE" dirty="0"/>
            <a:t>Mardyke Squad Room.</a:t>
          </a:r>
        </a:p>
      </dgm:t>
    </dgm:pt>
    <dgm:pt modelId="{2521333F-7159-4BE9-AAD9-FCA22FAF6438}" type="parTrans" cxnId="{064561A9-A74A-4FE9-9D56-F88BA9134D44}">
      <dgm:prSet/>
      <dgm:spPr/>
      <dgm:t>
        <a:bodyPr/>
        <a:lstStyle/>
        <a:p>
          <a:endParaRPr lang="en-IE"/>
        </a:p>
      </dgm:t>
    </dgm:pt>
    <dgm:pt modelId="{84239A0F-2131-4784-96AD-3B1EFFBE484C}" type="sibTrans" cxnId="{064561A9-A74A-4FE9-9D56-F88BA9134D44}">
      <dgm:prSet/>
      <dgm:spPr/>
      <dgm:t>
        <a:bodyPr/>
        <a:lstStyle/>
        <a:p>
          <a:endParaRPr lang="en-IE"/>
        </a:p>
      </dgm:t>
    </dgm:pt>
    <dgm:pt modelId="{BE219FC6-56E6-4FFD-9FFD-D08FA8EE93EA}">
      <dgm:prSet/>
      <dgm:spPr/>
      <dgm:t>
        <a:bodyPr/>
        <a:lstStyle/>
        <a:p>
          <a:r>
            <a:rPr lang="en-IE" dirty="0"/>
            <a:t>CUBs</a:t>
          </a:r>
        </a:p>
      </dgm:t>
    </dgm:pt>
    <dgm:pt modelId="{D4A692A7-617D-4002-A876-18DF39965B1A}" type="parTrans" cxnId="{528AE26D-2969-47F5-B14A-F66BC8F7CDB4}">
      <dgm:prSet/>
      <dgm:spPr/>
      <dgm:t>
        <a:bodyPr/>
        <a:lstStyle/>
        <a:p>
          <a:endParaRPr lang="en-IE"/>
        </a:p>
      </dgm:t>
    </dgm:pt>
    <dgm:pt modelId="{256BA2D3-8862-4B41-9B5E-F917248CCEB9}" type="sibTrans" cxnId="{528AE26D-2969-47F5-B14A-F66BC8F7CDB4}">
      <dgm:prSet/>
      <dgm:spPr/>
      <dgm:t>
        <a:bodyPr/>
        <a:lstStyle/>
        <a:p>
          <a:endParaRPr lang="en-IE"/>
        </a:p>
      </dgm:t>
    </dgm:pt>
    <dgm:pt modelId="{FC990536-CB3B-4DF5-B4A6-7F416EE896EB}">
      <dgm:prSet phldr="0"/>
      <dgm:spPr/>
      <dgm:t>
        <a:bodyPr/>
        <a:lstStyle/>
        <a:p>
          <a:pPr rtl="0"/>
          <a:r>
            <a:rPr lang="en-US" sz="1000" strike="noStrike" kern="1200" dirty="0">
              <a:solidFill>
                <a:srgbClr val="FF0000"/>
              </a:solidFill>
              <a:latin typeface="Calibri Light" panose="020F0302020204030204"/>
            </a:rPr>
            <a:t>New – BHSC </a:t>
          </a:r>
          <a:r>
            <a:rPr lang="en-US" sz="1000" strike="noStrike" kern="1200" dirty="0" err="1">
              <a:solidFill>
                <a:srgbClr val="FF0000"/>
              </a:solidFill>
              <a:latin typeface="Calibri Light" panose="020F0302020204030204"/>
            </a:rPr>
            <a:t>Corridoor</a:t>
          </a:r>
          <a:r>
            <a:rPr lang="en-US" sz="1000" strike="noStrike" kern="1200" dirty="0">
              <a:solidFill>
                <a:srgbClr val="FF0000"/>
              </a:solidFill>
              <a:latin typeface="Calibri Light" panose="020F0302020204030204"/>
            </a:rPr>
            <a:t> LED replacement – 42,000 kWh savings</a:t>
          </a:r>
        </a:p>
      </dgm:t>
    </dgm:pt>
    <dgm:pt modelId="{19A240E1-BBB8-44CB-95FF-743A1666E331}" type="parTrans" cxnId="{6E7174FA-A413-4F42-A3C4-36B3AB4AEC66}">
      <dgm:prSet/>
      <dgm:spPr/>
      <dgm:t>
        <a:bodyPr/>
        <a:lstStyle/>
        <a:p>
          <a:endParaRPr lang="en-IE"/>
        </a:p>
      </dgm:t>
    </dgm:pt>
    <dgm:pt modelId="{3E297C98-782F-4C7C-9497-68563BB0A676}" type="sibTrans" cxnId="{6E7174FA-A413-4F42-A3C4-36B3AB4AEC66}">
      <dgm:prSet/>
      <dgm:spPr/>
      <dgm:t>
        <a:bodyPr/>
        <a:lstStyle/>
        <a:p>
          <a:endParaRPr lang="en-IE"/>
        </a:p>
      </dgm:t>
    </dgm:pt>
    <dgm:pt modelId="{21F84855-8A5E-4433-8851-D54FC3DF1715}">
      <dgm:prSet phldr="0"/>
      <dgm:spPr/>
      <dgm:t>
        <a:bodyPr/>
        <a:lstStyle/>
        <a:p>
          <a:pPr rtl="0"/>
          <a:r>
            <a:rPr lang="en-US" sz="1000" strike="noStrike" kern="1200" dirty="0">
              <a:solidFill>
                <a:srgbClr val="FF0000"/>
              </a:solidFill>
              <a:latin typeface="Calibri Light" panose="020F0302020204030204"/>
            </a:rPr>
            <a:t>Total YTD -85,000 kWh reduction in lighting.</a:t>
          </a:r>
        </a:p>
      </dgm:t>
    </dgm:pt>
    <dgm:pt modelId="{500EA75A-3332-44B9-A8D9-2238D6B4A47A}" type="parTrans" cxnId="{CB856C5C-5EB9-4939-80D8-E5A7D9BE0273}">
      <dgm:prSet/>
      <dgm:spPr/>
    </dgm:pt>
    <dgm:pt modelId="{AE2F0918-6FB3-41F4-832E-453F08B33B3B}" type="sibTrans" cxnId="{CB856C5C-5EB9-4939-80D8-E5A7D9BE0273}">
      <dgm:prSet/>
      <dgm:spPr/>
    </dgm:pt>
    <dgm:pt modelId="{54B1A134-87A3-440D-B519-0CF8C52D868A}">
      <dgm:prSet phldr="0"/>
      <dgm:spPr/>
      <dgm:t>
        <a:bodyPr/>
        <a:lstStyle/>
        <a:p>
          <a:pPr rtl="0"/>
          <a:r>
            <a:rPr lang="en-US" dirty="0">
              <a:solidFill>
                <a:srgbClr val="FF0000"/>
              </a:solidFill>
              <a:latin typeface="Calibri Light" panose="020F0302020204030204"/>
            </a:rPr>
            <a:t>BHSC Audit Complete Q1.</a:t>
          </a:r>
          <a:endParaRPr lang="en-US" dirty="0">
            <a:solidFill>
              <a:srgbClr val="FF0000"/>
            </a:solidFill>
          </a:endParaRPr>
        </a:p>
      </dgm:t>
    </dgm:pt>
    <dgm:pt modelId="{90107A9F-FCDA-4FA3-B0EA-05157E56D9AA}" type="parTrans" cxnId="{7AD50EB3-1F54-44A4-9001-EC3BBACFFE63}">
      <dgm:prSet/>
      <dgm:spPr/>
    </dgm:pt>
    <dgm:pt modelId="{EB8E5494-97C0-4839-9648-8D26824E4616}" type="sibTrans" cxnId="{7AD50EB3-1F54-44A4-9001-EC3BBACFFE63}">
      <dgm:prSet/>
      <dgm:spPr/>
    </dgm:pt>
    <dgm:pt modelId="{8FD70F1D-BD2A-4798-8E41-C528D1F5FCDB}">
      <dgm:prSet phldr="0"/>
      <dgm:spPr/>
      <dgm:t>
        <a:bodyPr/>
        <a:lstStyle/>
        <a:p>
          <a:pPr rtl="0"/>
          <a:r>
            <a:rPr lang="en-US" dirty="0">
              <a:solidFill>
                <a:srgbClr val="FF0000"/>
              </a:solidFill>
            </a:rPr>
            <a:t>CAUL / Arena / Pharmacy Q3</a:t>
          </a:r>
        </a:p>
      </dgm:t>
    </dgm:pt>
    <dgm:pt modelId="{2CC8027F-772B-467F-AF4D-C2AFD85F9117}" type="parTrans" cxnId="{8916A929-8F3D-49C3-998F-ABBD8C5FD15A}">
      <dgm:prSet/>
      <dgm:spPr/>
    </dgm:pt>
    <dgm:pt modelId="{61D2CD2B-929E-42B1-B39A-4AA7E69093D9}" type="sibTrans" cxnId="{8916A929-8F3D-49C3-998F-ABBD8C5FD15A}">
      <dgm:prSet/>
      <dgm:spPr/>
    </dgm:pt>
    <dgm:pt modelId="{D36CB6EF-E301-4EA9-A2E6-EA7F0DF90680}">
      <dgm:prSet phldr="0"/>
      <dgm:spPr/>
      <dgm:t>
        <a:bodyPr/>
        <a:lstStyle/>
        <a:p>
          <a:pPr rtl="0"/>
          <a:r>
            <a:rPr lang="en-US" dirty="0">
              <a:solidFill>
                <a:srgbClr val="FF0000"/>
              </a:solidFill>
              <a:latin typeface="Calibri Light" panose="020F0302020204030204"/>
            </a:rPr>
            <a:t>Cooperage out to tender</a:t>
          </a:r>
        </a:p>
      </dgm:t>
    </dgm:pt>
    <dgm:pt modelId="{80C200E7-7562-4EDB-AD51-6790A72A5C19}" type="parTrans" cxnId="{8A92087B-09B7-45A6-A462-C16371A240A3}">
      <dgm:prSet/>
      <dgm:spPr/>
    </dgm:pt>
    <dgm:pt modelId="{81C63C22-29D6-48F2-BF30-EAF7A850E494}" type="sibTrans" cxnId="{8A92087B-09B7-45A6-A462-C16371A240A3}">
      <dgm:prSet/>
      <dgm:spPr/>
    </dgm:pt>
    <dgm:pt modelId="{49F04D44-7A8B-46EE-84DD-0DC460258E19}">
      <dgm:prSet phldr="0"/>
      <dgm:spPr/>
      <dgm:t>
        <a:bodyPr/>
        <a:lstStyle/>
        <a:p>
          <a:pPr rtl="0"/>
          <a:r>
            <a:rPr lang="en-US" dirty="0">
              <a:solidFill>
                <a:srgbClr val="FF0000"/>
              </a:solidFill>
              <a:latin typeface="Calibri Light" panose="020F0302020204030204"/>
            </a:rPr>
            <a:t>Boole Lecture Halls to go to tender.</a:t>
          </a:r>
        </a:p>
      </dgm:t>
    </dgm:pt>
    <dgm:pt modelId="{5D48C6BA-6BC3-456D-8D89-5C7A2FA3947E}" type="parTrans" cxnId="{1DF78E5B-46AE-4985-8A18-D88E95BFE7DE}">
      <dgm:prSet/>
      <dgm:spPr/>
    </dgm:pt>
    <dgm:pt modelId="{E10AA0B6-D581-474D-A751-FC9B75D4054C}" type="sibTrans" cxnId="{1DF78E5B-46AE-4985-8A18-D88E95BFE7DE}">
      <dgm:prSet/>
      <dgm:spPr/>
    </dgm:pt>
    <dgm:pt modelId="{71D21625-2E00-482B-89EE-9DC0C9166664}">
      <dgm:prSet phldr="0" custT="1"/>
      <dgm:spPr/>
      <dgm:t>
        <a:bodyPr/>
        <a:lstStyle/>
        <a:p>
          <a:pPr rtl="0"/>
          <a:r>
            <a:rPr lang="en-US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Floodlighting for Arena / Farm.</a:t>
          </a:r>
        </a:p>
      </dgm:t>
    </dgm:pt>
    <dgm:pt modelId="{6A25E0B2-CA3E-492B-9110-BF5A23CB1B51}" type="parTrans" cxnId="{61FA66C9-FD1E-4039-970A-E2D6B777D75D}">
      <dgm:prSet/>
      <dgm:spPr/>
    </dgm:pt>
    <dgm:pt modelId="{BA504B84-BABB-4BA5-8DCB-5793E64214E3}" type="sibTrans" cxnId="{61FA66C9-FD1E-4039-970A-E2D6B777D75D}">
      <dgm:prSet/>
      <dgm:spPr/>
    </dgm:pt>
    <dgm:pt modelId="{A0E336F1-519C-467A-A62D-13EC70FAD37B}" type="pres">
      <dgm:prSet presAssocID="{3B7AF151-C5A9-49F7-993B-EEF3864676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236545-15B2-4038-A36C-B16654CDBF16}" type="pres">
      <dgm:prSet presAssocID="{D10A12CD-5B4B-4C26-AC71-24A2ED2632E0}" presName="composite" presStyleCnt="0"/>
      <dgm:spPr/>
    </dgm:pt>
    <dgm:pt modelId="{A4271E56-FA5C-49CA-A2FC-871FD44CC013}" type="pres">
      <dgm:prSet presAssocID="{D10A12CD-5B4B-4C26-AC71-24A2ED2632E0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24321-04A3-468F-89F0-ABDCCA60BC54}" type="pres">
      <dgm:prSet presAssocID="{D10A12CD-5B4B-4C26-AC71-24A2ED2632E0}" presName="desTx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16FB78-165D-46C2-980C-CFB2CABEFC47}" type="pres">
      <dgm:prSet presAssocID="{64E520F1-C747-4B7E-A87E-03F526E1A933}" presName="space" presStyleCnt="0"/>
      <dgm:spPr/>
    </dgm:pt>
    <dgm:pt modelId="{AD8298EF-060D-4EE7-8E07-B1292966B9B8}" type="pres">
      <dgm:prSet presAssocID="{C053F6FA-223D-49E6-911C-945BD76DCF82}" presName="composite" presStyleCnt="0"/>
      <dgm:spPr/>
    </dgm:pt>
    <dgm:pt modelId="{010DA3B3-2D26-4819-80D7-11399861248F}" type="pres">
      <dgm:prSet presAssocID="{C053F6FA-223D-49E6-911C-945BD76DCF82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60D4E-FDB3-4C3D-A4A6-33ED05465D7A}" type="pres">
      <dgm:prSet presAssocID="{C053F6FA-223D-49E6-911C-945BD76DCF82}" presName="desTx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96757-9D1B-48FE-A5AC-D0D17AFBA814}" type="pres">
      <dgm:prSet presAssocID="{3E8C8404-1DF5-4292-B53C-8AEDB2A73E9D}" presName="space" presStyleCnt="0"/>
      <dgm:spPr/>
    </dgm:pt>
    <dgm:pt modelId="{F9F8DA04-568A-4E7C-B877-03C3BA7EA876}" type="pres">
      <dgm:prSet presAssocID="{3DD55C48-BE7D-46E4-97DF-71231D86C977}" presName="composite" presStyleCnt="0"/>
      <dgm:spPr/>
    </dgm:pt>
    <dgm:pt modelId="{5714DFE8-C345-48F6-8483-F889F14D918E}" type="pres">
      <dgm:prSet presAssocID="{3DD55C48-BE7D-46E4-97DF-71231D86C977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BE2B7-7886-4334-B1C8-0EA4034442D7}" type="pres">
      <dgm:prSet presAssocID="{3DD55C48-BE7D-46E4-97DF-71231D86C977}" presName="desTx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4F050-4F9D-468F-BCE0-B9E9DF44AF54}" type="pres">
      <dgm:prSet presAssocID="{57C29F43-2382-465D-BDB9-58E21E08DE41}" presName="space" presStyleCnt="0"/>
      <dgm:spPr/>
    </dgm:pt>
    <dgm:pt modelId="{3F81519D-AC65-4702-A20F-89270F23CE88}" type="pres">
      <dgm:prSet presAssocID="{63B68603-42A5-4781-A6C4-D687FACB6342}" presName="composite" presStyleCnt="0"/>
      <dgm:spPr/>
    </dgm:pt>
    <dgm:pt modelId="{9747DFBD-426E-49C9-B48F-3B645EFA58FB}" type="pres">
      <dgm:prSet presAssocID="{63B68603-42A5-4781-A6C4-D687FACB6342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FF735-2981-4310-A37E-40A53B85D19D}" type="pres">
      <dgm:prSet presAssocID="{63B68603-42A5-4781-A6C4-D687FACB6342}" presName="desTx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A8CB47-ED58-4F4A-8B70-16469FA9CFF9}" type="pres">
      <dgm:prSet presAssocID="{5DE14244-3385-4889-9F42-541266E5359F}" presName="space" presStyleCnt="0"/>
      <dgm:spPr/>
    </dgm:pt>
    <dgm:pt modelId="{649F6C52-8EB0-4245-9C46-52CC4F3D9B2C}" type="pres">
      <dgm:prSet presAssocID="{49608070-C63B-415A-B847-034D2F0A7B21}" presName="composite" presStyleCnt="0"/>
      <dgm:spPr/>
    </dgm:pt>
    <dgm:pt modelId="{A0B9F31C-6D10-4542-9AB9-9A82B06B7540}" type="pres">
      <dgm:prSet presAssocID="{49608070-C63B-415A-B847-034D2F0A7B21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AB718-CB39-44B0-8FC7-AC242BF3B42E}" type="pres">
      <dgm:prSet presAssocID="{49608070-C63B-415A-B847-034D2F0A7B21}" presName="desTx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37B86-0F85-40C2-BA4E-E8842F448B51}" type="pres">
      <dgm:prSet presAssocID="{3AF4372D-B3F0-4843-8653-1A62E6D8970D}" presName="space" presStyleCnt="0"/>
      <dgm:spPr/>
    </dgm:pt>
    <dgm:pt modelId="{3E214A59-DE40-49D8-ADE7-6D41D0A41E2C}" type="pres">
      <dgm:prSet presAssocID="{6D8FD32E-9B44-4621-9C81-06D9C3143B22}" presName="composite" presStyleCnt="0"/>
      <dgm:spPr/>
    </dgm:pt>
    <dgm:pt modelId="{0720C194-999D-4899-82FF-2854DB48B93D}" type="pres">
      <dgm:prSet presAssocID="{6D8FD32E-9B44-4621-9C81-06D9C3143B22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3B6333-FC82-4403-841F-F0E7DA1EEA46}" type="pres">
      <dgm:prSet presAssocID="{6D8FD32E-9B44-4621-9C81-06D9C3143B22}" presName="desTx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912968-E7EE-4B73-822A-4D9E540FDFFE}" type="presOf" srcId="{8FD70F1D-BD2A-4798-8E41-C528D1F5FCDB}" destId="{45BBE2B7-7886-4334-B1C8-0EA4034442D7}" srcOrd="0" destOrd="3" presId="urn:microsoft.com/office/officeart/2005/8/layout/hList1"/>
    <dgm:cxn modelId="{BF65B0FF-1AF8-4575-BAEB-4D0ECD48BDB6}" type="presOf" srcId="{49F04D44-7A8B-46EE-84DD-0DC460258E19}" destId="{DD4FF735-2981-4310-A37E-40A53B85D19D}" srcOrd="0" destOrd="2" presId="urn:microsoft.com/office/officeart/2005/8/layout/hList1"/>
    <dgm:cxn modelId="{7D6E0D6B-3218-47AF-9BA0-8993814C2001}" srcId="{D10A12CD-5B4B-4C26-AC71-24A2ED2632E0}" destId="{34E4C7F7-E0F4-494F-B050-069B6853B0DF}" srcOrd="3" destOrd="0" parTransId="{F410EDBE-2D41-4A30-904E-34C251F19F6F}" sibTransId="{63D03C8B-0D3A-44D2-AD29-40178AA35BDB}"/>
    <dgm:cxn modelId="{52C6510A-6380-4F5A-B425-99C3A15DAB3C}" type="presOf" srcId="{06B44789-D09E-42BF-A618-C08CCF35DDD2}" destId="{59060D4E-FDB3-4C3D-A4A6-33ED05465D7A}" srcOrd="0" destOrd="7" presId="urn:microsoft.com/office/officeart/2005/8/layout/hList1"/>
    <dgm:cxn modelId="{F509B4A3-2E0B-4547-B57A-FA9E9852448F}" type="presOf" srcId="{96160C80-B165-4BCD-9F23-CCAB6FAD3A54}" destId="{463B6333-FC82-4403-841F-F0E7DA1EEA46}" srcOrd="0" destOrd="0" presId="urn:microsoft.com/office/officeart/2005/8/layout/hList1"/>
    <dgm:cxn modelId="{51FC80A6-1366-4F42-9AAC-B3414B63BD0F}" srcId="{D10A12CD-5B4B-4C26-AC71-24A2ED2632E0}" destId="{AD492003-996F-4795-BED8-C79A95FD0426}" srcOrd="2" destOrd="0" parTransId="{18D23FAE-E9FC-4AF0-838A-7FED2036AE1D}" sibTransId="{17C3DBE1-EC45-4CCD-A8BA-031909A783EC}"/>
    <dgm:cxn modelId="{708675B8-3C00-4DF8-BE39-38A169E0FA4D}" srcId="{49608070-C63B-415A-B847-034D2F0A7B21}" destId="{AE42B4C3-B140-4317-9DDE-AC509174C51B}" srcOrd="2" destOrd="0" parTransId="{FEEB2239-AA91-49C1-9572-9810D3ADBC09}" sibTransId="{978B6805-AB98-48D9-B6C1-B4FC7DE09095}"/>
    <dgm:cxn modelId="{35A40023-ED69-49F2-B877-F92DBDF9722A}" srcId="{C053F6FA-223D-49E6-911C-945BD76DCF82}" destId="{0ABA7296-499E-40A5-8DF1-195AA74CF9D5}" srcOrd="1" destOrd="0" parTransId="{0352B902-2366-411C-8592-B70C53C41393}" sibTransId="{B703F84A-2065-4DD4-930F-FF5235E102B8}"/>
    <dgm:cxn modelId="{6B95FD3E-9E52-4FF3-8683-1412C762605D}" type="presOf" srcId="{5865BCFD-AB71-468E-B9D6-185692EB75E0}" destId="{522AB718-CB39-44B0-8FC7-AC242BF3B42E}" srcOrd="0" destOrd="0" presId="urn:microsoft.com/office/officeart/2005/8/layout/hList1"/>
    <dgm:cxn modelId="{C8ABF8C5-29F5-4867-BAA1-369D34DB5801}" srcId="{3B7AF151-C5A9-49F7-993B-EEF386467635}" destId="{C053F6FA-223D-49E6-911C-945BD76DCF82}" srcOrd="1" destOrd="0" parTransId="{1E36B122-12B3-4D01-840D-15D5E4886B01}" sibTransId="{3E8C8404-1DF5-4292-B53C-8AEDB2A73E9D}"/>
    <dgm:cxn modelId="{F62E6B9C-9F38-4763-89B7-4710627ACEF7}" type="presOf" srcId="{21F84855-8A5E-4433-8851-D54FC3DF1715}" destId="{9B724321-04A3-468F-89F0-ABDCCA60BC54}" srcOrd="0" destOrd="6" presId="urn:microsoft.com/office/officeart/2005/8/layout/hList1"/>
    <dgm:cxn modelId="{F8CBB3A8-08A7-4FCD-94B3-BD00A93FB243}" type="presOf" srcId="{D2B22552-9007-4536-8DE7-B7D4AB64EB90}" destId="{9B724321-04A3-468F-89F0-ABDCCA60BC54}" srcOrd="0" destOrd="4" presId="urn:microsoft.com/office/officeart/2005/8/layout/hList1"/>
    <dgm:cxn modelId="{492C5757-C8B0-46AD-A422-7539AA0B5CB9}" type="presOf" srcId="{C666CD16-5126-4BC5-8774-7F36EC7B91F0}" destId="{45BBE2B7-7886-4334-B1C8-0EA4034442D7}" srcOrd="0" destOrd="2" presId="urn:microsoft.com/office/officeart/2005/8/layout/hList1"/>
    <dgm:cxn modelId="{43D8DE75-AF4B-4599-94CA-F613BF3821C1}" type="presOf" srcId="{6F3649DB-C5D5-4506-A0CD-CED7CE1F66AB}" destId="{9B724321-04A3-468F-89F0-ABDCCA60BC54}" srcOrd="0" destOrd="0" presId="urn:microsoft.com/office/officeart/2005/8/layout/hList1"/>
    <dgm:cxn modelId="{822BD0B6-32E9-408E-AB02-6E3A12556715}" type="presOf" srcId="{15F77DC4-74DF-4FFF-8F4F-43E376B961D1}" destId="{9B724321-04A3-468F-89F0-ABDCCA60BC54}" srcOrd="0" destOrd="1" presId="urn:microsoft.com/office/officeart/2005/8/layout/hList1"/>
    <dgm:cxn modelId="{2008327E-5742-4645-BA49-E2FEC7718552}" srcId="{3B7AF151-C5A9-49F7-993B-EEF386467635}" destId="{63B68603-42A5-4781-A6C4-D687FACB6342}" srcOrd="3" destOrd="0" parTransId="{43773AB4-8FE2-4500-A97D-A17FD2AF5103}" sibTransId="{5DE14244-3385-4889-9F42-541266E5359F}"/>
    <dgm:cxn modelId="{8A92087B-09B7-45A6-A462-C16371A240A3}" srcId="{63B68603-42A5-4781-A6C4-D687FACB6342}" destId="{D36CB6EF-E301-4EA9-A2E6-EA7F0DF90680}" srcOrd="5" destOrd="0" parTransId="{80C200E7-7562-4EDB-AD51-6790A72A5C19}" sibTransId="{81C63C22-29D6-48F2-BF30-EAF7A850E494}"/>
    <dgm:cxn modelId="{E15856CD-BF16-4BC0-A8F3-41FDEF4327E6}" type="presOf" srcId="{63B68603-42A5-4781-A6C4-D687FACB6342}" destId="{9747DFBD-426E-49C9-B48F-3B645EFA58FB}" srcOrd="0" destOrd="0" presId="urn:microsoft.com/office/officeart/2005/8/layout/hList1"/>
    <dgm:cxn modelId="{A7F9E380-2179-4B75-B5BF-B0103E109BAC}" srcId="{C053F6FA-223D-49E6-911C-945BD76DCF82}" destId="{03A6CA3D-72BA-4420-984A-4C3CDCF5902A}" srcOrd="6" destOrd="0" parTransId="{F79368CB-0BCC-462C-AE49-D48EE364A189}" sibTransId="{EB580FF7-CE1E-4377-8B07-83A9318B0FA2}"/>
    <dgm:cxn modelId="{7B1C7127-2A9D-4331-8C04-EF3E93452864}" srcId="{D10A12CD-5B4B-4C26-AC71-24A2ED2632E0}" destId="{15F77DC4-74DF-4FFF-8F4F-43E376B961D1}" srcOrd="1" destOrd="0" parTransId="{F6CB40B8-E35A-40B5-9A48-ED2B4A158C40}" sibTransId="{69E46805-075E-47FC-9519-A7CCBA2441EA}"/>
    <dgm:cxn modelId="{B7FFB846-946C-4370-9F6F-778F3220B557}" type="presOf" srcId="{43B0BFC3-67FA-45BE-804A-64853C5695F7}" destId="{59060D4E-FDB3-4C3D-A4A6-33ED05465D7A}" srcOrd="0" destOrd="0" presId="urn:microsoft.com/office/officeart/2005/8/layout/hList1"/>
    <dgm:cxn modelId="{A9874E24-7BF1-40CD-9268-2FEE027A95C4}" type="presOf" srcId="{FC990536-CB3B-4DF5-B4A6-7F416EE896EB}" destId="{9B724321-04A3-468F-89F0-ABDCCA60BC54}" srcOrd="0" destOrd="5" presId="urn:microsoft.com/office/officeart/2005/8/layout/hList1"/>
    <dgm:cxn modelId="{C872FE9F-4975-4F7C-9E6F-33336A905F52}" type="presOf" srcId="{BE219FC6-56E6-4FFD-9FFD-D08FA8EE93EA}" destId="{463B6333-FC82-4403-841F-F0E7DA1EEA46}" srcOrd="0" destOrd="2" presId="urn:microsoft.com/office/officeart/2005/8/layout/hList1"/>
    <dgm:cxn modelId="{920CE32E-86D7-4D2D-BCFE-C6F9D189A96C}" srcId="{63B68603-42A5-4781-A6C4-D687FACB6342}" destId="{D4B8429C-9D69-4909-981F-14E7A577F137}" srcOrd="1" destOrd="0" parTransId="{E3D9B4B6-C24B-4C6D-B9C0-59DC62FB26CC}" sibTransId="{75661143-0413-46D1-9A8E-C14BB7A60538}"/>
    <dgm:cxn modelId="{793AC9EB-224E-4031-B678-C1F78CFE297B}" type="presOf" srcId="{AE42B4C3-B140-4317-9DDE-AC509174C51B}" destId="{522AB718-CB39-44B0-8FC7-AC242BF3B42E}" srcOrd="0" destOrd="2" presId="urn:microsoft.com/office/officeart/2005/8/layout/hList1"/>
    <dgm:cxn modelId="{DF5198DF-C7F2-4686-8D67-590DF77E4C33}" type="presOf" srcId="{9469BC83-53AB-4265-A432-FF620E419728}" destId="{522AB718-CB39-44B0-8FC7-AC242BF3B42E}" srcOrd="0" destOrd="1" presId="urn:microsoft.com/office/officeart/2005/8/layout/hList1"/>
    <dgm:cxn modelId="{EAF3FEA8-3105-494D-A077-AB499435AF8E}" type="presOf" srcId="{34E4C7F7-E0F4-494F-B050-069B6853B0DF}" destId="{9B724321-04A3-468F-89F0-ABDCCA60BC54}" srcOrd="0" destOrd="3" presId="urn:microsoft.com/office/officeart/2005/8/layout/hList1"/>
    <dgm:cxn modelId="{902A40A1-E043-458B-8F61-FC0AAB260609}" type="presOf" srcId="{49608070-C63B-415A-B847-034D2F0A7B21}" destId="{A0B9F31C-6D10-4542-9AB9-9A82B06B7540}" srcOrd="0" destOrd="0" presId="urn:microsoft.com/office/officeart/2005/8/layout/hList1"/>
    <dgm:cxn modelId="{B5607F0E-4326-45A2-8193-4FE0352446F4}" srcId="{C053F6FA-223D-49E6-911C-945BD76DCF82}" destId="{FFDA45FC-DDEF-4227-A9C8-B1B7ECF5F9CB}" srcOrd="5" destOrd="0" parTransId="{6A0C13BB-8BA0-4C12-B864-615D43C6074B}" sibTransId="{8745D42F-2B2A-4502-902C-056F1864EBE4}"/>
    <dgm:cxn modelId="{EA34899A-5188-486D-9959-8C1C1DECCFC8}" type="presOf" srcId="{FFDA45FC-DDEF-4227-A9C8-B1B7ECF5F9CB}" destId="{59060D4E-FDB3-4C3D-A4A6-33ED05465D7A}" srcOrd="0" destOrd="5" presId="urn:microsoft.com/office/officeart/2005/8/layout/hList1"/>
    <dgm:cxn modelId="{EBF27DDD-51BE-4110-AA3F-6E672B352881}" srcId="{3B7AF151-C5A9-49F7-993B-EEF386467635}" destId="{6D8FD32E-9B44-4621-9C81-06D9C3143B22}" srcOrd="5" destOrd="0" parTransId="{F4F1CACB-DC82-4D27-AD8D-4627E5CC8E29}" sibTransId="{840A1C3A-3DFF-43B7-BF56-8CA38DFCB4C4}"/>
    <dgm:cxn modelId="{7AD50EB3-1F54-44A4-9001-EC3BBACFFE63}" srcId="{3DD55C48-BE7D-46E4-97DF-71231D86C977}" destId="{54B1A134-87A3-440D-B519-0CF8C52D868A}" srcOrd="1" destOrd="0" parTransId="{90107A9F-FCDA-4FA3-B0EA-05157E56D9AA}" sibTransId="{EB8E5494-97C0-4839-9648-8D26824E4616}"/>
    <dgm:cxn modelId="{61FA66C9-FD1E-4039-970A-E2D6B777D75D}" srcId="{D10A12CD-5B4B-4C26-AC71-24A2ED2632E0}" destId="{71D21625-2E00-482B-89EE-9DC0C9166664}" srcOrd="7" destOrd="0" parTransId="{6A25E0B2-CA3E-492B-9110-BF5A23CB1B51}" sibTransId="{BA504B84-BABB-4BA5-8DCB-5793E64214E3}"/>
    <dgm:cxn modelId="{8D76FEB5-1421-4FBD-A66F-AD5812E04FB1}" srcId="{63B68603-42A5-4781-A6C4-D687FACB6342}" destId="{376F6D32-71F0-4756-8C2D-625528CCE6D8}" srcOrd="4" destOrd="0" parTransId="{175B205C-5C10-4FFD-9A54-A213F549F489}" sibTransId="{ED58082A-6801-49F4-8A6B-25CE3A29DA8A}"/>
    <dgm:cxn modelId="{BF68E8B1-313E-4EC0-8A01-EE2BC3816603}" type="presOf" srcId="{376F6D32-71F0-4756-8C2D-625528CCE6D8}" destId="{DD4FF735-2981-4310-A37E-40A53B85D19D}" srcOrd="0" destOrd="4" presId="urn:microsoft.com/office/officeart/2005/8/layout/hList1"/>
    <dgm:cxn modelId="{BC2FFA5B-7BFE-41E1-BDD6-3084F5CA1429}" srcId="{49608070-C63B-415A-B847-034D2F0A7B21}" destId="{5865BCFD-AB71-468E-B9D6-185692EB75E0}" srcOrd="0" destOrd="0" parTransId="{92459835-5B33-431D-8F72-A2232F0D890B}" sibTransId="{8DE357F1-ED95-4221-BF66-B84468B5E4EC}"/>
    <dgm:cxn modelId="{B06E5A6C-3034-415D-9088-D3443CFD7536}" type="presOf" srcId="{03A6CA3D-72BA-4420-984A-4C3CDCF5902A}" destId="{59060D4E-FDB3-4C3D-A4A6-33ED05465D7A}" srcOrd="0" destOrd="6" presId="urn:microsoft.com/office/officeart/2005/8/layout/hList1"/>
    <dgm:cxn modelId="{45E6DB24-35CE-4069-80B0-EE2616AEB69C}" srcId="{C053F6FA-223D-49E6-911C-945BD76DCF82}" destId="{43B0BFC3-67FA-45BE-804A-64853C5695F7}" srcOrd="0" destOrd="0" parTransId="{E2685AD4-00BB-4795-91AD-91C293E8940E}" sibTransId="{E3C0BDC3-0F46-4A55-AD22-E570660D9C84}"/>
    <dgm:cxn modelId="{D1597EA3-F9D5-4CE5-90C4-4BD246A416A0}" type="presOf" srcId="{D4B8429C-9D69-4909-981F-14E7A577F137}" destId="{DD4FF735-2981-4310-A37E-40A53B85D19D}" srcOrd="0" destOrd="1" presId="urn:microsoft.com/office/officeart/2005/8/layout/hList1"/>
    <dgm:cxn modelId="{8ED4E927-5ED9-4BF8-9257-F6AB924DFB34}" srcId="{C053F6FA-223D-49E6-911C-945BD76DCF82}" destId="{5BA1BFF6-76CB-46FF-A32E-44F3F8B47F9B}" srcOrd="3" destOrd="0" parTransId="{B1FDF094-3B24-414E-B483-2F4AB66082E3}" sibTransId="{1F52F570-0CA1-44A6-BE25-4EA12B0E66C0}"/>
    <dgm:cxn modelId="{F209E1DC-3781-438F-9933-CDC8B2CB12F0}" type="presOf" srcId="{54B1A134-87A3-440D-B519-0CF8C52D868A}" destId="{45BBE2B7-7886-4334-B1C8-0EA4034442D7}" srcOrd="0" destOrd="1" presId="urn:microsoft.com/office/officeart/2005/8/layout/hList1"/>
    <dgm:cxn modelId="{8916A929-8F3D-49C3-998F-ABBD8C5FD15A}" srcId="{3DD55C48-BE7D-46E4-97DF-71231D86C977}" destId="{8FD70F1D-BD2A-4798-8E41-C528D1F5FCDB}" srcOrd="3" destOrd="0" parTransId="{2CC8027F-772B-467F-AF4D-C2AFD85F9117}" sibTransId="{61D2CD2B-929E-42B1-B39A-4AA7E69093D9}"/>
    <dgm:cxn modelId="{F21B4862-8700-4F52-A8FA-69ED321A2BDD}" srcId="{63B68603-42A5-4781-A6C4-D687FACB6342}" destId="{C9C85460-EF63-47E9-B3AB-440CB5623FB6}" srcOrd="3" destOrd="0" parTransId="{54F2040E-A617-4659-9A42-A4F576DE39D5}" sibTransId="{769DA18E-CDD2-42D1-A620-CC5777DCE4C2}"/>
    <dgm:cxn modelId="{3C6A402C-B4CB-453C-ADDB-CB7B789B9E07}" type="presOf" srcId="{D10A12CD-5B4B-4C26-AC71-24A2ED2632E0}" destId="{A4271E56-FA5C-49CA-A2FC-871FD44CC013}" srcOrd="0" destOrd="0" presId="urn:microsoft.com/office/officeart/2005/8/layout/hList1"/>
    <dgm:cxn modelId="{9B2675BB-856C-42ED-9101-DD3F12F2953D}" type="presOf" srcId="{0ABA7296-499E-40A5-8DF1-195AA74CF9D5}" destId="{59060D4E-FDB3-4C3D-A4A6-33ED05465D7A}" srcOrd="0" destOrd="1" presId="urn:microsoft.com/office/officeart/2005/8/layout/hList1"/>
    <dgm:cxn modelId="{F967B518-3985-4332-9260-30A8C152C646}" srcId="{63B68603-42A5-4781-A6C4-D687FACB6342}" destId="{836BC4CC-BEA3-446C-A3E1-24C6F9D71320}" srcOrd="0" destOrd="0" parTransId="{A854D515-AB51-4CD8-9191-E1E373691EDD}" sibTransId="{41189FE7-E372-4498-A6B2-BD9433650E4C}"/>
    <dgm:cxn modelId="{155381FC-F1BA-4538-B83B-50EBD6A4CCA0}" type="presOf" srcId="{06A9C2B4-0765-4207-9B8F-EC339F40B62A}" destId="{45BBE2B7-7886-4334-B1C8-0EA4034442D7}" srcOrd="0" destOrd="0" presId="urn:microsoft.com/office/officeart/2005/8/layout/hList1"/>
    <dgm:cxn modelId="{D200287F-D927-4E75-B534-076FBC515831}" srcId="{C053F6FA-223D-49E6-911C-945BD76DCF82}" destId="{8EBC9905-7618-4FF6-A1A5-2142F2039FD7}" srcOrd="4" destOrd="0" parTransId="{78F67090-CF56-43AA-9A4F-D0AB24AD00A9}" sibTransId="{85557A5D-1D58-4FB9-B7F1-725E651C5D2C}"/>
    <dgm:cxn modelId="{08A0AEDF-07EA-43A8-ABA9-2A5FD5C7F1F2}" srcId="{3DD55C48-BE7D-46E4-97DF-71231D86C977}" destId="{C666CD16-5126-4BC5-8774-7F36EC7B91F0}" srcOrd="2" destOrd="0" parTransId="{1A5119E8-699A-4549-95B7-B672B765B120}" sibTransId="{0E69443A-FA5D-4601-8059-E6820BA2A9DA}"/>
    <dgm:cxn modelId="{352403DA-BC25-44A8-AE56-8796894B54EC}" srcId="{D10A12CD-5B4B-4C26-AC71-24A2ED2632E0}" destId="{6F3649DB-C5D5-4506-A0CD-CED7CE1F66AB}" srcOrd="0" destOrd="0" parTransId="{0A3DC3CF-E6C1-4FC2-A451-EC6A6E967548}" sibTransId="{142E08A6-AAC3-4BC5-8BCB-F8B138A872F4}"/>
    <dgm:cxn modelId="{E652C31A-437A-4509-88B8-471FF77AF371}" srcId="{3B7AF151-C5A9-49F7-993B-EEF386467635}" destId="{3DD55C48-BE7D-46E4-97DF-71231D86C977}" srcOrd="2" destOrd="0" parTransId="{11E9EABF-574F-4E1B-ABC9-D75C38D4DF62}" sibTransId="{57C29F43-2382-465D-BDB9-58E21E08DE41}"/>
    <dgm:cxn modelId="{05D863A1-52E4-4EFE-A1C3-02713343D815}" srcId="{C053F6FA-223D-49E6-911C-945BD76DCF82}" destId="{C6470D92-D906-4A55-A3DD-9D4D3DDB32BF}" srcOrd="2" destOrd="0" parTransId="{E0F8EEBC-7EFA-4067-903C-48093858A063}" sibTransId="{6A6BAF85-D6BA-489B-8BF0-44FB3019D5B5}"/>
    <dgm:cxn modelId="{528AE26D-2969-47F5-B14A-F66BC8F7CDB4}" srcId="{6D8FD32E-9B44-4621-9C81-06D9C3143B22}" destId="{BE219FC6-56E6-4FFD-9FFD-D08FA8EE93EA}" srcOrd="2" destOrd="0" parTransId="{D4A692A7-617D-4002-A876-18DF39965B1A}" sibTransId="{256BA2D3-8862-4B41-9B5E-F917248CCEB9}"/>
    <dgm:cxn modelId="{BC33CECF-11E2-4720-A1C9-A14BEFCBB7AB}" type="presOf" srcId="{5BA1BFF6-76CB-46FF-A32E-44F3F8B47F9B}" destId="{59060D4E-FDB3-4C3D-A4A6-33ED05465D7A}" srcOrd="0" destOrd="3" presId="urn:microsoft.com/office/officeart/2005/8/layout/hList1"/>
    <dgm:cxn modelId="{C4DB5358-0AD8-4AE0-832E-E2F9C396F08A}" type="presOf" srcId="{3B7AF151-C5A9-49F7-993B-EEF386467635}" destId="{A0E336F1-519C-467A-A62D-13EC70FAD37B}" srcOrd="0" destOrd="0" presId="urn:microsoft.com/office/officeart/2005/8/layout/hList1"/>
    <dgm:cxn modelId="{CB856C5C-5EB9-4939-80D8-E5A7D9BE0273}" srcId="{D10A12CD-5B4B-4C26-AC71-24A2ED2632E0}" destId="{21F84855-8A5E-4433-8851-D54FC3DF1715}" srcOrd="6" destOrd="0" parTransId="{500EA75A-3332-44B9-A8D9-2238D6B4A47A}" sibTransId="{AE2F0918-6FB3-41F4-832E-453F08B33B3B}"/>
    <dgm:cxn modelId="{6E7174FA-A413-4F42-A3C4-36B3AB4AEC66}" srcId="{D10A12CD-5B4B-4C26-AC71-24A2ED2632E0}" destId="{FC990536-CB3B-4DF5-B4A6-7F416EE896EB}" srcOrd="5" destOrd="0" parTransId="{19A240E1-BBB8-44CB-95FF-743A1666E331}" sibTransId="{3E297C98-782F-4C7C-9497-68563BB0A676}"/>
    <dgm:cxn modelId="{EFDCE948-9CDC-4D08-80D6-C64A2E2BEB80}" srcId="{3B7AF151-C5A9-49F7-993B-EEF386467635}" destId="{D10A12CD-5B4B-4C26-AC71-24A2ED2632E0}" srcOrd="0" destOrd="0" parTransId="{D4569479-5ABC-47EC-9273-13AA5A0992A0}" sibTransId="{64E520F1-C747-4B7E-A87E-03F526E1A933}"/>
    <dgm:cxn modelId="{5E1EAF94-46D3-4570-84AC-0F37E089D473}" type="presOf" srcId="{71D21625-2E00-482B-89EE-9DC0C9166664}" destId="{9B724321-04A3-468F-89F0-ABDCCA60BC54}" srcOrd="0" destOrd="7" presId="urn:microsoft.com/office/officeart/2005/8/layout/hList1"/>
    <dgm:cxn modelId="{A131968F-4A7A-4699-961A-77F1B344452D}" type="presOf" srcId="{C6470D92-D906-4A55-A3DD-9D4D3DDB32BF}" destId="{59060D4E-FDB3-4C3D-A4A6-33ED05465D7A}" srcOrd="0" destOrd="2" presId="urn:microsoft.com/office/officeart/2005/8/layout/hList1"/>
    <dgm:cxn modelId="{95A61D22-70EF-4564-9D9A-6B789C8CBE6A}" type="presOf" srcId="{3DD55C48-BE7D-46E4-97DF-71231D86C977}" destId="{5714DFE8-C345-48F6-8483-F889F14D918E}" srcOrd="0" destOrd="0" presId="urn:microsoft.com/office/officeart/2005/8/layout/hList1"/>
    <dgm:cxn modelId="{F5F9B16B-4B35-40D6-8AA3-20359029B2E0}" type="presOf" srcId="{D36CB6EF-E301-4EA9-A2E6-EA7F0DF90680}" destId="{DD4FF735-2981-4310-A37E-40A53B85D19D}" srcOrd="0" destOrd="5" presId="urn:microsoft.com/office/officeart/2005/8/layout/hList1"/>
    <dgm:cxn modelId="{E5992FF7-F993-4F32-8688-43F598816E12}" type="presOf" srcId="{6D8FD32E-9B44-4621-9C81-06D9C3143B22}" destId="{0720C194-999D-4899-82FF-2854DB48B93D}" srcOrd="0" destOrd="0" presId="urn:microsoft.com/office/officeart/2005/8/layout/hList1"/>
    <dgm:cxn modelId="{064561A9-A74A-4FE9-9D56-F88BA9134D44}" srcId="{6D8FD32E-9B44-4621-9C81-06D9C3143B22}" destId="{1D459887-82C1-4141-889F-C8E4BADAED78}" srcOrd="1" destOrd="0" parTransId="{2521333F-7159-4BE9-AAD9-FCA22FAF6438}" sibTransId="{84239A0F-2131-4784-96AD-3B1EFFBE484C}"/>
    <dgm:cxn modelId="{EA4938E3-A571-4ED0-A6C7-F3AF8A986A5F}" srcId="{C053F6FA-223D-49E6-911C-945BD76DCF82}" destId="{06B44789-D09E-42BF-A618-C08CCF35DDD2}" srcOrd="7" destOrd="0" parTransId="{44543741-FAFD-47B2-B62A-22EA214FC7DD}" sibTransId="{AB3D8BDE-756D-4208-8614-8663BE737516}"/>
    <dgm:cxn modelId="{FADE633C-5C43-455C-B679-23B8C775655B}" srcId="{6D8FD32E-9B44-4621-9C81-06D9C3143B22}" destId="{96160C80-B165-4BCD-9F23-CCAB6FAD3A54}" srcOrd="0" destOrd="0" parTransId="{1F2EBC21-8276-4541-A410-14E5C24E10A2}" sibTransId="{23F2B160-AA5E-419A-9450-F4DFE3729237}"/>
    <dgm:cxn modelId="{3E4239AA-2291-4DC1-A882-E5E1BF515D75}" type="presOf" srcId="{C9C85460-EF63-47E9-B3AB-440CB5623FB6}" destId="{DD4FF735-2981-4310-A37E-40A53B85D19D}" srcOrd="0" destOrd="3" presId="urn:microsoft.com/office/officeart/2005/8/layout/hList1"/>
    <dgm:cxn modelId="{7319C0A6-D553-4411-90C2-AEF67A12525D}" srcId="{3DD55C48-BE7D-46E4-97DF-71231D86C977}" destId="{06A9C2B4-0765-4207-9B8F-EC339F40B62A}" srcOrd="0" destOrd="0" parTransId="{48BDE7F3-294C-47E5-9A2B-4D114E2FCD68}" sibTransId="{8906B9A5-DF2E-459E-ABE8-E5C4FF6828FA}"/>
    <dgm:cxn modelId="{9361EDD1-3E7A-40DC-B358-78E6C7A6662F}" type="presOf" srcId="{AD492003-996F-4795-BED8-C79A95FD0426}" destId="{9B724321-04A3-468F-89F0-ABDCCA60BC54}" srcOrd="0" destOrd="2" presId="urn:microsoft.com/office/officeart/2005/8/layout/hList1"/>
    <dgm:cxn modelId="{0B88C28B-A3D0-4120-B1E6-766254854C1C}" type="presOf" srcId="{8EBC9905-7618-4FF6-A1A5-2142F2039FD7}" destId="{59060D4E-FDB3-4C3D-A4A6-33ED05465D7A}" srcOrd="0" destOrd="4" presId="urn:microsoft.com/office/officeart/2005/8/layout/hList1"/>
    <dgm:cxn modelId="{A835CA11-D6A8-4A38-BF03-DE2A23D151A3}" srcId="{49608070-C63B-415A-B847-034D2F0A7B21}" destId="{9469BC83-53AB-4265-A432-FF620E419728}" srcOrd="1" destOrd="0" parTransId="{81AD4E46-A3D3-4557-B28F-93E9604512AD}" sibTransId="{AE1AD194-823D-4E48-8B78-50998DA65B0A}"/>
    <dgm:cxn modelId="{2713269A-3BDA-4E06-886F-A9062FE24A2E}" type="presOf" srcId="{C053F6FA-223D-49E6-911C-945BD76DCF82}" destId="{010DA3B3-2D26-4819-80D7-11399861248F}" srcOrd="0" destOrd="0" presId="urn:microsoft.com/office/officeart/2005/8/layout/hList1"/>
    <dgm:cxn modelId="{1DF78E5B-46AE-4985-8A18-D88E95BFE7DE}" srcId="{63B68603-42A5-4781-A6C4-D687FACB6342}" destId="{49F04D44-7A8B-46EE-84DD-0DC460258E19}" srcOrd="2" destOrd="0" parTransId="{5D48C6BA-6BC3-456D-8D89-5C7A2FA3947E}" sibTransId="{E10AA0B6-D581-474D-A751-FC9B75D4054C}"/>
    <dgm:cxn modelId="{FBFCE78B-7AF5-4CF7-994A-BFED8D884DD3}" srcId="{D10A12CD-5B4B-4C26-AC71-24A2ED2632E0}" destId="{D2B22552-9007-4536-8DE7-B7D4AB64EB90}" srcOrd="4" destOrd="0" parTransId="{6A816E2A-F915-4058-8828-2873A2808952}" sibTransId="{F80B9166-22A9-4176-AFFE-9D2AEDFCA721}"/>
    <dgm:cxn modelId="{5CB9A99F-D3D0-4BDB-86C6-B5CAC538F276}" srcId="{3B7AF151-C5A9-49F7-993B-EEF386467635}" destId="{49608070-C63B-415A-B847-034D2F0A7B21}" srcOrd="4" destOrd="0" parTransId="{0E1C7DBB-0394-4BBB-9893-C36827441B8A}" sibTransId="{3AF4372D-B3F0-4843-8653-1A62E6D8970D}"/>
    <dgm:cxn modelId="{E455CF7D-1DAE-404E-B443-F126AC660F00}" type="presOf" srcId="{836BC4CC-BEA3-446C-A3E1-24C6F9D71320}" destId="{DD4FF735-2981-4310-A37E-40A53B85D19D}" srcOrd="0" destOrd="0" presId="urn:microsoft.com/office/officeart/2005/8/layout/hList1"/>
    <dgm:cxn modelId="{368849C8-EBDD-41AF-A2E8-5F47EA9FD6B0}" type="presOf" srcId="{1D459887-82C1-4141-889F-C8E4BADAED78}" destId="{463B6333-FC82-4403-841F-F0E7DA1EEA46}" srcOrd="0" destOrd="1" presId="urn:microsoft.com/office/officeart/2005/8/layout/hList1"/>
    <dgm:cxn modelId="{CAAD5C96-EB9D-456A-A310-E29B525298D3}" type="presParOf" srcId="{A0E336F1-519C-467A-A62D-13EC70FAD37B}" destId="{C0236545-15B2-4038-A36C-B16654CDBF16}" srcOrd="0" destOrd="0" presId="urn:microsoft.com/office/officeart/2005/8/layout/hList1"/>
    <dgm:cxn modelId="{C58F0D14-7ADA-4E74-B32E-9AC6665CF8FF}" type="presParOf" srcId="{C0236545-15B2-4038-A36C-B16654CDBF16}" destId="{A4271E56-FA5C-49CA-A2FC-871FD44CC013}" srcOrd="0" destOrd="0" presId="urn:microsoft.com/office/officeart/2005/8/layout/hList1"/>
    <dgm:cxn modelId="{D1207533-6114-46C9-8556-557DE5206446}" type="presParOf" srcId="{C0236545-15B2-4038-A36C-B16654CDBF16}" destId="{9B724321-04A3-468F-89F0-ABDCCA60BC54}" srcOrd="1" destOrd="0" presId="urn:microsoft.com/office/officeart/2005/8/layout/hList1"/>
    <dgm:cxn modelId="{C9BFB587-3D33-422D-AD65-D67F26F18D6E}" type="presParOf" srcId="{A0E336F1-519C-467A-A62D-13EC70FAD37B}" destId="{C016FB78-165D-46C2-980C-CFB2CABEFC47}" srcOrd="1" destOrd="0" presId="urn:microsoft.com/office/officeart/2005/8/layout/hList1"/>
    <dgm:cxn modelId="{F82C6A78-BEE6-47CA-A00E-7ECDA7CD12A8}" type="presParOf" srcId="{A0E336F1-519C-467A-A62D-13EC70FAD37B}" destId="{AD8298EF-060D-4EE7-8E07-B1292966B9B8}" srcOrd="2" destOrd="0" presId="urn:microsoft.com/office/officeart/2005/8/layout/hList1"/>
    <dgm:cxn modelId="{5BBD5635-6703-4E29-8400-9626FB01F7BF}" type="presParOf" srcId="{AD8298EF-060D-4EE7-8E07-B1292966B9B8}" destId="{010DA3B3-2D26-4819-80D7-11399861248F}" srcOrd="0" destOrd="0" presId="urn:microsoft.com/office/officeart/2005/8/layout/hList1"/>
    <dgm:cxn modelId="{3E7D45D4-A6CE-4CFB-A205-B92692845E89}" type="presParOf" srcId="{AD8298EF-060D-4EE7-8E07-B1292966B9B8}" destId="{59060D4E-FDB3-4C3D-A4A6-33ED05465D7A}" srcOrd="1" destOrd="0" presId="urn:microsoft.com/office/officeart/2005/8/layout/hList1"/>
    <dgm:cxn modelId="{D0657789-92A6-4683-A675-4624492DA2CB}" type="presParOf" srcId="{A0E336F1-519C-467A-A62D-13EC70FAD37B}" destId="{56096757-9D1B-48FE-A5AC-D0D17AFBA814}" srcOrd="3" destOrd="0" presId="urn:microsoft.com/office/officeart/2005/8/layout/hList1"/>
    <dgm:cxn modelId="{A83F8F08-F7EE-464B-A1C4-EBBC54F3B4A6}" type="presParOf" srcId="{A0E336F1-519C-467A-A62D-13EC70FAD37B}" destId="{F9F8DA04-568A-4E7C-B877-03C3BA7EA876}" srcOrd="4" destOrd="0" presId="urn:microsoft.com/office/officeart/2005/8/layout/hList1"/>
    <dgm:cxn modelId="{F400E9AF-3AAF-41B4-84AD-470B1A2087C4}" type="presParOf" srcId="{F9F8DA04-568A-4E7C-B877-03C3BA7EA876}" destId="{5714DFE8-C345-48F6-8483-F889F14D918E}" srcOrd="0" destOrd="0" presId="urn:microsoft.com/office/officeart/2005/8/layout/hList1"/>
    <dgm:cxn modelId="{565E8E18-66BF-4BD2-AD59-4863F7B6DCC6}" type="presParOf" srcId="{F9F8DA04-568A-4E7C-B877-03C3BA7EA876}" destId="{45BBE2B7-7886-4334-B1C8-0EA4034442D7}" srcOrd="1" destOrd="0" presId="urn:microsoft.com/office/officeart/2005/8/layout/hList1"/>
    <dgm:cxn modelId="{694DB7B4-F7C4-4973-AC38-3FED79D9FF61}" type="presParOf" srcId="{A0E336F1-519C-467A-A62D-13EC70FAD37B}" destId="{AE54F050-4F9D-468F-BCE0-B9E9DF44AF54}" srcOrd="5" destOrd="0" presId="urn:microsoft.com/office/officeart/2005/8/layout/hList1"/>
    <dgm:cxn modelId="{23AEF908-9017-4BAF-B13B-A72ABF0EF638}" type="presParOf" srcId="{A0E336F1-519C-467A-A62D-13EC70FAD37B}" destId="{3F81519D-AC65-4702-A20F-89270F23CE88}" srcOrd="6" destOrd="0" presId="urn:microsoft.com/office/officeart/2005/8/layout/hList1"/>
    <dgm:cxn modelId="{8A30DBDC-25D1-435D-8E6E-4A9DBBB720FC}" type="presParOf" srcId="{3F81519D-AC65-4702-A20F-89270F23CE88}" destId="{9747DFBD-426E-49C9-B48F-3B645EFA58FB}" srcOrd="0" destOrd="0" presId="urn:microsoft.com/office/officeart/2005/8/layout/hList1"/>
    <dgm:cxn modelId="{8557EA99-D816-40B5-939B-31B410595FBC}" type="presParOf" srcId="{3F81519D-AC65-4702-A20F-89270F23CE88}" destId="{DD4FF735-2981-4310-A37E-40A53B85D19D}" srcOrd="1" destOrd="0" presId="urn:microsoft.com/office/officeart/2005/8/layout/hList1"/>
    <dgm:cxn modelId="{DB1048E7-42E6-4FEF-A761-8060FB7320E4}" type="presParOf" srcId="{A0E336F1-519C-467A-A62D-13EC70FAD37B}" destId="{E8A8CB47-ED58-4F4A-8B70-16469FA9CFF9}" srcOrd="7" destOrd="0" presId="urn:microsoft.com/office/officeart/2005/8/layout/hList1"/>
    <dgm:cxn modelId="{7BADDE80-88D2-4D2B-A421-D9AF34633508}" type="presParOf" srcId="{A0E336F1-519C-467A-A62D-13EC70FAD37B}" destId="{649F6C52-8EB0-4245-9C46-52CC4F3D9B2C}" srcOrd="8" destOrd="0" presId="urn:microsoft.com/office/officeart/2005/8/layout/hList1"/>
    <dgm:cxn modelId="{DB94B86A-571B-4E12-8ABF-B2C4291AEE76}" type="presParOf" srcId="{649F6C52-8EB0-4245-9C46-52CC4F3D9B2C}" destId="{A0B9F31C-6D10-4542-9AB9-9A82B06B7540}" srcOrd="0" destOrd="0" presId="urn:microsoft.com/office/officeart/2005/8/layout/hList1"/>
    <dgm:cxn modelId="{1BB46E50-25B5-47E4-B8E5-90117170C14B}" type="presParOf" srcId="{649F6C52-8EB0-4245-9C46-52CC4F3D9B2C}" destId="{522AB718-CB39-44B0-8FC7-AC242BF3B42E}" srcOrd="1" destOrd="0" presId="urn:microsoft.com/office/officeart/2005/8/layout/hList1"/>
    <dgm:cxn modelId="{82F6B261-C5EE-48CB-8146-312269201B6B}" type="presParOf" srcId="{A0E336F1-519C-467A-A62D-13EC70FAD37B}" destId="{9AB37B86-0F85-40C2-BA4E-E8842F448B51}" srcOrd="9" destOrd="0" presId="urn:microsoft.com/office/officeart/2005/8/layout/hList1"/>
    <dgm:cxn modelId="{FC1E4A71-429F-4EC8-B19E-461F5630C625}" type="presParOf" srcId="{A0E336F1-519C-467A-A62D-13EC70FAD37B}" destId="{3E214A59-DE40-49D8-ADE7-6D41D0A41E2C}" srcOrd="10" destOrd="0" presId="urn:microsoft.com/office/officeart/2005/8/layout/hList1"/>
    <dgm:cxn modelId="{1BD7F8E5-F6E0-49FA-A78E-BA56D06AD506}" type="presParOf" srcId="{3E214A59-DE40-49D8-ADE7-6D41D0A41E2C}" destId="{0720C194-999D-4899-82FF-2854DB48B93D}" srcOrd="0" destOrd="0" presId="urn:microsoft.com/office/officeart/2005/8/layout/hList1"/>
    <dgm:cxn modelId="{BCDB8127-EBB5-45FD-96E9-1F78B5556688}" type="presParOf" srcId="{3E214A59-DE40-49D8-ADE7-6D41D0A41E2C}" destId="{463B6333-FC82-4403-841F-F0E7DA1EEA4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7AF151-C5A9-49F7-993B-EEF386467635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10A12CD-5B4B-4C26-AC71-24A2ED2632E0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Equipment</a:t>
          </a:r>
          <a:r>
            <a:rPr lang="en-US" dirty="0"/>
            <a:t>:</a:t>
          </a:r>
        </a:p>
      </dgm:t>
    </dgm:pt>
    <dgm:pt modelId="{D4569479-5ABC-47EC-9273-13AA5A0992A0}" type="parTrans" cxnId="{EFDCE948-9CDC-4D08-80D6-C64A2E2BEB80}">
      <dgm:prSet/>
      <dgm:spPr/>
      <dgm:t>
        <a:bodyPr/>
        <a:lstStyle/>
        <a:p>
          <a:endParaRPr lang="en-US"/>
        </a:p>
      </dgm:t>
    </dgm:pt>
    <dgm:pt modelId="{64E520F1-C747-4B7E-A87E-03F526E1A933}" type="sibTrans" cxnId="{EFDCE948-9CDC-4D08-80D6-C64A2E2BEB80}">
      <dgm:prSet/>
      <dgm:spPr/>
      <dgm:t>
        <a:bodyPr/>
        <a:lstStyle/>
        <a:p>
          <a:endParaRPr lang="en-US"/>
        </a:p>
      </dgm:t>
    </dgm:pt>
    <dgm:pt modelId="{3DD55C48-BE7D-46E4-97DF-71231D86C977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Audits:</a:t>
          </a:r>
        </a:p>
      </dgm:t>
    </dgm:pt>
    <dgm:pt modelId="{11E9EABF-574F-4E1B-ABC9-D75C38D4DF62}" type="parTrans" cxnId="{E652C31A-437A-4509-88B8-471FF77AF371}">
      <dgm:prSet/>
      <dgm:spPr/>
      <dgm:t>
        <a:bodyPr/>
        <a:lstStyle/>
        <a:p>
          <a:endParaRPr lang="en-US"/>
        </a:p>
      </dgm:t>
    </dgm:pt>
    <dgm:pt modelId="{57C29F43-2382-465D-BDB9-58E21E08DE41}" type="sibTrans" cxnId="{E652C31A-437A-4509-88B8-471FF77AF371}">
      <dgm:prSet/>
      <dgm:spPr/>
      <dgm:t>
        <a:bodyPr/>
        <a:lstStyle/>
        <a:p>
          <a:endParaRPr lang="en-US"/>
        </a:p>
      </dgm:t>
    </dgm:pt>
    <dgm:pt modelId="{AD492003-996F-4795-BED8-C79A95FD0426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ERI GSHP replacement – .</a:t>
          </a:r>
          <a:endParaRPr lang="en-US" dirty="0"/>
        </a:p>
      </dgm:t>
    </dgm:pt>
    <dgm:pt modelId="{18D23FAE-E9FC-4AF0-838A-7FED2036AE1D}" type="parTrans" cxnId="{51FC80A6-1366-4F42-9AAC-B3414B63BD0F}">
      <dgm:prSet/>
      <dgm:spPr/>
      <dgm:t>
        <a:bodyPr/>
        <a:lstStyle/>
        <a:p>
          <a:endParaRPr lang="en-IE"/>
        </a:p>
      </dgm:t>
    </dgm:pt>
    <dgm:pt modelId="{17C3DBE1-EC45-4CCD-A8BA-031909A783EC}" type="sibTrans" cxnId="{51FC80A6-1366-4F42-9AAC-B3414B63BD0F}">
      <dgm:prSet/>
      <dgm:spPr/>
      <dgm:t>
        <a:bodyPr/>
        <a:lstStyle/>
        <a:p>
          <a:endParaRPr lang="en-IE"/>
        </a:p>
      </dgm:t>
    </dgm:pt>
    <dgm:pt modelId="{06A9C2B4-0765-4207-9B8F-EC339F40B62A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Appointment of Powertherm under EEOS to complete Technical Audits of SEU’s.</a:t>
          </a:r>
          <a:endParaRPr lang="en-US" dirty="0">
            <a:solidFill>
              <a:srgbClr val="FF0000"/>
            </a:solidFill>
          </a:endParaRPr>
        </a:p>
      </dgm:t>
    </dgm:pt>
    <dgm:pt modelId="{48BDE7F3-294C-47E5-9A2B-4D114E2FCD68}" type="parTrans" cxnId="{7319C0A6-D553-4411-90C2-AEF67A12525D}">
      <dgm:prSet/>
      <dgm:spPr/>
      <dgm:t>
        <a:bodyPr/>
        <a:lstStyle/>
        <a:p>
          <a:endParaRPr lang="en-IE"/>
        </a:p>
      </dgm:t>
    </dgm:pt>
    <dgm:pt modelId="{8906B9A5-DF2E-459E-ABE8-E5C4FF6828FA}" type="sibTrans" cxnId="{7319C0A6-D553-4411-90C2-AEF67A12525D}">
      <dgm:prSet/>
      <dgm:spPr/>
      <dgm:t>
        <a:bodyPr/>
        <a:lstStyle/>
        <a:p>
          <a:endParaRPr lang="en-IE"/>
        </a:p>
      </dgm:t>
    </dgm:pt>
    <dgm:pt modelId="{63B68603-42A5-4781-A6C4-D687FACB6342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 Controls / Metering:</a:t>
          </a:r>
        </a:p>
      </dgm:t>
    </dgm:pt>
    <dgm:pt modelId="{43773AB4-8FE2-4500-A97D-A17FD2AF5103}" type="parTrans" cxnId="{2008327E-5742-4645-BA49-E2FEC7718552}">
      <dgm:prSet/>
      <dgm:spPr/>
      <dgm:t>
        <a:bodyPr/>
        <a:lstStyle/>
        <a:p>
          <a:endParaRPr lang="en-IE"/>
        </a:p>
      </dgm:t>
    </dgm:pt>
    <dgm:pt modelId="{5DE14244-3385-4889-9F42-541266E5359F}" type="sibTrans" cxnId="{2008327E-5742-4645-BA49-E2FEC7718552}">
      <dgm:prSet/>
      <dgm:spPr/>
      <dgm:t>
        <a:bodyPr/>
        <a:lstStyle/>
        <a:p>
          <a:endParaRPr lang="en-IE"/>
        </a:p>
      </dgm:t>
    </dgm:pt>
    <dgm:pt modelId="{836BC4CC-BEA3-446C-A3E1-24C6F9D71320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Continue to </a:t>
          </a:r>
          <a:r>
            <a:rPr lang="en-US" dirty="0" err="1">
              <a:latin typeface="Calibri Light" panose="020F0302020204030204"/>
            </a:rPr>
            <a:t>optimise</a:t>
          </a:r>
          <a:r>
            <a:rPr lang="en-US" dirty="0">
              <a:latin typeface="Calibri Light" panose="020F0302020204030204"/>
            </a:rPr>
            <a:t> systems to run at 50-55 degrees.</a:t>
          </a:r>
        </a:p>
      </dgm:t>
    </dgm:pt>
    <dgm:pt modelId="{A854D515-AB51-4CD8-9191-E1E373691EDD}" type="parTrans" cxnId="{F967B518-3985-4332-9260-30A8C152C646}">
      <dgm:prSet/>
      <dgm:spPr/>
      <dgm:t>
        <a:bodyPr/>
        <a:lstStyle/>
        <a:p>
          <a:endParaRPr lang="en-IE"/>
        </a:p>
      </dgm:t>
    </dgm:pt>
    <dgm:pt modelId="{41189FE7-E372-4498-A6B2-BD9433650E4C}" type="sibTrans" cxnId="{F967B518-3985-4332-9260-30A8C152C646}">
      <dgm:prSet/>
      <dgm:spPr/>
      <dgm:t>
        <a:bodyPr/>
        <a:lstStyle/>
        <a:p>
          <a:endParaRPr lang="en-IE"/>
        </a:p>
      </dgm:t>
    </dgm:pt>
    <dgm:pt modelId="{D4B8429C-9D69-4909-981F-14E7A577F137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Glucksman / Boole BMS Tender.- </a:t>
          </a:r>
          <a:r>
            <a:rPr lang="en-US" dirty="0">
              <a:solidFill>
                <a:srgbClr val="FF0000"/>
              </a:solidFill>
              <a:latin typeface="Calibri Light" panose="020F0302020204030204"/>
            </a:rPr>
            <a:t>Gallery out to tender</a:t>
          </a:r>
        </a:p>
      </dgm:t>
    </dgm:pt>
    <dgm:pt modelId="{E3D9B4B6-C24B-4C6D-B9C0-59DC62FB26CC}" type="parTrans" cxnId="{920CE32E-86D7-4D2D-BCFE-C6F9D189A96C}">
      <dgm:prSet/>
      <dgm:spPr/>
      <dgm:t>
        <a:bodyPr/>
        <a:lstStyle/>
        <a:p>
          <a:endParaRPr lang="en-IE"/>
        </a:p>
      </dgm:t>
    </dgm:pt>
    <dgm:pt modelId="{75661143-0413-46D1-9A8E-C14BB7A60538}" type="sibTrans" cxnId="{920CE32E-86D7-4D2D-BCFE-C6F9D189A96C}">
      <dgm:prSet/>
      <dgm:spPr/>
      <dgm:t>
        <a:bodyPr/>
        <a:lstStyle/>
        <a:p>
          <a:endParaRPr lang="en-IE"/>
        </a:p>
      </dgm:t>
    </dgm:pt>
    <dgm:pt modelId="{C9C85460-EF63-47E9-B3AB-440CB5623FB6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Block A FSB BMS replacement.- </a:t>
          </a:r>
          <a:r>
            <a:rPr lang="en-US" dirty="0">
              <a:solidFill>
                <a:srgbClr val="FF0000"/>
              </a:solidFill>
              <a:latin typeface="Calibri Light" panose="020F0302020204030204"/>
            </a:rPr>
            <a:t>construction</a:t>
          </a:r>
        </a:p>
      </dgm:t>
    </dgm:pt>
    <dgm:pt modelId="{54F2040E-A617-4659-9A42-A4F576DE39D5}" type="parTrans" cxnId="{F21B4862-8700-4F52-A8FA-69ED321A2BDD}">
      <dgm:prSet/>
      <dgm:spPr/>
      <dgm:t>
        <a:bodyPr/>
        <a:lstStyle/>
        <a:p>
          <a:endParaRPr lang="en-IE"/>
        </a:p>
      </dgm:t>
    </dgm:pt>
    <dgm:pt modelId="{769DA18E-CDD2-42D1-A620-CC5777DCE4C2}" type="sibTrans" cxnId="{F21B4862-8700-4F52-A8FA-69ED321A2BDD}">
      <dgm:prSet/>
      <dgm:spPr/>
      <dgm:t>
        <a:bodyPr/>
        <a:lstStyle/>
        <a:p>
          <a:endParaRPr lang="en-IE"/>
        </a:p>
      </dgm:t>
    </dgm:pt>
    <dgm:pt modelId="{376F6D32-71F0-4756-8C2D-625528CCE6D8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ResourceKraft - Metering validation / platform expansion- </a:t>
          </a:r>
          <a:r>
            <a:rPr lang="en-US" dirty="0">
              <a:solidFill>
                <a:srgbClr val="FF0000"/>
              </a:solidFill>
              <a:latin typeface="Calibri Light" panose="020F0302020204030204"/>
            </a:rPr>
            <a:t>Steam meters validated. Adding Main Rest / St Vincents to RK.</a:t>
          </a:r>
        </a:p>
      </dgm:t>
    </dgm:pt>
    <dgm:pt modelId="{175B205C-5C10-4FFD-9A54-A213F549F489}" type="parTrans" cxnId="{8D76FEB5-1421-4FBD-A66F-AD5812E04FB1}">
      <dgm:prSet/>
      <dgm:spPr/>
      <dgm:t>
        <a:bodyPr/>
        <a:lstStyle/>
        <a:p>
          <a:endParaRPr lang="en-IE"/>
        </a:p>
      </dgm:t>
    </dgm:pt>
    <dgm:pt modelId="{ED58082A-6801-49F4-8A6B-25CE3A29DA8A}" type="sibTrans" cxnId="{8D76FEB5-1421-4FBD-A66F-AD5812E04FB1}">
      <dgm:prSet/>
      <dgm:spPr/>
      <dgm:t>
        <a:bodyPr/>
        <a:lstStyle/>
        <a:p>
          <a:endParaRPr lang="en-IE"/>
        </a:p>
      </dgm:t>
    </dgm:pt>
    <dgm:pt modelId="{853269EC-5AB3-4D9A-B91C-3BB517AE7D9E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Glucksman GSHP replacement- </a:t>
          </a:r>
          <a:r>
            <a:rPr lang="en-US" dirty="0">
              <a:solidFill>
                <a:srgbClr val="FF0000"/>
              </a:solidFill>
              <a:latin typeface="Calibri Light" panose="020F0302020204030204"/>
            </a:rPr>
            <a:t>Construction.</a:t>
          </a:r>
        </a:p>
      </dgm:t>
    </dgm:pt>
    <dgm:pt modelId="{22E7D4D9-E532-4D0C-9EE7-6548D3378DEC}" type="parTrans" cxnId="{B4C13655-ABFD-4842-963A-414DF5D34AF1}">
      <dgm:prSet/>
      <dgm:spPr/>
      <dgm:t>
        <a:bodyPr/>
        <a:lstStyle/>
        <a:p>
          <a:endParaRPr lang="en-IE"/>
        </a:p>
      </dgm:t>
    </dgm:pt>
    <dgm:pt modelId="{110BFBCB-60A1-4C45-93D6-D71547595BED}" type="sibTrans" cxnId="{B4C13655-ABFD-4842-963A-414DF5D34AF1}">
      <dgm:prSet/>
      <dgm:spPr/>
      <dgm:t>
        <a:bodyPr/>
        <a:lstStyle/>
        <a:p>
          <a:endParaRPr lang="en-IE"/>
        </a:p>
      </dgm:t>
    </dgm:pt>
    <dgm:pt modelId="{433B4675-2678-4181-B896-54C1DDDFEB68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 Block A Food Science replacement. -</a:t>
          </a:r>
          <a:r>
            <a:rPr lang="en-US" dirty="0">
              <a:solidFill>
                <a:srgbClr val="FF0000"/>
              </a:solidFill>
              <a:latin typeface="Calibri Light" panose="020F0302020204030204"/>
            </a:rPr>
            <a:t>Construction</a:t>
          </a:r>
        </a:p>
      </dgm:t>
    </dgm:pt>
    <dgm:pt modelId="{003B3F18-8B21-424E-AE36-69102389625C}" type="parTrans" cxnId="{F55CF8F1-1E0E-4A91-A8EC-867A0AA43234}">
      <dgm:prSet/>
      <dgm:spPr/>
      <dgm:t>
        <a:bodyPr/>
        <a:lstStyle/>
        <a:p>
          <a:endParaRPr lang="en-IE"/>
        </a:p>
      </dgm:t>
    </dgm:pt>
    <dgm:pt modelId="{201E1EA7-C5F2-411E-8CC0-04036C219CD0}" type="sibTrans" cxnId="{F55CF8F1-1E0E-4A91-A8EC-867A0AA43234}">
      <dgm:prSet/>
      <dgm:spPr/>
      <dgm:t>
        <a:bodyPr/>
        <a:lstStyle/>
        <a:p>
          <a:endParaRPr lang="en-IE"/>
        </a:p>
      </dgm:t>
    </dgm:pt>
    <dgm:pt modelId="{838E9872-23FA-414D-A905-F4B8FA6674AC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ORB ASHP completion.- </a:t>
          </a:r>
          <a:r>
            <a:rPr lang="en-US" dirty="0">
              <a:solidFill>
                <a:srgbClr val="FF0000"/>
              </a:solidFill>
              <a:latin typeface="Calibri Light" panose="020F0302020204030204"/>
            </a:rPr>
            <a:t>M&amp;V</a:t>
          </a:r>
        </a:p>
      </dgm:t>
    </dgm:pt>
    <dgm:pt modelId="{84FC9EEF-465A-4530-B683-489A1F6AB3C0}" type="parTrans" cxnId="{8BD6BEC3-4CA2-45C3-9590-06C6258BC626}">
      <dgm:prSet/>
      <dgm:spPr/>
      <dgm:t>
        <a:bodyPr/>
        <a:lstStyle/>
        <a:p>
          <a:endParaRPr lang="en-IE"/>
        </a:p>
      </dgm:t>
    </dgm:pt>
    <dgm:pt modelId="{F7DE88D5-28F2-4147-B8C7-16D93B91D343}" type="sibTrans" cxnId="{8BD6BEC3-4CA2-45C3-9590-06C6258BC626}">
      <dgm:prSet/>
      <dgm:spPr/>
      <dgm:t>
        <a:bodyPr/>
        <a:lstStyle/>
        <a:p>
          <a:endParaRPr lang="en-IE"/>
        </a:p>
      </dgm:t>
    </dgm:pt>
    <dgm:pt modelId="{08172D63-D680-4D35-AC41-2C4A2D525D10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Roadmap for </a:t>
          </a:r>
          <a:r>
            <a:rPr lang="en-US" dirty="0" err="1">
              <a:latin typeface="Calibri Light" panose="020F0302020204030204"/>
            </a:rPr>
            <a:t>decarbonisation</a:t>
          </a:r>
          <a:r>
            <a:rPr lang="en-US" dirty="0">
              <a:latin typeface="Calibri Light" panose="020F0302020204030204"/>
            </a:rPr>
            <a:t> of heating systems.</a:t>
          </a:r>
        </a:p>
      </dgm:t>
    </dgm:pt>
    <dgm:pt modelId="{E96A93F2-1185-4B5E-BEE6-AA82CEE1EA46}" type="parTrans" cxnId="{18AAAB15-A4E2-446D-A266-506A9A587D62}">
      <dgm:prSet/>
      <dgm:spPr/>
      <dgm:t>
        <a:bodyPr/>
        <a:lstStyle/>
        <a:p>
          <a:endParaRPr lang="en-IE"/>
        </a:p>
      </dgm:t>
    </dgm:pt>
    <dgm:pt modelId="{256F6CEB-60EB-4C80-A1C9-1BA055D0A506}" type="sibTrans" cxnId="{18AAAB15-A4E2-446D-A266-506A9A587D62}">
      <dgm:prSet/>
      <dgm:spPr/>
      <dgm:t>
        <a:bodyPr/>
        <a:lstStyle/>
        <a:p>
          <a:endParaRPr lang="en-IE"/>
        </a:p>
      </dgm:t>
    </dgm:pt>
    <dgm:pt modelId="{7D2F0A1E-8E2C-487B-8535-F885B19F16C9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Expand control platform to houses / other accounts</a:t>
          </a:r>
          <a:endParaRPr lang="en-US" dirty="0"/>
        </a:p>
      </dgm:t>
    </dgm:pt>
    <dgm:pt modelId="{5EDCBAF1-4FC5-4D89-A8EB-5852E9526A30}" type="parTrans" cxnId="{7B6C0D74-DA13-46E5-AA2A-90F18F3C3CB6}">
      <dgm:prSet/>
      <dgm:spPr/>
      <dgm:t>
        <a:bodyPr/>
        <a:lstStyle/>
        <a:p>
          <a:endParaRPr lang="en-IE"/>
        </a:p>
      </dgm:t>
    </dgm:pt>
    <dgm:pt modelId="{50360071-AB83-4E3C-A19C-06A49119B3A9}" type="sibTrans" cxnId="{7B6C0D74-DA13-46E5-AA2A-90F18F3C3CB6}">
      <dgm:prSet/>
      <dgm:spPr/>
      <dgm:t>
        <a:bodyPr/>
        <a:lstStyle/>
        <a:p>
          <a:endParaRPr lang="en-IE"/>
        </a:p>
      </dgm:t>
    </dgm:pt>
    <dgm:pt modelId="{FDDD6A2E-4C80-4497-879B-2F000AFB30E8}">
      <dgm:prSet phldr="0"/>
      <dgm:spPr/>
      <dgm:t>
        <a:bodyPr/>
        <a:lstStyle/>
        <a:p>
          <a:endParaRPr lang="en-US" dirty="0">
            <a:latin typeface="Calibri Light" panose="020F0302020204030204"/>
          </a:endParaRPr>
        </a:p>
      </dgm:t>
    </dgm:pt>
    <dgm:pt modelId="{4BCAC881-ED82-41EF-9E97-D334789D743D}" type="parTrans" cxnId="{B5831500-8DA7-495A-8E81-C29AB20A5C25}">
      <dgm:prSet/>
      <dgm:spPr/>
      <dgm:t>
        <a:bodyPr/>
        <a:lstStyle/>
        <a:p>
          <a:endParaRPr lang="en-IE"/>
        </a:p>
      </dgm:t>
    </dgm:pt>
    <dgm:pt modelId="{F5FD8D61-1642-430C-8B0E-7AA1A0F51933}" type="sibTrans" cxnId="{B5831500-8DA7-495A-8E81-C29AB20A5C25}">
      <dgm:prSet/>
      <dgm:spPr/>
      <dgm:t>
        <a:bodyPr/>
        <a:lstStyle/>
        <a:p>
          <a:endParaRPr lang="en-IE"/>
        </a:p>
      </dgm:t>
    </dgm:pt>
    <dgm:pt modelId="{5B3EF3B8-D99B-4974-BC2D-4B3832865185}">
      <dgm:prSet phldr="0"/>
      <dgm:spPr/>
      <dgm:t>
        <a:bodyPr/>
        <a:lstStyle/>
        <a:p>
          <a:endParaRPr lang="en-US" dirty="0">
            <a:latin typeface="Calibri Light" panose="020F0302020204030204"/>
          </a:endParaRPr>
        </a:p>
      </dgm:t>
    </dgm:pt>
    <dgm:pt modelId="{F478836F-4E26-4FE0-B22A-80BD76E36D7E}" type="parTrans" cxnId="{B288242D-0D2B-4F7F-9C3F-710E8C1195A8}">
      <dgm:prSet/>
      <dgm:spPr/>
      <dgm:t>
        <a:bodyPr/>
        <a:lstStyle/>
        <a:p>
          <a:endParaRPr lang="en-IE"/>
        </a:p>
      </dgm:t>
    </dgm:pt>
    <dgm:pt modelId="{33DACA36-AAA4-4D35-B67D-4F40827DD824}" type="sibTrans" cxnId="{B288242D-0D2B-4F7F-9C3F-710E8C1195A8}">
      <dgm:prSet/>
      <dgm:spPr/>
      <dgm:t>
        <a:bodyPr/>
        <a:lstStyle/>
        <a:p>
          <a:endParaRPr lang="en-IE"/>
        </a:p>
      </dgm:t>
    </dgm:pt>
    <dgm:pt modelId="{F614787B-18F0-4E0A-A3C7-58A61B210C05}">
      <dgm:prSet phldr="0"/>
      <dgm:spPr/>
      <dgm:t>
        <a:bodyPr/>
        <a:lstStyle/>
        <a:p>
          <a:endParaRPr lang="en-US" dirty="0">
            <a:latin typeface="Calibri Light" panose="020F0302020204030204"/>
          </a:endParaRPr>
        </a:p>
      </dgm:t>
    </dgm:pt>
    <dgm:pt modelId="{4445538F-42F6-444A-B348-A84BF9AE7372}" type="parTrans" cxnId="{A60A25B5-F2F4-497A-9317-EB708D427834}">
      <dgm:prSet/>
      <dgm:spPr/>
      <dgm:t>
        <a:bodyPr/>
        <a:lstStyle/>
        <a:p>
          <a:endParaRPr lang="en-IE"/>
        </a:p>
      </dgm:t>
    </dgm:pt>
    <dgm:pt modelId="{31EB58D0-4BAD-47D6-B4BC-7A210C114F3D}" type="sibTrans" cxnId="{A60A25B5-F2F4-497A-9317-EB708D427834}">
      <dgm:prSet/>
      <dgm:spPr/>
      <dgm:t>
        <a:bodyPr/>
        <a:lstStyle/>
        <a:p>
          <a:endParaRPr lang="en-IE"/>
        </a:p>
      </dgm:t>
    </dgm:pt>
    <dgm:pt modelId="{52CD711A-2D1D-488A-BEAD-1604B1B768C3}">
      <dgm:prSet/>
      <dgm:spPr/>
      <dgm:t>
        <a:bodyPr/>
        <a:lstStyle/>
        <a:p>
          <a:r>
            <a:rPr lang="en-IE" dirty="0"/>
            <a:t>Projects</a:t>
          </a:r>
        </a:p>
      </dgm:t>
    </dgm:pt>
    <dgm:pt modelId="{28BCA57F-E10F-4DF8-B15C-C738470179EB}" type="parTrans" cxnId="{06886B94-0926-4727-95BF-7EDFA6B945F9}">
      <dgm:prSet/>
      <dgm:spPr/>
      <dgm:t>
        <a:bodyPr/>
        <a:lstStyle/>
        <a:p>
          <a:endParaRPr lang="en-IE"/>
        </a:p>
      </dgm:t>
    </dgm:pt>
    <dgm:pt modelId="{786B4A70-9CA4-47ED-A72E-824B80FDD505}" type="sibTrans" cxnId="{06886B94-0926-4727-95BF-7EDFA6B945F9}">
      <dgm:prSet/>
      <dgm:spPr/>
      <dgm:t>
        <a:bodyPr/>
        <a:lstStyle/>
        <a:p>
          <a:endParaRPr lang="en-IE"/>
        </a:p>
      </dgm:t>
    </dgm:pt>
    <dgm:pt modelId="{76548555-9EF2-4D85-9D26-AE2486A87189}">
      <dgm:prSet/>
      <dgm:spPr/>
      <dgm:t>
        <a:bodyPr/>
        <a:lstStyle/>
        <a:p>
          <a:r>
            <a:rPr lang="en-IE" dirty="0"/>
            <a:t>New – Boole Heat Recovery Project.</a:t>
          </a:r>
        </a:p>
      </dgm:t>
    </dgm:pt>
    <dgm:pt modelId="{61D0BF4D-0F08-47A6-BCA6-70E46CB474B1}" type="parTrans" cxnId="{3D35F661-460A-4094-9EBF-9B3F147E3103}">
      <dgm:prSet/>
      <dgm:spPr/>
      <dgm:t>
        <a:bodyPr/>
        <a:lstStyle/>
        <a:p>
          <a:endParaRPr lang="en-IE"/>
        </a:p>
      </dgm:t>
    </dgm:pt>
    <dgm:pt modelId="{854E706A-E05D-48C7-A8C9-C17A269E8A4C}" type="sibTrans" cxnId="{3D35F661-460A-4094-9EBF-9B3F147E3103}">
      <dgm:prSet/>
      <dgm:spPr/>
      <dgm:t>
        <a:bodyPr/>
        <a:lstStyle/>
        <a:p>
          <a:endParaRPr lang="en-IE"/>
        </a:p>
      </dgm:t>
    </dgm:pt>
    <dgm:pt modelId="{35BAAAF8-F0A9-4D67-9E12-E2A70ADB3BBF}">
      <dgm:prSet/>
      <dgm:spPr/>
      <dgm:t>
        <a:bodyPr/>
        <a:lstStyle/>
        <a:p>
          <a:r>
            <a:rPr lang="en-IE" dirty="0"/>
            <a:t>House electrification – new.</a:t>
          </a:r>
        </a:p>
      </dgm:t>
    </dgm:pt>
    <dgm:pt modelId="{3A194FB5-A45B-4342-A5FB-E8A90BF68DF5}" type="parTrans" cxnId="{8F09A326-D691-4266-A6FA-BB608FB0F1BA}">
      <dgm:prSet/>
      <dgm:spPr/>
      <dgm:t>
        <a:bodyPr/>
        <a:lstStyle/>
        <a:p>
          <a:endParaRPr lang="en-IE"/>
        </a:p>
      </dgm:t>
    </dgm:pt>
    <dgm:pt modelId="{2E54705B-449C-41E7-927E-D8F992BF2749}" type="sibTrans" cxnId="{8F09A326-D691-4266-A6FA-BB608FB0F1BA}">
      <dgm:prSet/>
      <dgm:spPr/>
      <dgm:t>
        <a:bodyPr/>
        <a:lstStyle/>
        <a:p>
          <a:endParaRPr lang="en-IE"/>
        </a:p>
      </dgm:t>
    </dgm:pt>
    <dgm:pt modelId="{BC9D1979-72A3-4BD2-9422-A83645D513CC}">
      <dgm:prSet/>
      <dgm:spPr/>
      <dgm:t>
        <a:bodyPr/>
        <a:lstStyle/>
        <a:p>
          <a:endParaRPr lang="en-IE" dirty="0"/>
        </a:p>
      </dgm:t>
    </dgm:pt>
    <dgm:pt modelId="{3A6648C2-AE5D-4D2F-B312-67B4AE2EC5B2}" type="parTrans" cxnId="{7EFEF0C7-0AE5-4BD9-A4A0-C886BEC6552D}">
      <dgm:prSet/>
      <dgm:spPr/>
      <dgm:t>
        <a:bodyPr/>
        <a:lstStyle/>
        <a:p>
          <a:endParaRPr lang="en-IE"/>
        </a:p>
      </dgm:t>
    </dgm:pt>
    <dgm:pt modelId="{7DEDB60F-C41D-485A-97A6-81C865B85F10}" type="sibTrans" cxnId="{7EFEF0C7-0AE5-4BD9-A4A0-C886BEC6552D}">
      <dgm:prSet/>
      <dgm:spPr/>
      <dgm:t>
        <a:bodyPr/>
        <a:lstStyle/>
        <a:p>
          <a:endParaRPr lang="en-IE"/>
        </a:p>
      </dgm:t>
    </dgm:pt>
    <dgm:pt modelId="{C737B7BE-2CC6-4770-B46C-F09763729458}">
      <dgm:prSet phldr="0"/>
      <dgm:spPr/>
      <dgm:t>
        <a:bodyPr/>
        <a:lstStyle/>
        <a:p>
          <a:pPr rtl="0"/>
          <a:r>
            <a:rPr lang="en-US" dirty="0">
              <a:solidFill>
                <a:srgbClr val="FF0000"/>
              </a:solidFill>
              <a:latin typeface="Calibri Light" panose="020F0302020204030204"/>
            </a:rPr>
            <a:t>New – BHSC Frost stat logic </a:t>
          </a:r>
        </a:p>
      </dgm:t>
    </dgm:pt>
    <dgm:pt modelId="{0436DEA6-BF00-4258-871A-9ECA56461416}" type="parTrans" cxnId="{E70704A1-F0B9-4212-B7BA-775489553570}">
      <dgm:prSet/>
      <dgm:spPr/>
      <dgm:t>
        <a:bodyPr/>
        <a:lstStyle/>
        <a:p>
          <a:endParaRPr lang="en-IE"/>
        </a:p>
      </dgm:t>
    </dgm:pt>
    <dgm:pt modelId="{3F39E05A-E097-429C-9334-031509DF9154}" type="sibTrans" cxnId="{E70704A1-F0B9-4212-B7BA-775489553570}">
      <dgm:prSet/>
      <dgm:spPr/>
      <dgm:t>
        <a:bodyPr/>
        <a:lstStyle/>
        <a:p>
          <a:endParaRPr lang="en-IE"/>
        </a:p>
      </dgm:t>
    </dgm:pt>
    <dgm:pt modelId="{A0E336F1-519C-467A-A62D-13EC70FAD37B}" type="pres">
      <dgm:prSet presAssocID="{3B7AF151-C5A9-49F7-993B-EEF3864676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236545-15B2-4038-A36C-B16654CDBF16}" type="pres">
      <dgm:prSet presAssocID="{D10A12CD-5B4B-4C26-AC71-24A2ED2632E0}" presName="composite" presStyleCnt="0"/>
      <dgm:spPr/>
    </dgm:pt>
    <dgm:pt modelId="{A4271E56-FA5C-49CA-A2FC-871FD44CC013}" type="pres">
      <dgm:prSet presAssocID="{D10A12CD-5B4B-4C26-AC71-24A2ED2632E0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24321-04A3-468F-89F0-ABDCCA60BC54}" type="pres">
      <dgm:prSet presAssocID="{D10A12CD-5B4B-4C26-AC71-24A2ED2632E0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16FB78-165D-46C2-980C-CFB2CABEFC47}" type="pres">
      <dgm:prSet presAssocID="{64E520F1-C747-4B7E-A87E-03F526E1A933}" presName="space" presStyleCnt="0"/>
      <dgm:spPr/>
    </dgm:pt>
    <dgm:pt modelId="{F9F8DA04-568A-4E7C-B877-03C3BA7EA876}" type="pres">
      <dgm:prSet presAssocID="{3DD55C48-BE7D-46E4-97DF-71231D86C977}" presName="composite" presStyleCnt="0"/>
      <dgm:spPr/>
    </dgm:pt>
    <dgm:pt modelId="{5714DFE8-C345-48F6-8483-F889F14D918E}" type="pres">
      <dgm:prSet presAssocID="{3DD55C48-BE7D-46E4-97DF-71231D86C977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BE2B7-7886-4334-B1C8-0EA4034442D7}" type="pres">
      <dgm:prSet presAssocID="{3DD55C48-BE7D-46E4-97DF-71231D86C977}" presName="desTx" presStyleLbl="alignAccFollowNode1" presStyleIdx="1" presStyleCnt="4" custLinFactNeighborX="-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4F050-4F9D-468F-BCE0-B9E9DF44AF54}" type="pres">
      <dgm:prSet presAssocID="{57C29F43-2382-465D-BDB9-58E21E08DE41}" presName="space" presStyleCnt="0"/>
      <dgm:spPr/>
    </dgm:pt>
    <dgm:pt modelId="{3F81519D-AC65-4702-A20F-89270F23CE88}" type="pres">
      <dgm:prSet presAssocID="{63B68603-42A5-4781-A6C4-D687FACB6342}" presName="composite" presStyleCnt="0"/>
      <dgm:spPr/>
    </dgm:pt>
    <dgm:pt modelId="{9747DFBD-426E-49C9-B48F-3B645EFA58FB}" type="pres">
      <dgm:prSet presAssocID="{63B68603-42A5-4781-A6C4-D687FACB6342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FF735-2981-4310-A37E-40A53B85D19D}" type="pres">
      <dgm:prSet presAssocID="{63B68603-42A5-4781-A6C4-D687FACB6342}" presName="desTx" presStyleLbl="alignAccFollowNode1" presStyleIdx="2" presStyleCnt="4" custLinFactNeighborX="-727" custLinFactNeighborY="-2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2EEDA-230D-42FC-A108-4634AACBE110}" type="pres">
      <dgm:prSet presAssocID="{5DE14244-3385-4889-9F42-541266E5359F}" presName="space" presStyleCnt="0"/>
      <dgm:spPr/>
    </dgm:pt>
    <dgm:pt modelId="{A6DF4C02-5121-436A-9F4F-ACEA36248D6B}" type="pres">
      <dgm:prSet presAssocID="{52CD711A-2D1D-488A-BEAD-1604B1B768C3}" presName="composite" presStyleCnt="0"/>
      <dgm:spPr/>
    </dgm:pt>
    <dgm:pt modelId="{6E466585-C6B7-4F6D-9E98-518768E63AD9}" type="pres">
      <dgm:prSet presAssocID="{52CD711A-2D1D-488A-BEAD-1604B1B768C3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E64B8-8D80-4EBF-8895-C046025F11E1}" type="pres">
      <dgm:prSet presAssocID="{52CD711A-2D1D-488A-BEAD-1604B1B768C3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886B94-0926-4727-95BF-7EDFA6B945F9}" srcId="{3B7AF151-C5A9-49F7-993B-EEF386467635}" destId="{52CD711A-2D1D-488A-BEAD-1604B1B768C3}" srcOrd="3" destOrd="0" parTransId="{28BCA57F-E10F-4DF8-B15C-C738470179EB}" sibTransId="{786B4A70-9CA4-47ED-A72E-824B80FDD505}"/>
    <dgm:cxn modelId="{1A4B3DB0-26EC-4FE8-B84C-27768B58492B}" type="presOf" srcId="{06A9C2B4-0765-4207-9B8F-EC339F40B62A}" destId="{45BBE2B7-7886-4334-B1C8-0EA4034442D7}" srcOrd="0" destOrd="0" presId="urn:microsoft.com/office/officeart/2005/8/layout/hList1"/>
    <dgm:cxn modelId="{F21B4862-8700-4F52-A8FA-69ED321A2BDD}" srcId="{63B68603-42A5-4781-A6C4-D687FACB6342}" destId="{C9C85460-EF63-47E9-B3AB-440CB5623FB6}" srcOrd="3" destOrd="0" parTransId="{54F2040E-A617-4659-9A42-A4F576DE39D5}" sibTransId="{769DA18E-CDD2-42D1-A620-CC5777DCE4C2}"/>
    <dgm:cxn modelId="{E70704A1-F0B9-4212-B7BA-775489553570}" srcId="{63B68603-42A5-4781-A6C4-D687FACB6342}" destId="{C737B7BE-2CC6-4770-B46C-F09763729458}" srcOrd="5" destOrd="0" parTransId="{0436DEA6-BF00-4258-871A-9ECA56461416}" sibTransId="{3F39E05A-E097-429C-9334-031509DF9154}"/>
    <dgm:cxn modelId="{51FC80A6-1366-4F42-9AAC-B3414B63BD0F}" srcId="{D10A12CD-5B4B-4C26-AC71-24A2ED2632E0}" destId="{AD492003-996F-4795-BED8-C79A95FD0426}" srcOrd="0" destOrd="0" parTransId="{18D23FAE-E9FC-4AF0-838A-7FED2036AE1D}" sibTransId="{17C3DBE1-EC45-4CCD-A8BA-031909A783EC}"/>
    <dgm:cxn modelId="{C4DB5358-0AD8-4AE0-832E-E2F9C396F08A}" type="presOf" srcId="{3B7AF151-C5A9-49F7-993B-EEF386467635}" destId="{A0E336F1-519C-467A-A62D-13EC70FAD37B}" srcOrd="0" destOrd="0" presId="urn:microsoft.com/office/officeart/2005/8/layout/hList1"/>
    <dgm:cxn modelId="{B4C13655-ABFD-4842-963A-414DF5D34AF1}" srcId="{D10A12CD-5B4B-4C26-AC71-24A2ED2632E0}" destId="{853269EC-5AB3-4D9A-B91C-3BB517AE7D9E}" srcOrd="2" destOrd="0" parTransId="{22E7D4D9-E532-4D0C-9EE7-6548D3378DEC}" sibTransId="{110BFBCB-60A1-4C45-93D6-D71547595BED}"/>
    <dgm:cxn modelId="{920CE32E-86D7-4D2D-BCFE-C6F9D189A96C}" srcId="{63B68603-42A5-4781-A6C4-D687FACB6342}" destId="{D4B8429C-9D69-4909-981F-14E7A577F137}" srcOrd="2" destOrd="0" parTransId="{E3D9B4B6-C24B-4C6D-B9C0-59DC62FB26CC}" sibTransId="{75661143-0413-46D1-9A8E-C14BB7A60538}"/>
    <dgm:cxn modelId="{7319C0A6-D553-4411-90C2-AEF67A12525D}" srcId="{3DD55C48-BE7D-46E4-97DF-71231D86C977}" destId="{06A9C2B4-0765-4207-9B8F-EC339F40B62A}" srcOrd="0" destOrd="0" parTransId="{48BDE7F3-294C-47E5-9A2B-4D114E2FCD68}" sibTransId="{8906B9A5-DF2E-459E-ABE8-E5C4FF6828FA}"/>
    <dgm:cxn modelId="{B288242D-0D2B-4F7F-9C3F-710E8C1195A8}" srcId="{D10A12CD-5B4B-4C26-AC71-24A2ED2632E0}" destId="{5B3EF3B8-D99B-4974-BC2D-4B3832865185}" srcOrd="3" destOrd="0" parTransId="{F478836F-4E26-4FE0-B22A-80BD76E36D7E}" sibTransId="{33DACA36-AAA4-4D35-B67D-4F40827DD824}"/>
    <dgm:cxn modelId="{E652C31A-437A-4509-88B8-471FF77AF371}" srcId="{3B7AF151-C5A9-49F7-993B-EEF386467635}" destId="{3DD55C48-BE7D-46E4-97DF-71231D86C977}" srcOrd="1" destOrd="0" parTransId="{11E9EABF-574F-4E1B-ABC9-D75C38D4DF62}" sibTransId="{57C29F43-2382-465D-BDB9-58E21E08DE41}"/>
    <dgm:cxn modelId="{2BA97F01-C246-4814-BD3D-89C66D7438D0}" type="presOf" srcId="{D10A12CD-5B4B-4C26-AC71-24A2ED2632E0}" destId="{A4271E56-FA5C-49CA-A2FC-871FD44CC013}" srcOrd="0" destOrd="0" presId="urn:microsoft.com/office/officeart/2005/8/layout/hList1"/>
    <dgm:cxn modelId="{105D4E67-2670-428E-8F27-691D8050F64B}" type="presOf" srcId="{7D2F0A1E-8E2C-487B-8535-F885B19F16C9}" destId="{DD4FF735-2981-4310-A37E-40A53B85D19D}" srcOrd="0" destOrd="1" presId="urn:microsoft.com/office/officeart/2005/8/layout/hList1"/>
    <dgm:cxn modelId="{1B9946F2-2E0E-4A8C-86B3-ACAE914D0CDA}" type="presOf" srcId="{836BC4CC-BEA3-446C-A3E1-24C6F9D71320}" destId="{DD4FF735-2981-4310-A37E-40A53B85D19D}" srcOrd="0" destOrd="0" presId="urn:microsoft.com/office/officeart/2005/8/layout/hList1"/>
    <dgm:cxn modelId="{E2C26F09-3AA1-4E1F-BBBD-1AB9F2FA1613}" type="presOf" srcId="{C9C85460-EF63-47E9-B3AB-440CB5623FB6}" destId="{DD4FF735-2981-4310-A37E-40A53B85D19D}" srcOrd="0" destOrd="3" presId="urn:microsoft.com/office/officeart/2005/8/layout/hList1"/>
    <dgm:cxn modelId="{49108B85-3CCE-4E17-952F-5DECD0FAD644}" type="presOf" srcId="{853269EC-5AB3-4D9A-B91C-3BB517AE7D9E}" destId="{9B724321-04A3-468F-89F0-ABDCCA60BC54}" srcOrd="0" destOrd="2" presId="urn:microsoft.com/office/officeart/2005/8/layout/hList1"/>
    <dgm:cxn modelId="{A661B6D6-C81E-499E-B6A0-F834A3BBCCB6}" type="presOf" srcId="{63B68603-42A5-4781-A6C4-D687FACB6342}" destId="{9747DFBD-426E-49C9-B48F-3B645EFA58FB}" srcOrd="0" destOrd="0" presId="urn:microsoft.com/office/officeart/2005/8/layout/hList1"/>
    <dgm:cxn modelId="{7B6C0D74-DA13-46E5-AA2A-90F18F3C3CB6}" srcId="{63B68603-42A5-4781-A6C4-D687FACB6342}" destId="{7D2F0A1E-8E2C-487B-8535-F885B19F16C9}" srcOrd="1" destOrd="0" parTransId="{5EDCBAF1-4FC5-4D89-A8EB-5852E9526A30}" sibTransId="{50360071-AB83-4E3C-A19C-06A49119B3A9}"/>
    <dgm:cxn modelId="{21EFA658-4170-4DA8-B0A0-D5B8151D9ABE}" type="presOf" srcId="{F614787B-18F0-4E0A-A3C7-58A61B210C05}" destId="{9B724321-04A3-468F-89F0-ABDCCA60BC54}" srcOrd="0" destOrd="5" presId="urn:microsoft.com/office/officeart/2005/8/layout/hList1"/>
    <dgm:cxn modelId="{96266EE0-60FF-4978-A205-65D3C4B66286}" type="presOf" srcId="{3DD55C48-BE7D-46E4-97DF-71231D86C977}" destId="{5714DFE8-C345-48F6-8483-F889F14D918E}" srcOrd="0" destOrd="0" presId="urn:microsoft.com/office/officeart/2005/8/layout/hList1"/>
    <dgm:cxn modelId="{F967B518-3985-4332-9260-30A8C152C646}" srcId="{63B68603-42A5-4781-A6C4-D687FACB6342}" destId="{836BC4CC-BEA3-446C-A3E1-24C6F9D71320}" srcOrd="0" destOrd="0" parTransId="{A854D515-AB51-4CD8-9191-E1E373691EDD}" sibTransId="{41189FE7-E372-4498-A6B2-BD9433650E4C}"/>
    <dgm:cxn modelId="{AA75395C-FE59-4BED-B16E-7A6531E443BC}" type="presOf" srcId="{5B3EF3B8-D99B-4974-BC2D-4B3832865185}" destId="{9B724321-04A3-468F-89F0-ABDCCA60BC54}" srcOrd="0" destOrd="3" presId="urn:microsoft.com/office/officeart/2005/8/layout/hList1"/>
    <dgm:cxn modelId="{8BD6BEC3-4CA2-45C3-9590-06C6258BC626}" srcId="{D10A12CD-5B4B-4C26-AC71-24A2ED2632E0}" destId="{838E9872-23FA-414D-A905-F4B8FA6674AC}" srcOrd="6" destOrd="0" parTransId="{84FC9EEF-465A-4530-B683-489A1F6AB3C0}" sibTransId="{F7DE88D5-28F2-4147-B8C7-16D93B91D343}"/>
    <dgm:cxn modelId="{F652FB9D-2544-44D9-B4A9-DF534C11A331}" type="presOf" srcId="{52CD711A-2D1D-488A-BEAD-1604B1B768C3}" destId="{6E466585-C6B7-4F6D-9E98-518768E63AD9}" srcOrd="0" destOrd="0" presId="urn:microsoft.com/office/officeart/2005/8/layout/hList1"/>
    <dgm:cxn modelId="{8F09A326-D691-4266-A6FA-BB608FB0F1BA}" srcId="{52CD711A-2D1D-488A-BEAD-1604B1B768C3}" destId="{35BAAAF8-F0A9-4D67-9E12-E2A70ADB3BBF}" srcOrd="2" destOrd="0" parTransId="{3A194FB5-A45B-4342-A5FB-E8A90BF68DF5}" sibTransId="{2E54705B-449C-41E7-927E-D8F992BF2749}"/>
    <dgm:cxn modelId="{A60A25B5-F2F4-497A-9317-EB708D427834}" srcId="{D10A12CD-5B4B-4C26-AC71-24A2ED2632E0}" destId="{F614787B-18F0-4E0A-A3C7-58A61B210C05}" srcOrd="5" destOrd="0" parTransId="{4445538F-42F6-444A-B348-A84BF9AE7372}" sibTransId="{31EB58D0-4BAD-47D6-B4BC-7A210C114F3D}"/>
    <dgm:cxn modelId="{F7912FBA-7847-4C33-8883-296BEF797A16}" type="presOf" srcId="{838E9872-23FA-414D-A905-F4B8FA6674AC}" destId="{9B724321-04A3-468F-89F0-ABDCCA60BC54}" srcOrd="0" destOrd="6" presId="urn:microsoft.com/office/officeart/2005/8/layout/hList1"/>
    <dgm:cxn modelId="{D296E913-2B4E-44DE-8BEC-448B5732F961}" type="presOf" srcId="{76548555-9EF2-4D85-9D26-AE2486A87189}" destId="{14DE64B8-8D80-4EBF-8895-C046025F11E1}" srcOrd="0" destOrd="0" presId="urn:microsoft.com/office/officeart/2005/8/layout/hList1"/>
    <dgm:cxn modelId="{2008327E-5742-4645-BA49-E2FEC7718552}" srcId="{3B7AF151-C5A9-49F7-993B-EEF386467635}" destId="{63B68603-42A5-4781-A6C4-D687FACB6342}" srcOrd="2" destOrd="0" parTransId="{43773AB4-8FE2-4500-A97D-A17FD2AF5103}" sibTransId="{5DE14244-3385-4889-9F42-541266E5359F}"/>
    <dgm:cxn modelId="{2AE341EE-8B54-4552-92F0-760F607AC712}" type="presOf" srcId="{FDDD6A2E-4C80-4497-879B-2F000AFB30E8}" destId="{9B724321-04A3-468F-89F0-ABDCCA60BC54}" srcOrd="0" destOrd="1" presId="urn:microsoft.com/office/officeart/2005/8/layout/hList1"/>
    <dgm:cxn modelId="{B5831500-8DA7-495A-8E81-C29AB20A5C25}" srcId="{D10A12CD-5B4B-4C26-AC71-24A2ED2632E0}" destId="{FDDD6A2E-4C80-4497-879B-2F000AFB30E8}" srcOrd="1" destOrd="0" parTransId="{4BCAC881-ED82-41EF-9E97-D334789D743D}" sibTransId="{F5FD8D61-1642-430C-8B0E-7AA1A0F51933}"/>
    <dgm:cxn modelId="{7EFEF0C7-0AE5-4BD9-A4A0-C886BEC6552D}" srcId="{52CD711A-2D1D-488A-BEAD-1604B1B768C3}" destId="{BC9D1979-72A3-4BD2-9422-A83645D513CC}" srcOrd="1" destOrd="0" parTransId="{3A6648C2-AE5D-4D2F-B312-67B4AE2EC5B2}" sibTransId="{7DEDB60F-C41D-485A-97A6-81C865B85F10}"/>
    <dgm:cxn modelId="{8D76FEB5-1421-4FBD-A66F-AD5812E04FB1}" srcId="{63B68603-42A5-4781-A6C4-D687FACB6342}" destId="{376F6D32-71F0-4756-8C2D-625528CCE6D8}" srcOrd="4" destOrd="0" parTransId="{175B205C-5C10-4FFD-9A54-A213F549F489}" sibTransId="{ED58082A-6801-49F4-8A6B-25CE3A29DA8A}"/>
    <dgm:cxn modelId="{F55CF8F1-1E0E-4A91-A8EC-867A0AA43234}" srcId="{D10A12CD-5B4B-4C26-AC71-24A2ED2632E0}" destId="{433B4675-2678-4181-B896-54C1DDDFEB68}" srcOrd="4" destOrd="0" parTransId="{003B3F18-8B21-424E-AE36-69102389625C}" sibTransId="{201E1EA7-C5F2-411E-8CC0-04036C219CD0}"/>
    <dgm:cxn modelId="{A21B076B-B40E-4092-9ABA-0CEF25590F46}" type="presOf" srcId="{BC9D1979-72A3-4BD2-9422-A83645D513CC}" destId="{14DE64B8-8D80-4EBF-8895-C046025F11E1}" srcOrd="0" destOrd="1" presId="urn:microsoft.com/office/officeart/2005/8/layout/hList1"/>
    <dgm:cxn modelId="{02C6B2C3-7F60-49BA-AB95-06E602ADA922}" type="presOf" srcId="{35BAAAF8-F0A9-4D67-9E12-E2A70ADB3BBF}" destId="{14DE64B8-8D80-4EBF-8895-C046025F11E1}" srcOrd="0" destOrd="2" presId="urn:microsoft.com/office/officeart/2005/8/layout/hList1"/>
    <dgm:cxn modelId="{C91335DC-2507-4F63-8F66-79BE4214A317}" type="presOf" srcId="{C737B7BE-2CC6-4770-B46C-F09763729458}" destId="{DD4FF735-2981-4310-A37E-40A53B85D19D}" srcOrd="0" destOrd="5" presId="urn:microsoft.com/office/officeart/2005/8/layout/hList1"/>
    <dgm:cxn modelId="{3D35F661-460A-4094-9EBF-9B3F147E3103}" srcId="{52CD711A-2D1D-488A-BEAD-1604B1B768C3}" destId="{76548555-9EF2-4D85-9D26-AE2486A87189}" srcOrd="0" destOrd="0" parTransId="{61D0BF4D-0F08-47A6-BCA6-70E46CB474B1}" sibTransId="{854E706A-E05D-48C7-A8C9-C17A269E8A4C}"/>
    <dgm:cxn modelId="{FD725916-0FAD-4DE1-A980-A9B2FAD5AADA}" type="presOf" srcId="{AD492003-996F-4795-BED8-C79A95FD0426}" destId="{9B724321-04A3-468F-89F0-ABDCCA60BC54}" srcOrd="0" destOrd="0" presId="urn:microsoft.com/office/officeart/2005/8/layout/hList1"/>
    <dgm:cxn modelId="{86EEA113-9427-4FF2-988E-CF3EAA93DEF0}" type="presOf" srcId="{D4B8429C-9D69-4909-981F-14E7A577F137}" destId="{DD4FF735-2981-4310-A37E-40A53B85D19D}" srcOrd="0" destOrd="2" presId="urn:microsoft.com/office/officeart/2005/8/layout/hList1"/>
    <dgm:cxn modelId="{369A034D-17DA-4FEA-AD99-44DD58CEFFE3}" type="presOf" srcId="{376F6D32-71F0-4756-8C2D-625528CCE6D8}" destId="{DD4FF735-2981-4310-A37E-40A53B85D19D}" srcOrd="0" destOrd="4" presId="urn:microsoft.com/office/officeart/2005/8/layout/hList1"/>
    <dgm:cxn modelId="{E657521E-076B-45AE-B42E-3AF818DFD9E3}" type="presOf" srcId="{433B4675-2678-4181-B896-54C1DDDFEB68}" destId="{9B724321-04A3-468F-89F0-ABDCCA60BC54}" srcOrd="0" destOrd="4" presId="urn:microsoft.com/office/officeart/2005/8/layout/hList1"/>
    <dgm:cxn modelId="{EFDCE948-9CDC-4D08-80D6-C64A2E2BEB80}" srcId="{3B7AF151-C5A9-49F7-993B-EEF386467635}" destId="{D10A12CD-5B4B-4C26-AC71-24A2ED2632E0}" srcOrd="0" destOrd="0" parTransId="{D4569479-5ABC-47EC-9273-13AA5A0992A0}" sibTransId="{64E520F1-C747-4B7E-A87E-03F526E1A933}"/>
    <dgm:cxn modelId="{190E67CE-0D87-4DD8-8203-3550926B5617}" type="presOf" srcId="{08172D63-D680-4D35-AC41-2C4A2D525D10}" destId="{45BBE2B7-7886-4334-B1C8-0EA4034442D7}" srcOrd="0" destOrd="1" presId="urn:microsoft.com/office/officeart/2005/8/layout/hList1"/>
    <dgm:cxn modelId="{18AAAB15-A4E2-446D-A266-506A9A587D62}" srcId="{3DD55C48-BE7D-46E4-97DF-71231D86C977}" destId="{08172D63-D680-4D35-AC41-2C4A2D525D10}" srcOrd="1" destOrd="0" parTransId="{E96A93F2-1185-4B5E-BEE6-AA82CEE1EA46}" sibTransId="{256F6CEB-60EB-4C80-A1C9-1BA055D0A506}"/>
    <dgm:cxn modelId="{F5D31196-5785-4208-A36B-932EB509D2E9}" type="presParOf" srcId="{A0E336F1-519C-467A-A62D-13EC70FAD37B}" destId="{C0236545-15B2-4038-A36C-B16654CDBF16}" srcOrd="0" destOrd="0" presId="urn:microsoft.com/office/officeart/2005/8/layout/hList1"/>
    <dgm:cxn modelId="{C7808413-F0E5-4736-BE0B-F798528CFB7A}" type="presParOf" srcId="{C0236545-15B2-4038-A36C-B16654CDBF16}" destId="{A4271E56-FA5C-49CA-A2FC-871FD44CC013}" srcOrd="0" destOrd="0" presId="urn:microsoft.com/office/officeart/2005/8/layout/hList1"/>
    <dgm:cxn modelId="{2961F5E5-23C9-417A-B349-2D7B01070C1E}" type="presParOf" srcId="{C0236545-15B2-4038-A36C-B16654CDBF16}" destId="{9B724321-04A3-468F-89F0-ABDCCA60BC54}" srcOrd="1" destOrd="0" presId="urn:microsoft.com/office/officeart/2005/8/layout/hList1"/>
    <dgm:cxn modelId="{CA594518-CDCF-415B-83E8-11265181616A}" type="presParOf" srcId="{A0E336F1-519C-467A-A62D-13EC70FAD37B}" destId="{C016FB78-165D-46C2-980C-CFB2CABEFC47}" srcOrd="1" destOrd="0" presId="urn:microsoft.com/office/officeart/2005/8/layout/hList1"/>
    <dgm:cxn modelId="{3232F77F-1B50-47FB-B7C2-55006EDEEFF3}" type="presParOf" srcId="{A0E336F1-519C-467A-A62D-13EC70FAD37B}" destId="{F9F8DA04-568A-4E7C-B877-03C3BA7EA876}" srcOrd="2" destOrd="0" presId="urn:microsoft.com/office/officeart/2005/8/layout/hList1"/>
    <dgm:cxn modelId="{5400F192-3AA4-4054-ABE0-4B0D3817DFB2}" type="presParOf" srcId="{F9F8DA04-568A-4E7C-B877-03C3BA7EA876}" destId="{5714DFE8-C345-48F6-8483-F889F14D918E}" srcOrd="0" destOrd="0" presId="urn:microsoft.com/office/officeart/2005/8/layout/hList1"/>
    <dgm:cxn modelId="{7BB478A4-A411-4845-A36C-248B1835A899}" type="presParOf" srcId="{F9F8DA04-568A-4E7C-B877-03C3BA7EA876}" destId="{45BBE2B7-7886-4334-B1C8-0EA4034442D7}" srcOrd="1" destOrd="0" presId="urn:microsoft.com/office/officeart/2005/8/layout/hList1"/>
    <dgm:cxn modelId="{3D88E716-3AE3-4A1B-B9A1-007D8029008D}" type="presParOf" srcId="{A0E336F1-519C-467A-A62D-13EC70FAD37B}" destId="{AE54F050-4F9D-468F-BCE0-B9E9DF44AF54}" srcOrd="3" destOrd="0" presId="urn:microsoft.com/office/officeart/2005/8/layout/hList1"/>
    <dgm:cxn modelId="{C21467B1-B346-4C53-875D-7974861A7FD9}" type="presParOf" srcId="{A0E336F1-519C-467A-A62D-13EC70FAD37B}" destId="{3F81519D-AC65-4702-A20F-89270F23CE88}" srcOrd="4" destOrd="0" presId="urn:microsoft.com/office/officeart/2005/8/layout/hList1"/>
    <dgm:cxn modelId="{A10A7CC3-FBC6-4264-9040-23AF6DA61EB7}" type="presParOf" srcId="{3F81519D-AC65-4702-A20F-89270F23CE88}" destId="{9747DFBD-426E-49C9-B48F-3B645EFA58FB}" srcOrd="0" destOrd="0" presId="urn:microsoft.com/office/officeart/2005/8/layout/hList1"/>
    <dgm:cxn modelId="{6F2A1B47-50B6-4C05-8703-89FE96838236}" type="presParOf" srcId="{3F81519D-AC65-4702-A20F-89270F23CE88}" destId="{DD4FF735-2981-4310-A37E-40A53B85D19D}" srcOrd="1" destOrd="0" presId="urn:microsoft.com/office/officeart/2005/8/layout/hList1"/>
    <dgm:cxn modelId="{71194EB5-C822-4E77-AAAC-7FF8D64AA3A4}" type="presParOf" srcId="{A0E336F1-519C-467A-A62D-13EC70FAD37B}" destId="{5412EEDA-230D-42FC-A108-4634AACBE110}" srcOrd="5" destOrd="0" presId="urn:microsoft.com/office/officeart/2005/8/layout/hList1"/>
    <dgm:cxn modelId="{782302CF-2F57-490F-8AC2-1EF7F03E8C6B}" type="presParOf" srcId="{A0E336F1-519C-467A-A62D-13EC70FAD37B}" destId="{A6DF4C02-5121-436A-9F4F-ACEA36248D6B}" srcOrd="6" destOrd="0" presId="urn:microsoft.com/office/officeart/2005/8/layout/hList1"/>
    <dgm:cxn modelId="{17A1637A-A886-44FE-A180-8F7418D01E75}" type="presParOf" srcId="{A6DF4C02-5121-436A-9F4F-ACEA36248D6B}" destId="{6E466585-C6B7-4F6D-9E98-518768E63AD9}" srcOrd="0" destOrd="0" presId="urn:microsoft.com/office/officeart/2005/8/layout/hList1"/>
    <dgm:cxn modelId="{5FEC9EE8-7366-4880-B773-DC44C694FB27}" type="presParOf" srcId="{A6DF4C02-5121-436A-9F4F-ACEA36248D6B}" destId="{14DE64B8-8D80-4EBF-8895-C046025F11E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71E56-FA5C-49CA-A2FC-871FD44CC013}">
      <dsp:nvSpPr>
        <dsp:cNvPr id="0" name=""/>
        <dsp:cNvSpPr/>
      </dsp:nvSpPr>
      <dsp:spPr>
        <a:xfrm>
          <a:off x="2705" y="120294"/>
          <a:ext cx="1437666" cy="288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Lighting Upgrades:</a:t>
          </a:r>
        </a:p>
      </dsp:txBody>
      <dsp:txXfrm>
        <a:off x="2705" y="120294"/>
        <a:ext cx="1437666" cy="288000"/>
      </dsp:txXfrm>
    </dsp:sp>
    <dsp:sp modelId="{9B724321-04A3-468F-89F0-ABDCCA60BC54}">
      <dsp:nvSpPr>
        <dsp:cNvPr id="0" name=""/>
        <dsp:cNvSpPr/>
      </dsp:nvSpPr>
      <dsp:spPr>
        <a:xfrm>
          <a:off x="2705" y="408294"/>
          <a:ext cx="1437666" cy="26900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strike="sngStrike" kern="1200" dirty="0"/>
            <a:t>Boole </a:t>
          </a:r>
          <a:r>
            <a:rPr lang="en-US" sz="1000" strike="sngStrike" kern="1200" dirty="0" err="1">
              <a:latin typeface="Calibri Light" panose="020F0302020204030204"/>
            </a:rPr>
            <a:t>emergencyexits</a:t>
          </a:r>
          <a:r>
            <a:rPr lang="en-US" sz="1000" strike="sngStrike" kern="1200" dirty="0"/>
            <a:t>.-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/>
            <a:t>Boole </a:t>
          </a:r>
          <a:r>
            <a:rPr lang="en-US" sz="1000" kern="1200" dirty="0">
              <a:latin typeface="Calibri Light" panose="020F0302020204030204"/>
            </a:rPr>
            <a:t>lecture hall &amp; </a:t>
          </a:r>
          <a:r>
            <a:rPr lang="en-US" sz="1000" strike="sngStrike" kern="1200" dirty="0">
              <a:latin typeface="Calibri Light" panose="020F0302020204030204"/>
            </a:rPr>
            <a:t>PC labs</a:t>
          </a:r>
          <a:r>
            <a:rPr lang="en-US" sz="1000" kern="1200" dirty="0">
              <a:latin typeface="Calibri Light" panose="020F0302020204030204"/>
            </a:rPr>
            <a:t>/</a:t>
          </a:r>
          <a:r>
            <a:rPr lang="en-US" sz="1000" kern="1200" dirty="0"/>
            <a:t> Pharmacy / Kane Lecture </a:t>
          </a:r>
          <a:r>
            <a:rPr lang="en-US" sz="1000" kern="1200" dirty="0">
              <a:latin typeface="Calibri Light" panose="020F0302020204030204"/>
            </a:rPr>
            <a:t>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/>
            <a:t>Glasshouse lighting upgrades.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>
              <a:latin typeface="Calibri Light" panose="020F0302020204030204"/>
            </a:rPr>
            <a:t>WGB Atria presence / lux control.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strike="sngStrike" kern="1200" dirty="0">
              <a:solidFill>
                <a:schemeClr val="tx1"/>
              </a:solidFill>
              <a:latin typeface="Calibri Light" panose="020F0302020204030204"/>
            </a:rPr>
            <a:t>CB rooms – </a:t>
          </a:r>
          <a:r>
            <a:rPr lang="en-US" sz="1000" strike="sngStrike" kern="1200" dirty="0" err="1">
              <a:solidFill>
                <a:schemeClr val="tx1"/>
              </a:solidFill>
              <a:latin typeface="Calibri Light" panose="020F0302020204030204"/>
            </a:rPr>
            <a:t>Elderwood</a:t>
          </a:r>
          <a:r>
            <a:rPr lang="en-US" sz="1000" strike="sngStrike" kern="1200" dirty="0">
              <a:solidFill>
                <a:schemeClr val="tx1"/>
              </a:solidFill>
              <a:latin typeface="Calibri Light" panose="020F0302020204030204"/>
            </a:rPr>
            <a:t> plus others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strike="noStrike" kern="1200" dirty="0">
              <a:solidFill>
                <a:srgbClr val="FF0000"/>
              </a:solidFill>
              <a:latin typeface="Calibri Light" panose="020F0302020204030204"/>
            </a:rPr>
            <a:t>New – BHSC </a:t>
          </a:r>
          <a:r>
            <a:rPr lang="en-US" sz="1000" strike="noStrike" kern="1200" dirty="0" err="1">
              <a:solidFill>
                <a:srgbClr val="FF0000"/>
              </a:solidFill>
              <a:latin typeface="Calibri Light" panose="020F0302020204030204"/>
            </a:rPr>
            <a:t>Corridoor</a:t>
          </a:r>
          <a:r>
            <a:rPr lang="en-US" sz="1000" strike="noStrike" kern="1200" dirty="0">
              <a:solidFill>
                <a:srgbClr val="FF0000"/>
              </a:solidFill>
              <a:latin typeface="Calibri Light" panose="020F0302020204030204"/>
            </a:rPr>
            <a:t> LED replacement – 42,000 kWh savings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strike="noStrike" kern="1200" dirty="0">
              <a:solidFill>
                <a:srgbClr val="FF0000"/>
              </a:solidFill>
              <a:latin typeface="Calibri Light" panose="020F0302020204030204"/>
            </a:rPr>
            <a:t>Total YTD -85,000 kWh reduction in lighting.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Floodlighting for Arena / Farm.</a:t>
          </a:r>
        </a:p>
      </dsp:txBody>
      <dsp:txXfrm>
        <a:off x="2705" y="408294"/>
        <a:ext cx="1437666" cy="2690099"/>
      </dsp:txXfrm>
    </dsp:sp>
    <dsp:sp modelId="{010DA3B3-2D26-4819-80D7-11399861248F}">
      <dsp:nvSpPr>
        <dsp:cNvPr id="0" name=""/>
        <dsp:cNvSpPr/>
      </dsp:nvSpPr>
      <dsp:spPr>
        <a:xfrm>
          <a:off x="1641645" y="120294"/>
          <a:ext cx="1437666" cy="288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HVAC:</a:t>
          </a:r>
        </a:p>
      </dsp:txBody>
      <dsp:txXfrm>
        <a:off x="1641645" y="120294"/>
        <a:ext cx="1437666" cy="288000"/>
      </dsp:txXfrm>
    </dsp:sp>
    <dsp:sp modelId="{59060D4E-FDB3-4C3D-A4A6-33ED05465D7A}">
      <dsp:nvSpPr>
        <dsp:cNvPr id="0" name=""/>
        <dsp:cNvSpPr/>
      </dsp:nvSpPr>
      <dsp:spPr>
        <a:xfrm>
          <a:off x="1641645" y="408294"/>
          <a:ext cx="1437666" cy="269009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kern="1200" dirty="0"/>
            <a:t>Ventilation upgrades / install (Civil Eng / West Wing / </a:t>
          </a:r>
          <a:r>
            <a:rPr lang="en-US" sz="1000" b="0" kern="1200" dirty="0">
              <a:latin typeface="Calibri Light" panose="020F0302020204030204"/>
            </a:rPr>
            <a:t>Connolly</a:t>
          </a:r>
          <a:r>
            <a:rPr lang="en-US" sz="1000" b="0" kern="1200" dirty="0"/>
            <a:t>).- </a:t>
          </a:r>
          <a:r>
            <a:rPr lang="en-US" sz="1000" b="0" kern="1200" dirty="0">
              <a:solidFill>
                <a:srgbClr val="FF0000"/>
              </a:solidFill>
            </a:rPr>
            <a:t>In progress.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kern="1200" dirty="0">
              <a:latin typeface="Calibri Light" panose="020F0302020204030204"/>
            </a:rPr>
            <a:t>Boole Heat Recovery.- </a:t>
          </a:r>
          <a:r>
            <a:rPr lang="en-US" sz="1000" b="0" kern="1200" dirty="0">
              <a:solidFill>
                <a:srgbClr val="FF0000"/>
              </a:solidFill>
              <a:latin typeface="Calibri Light" panose="020F0302020204030204"/>
            </a:rPr>
            <a:t>@ Design – Summer 23- BEC grant.</a:t>
          </a:r>
          <a:endParaRPr lang="en-US" sz="1000" b="0" kern="1200" dirty="0">
            <a:solidFill>
              <a:srgbClr val="FF0000"/>
            </a:solidFill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kern="1200" dirty="0">
              <a:latin typeface="Calibri Light" panose="020F0302020204030204"/>
            </a:rPr>
            <a:t>Glucksman GSHP- </a:t>
          </a:r>
          <a:r>
            <a:rPr lang="en-US" sz="1000" b="0" kern="1200" dirty="0">
              <a:solidFill>
                <a:srgbClr val="FF0000"/>
              </a:solidFill>
              <a:latin typeface="Calibri Light" panose="020F0302020204030204"/>
            </a:rPr>
            <a:t>Construction stage.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kern="1200" dirty="0">
              <a:latin typeface="Calibri Light" panose="020F0302020204030204"/>
            </a:rPr>
            <a:t>ERI GSHP- </a:t>
          </a:r>
          <a:r>
            <a:rPr lang="en-US" sz="1000" b="0" kern="1200" dirty="0">
              <a:solidFill>
                <a:srgbClr val="FF0000"/>
              </a:solidFill>
              <a:latin typeface="Calibri Light" panose="020F0302020204030204"/>
            </a:rPr>
            <a:t>to start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kern="1200" dirty="0">
              <a:latin typeface="Calibri Light" panose="020F0302020204030204"/>
            </a:rPr>
            <a:t>ORB ASHP- </a:t>
          </a:r>
          <a:r>
            <a:rPr lang="en-US" sz="1000" b="0" kern="1200" dirty="0">
              <a:solidFill>
                <a:srgbClr val="FF0000"/>
              </a:solidFill>
              <a:latin typeface="Calibri Light" panose="020F0302020204030204"/>
            </a:rPr>
            <a:t>M&amp;V stage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kern="1200" dirty="0">
              <a:solidFill>
                <a:srgbClr val="FF0000"/>
              </a:solidFill>
              <a:latin typeface="Calibri Light" panose="020F0302020204030204"/>
            </a:rPr>
            <a:t>FSB Technicians AHU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kern="1200" dirty="0">
              <a:solidFill>
                <a:srgbClr val="FF0000"/>
              </a:solidFill>
              <a:latin typeface="Calibri Light" panose="020F0302020204030204"/>
            </a:rPr>
            <a:t>ORB Basement / PC labs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0" kern="1200" dirty="0">
              <a:solidFill>
                <a:srgbClr val="FF0000"/>
              </a:solidFill>
              <a:latin typeface="Calibri Light" panose="020F0302020204030204"/>
            </a:rPr>
            <a:t>Filter / HVAC Contract.</a:t>
          </a:r>
        </a:p>
      </dsp:txBody>
      <dsp:txXfrm>
        <a:off x="1641645" y="408294"/>
        <a:ext cx="1437666" cy="2690099"/>
      </dsp:txXfrm>
    </dsp:sp>
    <dsp:sp modelId="{5714DFE8-C345-48F6-8483-F889F14D918E}">
      <dsp:nvSpPr>
        <dsp:cNvPr id="0" name=""/>
        <dsp:cNvSpPr/>
      </dsp:nvSpPr>
      <dsp:spPr>
        <a:xfrm>
          <a:off x="3280585" y="120294"/>
          <a:ext cx="1437666" cy="288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Calibri Light" panose="020F0302020204030204"/>
            </a:rPr>
            <a:t>Audits:</a:t>
          </a:r>
        </a:p>
      </dsp:txBody>
      <dsp:txXfrm>
        <a:off x="3280585" y="120294"/>
        <a:ext cx="1437666" cy="288000"/>
      </dsp:txXfrm>
    </dsp:sp>
    <dsp:sp modelId="{45BBE2B7-7886-4334-B1C8-0EA4034442D7}">
      <dsp:nvSpPr>
        <dsp:cNvPr id="0" name=""/>
        <dsp:cNvSpPr/>
      </dsp:nvSpPr>
      <dsp:spPr>
        <a:xfrm>
          <a:off x="3280585" y="408294"/>
          <a:ext cx="1437666" cy="269009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>
              <a:latin typeface="Calibri Light" panose="020F0302020204030204"/>
            </a:rPr>
            <a:t>Appointment of Powertherm under EEOS to complete Technical Audits of SEU's.-</a:t>
          </a:r>
          <a:endParaRPr lang="en-US" sz="1000" kern="1200" dirty="0">
            <a:solidFill>
              <a:srgbClr val="FF0000"/>
            </a:solidFill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>
              <a:solidFill>
                <a:srgbClr val="FF0000"/>
              </a:solidFill>
              <a:latin typeface="Calibri Light" panose="020F0302020204030204"/>
            </a:rPr>
            <a:t>BHSC Audit Complete Q1.</a:t>
          </a:r>
          <a:endParaRPr lang="en-US" sz="1000" kern="1200" dirty="0">
            <a:solidFill>
              <a:srgbClr val="FF0000"/>
            </a:solidFill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>
              <a:solidFill>
                <a:srgbClr val="FF0000"/>
              </a:solidFill>
            </a:rPr>
            <a:t>Boole &amp; WGB complete Q2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>
              <a:solidFill>
                <a:srgbClr val="FF0000"/>
              </a:solidFill>
            </a:rPr>
            <a:t>CAUL / Arena / Pharmacy Q3</a:t>
          </a:r>
        </a:p>
      </dsp:txBody>
      <dsp:txXfrm>
        <a:off x="3280585" y="408294"/>
        <a:ext cx="1437666" cy="2690099"/>
      </dsp:txXfrm>
    </dsp:sp>
    <dsp:sp modelId="{9747DFBD-426E-49C9-B48F-3B645EFA58FB}">
      <dsp:nvSpPr>
        <dsp:cNvPr id="0" name=""/>
        <dsp:cNvSpPr/>
      </dsp:nvSpPr>
      <dsp:spPr>
        <a:xfrm>
          <a:off x="4919524" y="120294"/>
          <a:ext cx="1437666" cy="288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Calibri Light" panose="020F0302020204030204"/>
            </a:rPr>
            <a:t> Controls / Metering:</a:t>
          </a:r>
        </a:p>
      </dsp:txBody>
      <dsp:txXfrm>
        <a:off x="4919524" y="120294"/>
        <a:ext cx="1437666" cy="288000"/>
      </dsp:txXfrm>
    </dsp:sp>
    <dsp:sp modelId="{DD4FF735-2981-4310-A37E-40A53B85D19D}">
      <dsp:nvSpPr>
        <dsp:cNvPr id="0" name=""/>
        <dsp:cNvSpPr/>
      </dsp:nvSpPr>
      <dsp:spPr>
        <a:xfrm>
          <a:off x="4919524" y="408294"/>
          <a:ext cx="1437666" cy="26900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>
              <a:latin typeface="Calibri Light" panose="020F0302020204030204"/>
            </a:rPr>
            <a:t>ERI / BSI (AHU) BMS migration.- ERI tendering</a:t>
          </a:r>
          <a:endParaRPr lang="en-US" sz="1000" kern="120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>
              <a:latin typeface="Calibri Light" panose="020F0302020204030204"/>
            </a:rPr>
            <a:t>Glucksman / Boole BMS Tender. – </a:t>
          </a:r>
          <a:r>
            <a:rPr lang="en-US" sz="1000" kern="1200" dirty="0">
              <a:solidFill>
                <a:srgbClr val="FF0000"/>
              </a:solidFill>
              <a:latin typeface="Calibri Light" panose="020F0302020204030204"/>
            </a:rPr>
            <a:t>Glucksman awarded to progress to design only.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>
              <a:solidFill>
                <a:srgbClr val="FF0000"/>
              </a:solidFill>
              <a:latin typeface="Calibri Light" panose="020F0302020204030204"/>
            </a:rPr>
            <a:t>Boole Lecture Halls to go to tender.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>
              <a:latin typeface="Calibri Light" panose="020F0302020204030204"/>
            </a:rPr>
            <a:t>Block A FSB BMS replacement.- </a:t>
          </a:r>
          <a:r>
            <a:rPr lang="en-US" sz="1000" kern="1200" dirty="0">
              <a:solidFill>
                <a:srgbClr val="FF0000"/>
              </a:solidFill>
              <a:latin typeface="Calibri Light" panose="020F0302020204030204"/>
            </a:rPr>
            <a:t>Construction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err="1">
              <a:latin typeface="Calibri Light" panose="020F0302020204030204"/>
            </a:rPr>
            <a:t>ResourceKraft</a:t>
          </a:r>
          <a:r>
            <a:rPr lang="en-US" sz="1000" kern="1200" dirty="0">
              <a:latin typeface="Calibri Light" panose="020F0302020204030204"/>
            </a:rPr>
            <a:t> - Metering validation / platform expansion.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>
              <a:solidFill>
                <a:srgbClr val="FF0000"/>
              </a:solidFill>
              <a:latin typeface="Calibri Light" panose="020F0302020204030204"/>
            </a:rPr>
            <a:t>Cooperage out to tender</a:t>
          </a:r>
        </a:p>
      </dsp:txBody>
      <dsp:txXfrm>
        <a:off x="4919524" y="408294"/>
        <a:ext cx="1437666" cy="2690099"/>
      </dsp:txXfrm>
    </dsp:sp>
    <dsp:sp modelId="{A0B9F31C-6D10-4542-9AB9-9A82B06B7540}">
      <dsp:nvSpPr>
        <dsp:cNvPr id="0" name=""/>
        <dsp:cNvSpPr/>
      </dsp:nvSpPr>
      <dsp:spPr>
        <a:xfrm>
          <a:off x="6558464" y="120294"/>
          <a:ext cx="1437666" cy="2880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>
              <a:latin typeface="Calibri Light" panose="020F0302020204030204"/>
            </a:rPr>
            <a:t> Renewables </a:t>
          </a:r>
        </a:p>
      </dsp:txBody>
      <dsp:txXfrm>
        <a:off x="6558464" y="120294"/>
        <a:ext cx="1437666" cy="288000"/>
      </dsp:txXfrm>
    </dsp:sp>
    <dsp:sp modelId="{522AB718-CB39-44B0-8FC7-AC242BF3B42E}">
      <dsp:nvSpPr>
        <dsp:cNvPr id="0" name=""/>
        <dsp:cNvSpPr/>
      </dsp:nvSpPr>
      <dsp:spPr>
        <a:xfrm>
          <a:off x="6558464" y="408294"/>
          <a:ext cx="1437666" cy="2690099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>
              <a:latin typeface="Calibri Light" panose="020F0302020204030204"/>
            </a:rPr>
            <a:t> PV Tender exercise for pay as you generate model.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>
            <a:latin typeface="Calibri Light" panose="020F0302020204030204"/>
          </a:endParaRP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>
              <a:latin typeface="Calibri Light" panose="020F0302020204030204"/>
            </a:rPr>
            <a:t> </a:t>
          </a:r>
          <a:r>
            <a:rPr lang="en-US" sz="1000" kern="1200" dirty="0" err="1">
              <a:latin typeface="Calibri Light" panose="020F0302020204030204"/>
            </a:rPr>
            <a:t>Optimise</a:t>
          </a:r>
          <a:r>
            <a:rPr lang="en-US" sz="1000" kern="1200" dirty="0">
              <a:latin typeface="Calibri Light" panose="020F0302020204030204"/>
            </a:rPr>
            <a:t> ORB Arrays.</a:t>
          </a:r>
        </a:p>
      </dsp:txBody>
      <dsp:txXfrm>
        <a:off x="6558464" y="408294"/>
        <a:ext cx="1437666" cy="2690099"/>
      </dsp:txXfrm>
    </dsp:sp>
    <dsp:sp modelId="{0720C194-999D-4899-82FF-2854DB48B93D}">
      <dsp:nvSpPr>
        <dsp:cNvPr id="0" name=""/>
        <dsp:cNvSpPr/>
      </dsp:nvSpPr>
      <dsp:spPr>
        <a:xfrm>
          <a:off x="8197403" y="120294"/>
          <a:ext cx="1437666" cy="288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000" kern="1200" dirty="0"/>
            <a:t>Capital Projects</a:t>
          </a:r>
        </a:p>
      </dsp:txBody>
      <dsp:txXfrm>
        <a:off x="8197403" y="120294"/>
        <a:ext cx="1437666" cy="288000"/>
      </dsp:txXfrm>
    </dsp:sp>
    <dsp:sp modelId="{463B6333-FC82-4403-841F-F0E7DA1EEA46}">
      <dsp:nvSpPr>
        <dsp:cNvPr id="0" name=""/>
        <dsp:cNvSpPr/>
      </dsp:nvSpPr>
      <dsp:spPr>
        <a:xfrm>
          <a:off x="8197403" y="408294"/>
          <a:ext cx="1437666" cy="26900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000" kern="1200" dirty="0"/>
            <a:t>Enterprise Deep Retrofit.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000" kern="1200" dirty="0"/>
            <a:t>Mardyke Squad Room.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000" kern="1200" dirty="0"/>
            <a:t>CUBs</a:t>
          </a:r>
        </a:p>
      </dsp:txBody>
      <dsp:txXfrm>
        <a:off x="8197403" y="408294"/>
        <a:ext cx="1437666" cy="2690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71E56-FA5C-49CA-A2FC-871FD44CC013}">
      <dsp:nvSpPr>
        <dsp:cNvPr id="0" name=""/>
        <dsp:cNvSpPr/>
      </dsp:nvSpPr>
      <dsp:spPr>
        <a:xfrm>
          <a:off x="4269" y="200239"/>
          <a:ext cx="2567153" cy="432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latin typeface="Calibri Light" panose="020F0302020204030204"/>
            </a:rPr>
            <a:t>Equipment</a:t>
          </a:r>
          <a:r>
            <a:rPr lang="en-US" sz="1500" kern="1200" dirty="0"/>
            <a:t>:</a:t>
          </a:r>
        </a:p>
      </dsp:txBody>
      <dsp:txXfrm>
        <a:off x="4269" y="200239"/>
        <a:ext cx="2567153" cy="432000"/>
      </dsp:txXfrm>
    </dsp:sp>
    <dsp:sp modelId="{9B724321-04A3-468F-89F0-ABDCCA60BC54}">
      <dsp:nvSpPr>
        <dsp:cNvPr id="0" name=""/>
        <dsp:cNvSpPr/>
      </dsp:nvSpPr>
      <dsp:spPr>
        <a:xfrm>
          <a:off x="4269" y="632239"/>
          <a:ext cx="2567153" cy="376751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latin typeface="Calibri Light" panose="020F0302020204030204"/>
            </a:rPr>
            <a:t>ERI GSHP replacement – .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>
            <a:latin typeface="Calibri Light" panose="020F0302020204030204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latin typeface="Calibri Light" panose="020F0302020204030204"/>
            </a:rPr>
            <a:t>Glucksman GSHP replacement- </a:t>
          </a:r>
          <a:r>
            <a:rPr lang="en-US" sz="1500" kern="1200" dirty="0">
              <a:solidFill>
                <a:srgbClr val="FF0000"/>
              </a:solidFill>
              <a:latin typeface="Calibri Light" panose="020F0302020204030204"/>
            </a:rPr>
            <a:t>Construction.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>
            <a:latin typeface="Calibri Light" panose="020F0302020204030204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latin typeface="Calibri Light" panose="020F0302020204030204"/>
            </a:rPr>
            <a:t> Block A Food Science replacement. -</a:t>
          </a:r>
          <a:r>
            <a:rPr lang="en-US" sz="1500" kern="1200" dirty="0">
              <a:solidFill>
                <a:srgbClr val="FF0000"/>
              </a:solidFill>
              <a:latin typeface="Calibri Light" panose="020F0302020204030204"/>
            </a:rPr>
            <a:t>Construction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>
            <a:latin typeface="Calibri Light" panose="020F0302020204030204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latin typeface="Calibri Light" panose="020F0302020204030204"/>
            </a:rPr>
            <a:t>ORB ASHP completion.- </a:t>
          </a:r>
          <a:r>
            <a:rPr lang="en-US" sz="1500" kern="1200" dirty="0">
              <a:solidFill>
                <a:srgbClr val="FF0000"/>
              </a:solidFill>
              <a:latin typeface="Calibri Light" panose="020F0302020204030204"/>
            </a:rPr>
            <a:t>M&amp;V</a:t>
          </a:r>
        </a:p>
      </dsp:txBody>
      <dsp:txXfrm>
        <a:off x="4269" y="632239"/>
        <a:ext cx="2567153" cy="3767512"/>
      </dsp:txXfrm>
    </dsp:sp>
    <dsp:sp modelId="{5714DFE8-C345-48F6-8483-F889F14D918E}">
      <dsp:nvSpPr>
        <dsp:cNvPr id="0" name=""/>
        <dsp:cNvSpPr/>
      </dsp:nvSpPr>
      <dsp:spPr>
        <a:xfrm>
          <a:off x="2930823" y="200239"/>
          <a:ext cx="2567153" cy="432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latin typeface="Calibri Light" panose="020F0302020204030204"/>
            </a:rPr>
            <a:t>Audits:</a:t>
          </a:r>
        </a:p>
      </dsp:txBody>
      <dsp:txXfrm>
        <a:off x="2930823" y="200239"/>
        <a:ext cx="2567153" cy="432000"/>
      </dsp:txXfrm>
    </dsp:sp>
    <dsp:sp modelId="{45BBE2B7-7886-4334-B1C8-0EA4034442D7}">
      <dsp:nvSpPr>
        <dsp:cNvPr id="0" name=""/>
        <dsp:cNvSpPr/>
      </dsp:nvSpPr>
      <dsp:spPr>
        <a:xfrm>
          <a:off x="2920170" y="632239"/>
          <a:ext cx="2567153" cy="376751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latin typeface="Calibri Light" panose="020F0302020204030204"/>
            </a:rPr>
            <a:t>Appointment of Powertherm under EEOS to complete Technical Audits of SEU’s.</a:t>
          </a:r>
          <a:endParaRPr lang="en-US" sz="1500" kern="1200" dirty="0">
            <a:solidFill>
              <a:srgbClr val="FF0000"/>
            </a:solidFill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latin typeface="Calibri Light" panose="020F0302020204030204"/>
            </a:rPr>
            <a:t>Roadmap for </a:t>
          </a:r>
          <a:r>
            <a:rPr lang="en-US" sz="1500" kern="1200" dirty="0" err="1">
              <a:latin typeface="Calibri Light" panose="020F0302020204030204"/>
            </a:rPr>
            <a:t>decarbonisation</a:t>
          </a:r>
          <a:r>
            <a:rPr lang="en-US" sz="1500" kern="1200" dirty="0">
              <a:latin typeface="Calibri Light" panose="020F0302020204030204"/>
            </a:rPr>
            <a:t> of heating systems.</a:t>
          </a:r>
        </a:p>
      </dsp:txBody>
      <dsp:txXfrm>
        <a:off x="2920170" y="632239"/>
        <a:ext cx="2567153" cy="3767512"/>
      </dsp:txXfrm>
    </dsp:sp>
    <dsp:sp modelId="{9747DFBD-426E-49C9-B48F-3B645EFA58FB}">
      <dsp:nvSpPr>
        <dsp:cNvPr id="0" name=""/>
        <dsp:cNvSpPr/>
      </dsp:nvSpPr>
      <dsp:spPr>
        <a:xfrm>
          <a:off x="5857378" y="200239"/>
          <a:ext cx="2567153" cy="432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latin typeface="Calibri Light" panose="020F0302020204030204"/>
            </a:rPr>
            <a:t> Controls / Metering:</a:t>
          </a:r>
        </a:p>
      </dsp:txBody>
      <dsp:txXfrm>
        <a:off x="5857378" y="200239"/>
        <a:ext cx="2567153" cy="432000"/>
      </dsp:txXfrm>
    </dsp:sp>
    <dsp:sp modelId="{DD4FF735-2981-4310-A37E-40A53B85D19D}">
      <dsp:nvSpPr>
        <dsp:cNvPr id="0" name=""/>
        <dsp:cNvSpPr/>
      </dsp:nvSpPr>
      <dsp:spPr>
        <a:xfrm>
          <a:off x="5838715" y="623122"/>
          <a:ext cx="2567153" cy="376751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latin typeface="Calibri Light" panose="020F0302020204030204"/>
            </a:rPr>
            <a:t>Continue to </a:t>
          </a:r>
          <a:r>
            <a:rPr lang="en-US" sz="1500" kern="1200" dirty="0" err="1">
              <a:latin typeface="Calibri Light" panose="020F0302020204030204"/>
            </a:rPr>
            <a:t>optimise</a:t>
          </a:r>
          <a:r>
            <a:rPr lang="en-US" sz="1500" kern="1200" dirty="0">
              <a:latin typeface="Calibri Light" panose="020F0302020204030204"/>
            </a:rPr>
            <a:t> systems to run at 50-55 degrees.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latin typeface="Calibri Light" panose="020F0302020204030204"/>
            </a:rPr>
            <a:t>Expand control platform to houses / other accounts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latin typeface="Calibri Light" panose="020F0302020204030204"/>
            </a:rPr>
            <a:t>Glucksman / Boole BMS Tender.- </a:t>
          </a:r>
          <a:r>
            <a:rPr lang="en-US" sz="1500" kern="1200" dirty="0">
              <a:solidFill>
                <a:srgbClr val="FF0000"/>
              </a:solidFill>
              <a:latin typeface="Calibri Light" panose="020F0302020204030204"/>
            </a:rPr>
            <a:t>Gallery out to tender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latin typeface="Calibri Light" panose="020F0302020204030204"/>
            </a:rPr>
            <a:t>Block A FSB BMS replacement.- </a:t>
          </a:r>
          <a:r>
            <a:rPr lang="en-US" sz="1500" kern="1200" dirty="0">
              <a:solidFill>
                <a:srgbClr val="FF0000"/>
              </a:solidFill>
              <a:latin typeface="Calibri Light" panose="020F0302020204030204"/>
            </a:rPr>
            <a:t>construction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latin typeface="Calibri Light" panose="020F0302020204030204"/>
            </a:rPr>
            <a:t>ResourceKraft - Metering validation / platform expansion- </a:t>
          </a:r>
          <a:r>
            <a:rPr lang="en-US" sz="1500" kern="1200" dirty="0">
              <a:solidFill>
                <a:srgbClr val="FF0000"/>
              </a:solidFill>
              <a:latin typeface="Calibri Light" panose="020F0302020204030204"/>
            </a:rPr>
            <a:t>Steam meters validated. Adding Main Rest / St Vincents to RK.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>
              <a:solidFill>
                <a:srgbClr val="FF0000"/>
              </a:solidFill>
              <a:latin typeface="Calibri Light" panose="020F0302020204030204"/>
            </a:rPr>
            <a:t>New – BHSC Frost stat logic </a:t>
          </a:r>
        </a:p>
      </dsp:txBody>
      <dsp:txXfrm>
        <a:off x="5838715" y="623122"/>
        <a:ext cx="2567153" cy="3767512"/>
      </dsp:txXfrm>
    </dsp:sp>
    <dsp:sp modelId="{6E466585-C6B7-4F6D-9E98-518768E63AD9}">
      <dsp:nvSpPr>
        <dsp:cNvPr id="0" name=""/>
        <dsp:cNvSpPr/>
      </dsp:nvSpPr>
      <dsp:spPr>
        <a:xfrm>
          <a:off x="8783932" y="200239"/>
          <a:ext cx="2567153" cy="432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kern="1200" dirty="0"/>
            <a:t>Projects</a:t>
          </a:r>
        </a:p>
      </dsp:txBody>
      <dsp:txXfrm>
        <a:off x="8783932" y="200239"/>
        <a:ext cx="2567153" cy="432000"/>
      </dsp:txXfrm>
    </dsp:sp>
    <dsp:sp modelId="{14DE64B8-8D80-4EBF-8895-C046025F11E1}">
      <dsp:nvSpPr>
        <dsp:cNvPr id="0" name=""/>
        <dsp:cNvSpPr/>
      </dsp:nvSpPr>
      <dsp:spPr>
        <a:xfrm>
          <a:off x="8783932" y="632239"/>
          <a:ext cx="2567153" cy="376751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500" kern="1200" dirty="0"/>
            <a:t>New – Boole Heat Recovery Project.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500" kern="1200" dirty="0"/>
            <a:t>House electrification – new.</a:t>
          </a:r>
        </a:p>
      </dsp:txBody>
      <dsp:txXfrm>
        <a:off x="8783932" y="632239"/>
        <a:ext cx="2567153" cy="3767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451A2-9727-48BB-AB22-7354A8BA0053}" type="datetimeFigureOut">
              <a:rPr lang="en-IE" smtClean="0"/>
              <a:t>24/05/2022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10CC0-D10D-4D60-A8BA-006F3D59048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2754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F26BDBEE-E682-4847-A271-B31A38095E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697163" y="509588"/>
            <a:ext cx="4533900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4CBD9453-8624-47C2-8D15-0C540C4E39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D4A42-3DBA-4F85-AAC2-B76C42DEE6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806D3-4FA9-456C-9E24-566A841B9847}" type="slidenum">
              <a:rPr kumimoji="0" lang="en-GB" sz="14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2781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3B33FD-48CA-4EDC-8D0D-71B307056686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998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3B33FD-48CA-4EDC-8D0D-71B307056686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060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3B33FD-48CA-4EDC-8D0D-71B307056686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954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642D5-B310-4C3B-8A7C-BDA9081E5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D60607-385A-4483-B475-6D687AEC1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954BC-7C6F-47CE-B517-2439D285B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26CFA-8F79-4EB3-BB8C-9D1492429352}" type="datetime1">
              <a:rPr lang="en-IE" smtClean="0"/>
              <a:t>24/05/2022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685A7-8F37-4951-9485-E894800DB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D5629-82BE-4586-8D4E-7DA8F1229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EECD-C2FB-41C3-9175-5FC4D5AAF25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362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BA6B3-0FAC-4B63-8349-E1FD40D8B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A67E60-81E8-425A-8336-1A096FDF6A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3C4EC-AE21-4069-BB55-B87AA9F0C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9397F-B095-4FF7-A655-0B4CCA7DC857}" type="datetime1">
              <a:rPr lang="en-IE" smtClean="0"/>
              <a:t>24/05/2022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0A2FD-0147-447C-8679-B0C2C5193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25E21-DFE3-45C0-A932-79DA67D0A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EECD-C2FB-41C3-9175-5FC4D5AAF25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30560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6840A5-F883-4AD4-9636-7FF5C82809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75F87-6589-4BE7-A015-5E010B395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AAB8F-4A49-45D7-B70B-47002B258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713B-C8B2-489D-B064-CD2BBFA0CB25}" type="datetime1">
              <a:rPr lang="en-IE" smtClean="0"/>
              <a:t>24/05/2022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5508F-B8BC-4ACB-A6F0-493FC3C65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990C1-D0AD-426D-8D18-00FF818A0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EECD-C2FB-41C3-9175-5FC4D5AAF25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8837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63CC7-3762-424D-BC76-0E3D7204B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8DAA3-B73A-45FE-BF9D-02C13B049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9971F-781F-42E5-ABDD-DD1252CD0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0DD0-F025-4B00-A39F-EDADB5F07374}" type="datetime1">
              <a:rPr lang="en-IE" smtClean="0"/>
              <a:t>24/05/2022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8FCFD-059F-47D2-9E38-92FAB67F8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AF83-DC7C-4607-9C03-DB8108B83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4191-ADD9-4CA1-9478-3F8CBA38BE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69718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C9FCF09A-5816-4F2F-9573-E2F30F0148E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050" y="1847850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5EED1AE9-E7F3-4D3F-83D1-161EA400886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988" y="525463"/>
            <a:ext cx="12588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85D64534-CDC9-45EC-8E0A-F8CA804DB00C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038" y="3373438"/>
            <a:ext cx="3240087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F622ECF7-A79F-4F66-ADFB-3FAB3367AE90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050" y="10652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5398EE08-506F-40BA-9D02-BACB9CBAFD8D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2387600"/>
            <a:ext cx="7191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FF7845AA-4A46-4F0C-8469-A0E695BB5D32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738" y="1847850"/>
            <a:ext cx="7191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465B6E2B-3E03-438D-96D7-6907EBB741AB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1"/>
          <a:stretch>
            <a:fillRect/>
          </a:stretch>
        </p:blipFill>
        <p:spPr bwMode="auto">
          <a:xfrm>
            <a:off x="371475" y="525463"/>
            <a:ext cx="35988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A658F6F2-5D56-4B99-8DC9-9F1788CC654C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b="22058"/>
          <a:stretch>
            <a:fillRect/>
          </a:stretch>
        </p:blipFill>
        <p:spPr bwMode="auto">
          <a:xfrm>
            <a:off x="4297363" y="525463"/>
            <a:ext cx="3600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79" y="4414001"/>
            <a:ext cx="7528883" cy="1185521"/>
          </a:xfrm>
        </p:spPr>
        <p:txBody>
          <a:bodyPr anchor="b"/>
          <a:lstStyle>
            <a:lvl1pPr algn="l">
              <a:defRPr sz="306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779" y="5684364"/>
            <a:ext cx="7528883" cy="928771"/>
          </a:xfrm>
        </p:spPr>
        <p:txBody>
          <a:bodyPr/>
          <a:lstStyle>
            <a:lvl1pPr marL="0" indent="0" algn="l">
              <a:buNone/>
              <a:defRPr sz="1600"/>
            </a:lvl1pPr>
            <a:lvl2pPr marL="342891" indent="0" algn="ctr">
              <a:buNone/>
              <a:defRPr sz="1467"/>
            </a:lvl2pPr>
            <a:lvl3pPr marL="685783" indent="0" algn="ctr">
              <a:buNone/>
              <a:defRPr sz="1333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582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B8DBA1-CCEF-4CD8-A85E-EC9BAB0C00C0}"/>
              </a:ext>
            </a:extLst>
          </p:cNvPr>
          <p:cNvSpPr/>
          <p:nvPr/>
        </p:nvSpPr>
        <p:spPr>
          <a:xfrm rot="5400000">
            <a:off x="9059862" y="3117851"/>
            <a:ext cx="4221163" cy="1439862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705C7B-EE62-4232-8DD1-7CC376FA7AF8}"/>
              </a:ext>
            </a:extLst>
          </p:cNvPr>
          <p:cNvSpPr/>
          <p:nvPr/>
        </p:nvSpPr>
        <p:spPr>
          <a:xfrm>
            <a:off x="10447338" y="212725"/>
            <a:ext cx="1439862" cy="143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DA1DBECF-6A25-46DF-8047-A4782BBC8E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338" y="6042025"/>
            <a:ext cx="14398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212727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727653"/>
            <a:ext cx="9096023" cy="4220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04BE074-13C7-4842-B4FE-B0D980371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38E46C9-001B-4219-9889-76E85D5DCB33}" type="datetime1">
              <a:rPr lang="en-IE" smtClean="0"/>
              <a:t>24/05/2022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AEAC759-755C-47CD-BA6D-49C742918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3D7F69-93EE-4859-90A7-DC4B2F503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323975" cy="36512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F7B26A0-6635-4F34-B69E-376C10353D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682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BDB27B-1FF5-47E2-B5C8-52335D9C4CF7}"/>
              </a:ext>
            </a:extLst>
          </p:cNvPr>
          <p:cNvSpPr/>
          <p:nvPr userDrawn="1"/>
        </p:nvSpPr>
        <p:spPr>
          <a:xfrm rot="5400000">
            <a:off x="9059862" y="3117851"/>
            <a:ext cx="4221163" cy="1439862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E7998D-F6CA-4B3B-8617-FA3AE5F7A619}"/>
              </a:ext>
            </a:extLst>
          </p:cNvPr>
          <p:cNvSpPr/>
          <p:nvPr userDrawn="1"/>
        </p:nvSpPr>
        <p:spPr>
          <a:xfrm>
            <a:off x="10447338" y="212725"/>
            <a:ext cx="1439862" cy="14398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FB98F083-F3C9-4FB1-B9E8-83F8488C0E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338" y="6042025"/>
            <a:ext cx="14398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727653"/>
            <a:ext cx="9096023" cy="4220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2" y="212727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C2D481B-4FD4-442A-AA9C-779768A85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1002BCA-959D-4289-B9A9-5F8C53878E10}" type="datetime1">
              <a:rPr lang="en-IE" smtClean="0"/>
              <a:t>24/05/2022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89505F-B0F9-4D79-89FF-803DB415A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7A457F7-89FA-41BD-BD21-0AB1EA240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323975" cy="36512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290E200-8FBA-4611-817A-EAB9C2C080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564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A393A0-C0EE-4E01-9D45-7A805EDA5B73}"/>
              </a:ext>
            </a:extLst>
          </p:cNvPr>
          <p:cNvSpPr/>
          <p:nvPr userDrawn="1"/>
        </p:nvSpPr>
        <p:spPr>
          <a:xfrm rot="5400000">
            <a:off x="9059862" y="3117851"/>
            <a:ext cx="4221163" cy="1439862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2854B6-F72D-4952-834D-44C1171AF107}"/>
              </a:ext>
            </a:extLst>
          </p:cNvPr>
          <p:cNvSpPr/>
          <p:nvPr userDrawn="1"/>
        </p:nvSpPr>
        <p:spPr>
          <a:xfrm>
            <a:off x="10447338" y="212725"/>
            <a:ext cx="1439862" cy="14398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FD994E30-2B02-4D33-BF9B-8220C0B983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338" y="6042025"/>
            <a:ext cx="14398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727653"/>
            <a:ext cx="9096023" cy="4220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2" y="212727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56BD684-1DE3-47BE-9746-199BA6762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CCDCCE8-EDB6-46DB-9F0C-162C606A2F3C}" type="datetime1">
              <a:rPr lang="en-IE" smtClean="0"/>
              <a:t>24/05/2022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930154-3925-48C4-9BB1-179705F49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A95BB4C-D225-4BB2-A714-464642B74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323975" cy="36512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F0E635E-F903-4A61-82D2-37185CB1D5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49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9201E4-E715-4C23-AFE0-B63E694A43FC}"/>
              </a:ext>
            </a:extLst>
          </p:cNvPr>
          <p:cNvSpPr/>
          <p:nvPr userDrawn="1"/>
        </p:nvSpPr>
        <p:spPr>
          <a:xfrm>
            <a:off x="10447338" y="212725"/>
            <a:ext cx="1439862" cy="14398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6671B638-9191-47D5-9F23-FF173665BF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338" y="6042025"/>
            <a:ext cx="14398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652"/>
            <a:ext cx="73152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415341" y="1727200"/>
            <a:ext cx="3451775" cy="4216400"/>
          </a:xfrm>
          <a:noFill/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2" y="212727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CB320DE-CDB3-4299-B85F-2F52AE9D0A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4E94E5F-631F-446E-A3C4-3A6ADE75C340}" type="datetime1">
              <a:rPr lang="en-IE" smtClean="0"/>
              <a:t>24/05/2022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FC0D4DA-F012-4A78-B954-94DD801E5D0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38267D-F359-4F8E-9811-BE78BEDC0E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1323975" cy="36512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389DA28-EFF5-4A34-B8B2-CB527D897A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45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BAA97C-5FAB-4A2E-BE4F-6550688F09D7}"/>
              </a:ext>
            </a:extLst>
          </p:cNvPr>
          <p:cNvSpPr/>
          <p:nvPr userDrawn="1"/>
        </p:nvSpPr>
        <p:spPr>
          <a:xfrm>
            <a:off x="10447338" y="212725"/>
            <a:ext cx="1439862" cy="143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686747B7-862B-4FDD-B285-7A0F656CF4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338" y="6042025"/>
            <a:ext cx="14398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652"/>
            <a:ext cx="73152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460496" y="1727651"/>
            <a:ext cx="3406619" cy="4216400"/>
          </a:xfrm>
          <a:noFill/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2" y="212727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8BE2117-3956-48F8-86B7-BDD451CE80D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0259827-DF9C-4858-A7D0-E8A6A87A539D}" type="datetime1">
              <a:rPr lang="en-IE" smtClean="0"/>
              <a:t>24/05/2022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317F47-4FED-468D-BAEE-FD1132E70A4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998FE5-3EE0-48C9-9842-E30F2CBD52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1323975" cy="36512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0AB0C8F-EF4D-489A-8F5B-8306420ADD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275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A2E8C16-5668-490F-AD08-066FDCE1F7C8}"/>
              </a:ext>
            </a:extLst>
          </p:cNvPr>
          <p:cNvSpPr/>
          <p:nvPr userDrawn="1"/>
        </p:nvSpPr>
        <p:spPr>
          <a:xfrm>
            <a:off x="10447338" y="212725"/>
            <a:ext cx="1439862" cy="14398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AEFBEFA0-F283-45E1-843F-BF106B9FB7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338" y="6042025"/>
            <a:ext cx="14398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652"/>
            <a:ext cx="7315200" cy="4215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415341" y="1727200"/>
            <a:ext cx="3451775" cy="4216400"/>
          </a:xfrm>
          <a:noFill/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2" y="212727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4B3F945-6E28-4713-ACDD-CBA723E1662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12C999B-7409-4B6F-B058-7495044E73D8}" type="datetime1">
              <a:rPr lang="en-IE" smtClean="0"/>
              <a:t>24/05/2022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0137A6A-DA26-4D4D-AB77-ACCAC0AD56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47ACA16-8FE1-4F52-B29E-5AC9BCC4ED0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0600" y="6356350"/>
            <a:ext cx="1323975" cy="36512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62FCE55-AC66-44DF-BFAE-F5CBEA8EB7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3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7B6B3-A89C-4C0F-A4CF-7FF8CE66C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8D0A4-55D6-4AAF-A88E-A31DF635C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29BD3-970F-4F01-9D00-0F43C75B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FA4B4-39A5-4026-9691-9C8FBA529F43}" type="datetime1">
              <a:rPr lang="en-IE" smtClean="0"/>
              <a:t>24/05/2022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3FEEF-40C4-4CE4-A866-2586FCDE5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66687-245B-48F0-8971-1698CEC9A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EECD-C2FB-41C3-9175-5FC4D5AAF25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2613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A9BE515E-CB39-40CB-924F-51F4ECA80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1727200"/>
            <a:ext cx="358933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72E96A-D315-424F-B480-45A061C0BD7F}"/>
              </a:ext>
            </a:extLst>
          </p:cNvPr>
          <p:cNvSpPr/>
          <p:nvPr userDrawn="1"/>
        </p:nvSpPr>
        <p:spPr>
          <a:xfrm>
            <a:off x="10447338" y="212725"/>
            <a:ext cx="1439862" cy="14398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EEDABF3F-A66B-4718-8E4A-CFE3628DE5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338" y="6042025"/>
            <a:ext cx="14398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27651"/>
            <a:ext cx="7315200" cy="41996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2" y="212727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0C7A0D0-1E12-4065-BE4C-97529E6F4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CCDBB0B-5608-464A-B25A-EB01E6F56876}" type="datetime1">
              <a:rPr lang="en-IE" smtClean="0"/>
              <a:t>24/05/2022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EE96380-6B83-498F-AC2A-30785F028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ED30465-E666-4A81-B748-C7623917A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338263" cy="36512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73AD0DC-BB33-4D7A-A28D-156936900C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425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4D172CB-7D35-4B9F-894A-97ABAEEE79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963" y="3948113"/>
            <a:ext cx="2762250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472611"/>
            <a:ext cx="8126507" cy="3475187"/>
          </a:xfrm>
          <a:solidFill>
            <a:srgbClr val="FFB500"/>
          </a:solidFill>
        </p:spPr>
        <p:txBody>
          <a:bodyPr anchor="t"/>
          <a:lstStyle>
            <a:lvl1pPr>
              <a:defRPr sz="4533"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2329987"/>
            <a:ext cx="8126507" cy="1099015"/>
          </a:xfrm>
        </p:spPr>
        <p:txBody>
          <a:bodyPr/>
          <a:lstStyle>
            <a:lvl1pPr marL="0" indent="0">
              <a:buNone/>
              <a:defRPr sz="1867">
                <a:solidFill>
                  <a:schemeClr val="tx1"/>
                </a:solidFill>
              </a:defRPr>
            </a:lvl1pPr>
            <a:lvl2pPr marL="342891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BDF9CC1-17A0-4FCE-B809-1BC6CDF19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A51A402-790E-48E8-B9B6-14EBC95FA325}" type="datetime1">
              <a:rPr lang="en-IE" smtClean="0"/>
              <a:t>24/05/2022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33EA9C-5DC2-4B49-A127-6569A51A5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931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EC7E51B-EC0B-47EC-8B10-7316ED5E0E20}"/>
              </a:ext>
            </a:extLst>
          </p:cNvPr>
          <p:cNvSpPr/>
          <p:nvPr userDrawn="1"/>
        </p:nvSpPr>
        <p:spPr>
          <a:xfrm>
            <a:off x="10447338" y="212725"/>
            <a:ext cx="1439862" cy="14398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080204F1-6B4C-4D19-9E38-5FE42D3113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338" y="6042025"/>
            <a:ext cx="14398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2" y="212727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6869E6D6-026E-43DA-923D-CB5A592C5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FE7065A-7B3E-40A0-B715-3D5FF85AFD53}" type="datetime1">
              <a:rPr lang="en-IE" smtClean="0"/>
              <a:t>24/05/2022</a:t>
            </a:fld>
            <a:endParaRPr lang="en-GB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475FD5E-2847-4418-B3A7-F715518BA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2C48288-8D73-488B-B3E3-60B608876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323975" cy="36512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B7F714A-CF2E-4BCF-A831-EFE62DE423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701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D49437C-6342-42A5-81BB-1023D5996596}"/>
              </a:ext>
            </a:extLst>
          </p:cNvPr>
          <p:cNvSpPr/>
          <p:nvPr userDrawn="1"/>
        </p:nvSpPr>
        <p:spPr>
          <a:xfrm>
            <a:off x="10447338" y="212725"/>
            <a:ext cx="1439862" cy="143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10F014-5D88-48E7-9AC7-173D8A3B57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338" y="6042025"/>
            <a:ext cx="14398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18515" y="1760765"/>
            <a:ext cx="527203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67" b="1">
                <a:solidFill>
                  <a:schemeClr val="bg1"/>
                </a:solidFill>
              </a:defRPr>
            </a:lvl1pPr>
            <a:lvl2pPr marL="342891" indent="0">
              <a:buNone/>
              <a:defRPr sz="1467" b="1"/>
            </a:lvl2pPr>
            <a:lvl3pPr marL="685783" indent="0">
              <a:buNone/>
              <a:defRPr sz="1333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18515" y="2710418"/>
            <a:ext cx="5272039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823963" y="1771651"/>
            <a:ext cx="527203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67" b="1">
                <a:solidFill>
                  <a:schemeClr val="bg1"/>
                </a:solidFill>
              </a:defRPr>
            </a:lvl1pPr>
            <a:lvl2pPr marL="342891" indent="0">
              <a:buNone/>
              <a:defRPr sz="1467" b="1"/>
            </a:lvl2pPr>
            <a:lvl3pPr marL="685783" indent="0">
              <a:buNone/>
              <a:defRPr sz="1333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818519" y="2718022"/>
            <a:ext cx="5282924" cy="3584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2" y="212727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2971297-4821-4942-8A48-C6BBE74B05C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7B9ADC6-8A7D-49A3-8044-4F532D1390D2}" type="datetime1">
              <a:rPr lang="en-IE" smtClean="0"/>
              <a:t>24/05/2022</a:t>
            </a:fld>
            <a:endParaRPr lang="en-GB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B10A583E-52AA-4AF8-9CB7-B3E533A3E70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0DE3E85-FCA5-4773-A601-DDB0F85FA10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610600" y="6356350"/>
            <a:ext cx="1323975" cy="36512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0D792FE-52CF-4AE0-954E-5B5E081A5C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13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7C141E-9EBC-4EF7-8463-6BCA9D04ACB6}"/>
              </a:ext>
            </a:extLst>
          </p:cNvPr>
          <p:cNvSpPr/>
          <p:nvPr userDrawn="1"/>
        </p:nvSpPr>
        <p:spPr>
          <a:xfrm>
            <a:off x="10447338" y="212725"/>
            <a:ext cx="1439862" cy="143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A340EB8D-9C84-44EB-B03E-85EDB67313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338" y="6042025"/>
            <a:ext cx="14398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2" y="212727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569FAE3C-7506-4BBF-BAEF-31FC82EF2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CD2D83B-B731-4C50-A0BB-44AD1945339E}" type="datetime1">
              <a:rPr lang="en-IE" smtClean="0"/>
              <a:t>24/05/2022</a:t>
            </a:fld>
            <a:endParaRPr lang="en-GB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7EA24D9-B71B-4DFC-8954-66481272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194B748-CFB4-48D7-B325-0BCFA1B09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323975" cy="36512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6F1E62A-B0F7-463A-BA3B-B357479277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9083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BBC74A9C-E277-4E6B-8109-3AC53B6224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338" y="6042025"/>
            <a:ext cx="14398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74DB4C17-4A58-4D03-8EE8-589399EB7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B12AC3C-B7AD-49DE-912C-142758026079}" type="datetime1">
              <a:rPr lang="en-IE" smtClean="0"/>
              <a:t>24/05/2022</a:t>
            </a:fld>
            <a:endParaRPr lang="en-GB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D23B10A-899E-4E41-B3C6-C86EE0266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A1A077F-2204-4EE2-AECE-15980D8AC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323975" cy="36512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FCA3CE1-8E92-40A8-8B75-53EB415453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697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933A143E-C623-43DE-B71B-B6B2A44EE8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338" y="6042025"/>
            <a:ext cx="14398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457202"/>
            <a:ext cx="6172200" cy="5403852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467"/>
            </a:lvl4pPr>
            <a:lvl5pPr>
              <a:defRPr sz="1467"/>
            </a:lvl5pPr>
            <a:lvl6pPr>
              <a:defRPr sz="1467"/>
            </a:lvl6pPr>
            <a:lvl7pPr>
              <a:defRPr sz="1467"/>
            </a:lvl7pPr>
            <a:lvl8pPr>
              <a:defRPr sz="1467"/>
            </a:lvl8pPr>
            <a:lvl9pPr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67"/>
            </a:lvl2pPr>
            <a:lvl3pPr marL="685783" indent="0">
              <a:buNone/>
              <a:defRPr sz="933"/>
            </a:lvl3pPr>
            <a:lvl4pPr marL="1028674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9" indent="0">
              <a:buNone/>
              <a:defRPr sz="800"/>
            </a:lvl7pPr>
            <a:lvl8pPr marL="2400240" indent="0">
              <a:buNone/>
              <a:defRPr sz="800"/>
            </a:lvl8pPr>
            <a:lvl9pPr marL="274313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0F07EC1-EECD-4ABB-ABB5-1A0A61B62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B8B5D11-B895-4B25-99C1-B13F43077998}" type="datetime1">
              <a:rPr lang="en-IE" smtClean="0"/>
              <a:t>24/05/2022</a:t>
            </a:fld>
            <a:endParaRPr lang="en-GB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4799EB6-46C5-4BD7-B74B-4F018C045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5EBF88E-8887-4CB0-A83A-A768E1CE2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323975" cy="36512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B3F027D-D760-43A0-B673-E69F795E58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820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DF265828-A86B-4CC6-B9EF-BC911831AD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338" y="6042025"/>
            <a:ext cx="14398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2"/>
            <a:ext cx="6172200" cy="5403852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33"/>
            </a:lvl2pPr>
            <a:lvl3pPr marL="685783" indent="0">
              <a:buNone/>
              <a:defRPr sz="1867"/>
            </a:lvl3pPr>
            <a:lvl4pPr marL="1028674" indent="0">
              <a:buNone/>
              <a:defRPr sz="1467"/>
            </a:lvl4pPr>
            <a:lvl5pPr marL="1371566" indent="0">
              <a:buNone/>
              <a:defRPr sz="1467"/>
            </a:lvl5pPr>
            <a:lvl6pPr marL="1714457" indent="0">
              <a:buNone/>
              <a:defRPr sz="1467"/>
            </a:lvl6pPr>
            <a:lvl7pPr marL="2057349" indent="0">
              <a:buNone/>
              <a:defRPr sz="1467"/>
            </a:lvl7pPr>
            <a:lvl8pPr marL="2400240" indent="0">
              <a:buNone/>
              <a:defRPr sz="1467"/>
            </a:lvl8pPr>
            <a:lvl9pPr marL="2743131" indent="0">
              <a:buNone/>
              <a:defRPr sz="1467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67"/>
            </a:lvl2pPr>
            <a:lvl3pPr marL="685783" indent="0">
              <a:buNone/>
              <a:defRPr sz="933"/>
            </a:lvl3pPr>
            <a:lvl4pPr marL="1028674" indent="0">
              <a:buNone/>
              <a:defRPr sz="800"/>
            </a:lvl4pPr>
            <a:lvl5pPr marL="1371566" indent="0">
              <a:buNone/>
              <a:defRPr sz="800"/>
            </a:lvl5pPr>
            <a:lvl6pPr marL="1714457" indent="0">
              <a:buNone/>
              <a:defRPr sz="800"/>
            </a:lvl6pPr>
            <a:lvl7pPr marL="2057349" indent="0">
              <a:buNone/>
              <a:defRPr sz="800"/>
            </a:lvl7pPr>
            <a:lvl8pPr marL="2400240" indent="0">
              <a:buNone/>
              <a:defRPr sz="800"/>
            </a:lvl8pPr>
            <a:lvl9pPr marL="274313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BA3D41D-1B51-48D5-9123-09023A1A3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9765682-215E-4ED2-87B2-A2FEC1A4B473}" type="datetime1">
              <a:rPr lang="en-IE" smtClean="0"/>
              <a:t>24/05/2022</a:t>
            </a:fld>
            <a:endParaRPr lang="en-GB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E22D8F0-7D75-40BB-A4CF-A68AAA62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998082A-EFD0-4544-9027-88F39FB9B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323975" cy="36512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2819347-D358-4ACB-BB45-1DA80B8896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613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B266690A-6247-44F6-B12E-7A873C148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338" y="6042025"/>
            <a:ext cx="14398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734F80-5B14-44C9-AE15-85CDAF3A8651}"/>
              </a:ext>
            </a:extLst>
          </p:cNvPr>
          <p:cNvSpPr/>
          <p:nvPr userDrawn="1"/>
        </p:nvSpPr>
        <p:spPr>
          <a:xfrm>
            <a:off x="10447338" y="212725"/>
            <a:ext cx="1439862" cy="14398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1825625"/>
            <a:ext cx="9096021" cy="417495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2" y="212727"/>
            <a:ext cx="9096023" cy="1440000"/>
          </a:xfrm>
          <a:solidFill>
            <a:srgbClr val="EFEFF0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F185D12-E02E-49F6-A5AD-8B125DF23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9A5A2BD-05D9-4305-8059-98D3A4103224}" type="datetime1">
              <a:rPr lang="en-IE" smtClean="0"/>
              <a:t>24/05/2022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F38F3E1-3B08-4242-90AD-57024DF0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7FEEADA-57C8-41AF-B919-E700FEDA4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323975" cy="36512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777C860-8967-46C5-AC30-D258D0A8F6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74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445918AE-6387-49F9-B9E4-660FF6D6AA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338" y="6042025"/>
            <a:ext cx="14398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564335"/>
          </a:xfrm>
          <a:solidFill>
            <a:srgbClr val="FFB500"/>
          </a:solidFill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5643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75EF07-0952-4804-BE27-74806FEBA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E24661D-A390-4678-AFD0-828A29C64676}" type="datetime1">
              <a:rPr lang="en-IE" smtClean="0"/>
              <a:t>24/05/2022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7D53D1-7F3D-425A-A993-95C1062C6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B1EF1-1D4D-4F40-BFBB-B0E76670C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323975" cy="36512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4F1C97D-64D1-46DE-A21A-0D77BA63FB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513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4CFDE-758D-42EE-83BA-74040A3B5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31B07-3A3B-409D-9FE1-6C5EBA823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B5722-A008-40D4-A8C7-90D95DCD1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D5BB-0B5E-4D33-B50E-6685B447033C}" type="datetime1">
              <a:rPr lang="en-IE" smtClean="0"/>
              <a:t>24/05/2022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2B9BB-1BDA-4AF2-8B3D-F5CD6BAD3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F2FF8-D265-48D3-B4D4-17AB978D8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EECD-C2FB-41C3-9175-5FC4D5AAF25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43421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684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45">
            <a:extLst>
              <a:ext uri="{FF2B5EF4-FFF2-40B4-BE49-F238E27FC236}">
                <a16:creationId xmlns:a16="http://schemas.microsoft.com/office/drawing/2014/main" id="{BE9B6F78-DC41-494F-B2AD-8D0359C295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6738" y="554038"/>
            <a:ext cx="244475" cy="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77471" y="949521"/>
            <a:ext cx="8325599" cy="5113999"/>
          </a:xfrm>
          <a:prstGeom prst="rect">
            <a:avLst/>
          </a:prstGeom>
        </p:spPr>
        <p:txBody>
          <a:bodyPr lIns="91425" tIns="91425" rIns="91425" bIns="91425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" name="Shape 47">
            <a:extLst>
              <a:ext uri="{FF2B5EF4-FFF2-40B4-BE49-F238E27FC236}">
                <a16:creationId xmlns:a16="http://schemas.microsoft.com/office/drawing/2014/main" id="{2F6BA511-3313-4234-A38C-CB8E1EBE082E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329988" y="6251575"/>
            <a:ext cx="731837" cy="525463"/>
          </a:xfrm>
        </p:spPr>
        <p:txBody>
          <a:bodyPr lIns="91425" tIns="91425" rIns="91425" bIns="91425" anchorCtr="0">
            <a:noAutofit/>
          </a:bodyPr>
          <a:lstStyle>
            <a:lvl1pPr defTabSz="914400">
              <a:defRPr>
                <a:solidFill>
                  <a:schemeClr val="lt1"/>
                </a:solidFill>
              </a:defRPr>
            </a:lvl1pPr>
          </a:lstStyle>
          <a:p>
            <a:pPr>
              <a:defRPr/>
            </a:pPr>
            <a:fld id="{C28A226F-14E1-416D-8C13-06C92739B835}" type="slidenum">
              <a:rPr lang="en"/>
              <a:pPr>
                <a:defRPr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43481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ABE6B-485C-4DA6-81F5-9CDFCB18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0D2C3-1ABF-4F96-B36A-19880D1A0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6E9D6-1501-47A6-BA5D-EE285CCB5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EAA230-F1F1-407E-8302-D10392255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CD36-AD63-4DEC-BCBF-8D8BAF8483DF}" type="datetime1">
              <a:rPr lang="en-IE" smtClean="0"/>
              <a:t>24/05/2022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E0390-7F18-4E01-A7D7-731EAB0CA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C87DA-6181-4527-BABF-68F61419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EECD-C2FB-41C3-9175-5FC4D5AAF25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2236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17A35-9BDE-4E77-9D47-7C33E6950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06652-F770-474A-9B23-70EF92898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CCED9-237B-4E23-BDE9-858275DBF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249BC6-6D50-448C-8384-8181916D6D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4E88C-D000-4DE8-8441-C1A624337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63C5CA-6A65-4554-858A-843996890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92840-99CB-485C-AF8B-CBD133C2F97B}" type="datetime1">
              <a:rPr lang="en-IE" smtClean="0"/>
              <a:t>24/05/2022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434F5F-C774-483F-8BEF-5CBEA60E9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147F89-7ED2-4DFF-B7D7-6141891B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EECD-C2FB-41C3-9175-5FC4D5AAF25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07735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D0271-538F-4660-B1A6-A14EE3EBC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0E9F1C-45CB-4072-92A3-362D694C5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4D5D-8AEA-4EEB-9781-7CED56FB7294}" type="datetime1">
              <a:rPr lang="en-IE" smtClean="0"/>
              <a:t>24/05/2022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0B5E7-7B3C-4798-A918-678465E20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F33285-C01C-44E6-BD38-E92A2B4FC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EECD-C2FB-41C3-9175-5FC4D5AAF25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4505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32FAE3-8ADB-45EF-91B9-65B68C8C9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A8519-F0AD-4469-A194-9EBCCBEC03EF}" type="datetime1">
              <a:rPr lang="en-IE" smtClean="0"/>
              <a:t>24/05/2022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7E0D4-37B0-4958-B540-15FF4013E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E1B57-4844-4F37-A126-35C42D211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EECD-C2FB-41C3-9175-5FC4D5AAF25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58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8095D-DF6B-4063-8D5E-3D8878207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A6F41-BC56-4BDC-9884-A2C6B496D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EABBD0-D089-434C-A23F-F8A8322C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A99552-CC23-42B6-AA40-E1363302E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34370-0869-4D62-96B7-DEC43E7E899D}" type="datetime1">
              <a:rPr lang="en-IE" smtClean="0"/>
              <a:t>24/05/2022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09E5E-DA1B-4A51-8139-0C5800248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5A22E-3EB7-4533-B560-404366DD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EECD-C2FB-41C3-9175-5FC4D5AAF25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24088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6AB00-12F1-44AB-8A3A-72B974F3D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399CAF-1942-4E45-97D9-47B40D364A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6E5511-2B8C-4CD2-896B-F4EEE3E7C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629FEC-775D-4265-809E-1B413AEFB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2667-5C3B-441C-A68C-82CA78955F5A}" type="datetime1">
              <a:rPr lang="en-IE" smtClean="0"/>
              <a:t>24/05/2022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F04A0F-65ED-4EA8-A271-37B9F9DCE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0F96E3-C869-47F4-BB85-5B16D5629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EECD-C2FB-41C3-9175-5FC4D5AAF25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96806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994DB0-F9C3-4DA4-A357-B370D9BFD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D35DF-F254-40E2-9D64-A4B8A343D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B6DFE-45EB-4A4C-A8A0-90A61502DB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FE6D1-684C-4B20-94F6-9C59281FBF96}" type="datetime1">
              <a:rPr lang="en-IE" smtClean="0"/>
              <a:t>24/05/2022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7F596-D601-47F4-B643-90B9E4BE0D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EA09F-3AAE-45B9-B074-D08522970A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EEECD-C2FB-41C3-9175-5FC4D5AAF25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6030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0960DF-51FF-4190-B5BD-921D7778C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DC7C5-2430-4356-A040-1344116AF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6E49C-5683-4966-8CB9-E4BE677528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C8F91-F66E-44EB-B282-CD830838A184}" type="datetime1">
              <a:rPr lang="en-IE" smtClean="0"/>
              <a:t>24/05/2022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3C6C4-4105-4BF7-9B3C-E420A688B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93817-5BD9-48C0-A638-C3865638F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04191-ADD9-4CA1-9478-3F8CBA38BEA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592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DDE319-FF74-4004-A3E0-0D6AB049D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67863" cy="1325563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CB0AF4-E6D9-4838-A141-F6443EA7C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567863" cy="435133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29F2D-AAE2-4763-910D-53B8BA5AF5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defTabSz="914377">
              <a:defRPr sz="933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881AB024-6050-42CC-8A8E-455DDC81C334}" type="datetime1">
              <a:rPr lang="en-IE" smtClean="0"/>
              <a:t>24/05/2022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D770E-DEC7-4445-A704-11E8AEB8A9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defTabSz="914377">
              <a:defRPr sz="933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5327B-12DF-450D-82D2-04B178830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 defTabSz="914377">
              <a:defRPr sz="933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FB9AEB37-7E3F-4608-A61E-58FBB91440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93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93" r:id="rId18"/>
    <p:sldLayoutId id="2147483694" r:id="rId19"/>
  </p:sldLayoutIdLst>
  <p:hf hdr="0" ftr="0" dt="0"/>
  <p:txStyles>
    <p:titleStyle>
      <a:lvl1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4572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9144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3716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8288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69863" indent="-169863" algn="l" defTabSz="684213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12763" indent="-169863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855663" indent="-169863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198563" indent="-169863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541463" indent="-169863" algn="l" defTabSz="684213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A894D-DC00-4EFD-8F9D-F1265C532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344" y="4437146"/>
            <a:ext cx="8291239" cy="2103438"/>
          </a:xfrm>
        </p:spPr>
        <p:txBody>
          <a:bodyPr anchor="ctr" anchorCtr="0">
            <a:normAutofit/>
          </a:bodyPr>
          <a:lstStyle/>
          <a:p>
            <a:pPr algn="ctr" defTabSz="685783">
              <a:lnSpc>
                <a:spcPct val="113999"/>
              </a:lnSpc>
              <a:spcAft>
                <a:spcPts val="0"/>
              </a:spcAft>
              <a:defRPr/>
            </a:pPr>
            <a:r>
              <a:rPr lang="en-IE" sz="3050" spc="100" dirty="0">
                <a:latin typeface="Calibri"/>
                <a:cs typeface="Calibri"/>
              </a:rPr>
              <a:t>2021/22 Q2 Energy Review</a:t>
            </a:r>
            <a:br>
              <a:rPr lang="en-IE" sz="3050" spc="100" dirty="0">
                <a:latin typeface="Calibri"/>
                <a:cs typeface="Calibri"/>
              </a:rPr>
            </a:br>
            <a:r>
              <a:rPr lang="en-IE" sz="3050" spc="100" dirty="0">
                <a:latin typeface="Calibri"/>
                <a:cs typeface="Calibri"/>
              </a:rPr>
              <a:t/>
            </a:r>
            <a:br>
              <a:rPr lang="en-IE" sz="3050" spc="100" dirty="0">
                <a:latin typeface="Calibri"/>
                <a:cs typeface="Calibri"/>
              </a:rPr>
            </a:br>
            <a:r>
              <a:rPr lang="en-GB" sz="2250" spc="100" dirty="0"/>
              <a:t/>
            </a:r>
            <a:br>
              <a:rPr lang="en-GB" sz="2250" spc="100" dirty="0"/>
            </a:br>
            <a:endParaRPr lang="en-GB" sz="2250" spc="-100" dirty="0">
              <a:solidFill>
                <a:srgbClr val="529501"/>
              </a:solidFill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381CC1-6F6E-42A9-A5D7-3F2AD9266B2A}"/>
              </a:ext>
            </a:extLst>
          </p:cNvPr>
          <p:cNvSpPr/>
          <p:nvPr/>
        </p:nvSpPr>
        <p:spPr>
          <a:xfrm>
            <a:off x="8499107" y="173255"/>
            <a:ext cx="3334984" cy="31282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D814F852-F925-46DF-8931-99A0734A3B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148" y="317416"/>
            <a:ext cx="2924306" cy="292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42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2227A-5299-4991-B092-17BF89CFB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517" y="230372"/>
            <a:ext cx="9637776" cy="92904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cs typeface="Calibri Light"/>
              </a:rPr>
              <a:t>Gas Projects Update</a:t>
            </a:r>
            <a:endParaRPr lang="en-US" dirty="0"/>
          </a:p>
        </p:txBody>
      </p:sp>
      <p:graphicFrame>
        <p:nvGraphicFramePr>
          <p:cNvPr id="33" name="Content Placeholder 2">
            <a:extLst>
              <a:ext uri="{FF2B5EF4-FFF2-40B4-BE49-F238E27FC236}">
                <a16:creationId xmlns:a16="http://schemas.microsoft.com/office/drawing/2014/main" id="{2A93DB41-C82E-4025-9439-E501F39328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237113"/>
              </p:ext>
            </p:extLst>
          </p:nvPr>
        </p:nvGraphicFramePr>
        <p:xfrm>
          <a:off x="354563" y="1362269"/>
          <a:ext cx="11355355" cy="4599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4191-ADD9-4CA1-9478-3F8CBA38BEA7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47908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604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72227A-5299-4991-B092-17BF89CFB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16804"/>
            <a:ext cx="6594189" cy="16252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ORB Pathfinder 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6D30126-6314-4A93-B27E-5C66CF7819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432305"/>
            <a:ext cx="7056669" cy="4102852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13215B-0EA6-4267-811A-9E6E72DAF5A0}"/>
              </a:ext>
            </a:extLst>
          </p:cNvPr>
          <p:cNvPicPr/>
          <p:nvPr/>
        </p:nvPicPr>
        <p:blipFill rotWithShape="1">
          <a:blip r:embed="rId3"/>
          <a:srcRect l="1152" t="9281" r="25390" b="7306"/>
          <a:stretch/>
        </p:blipFill>
        <p:spPr bwMode="auto">
          <a:xfrm>
            <a:off x="386407" y="2432305"/>
            <a:ext cx="6999446" cy="390889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73F464DB-00D6-41A7-A1DD-880FD48CF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lvl="0" indent="0">
              <a:spcAft>
                <a:spcPts val="800"/>
              </a:spcAft>
              <a:buNone/>
            </a:pPr>
            <a:r>
              <a:rPr lang="en-GB" sz="1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ASHP supplied </a:t>
            </a:r>
            <a:r>
              <a:rPr lang="en-GB" sz="1400" b="1" u="sng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39%</a:t>
            </a:r>
            <a:r>
              <a:rPr lang="en-GB" sz="1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heating load verses a target of </a:t>
            </a:r>
            <a:r>
              <a:rPr lang="en-GB" sz="1400" b="1" u="sng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50%.</a:t>
            </a:r>
            <a:r>
              <a:rPr lang="en-GB" sz="1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4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None/>
            </a:pPr>
            <a:r>
              <a:rPr lang="en-GB" sz="1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Coefficient of Performance for the system averaged </a:t>
            </a:r>
            <a:r>
              <a:rPr lang="en-GB" sz="1400" b="1" u="sng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2.8</a:t>
            </a:r>
            <a:r>
              <a:rPr lang="en-GB" sz="1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a target of </a:t>
            </a:r>
            <a:r>
              <a:rPr lang="en-GB" sz="1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2.9.</a:t>
            </a:r>
            <a:r>
              <a:rPr lang="en-GB" sz="1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E" sz="14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None/>
            </a:pPr>
            <a:r>
              <a:rPr lang="en-GB" sz="1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Boiler Efficiency of </a:t>
            </a:r>
            <a:r>
              <a:rPr lang="en-GB" sz="1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94%</a:t>
            </a:r>
            <a:r>
              <a:rPr lang="en-GB" sz="1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target of </a:t>
            </a:r>
            <a:r>
              <a:rPr lang="en-GB" sz="1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90%.</a:t>
            </a:r>
            <a:endParaRPr lang="en-IE" sz="14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None/>
            </a:pPr>
            <a:r>
              <a:rPr lang="en-GB" sz="1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Excess space heating load due to COVID protocols estimated at 53,646 kWh.</a:t>
            </a:r>
            <a:endParaRPr lang="en-IE" sz="14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None/>
            </a:pPr>
            <a:r>
              <a:rPr lang="en-GB" sz="1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152,000 kWh of gas use avoided (based on old equipment)</a:t>
            </a:r>
            <a:endParaRPr lang="en-IE" sz="14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None/>
            </a:pPr>
            <a:r>
              <a:rPr lang="en-GB" sz="14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23,450 kgCO2 avoided through the operation of the ASHP/ new boilers.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en-GB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€2,400 electrical cost v €3,200 gas cost avoided.</a:t>
            </a:r>
          </a:p>
          <a:p>
            <a:pPr marL="0" lvl="0" indent="0">
              <a:spcAft>
                <a:spcPts val="800"/>
              </a:spcAft>
              <a:buNone/>
            </a:pPr>
            <a:r>
              <a:rPr lang="en-GB" sz="1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(Reporting period Feb – Mar 22)</a:t>
            </a:r>
            <a:endParaRPr lang="en-IE" sz="14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>
              <a:solidFill>
                <a:srgbClr val="FFFFFF"/>
              </a:solidFill>
              <a:cs typeface="Calibri"/>
            </a:endParaRPr>
          </a:p>
          <a:p>
            <a:endParaRPr lang="en-US" sz="1400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480391" y="6535157"/>
            <a:ext cx="973667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B704191-ADD9-4CA1-9478-3F8CBA38BEA7}" type="slidenum">
              <a:rPr lang="en-IE" sz="105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IE" sz="105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395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5EACB-98B7-4E67-900D-5C8B8BD16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133" y="136525"/>
            <a:ext cx="10515600" cy="1325563"/>
          </a:xfrm>
        </p:spPr>
        <p:txBody>
          <a:bodyPr/>
          <a:lstStyle/>
          <a:p>
            <a:r>
              <a:rPr lang="en-IE" dirty="0"/>
              <a:t>Audit Progress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C460887-F5CA-4B16-9FA3-2FC7309E0D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281272"/>
              </p:ext>
            </p:extLst>
          </p:nvPr>
        </p:nvGraphicFramePr>
        <p:xfrm>
          <a:off x="838203" y="1359958"/>
          <a:ext cx="10515597" cy="401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4530">
                  <a:extLst>
                    <a:ext uri="{9D8B030D-6E8A-4147-A177-3AD203B41FA5}">
                      <a16:colId xmlns:a16="http://schemas.microsoft.com/office/drawing/2014/main" val="3160888024"/>
                    </a:ext>
                  </a:extLst>
                </a:gridCol>
                <a:gridCol w="3437467">
                  <a:extLst>
                    <a:ext uri="{9D8B030D-6E8A-4147-A177-3AD203B41FA5}">
                      <a16:colId xmlns:a16="http://schemas.microsoft.com/office/drawing/2014/main" val="3065129009"/>
                    </a:ext>
                  </a:extLst>
                </a:gridCol>
                <a:gridCol w="4673600">
                  <a:extLst>
                    <a:ext uri="{9D8B030D-6E8A-4147-A177-3AD203B41FA5}">
                      <a16:colId xmlns:a16="http://schemas.microsoft.com/office/drawing/2014/main" val="17011731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Audit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Observations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Comment.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876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Legal / Other Register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Add recently approved CAP.</a:t>
                      </a:r>
                    </a:p>
                    <a:p>
                      <a:r>
                        <a:rPr lang="en-IE" dirty="0"/>
                        <a:t>Communicate Impact of Part L on refurbishments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600" dirty="0"/>
                        <a:t>CAP addressed.</a:t>
                      </a:r>
                    </a:p>
                    <a:p>
                      <a:r>
                        <a:rPr lang="en-IE" sz="1600" dirty="0"/>
                        <a:t>For all major renovations (more than 25% of the surface area of the building envelope undergoes renovation)  the building must be brought up to cost optimal level, which is defined in the building regulations as:</a:t>
                      </a:r>
                    </a:p>
                    <a:p>
                      <a:r>
                        <a:rPr lang="en-IE" sz="1600" dirty="0"/>
                        <a:t>Upgrade Heating System more than 15 years’ old</a:t>
                      </a:r>
                    </a:p>
                    <a:p>
                      <a:r>
                        <a:rPr lang="en-IE" sz="1600" dirty="0"/>
                        <a:t>Upgrade Cooling and Ventilation Systems more than 15 years’ old</a:t>
                      </a:r>
                    </a:p>
                    <a:p>
                      <a:r>
                        <a:rPr lang="en-IE" sz="1600" dirty="0"/>
                        <a:t>Upgrade Lighting more than 15 years 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317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Boole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6 ESO’s identified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250K , saving 28K, €2,083 T/CO2 abated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398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WGB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6 ESO’s identified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285K, saving 40K, €1,755 T/CO2 abated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01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BHSC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7 ESO’s identified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650K, saving 28K, €2,495 T/CO2 abated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85583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3B35B-E049-4968-81FC-6C346EAEC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4191-ADD9-4CA1-9478-3F8CBA38BEA7}" type="slidenum">
              <a:rPr lang="en-IE" smtClean="0"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7372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85F7B-EF1C-494D-9CCE-B8A4F7874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39520"/>
            <a:ext cx="4692221" cy="1719072"/>
          </a:xfrm>
        </p:spPr>
        <p:txBody>
          <a:bodyPr anchor="b">
            <a:normAutofit/>
          </a:bodyPr>
          <a:lstStyle/>
          <a:p>
            <a:r>
              <a:rPr lang="en-IE" sz="5400" dirty="0"/>
              <a:t>Research &amp; Collaboration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356A8-913E-4D51-8C0A-E617078D9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 fontScale="70000" lnSpcReduction="20000"/>
          </a:bodyPr>
          <a:lstStyle/>
          <a:p>
            <a:r>
              <a:rPr lang="en-IE" sz="2200" dirty="0"/>
              <a:t>Final Year Project support.</a:t>
            </a:r>
          </a:p>
          <a:p>
            <a:pPr lvl="1"/>
            <a:r>
              <a:rPr lang="en-IE" sz="1800" dirty="0"/>
              <a:t>Detailed look at Boole v energy v occupancy.</a:t>
            </a:r>
          </a:p>
          <a:p>
            <a:pPr lvl="1"/>
            <a:r>
              <a:rPr lang="en-IE" sz="1800" dirty="0"/>
              <a:t>Projects for AY 22/23</a:t>
            </a:r>
          </a:p>
          <a:p>
            <a:endParaRPr lang="en-IE" sz="2200" dirty="0"/>
          </a:p>
          <a:p>
            <a:r>
              <a:rPr lang="en-IE" sz="2200" dirty="0"/>
              <a:t>Space Utilisation with IT:</a:t>
            </a:r>
          </a:p>
          <a:p>
            <a:pPr lvl="1"/>
            <a:r>
              <a:rPr lang="en-IE" sz="1800" dirty="0"/>
              <a:t>Boole Lecture Halls.</a:t>
            </a:r>
          </a:p>
          <a:p>
            <a:pPr lvl="1"/>
            <a:r>
              <a:rPr lang="en-IE" sz="1800" dirty="0"/>
              <a:t>Cisco.</a:t>
            </a:r>
          </a:p>
          <a:p>
            <a:pPr lvl="1"/>
            <a:r>
              <a:rPr lang="en-IE" sz="1800" dirty="0" err="1"/>
              <a:t>TRUcount</a:t>
            </a:r>
            <a:r>
              <a:rPr lang="en-IE" sz="1800" dirty="0"/>
              <a:t>.</a:t>
            </a:r>
          </a:p>
          <a:p>
            <a:r>
              <a:rPr lang="en-IE" sz="2200" dirty="0"/>
              <a:t>Green Labs</a:t>
            </a:r>
          </a:p>
          <a:p>
            <a:pPr lvl="1"/>
            <a:r>
              <a:rPr lang="en-IE" sz="1800" dirty="0"/>
              <a:t>LEAF certification commenced.- monthly audits.</a:t>
            </a:r>
          </a:p>
          <a:p>
            <a:r>
              <a:rPr lang="en-IE" sz="2200" dirty="0"/>
              <a:t>Saver saves</a:t>
            </a:r>
          </a:p>
          <a:p>
            <a:pPr lvl="1"/>
            <a:r>
              <a:rPr lang="en-IE" sz="1800" dirty="0"/>
              <a:t>Boole Version 2</a:t>
            </a:r>
          </a:p>
          <a:p>
            <a:pPr marL="457200" lvl="1" indent="0">
              <a:buNone/>
            </a:pPr>
            <a:r>
              <a:rPr lang="en-IE" sz="1800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02206-4A3C-4D45-B50C-F95ED61E6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B704191-ADD9-4CA1-9478-3F8CBA38BEA7}" type="slidenum">
              <a:rPr lang="en-IE" smtClean="0"/>
              <a:pPr>
                <a:spcAft>
                  <a:spcPts val="600"/>
                </a:spcAft>
              </a:pPr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91753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4BCAF-7222-45BC-A40D-BF1AFF6A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IE" sz="4000">
                <a:solidFill>
                  <a:srgbClr val="FFFFFF"/>
                </a:solidFill>
              </a:rPr>
              <a:t>SEAI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6F55B-08FE-4C0F-910F-7F92DC58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1106" y="381000"/>
            <a:ext cx="6500362" cy="5141930"/>
          </a:xfrm>
        </p:spPr>
        <p:txBody>
          <a:bodyPr anchor="ctr">
            <a:normAutofit fontScale="85000" lnSpcReduction="20000"/>
          </a:bodyPr>
          <a:lstStyle/>
          <a:p>
            <a:r>
              <a:rPr lang="en-IE" sz="2000" dirty="0"/>
              <a:t>M&amp;R reporting for 2021 closing out end of April.</a:t>
            </a:r>
          </a:p>
          <a:p>
            <a:endParaRPr lang="en-IE" sz="2000" dirty="0"/>
          </a:p>
          <a:p>
            <a:r>
              <a:rPr lang="en-IE" sz="2000" dirty="0"/>
              <a:t>M&amp;R business travel 2021 to be reported end of May. </a:t>
            </a:r>
            <a:r>
              <a:rPr lang="en-IE" sz="2000" dirty="0">
                <a:solidFill>
                  <a:srgbClr val="FF0000"/>
                </a:solidFill>
              </a:rPr>
              <a:t>(New requirement).</a:t>
            </a:r>
          </a:p>
          <a:p>
            <a:endParaRPr lang="en-IE" sz="2000" dirty="0">
              <a:solidFill>
                <a:srgbClr val="FF0000"/>
              </a:solidFill>
            </a:endParaRPr>
          </a:p>
          <a:p>
            <a:r>
              <a:rPr lang="en-IE" sz="2000" dirty="0"/>
              <a:t>Building Register pilot running – using the data for the HEA Space Survey – UCC log in sent on.</a:t>
            </a:r>
          </a:p>
          <a:p>
            <a:endParaRPr lang="en-IE" sz="2000" dirty="0"/>
          </a:p>
          <a:p>
            <a:r>
              <a:rPr lang="en-IE" sz="2000" dirty="0"/>
              <a:t>SRSS Study released – examines the cost / CO2 impact / finance approach to get PB to B rating. – Will attach summary to the minutes</a:t>
            </a:r>
          </a:p>
          <a:p>
            <a:endParaRPr lang="en-IE" sz="2000" dirty="0"/>
          </a:p>
          <a:p>
            <a:r>
              <a:rPr lang="en-IE" sz="2000" dirty="0"/>
              <a:t>EPBD – Moving from NZEB to ZEB (A rating)- From 2027 all new buildings to be ZEB and buildings above 2,000 m2 will need to account for embodied carbon.</a:t>
            </a:r>
          </a:p>
          <a:p>
            <a:endParaRPr lang="en-IE" sz="2000" dirty="0"/>
          </a:p>
          <a:p>
            <a:r>
              <a:rPr lang="en-IE" sz="2000" dirty="0"/>
              <a:t>Pathfinder Calls for 2023:</a:t>
            </a:r>
          </a:p>
          <a:p>
            <a:pPr lvl="1"/>
            <a:r>
              <a:rPr lang="en-IE" sz="1600" dirty="0"/>
              <a:t>Request to feedback:</a:t>
            </a:r>
          </a:p>
          <a:p>
            <a:pPr lvl="1"/>
            <a:r>
              <a:rPr lang="en-IE" sz="1600" dirty="0"/>
              <a:t>Can we identify a ESCO option – either building or heating:</a:t>
            </a:r>
          </a:p>
          <a:p>
            <a:pPr marL="457200" lvl="1" indent="0">
              <a:buNone/>
            </a:pPr>
            <a:endParaRPr lang="en-IE" sz="1600" dirty="0"/>
          </a:p>
          <a:p>
            <a:pPr marL="914400" lvl="2" indent="0">
              <a:buNone/>
            </a:pPr>
            <a:endParaRPr lang="en-IE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62560-3854-4582-A52E-160D64C01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B704191-ADD9-4CA1-9478-3F8CBA38BEA7}" type="slidenum">
              <a:rPr lang="en-IE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IE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66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390F3-6621-481B-8A93-C1394E929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0648" y="-40768"/>
            <a:ext cx="6977421" cy="1676603"/>
          </a:xfrm>
        </p:spPr>
        <p:txBody>
          <a:bodyPr>
            <a:normAutofit/>
          </a:bodyPr>
          <a:lstStyle/>
          <a:p>
            <a:r>
              <a:rPr lang="en-IE" sz="4000" b="1" dirty="0">
                <a:latin typeface="Calibri"/>
                <a:cs typeface="Calibri"/>
              </a:rPr>
              <a:t>Q 2 21/22 Energy Performance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653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sky, outdoor, building&#10;&#10;Description automatically generated">
            <a:extLst>
              <a:ext uri="{FF2B5EF4-FFF2-40B4-BE49-F238E27FC236}">
                <a16:creationId xmlns:a16="http://schemas.microsoft.com/office/drawing/2014/main" id="{4C0F37D8-45A1-40E1-9DC3-4B86E87F58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57" r="14688" b="-2"/>
          <a:stretch/>
        </p:blipFill>
        <p:spPr>
          <a:xfrm>
            <a:off x="649224" y="722376"/>
            <a:ext cx="3337560" cy="5413248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61398-BDD7-438E-A2D0-F9A9B03AA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581" y="2438400"/>
            <a:ext cx="6422848" cy="3785419"/>
          </a:xfrm>
        </p:spPr>
        <p:txBody>
          <a:bodyPr>
            <a:normAutofit/>
          </a:bodyPr>
          <a:lstStyle/>
          <a:p>
            <a:pPr marL="0" indent="0" eaLnBrk="0" fontAlgn="base" hangingPunct="0">
              <a:spcBef>
                <a:spcPts val="600"/>
              </a:spcBef>
              <a:spcAft>
                <a:spcPct val="0"/>
              </a:spcAft>
              <a:buSzPct val="70000"/>
              <a:buNone/>
              <a:defRPr/>
            </a:pPr>
            <a:endParaRPr lang="en-IE" sz="2000">
              <a:cs typeface="Arial"/>
            </a:endParaRPr>
          </a:p>
          <a:p>
            <a:pPr marL="285750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D13B"/>
              </a:buClr>
              <a:buSzPct val="70000"/>
              <a:defRPr/>
            </a:pPr>
            <a:endParaRPr lang="en-IE" sz="2000">
              <a:cs typeface="Arial"/>
            </a:endParaRPr>
          </a:p>
          <a:p>
            <a:endParaRPr lang="en-IE" sz="2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7401B0-8C03-4F7B-A7B1-20F0C72955CC}"/>
              </a:ext>
            </a:extLst>
          </p:cNvPr>
          <p:cNvSpPr/>
          <p:nvPr/>
        </p:nvSpPr>
        <p:spPr>
          <a:xfrm>
            <a:off x="581025" y="2190750"/>
            <a:ext cx="4867275" cy="2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Table 8">
            <a:extLst>
              <a:ext uri="{FF2B5EF4-FFF2-40B4-BE49-F238E27FC236}">
                <a16:creationId xmlns:a16="http://schemas.microsoft.com/office/drawing/2014/main" id="{C45C0BAD-994B-4FC7-9642-BDD060E54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413574"/>
              </p:ext>
            </p:extLst>
          </p:nvPr>
        </p:nvGraphicFramePr>
        <p:xfrm>
          <a:off x="4846745" y="1377622"/>
          <a:ext cx="6786507" cy="2904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6268">
                  <a:extLst>
                    <a:ext uri="{9D8B030D-6E8A-4147-A177-3AD203B41FA5}">
                      <a16:colId xmlns:a16="http://schemas.microsoft.com/office/drawing/2014/main" val="2805605704"/>
                    </a:ext>
                  </a:extLst>
                </a:gridCol>
                <a:gridCol w="1836139">
                  <a:extLst>
                    <a:ext uri="{9D8B030D-6E8A-4147-A177-3AD203B41FA5}">
                      <a16:colId xmlns:a16="http://schemas.microsoft.com/office/drawing/2014/main" val="709480421"/>
                    </a:ext>
                  </a:extLst>
                </a:gridCol>
                <a:gridCol w="2514100">
                  <a:extLst>
                    <a:ext uri="{9D8B030D-6E8A-4147-A177-3AD203B41FA5}">
                      <a16:colId xmlns:a16="http://schemas.microsoft.com/office/drawing/2014/main" val="1662419829"/>
                    </a:ext>
                  </a:extLst>
                </a:gridCol>
              </a:tblGrid>
              <a:tr h="926724">
                <a:tc>
                  <a:txBody>
                    <a:bodyPr/>
                    <a:lstStyle/>
                    <a:p>
                      <a:r>
                        <a:rPr lang="en-IE" dirty="0"/>
                        <a:t>Scope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2021/22 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/>
                        <a:t>2018/19 Baseline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267505"/>
                  </a:ext>
                </a:extLst>
              </a:tr>
              <a:tr h="655487">
                <a:tc>
                  <a:txBody>
                    <a:bodyPr/>
                    <a:lstStyle/>
                    <a:p>
                      <a:r>
                        <a:rPr lang="en-IE" dirty="0"/>
                        <a:t>Electrical GWh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IE" dirty="0"/>
                        <a:t>4.89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5.22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692917"/>
                  </a:ext>
                </a:extLst>
              </a:tr>
              <a:tr h="666789">
                <a:tc>
                  <a:txBody>
                    <a:bodyPr/>
                    <a:lstStyle/>
                    <a:p>
                      <a:r>
                        <a:rPr lang="en-IE" dirty="0"/>
                        <a:t>Gas GWh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IE" dirty="0"/>
                        <a:t>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7.2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84134"/>
                  </a:ext>
                </a:extLst>
              </a:tr>
              <a:tr h="655487">
                <a:tc>
                  <a:txBody>
                    <a:bodyPr/>
                    <a:lstStyle/>
                    <a:p>
                      <a:r>
                        <a:rPr lang="en-IE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12.0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12.4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72545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61927FA-0858-4174-9717-CB79D4C3A9DD}"/>
              </a:ext>
            </a:extLst>
          </p:cNvPr>
          <p:cNvSpPr txBox="1"/>
          <p:nvPr/>
        </p:nvSpPr>
        <p:spPr>
          <a:xfrm>
            <a:off x="4846745" y="4331109"/>
            <a:ext cx="665228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704191-ADD9-4CA1-9478-3F8CBA38BEA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926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390F3-6621-481B-8A93-C1394E929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0648" y="-40767"/>
            <a:ext cx="6977421" cy="1285858"/>
          </a:xfrm>
        </p:spPr>
        <p:txBody>
          <a:bodyPr>
            <a:normAutofit fontScale="90000"/>
          </a:bodyPr>
          <a:lstStyle/>
          <a:p>
            <a:r>
              <a:rPr lang="en-IE" b="1" dirty="0">
                <a:latin typeface="Calibri" panose="020F0502020204030204" pitchFamily="34" charset="0"/>
              </a:rPr>
              <a:t>21/22 Electrical  Performance Statement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653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ky, outdoor, building&#10;&#10;Description automatically generated">
            <a:extLst>
              <a:ext uri="{FF2B5EF4-FFF2-40B4-BE49-F238E27FC236}">
                <a16:creationId xmlns:a16="http://schemas.microsoft.com/office/drawing/2014/main" id="{4C0F37D8-45A1-40E1-9DC3-4B86E87F58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57" r="14688" b="-2"/>
          <a:stretch/>
        </p:blipFill>
        <p:spPr>
          <a:xfrm>
            <a:off x="649224" y="722376"/>
            <a:ext cx="3337560" cy="5413248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61398-BDD7-438E-A2D0-F9A9B03AA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581" y="2438400"/>
            <a:ext cx="6422848" cy="3785419"/>
          </a:xfrm>
        </p:spPr>
        <p:txBody>
          <a:bodyPr>
            <a:normAutofit/>
          </a:bodyPr>
          <a:lstStyle/>
          <a:p>
            <a:pPr marL="0" indent="0" eaLnBrk="0" fontAlgn="base" hangingPunct="0">
              <a:spcBef>
                <a:spcPts val="600"/>
              </a:spcBef>
              <a:spcAft>
                <a:spcPct val="0"/>
              </a:spcAft>
              <a:buSzPct val="70000"/>
              <a:buNone/>
              <a:defRPr/>
            </a:pPr>
            <a:endParaRPr lang="en-IE" sz="2000">
              <a:cs typeface="Arial"/>
            </a:endParaRPr>
          </a:p>
          <a:p>
            <a:pPr marL="285750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D13B"/>
              </a:buClr>
              <a:buSzPct val="70000"/>
              <a:defRPr/>
            </a:pPr>
            <a:endParaRPr lang="en-IE" sz="2000">
              <a:cs typeface="Arial"/>
            </a:endParaRPr>
          </a:p>
          <a:p>
            <a:endParaRPr lang="en-IE" sz="2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7401B0-8C03-4F7B-A7B1-20F0C72955CC}"/>
              </a:ext>
            </a:extLst>
          </p:cNvPr>
          <p:cNvSpPr/>
          <p:nvPr/>
        </p:nvSpPr>
        <p:spPr>
          <a:xfrm>
            <a:off x="581025" y="2190750"/>
            <a:ext cx="4867275" cy="2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Table 8">
            <a:extLst>
              <a:ext uri="{FF2B5EF4-FFF2-40B4-BE49-F238E27FC236}">
                <a16:creationId xmlns:a16="http://schemas.microsoft.com/office/drawing/2014/main" id="{C45C0BAD-994B-4FC7-9642-BDD060E54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913897"/>
              </p:ext>
            </p:extLst>
          </p:nvPr>
        </p:nvGraphicFramePr>
        <p:xfrm>
          <a:off x="4846745" y="1178800"/>
          <a:ext cx="7161324" cy="4446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8464">
                  <a:extLst>
                    <a:ext uri="{9D8B030D-6E8A-4147-A177-3AD203B41FA5}">
                      <a16:colId xmlns:a16="http://schemas.microsoft.com/office/drawing/2014/main" val="2805605704"/>
                    </a:ext>
                  </a:extLst>
                </a:gridCol>
                <a:gridCol w="1191058">
                  <a:extLst>
                    <a:ext uri="{9D8B030D-6E8A-4147-A177-3AD203B41FA5}">
                      <a16:colId xmlns:a16="http://schemas.microsoft.com/office/drawing/2014/main" val="709480421"/>
                    </a:ext>
                  </a:extLst>
                </a:gridCol>
                <a:gridCol w="1146532">
                  <a:extLst>
                    <a:ext uri="{9D8B030D-6E8A-4147-A177-3AD203B41FA5}">
                      <a16:colId xmlns:a16="http://schemas.microsoft.com/office/drawing/2014/main" val="3446417770"/>
                    </a:ext>
                  </a:extLst>
                </a:gridCol>
                <a:gridCol w="1230309">
                  <a:extLst>
                    <a:ext uri="{9D8B030D-6E8A-4147-A177-3AD203B41FA5}">
                      <a16:colId xmlns:a16="http://schemas.microsoft.com/office/drawing/2014/main" val="361645831"/>
                    </a:ext>
                  </a:extLst>
                </a:gridCol>
                <a:gridCol w="1824961">
                  <a:extLst>
                    <a:ext uri="{9D8B030D-6E8A-4147-A177-3AD203B41FA5}">
                      <a16:colId xmlns:a16="http://schemas.microsoft.com/office/drawing/2014/main" val="1662419829"/>
                    </a:ext>
                  </a:extLst>
                </a:gridCol>
              </a:tblGrid>
              <a:tr h="915171">
                <a:tc>
                  <a:txBody>
                    <a:bodyPr/>
                    <a:lstStyle/>
                    <a:p>
                      <a:r>
                        <a:rPr lang="en-IE" dirty="0"/>
                        <a:t>Scope </a:t>
                      </a:r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21/22 YTD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20/21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19/20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18/19 Baseline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267505"/>
                  </a:ext>
                </a:extLst>
              </a:tr>
              <a:tr h="925273">
                <a:tc>
                  <a:txBody>
                    <a:bodyPr/>
                    <a:lstStyle/>
                    <a:p>
                      <a:r>
                        <a:rPr lang="en-IE" dirty="0"/>
                        <a:t>Electrical GWh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10.1 v 10.2 forecast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8.8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10.1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10.5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692917"/>
                  </a:ext>
                </a:extLst>
              </a:tr>
              <a:tr h="651476">
                <a:tc>
                  <a:txBody>
                    <a:bodyPr/>
                    <a:lstStyle/>
                    <a:p>
                      <a:r>
                        <a:rPr lang="en-IE" dirty="0"/>
                        <a:t>Cost (€ mill)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€1.43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€1.27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€1.23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€1.20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84134"/>
                  </a:ext>
                </a:extLst>
              </a:tr>
              <a:tr h="651476">
                <a:tc>
                  <a:txBody>
                    <a:bodyPr/>
                    <a:lstStyle/>
                    <a:p>
                      <a:r>
                        <a:rPr lang="en-US" dirty="0"/>
                        <a:t>All in</a:t>
                      </a:r>
                      <a:r>
                        <a:rPr lang="en-US" baseline="0" dirty="0"/>
                        <a:t> unit charge</a:t>
                      </a:r>
                    </a:p>
                    <a:p>
                      <a:r>
                        <a:rPr lang="en-US" baseline="0" dirty="0"/>
                        <a:t>Cent  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589379"/>
                  </a:ext>
                </a:extLst>
              </a:tr>
              <a:tr h="651476">
                <a:tc>
                  <a:txBody>
                    <a:bodyPr/>
                    <a:lstStyle/>
                    <a:p>
                      <a:r>
                        <a:rPr lang="en-IE" dirty="0"/>
                        <a:t>% Year Gone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969762"/>
                  </a:ext>
                </a:extLst>
              </a:tr>
              <a:tr h="651476">
                <a:tc>
                  <a:txBody>
                    <a:bodyPr/>
                    <a:lstStyle/>
                    <a:p>
                      <a:r>
                        <a:rPr lang="en-IE" dirty="0"/>
                        <a:t>% of electrical forecast 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46%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89116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4191-ADD9-4CA1-9478-3F8CBA38BEA7}" type="slidenum">
              <a:rPr lang="en-IE" smtClean="0"/>
              <a:t>3</a:t>
            </a:fld>
            <a:endParaRPr lang="en-I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8396DF-70E9-4D14-B91D-9EC671903B07}"/>
              </a:ext>
            </a:extLst>
          </p:cNvPr>
          <p:cNvSpPr txBox="1"/>
          <p:nvPr/>
        </p:nvSpPr>
        <p:spPr>
          <a:xfrm>
            <a:off x="4843941" y="5843904"/>
            <a:ext cx="5719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Electrical Use forecasted 21,980,000 kWh.-10% increase</a:t>
            </a:r>
          </a:p>
        </p:txBody>
      </p:sp>
    </p:spTree>
    <p:extLst>
      <p:ext uri="{BB962C8B-B14F-4D97-AF65-F5344CB8AC3E}">
        <p14:creationId xmlns:p14="http://schemas.microsoft.com/office/powerpoint/2010/main" val="3008234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21/22  SEU Electrical Energy YTD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4191-ADD9-4CA1-9478-3F8CBA38BEA7}" type="slidenum">
              <a:rPr lang="en-IE" smtClean="0"/>
              <a:t>4</a:t>
            </a:fld>
            <a:endParaRPr lang="en-I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7EA12C-64BB-4CA5-B7F5-F08018CA74FB}"/>
              </a:ext>
            </a:extLst>
          </p:cNvPr>
          <p:cNvSpPr txBox="1"/>
          <p:nvPr/>
        </p:nvSpPr>
        <p:spPr>
          <a:xfrm>
            <a:off x="8133420" y="1875493"/>
            <a:ext cx="40555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0070C0"/>
                </a:solidFill>
              </a:rPr>
              <a:t>Most SEU’s back to normal consumption profiles.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0070C0"/>
                </a:solidFill>
              </a:rPr>
              <a:t>WGB running below.</a:t>
            </a:r>
          </a:p>
          <a:p>
            <a:endParaRPr lang="en-IE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>
                <a:solidFill>
                  <a:srgbClr val="0070C0"/>
                </a:solidFill>
              </a:rPr>
              <a:t>Boole / Kane running above baseline period.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0000000-0008-0000-0B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6245133"/>
              </p:ext>
            </p:extLst>
          </p:nvPr>
        </p:nvGraphicFramePr>
        <p:xfrm>
          <a:off x="917388" y="1690688"/>
          <a:ext cx="7593568" cy="4295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863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5027"/>
            <a:ext cx="10515600" cy="1325563"/>
          </a:xfrm>
        </p:spPr>
        <p:txBody>
          <a:bodyPr/>
          <a:lstStyle/>
          <a:p>
            <a:r>
              <a:rPr lang="en-IE" dirty="0"/>
              <a:t>Current Electrical Performance – 94% of UCC’s Electrical Use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EEECD-C2FB-41C3-9175-5FC4D5AAF25A}" type="slidenum">
              <a:rPr lang="en-IE" smtClean="0"/>
              <a:t>5</a:t>
            </a:fld>
            <a:endParaRPr lang="en-IE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500-000025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985938"/>
              </p:ext>
            </p:extLst>
          </p:nvPr>
        </p:nvGraphicFramePr>
        <p:xfrm>
          <a:off x="740881" y="1782827"/>
          <a:ext cx="10017315" cy="4403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5693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7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21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72227A-5299-4991-B092-17BF89CFB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284731"/>
            <a:ext cx="9637776" cy="92904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cs typeface="Calibri Light"/>
              </a:rPr>
              <a:t>Electrical Energy Projects Update</a:t>
            </a:r>
            <a:endParaRPr lang="en-US" dirty="0"/>
          </a:p>
        </p:txBody>
      </p:sp>
      <p:graphicFrame>
        <p:nvGraphicFramePr>
          <p:cNvPr id="33" name="Content Placeholder 2">
            <a:extLst>
              <a:ext uri="{FF2B5EF4-FFF2-40B4-BE49-F238E27FC236}">
                <a16:creationId xmlns:a16="http://schemas.microsoft.com/office/drawing/2014/main" id="{2A93DB41-C82E-4025-9439-E501F39328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145112"/>
              </p:ext>
            </p:extLst>
          </p:nvPr>
        </p:nvGraphicFramePr>
        <p:xfrm>
          <a:off x="1289304" y="2371780"/>
          <a:ext cx="9637776" cy="3218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4191-ADD9-4CA1-9478-3F8CBA38BEA7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4512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390F3-6621-481B-8A93-C1394E929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0648" y="-40767"/>
            <a:ext cx="6977421" cy="1285858"/>
          </a:xfrm>
        </p:spPr>
        <p:txBody>
          <a:bodyPr>
            <a:normAutofit fontScale="90000"/>
          </a:bodyPr>
          <a:lstStyle/>
          <a:p>
            <a:r>
              <a:rPr lang="en-IE" b="1" dirty="0">
                <a:latin typeface="Calibri" panose="020F0502020204030204" pitchFamily="34" charset="0"/>
              </a:rPr>
              <a:t>21/22 Gas Performance Statement</a:t>
            </a:r>
          </a:p>
        </p:txBody>
      </p:sp>
      <p:pic>
        <p:nvPicPr>
          <p:cNvPr id="5" name="Picture 4" descr="A picture containing sky, outdoor, building&#10;&#10;Description automatically generated">
            <a:extLst>
              <a:ext uri="{FF2B5EF4-FFF2-40B4-BE49-F238E27FC236}">
                <a16:creationId xmlns:a16="http://schemas.microsoft.com/office/drawing/2014/main" id="{4C0F37D8-45A1-40E1-9DC3-4B86E87F58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57" r="14688" b="-2"/>
          <a:stretch/>
        </p:blipFill>
        <p:spPr>
          <a:xfrm>
            <a:off x="649224" y="722376"/>
            <a:ext cx="3337560" cy="5413248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61398-BDD7-438E-A2D0-F9A9B03AA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581" y="2438400"/>
            <a:ext cx="6422848" cy="3785419"/>
          </a:xfrm>
        </p:spPr>
        <p:txBody>
          <a:bodyPr>
            <a:normAutofit/>
          </a:bodyPr>
          <a:lstStyle/>
          <a:p>
            <a:pPr marL="0" indent="0" eaLnBrk="0" fontAlgn="base" hangingPunct="0">
              <a:spcBef>
                <a:spcPts val="600"/>
              </a:spcBef>
              <a:spcAft>
                <a:spcPct val="0"/>
              </a:spcAft>
              <a:buSzPct val="70000"/>
              <a:buNone/>
              <a:defRPr/>
            </a:pPr>
            <a:endParaRPr lang="en-IE" sz="2000">
              <a:cs typeface="Arial"/>
            </a:endParaRPr>
          </a:p>
          <a:p>
            <a:pPr marL="285750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D13B"/>
              </a:buClr>
              <a:buSzPct val="70000"/>
              <a:defRPr/>
            </a:pPr>
            <a:endParaRPr lang="en-IE" sz="2000">
              <a:cs typeface="Arial"/>
            </a:endParaRPr>
          </a:p>
          <a:p>
            <a:endParaRPr lang="en-IE" sz="2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7401B0-8C03-4F7B-A7B1-20F0C72955CC}"/>
              </a:ext>
            </a:extLst>
          </p:cNvPr>
          <p:cNvSpPr/>
          <p:nvPr/>
        </p:nvSpPr>
        <p:spPr>
          <a:xfrm>
            <a:off x="581025" y="2190750"/>
            <a:ext cx="4867275" cy="26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Table 8">
            <a:extLst>
              <a:ext uri="{FF2B5EF4-FFF2-40B4-BE49-F238E27FC236}">
                <a16:creationId xmlns:a16="http://schemas.microsoft.com/office/drawing/2014/main" id="{C45C0BAD-994B-4FC7-9642-BDD060E54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225006"/>
              </p:ext>
            </p:extLst>
          </p:nvPr>
        </p:nvGraphicFramePr>
        <p:xfrm>
          <a:off x="4846745" y="1178800"/>
          <a:ext cx="7161324" cy="5097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8464">
                  <a:extLst>
                    <a:ext uri="{9D8B030D-6E8A-4147-A177-3AD203B41FA5}">
                      <a16:colId xmlns:a16="http://schemas.microsoft.com/office/drawing/2014/main" val="2805605704"/>
                    </a:ext>
                  </a:extLst>
                </a:gridCol>
                <a:gridCol w="1250497">
                  <a:extLst>
                    <a:ext uri="{9D8B030D-6E8A-4147-A177-3AD203B41FA5}">
                      <a16:colId xmlns:a16="http://schemas.microsoft.com/office/drawing/2014/main" val="709480421"/>
                    </a:ext>
                  </a:extLst>
                </a:gridCol>
                <a:gridCol w="1087093">
                  <a:extLst>
                    <a:ext uri="{9D8B030D-6E8A-4147-A177-3AD203B41FA5}">
                      <a16:colId xmlns:a16="http://schemas.microsoft.com/office/drawing/2014/main" val="3446417770"/>
                    </a:ext>
                  </a:extLst>
                </a:gridCol>
                <a:gridCol w="1230309">
                  <a:extLst>
                    <a:ext uri="{9D8B030D-6E8A-4147-A177-3AD203B41FA5}">
                      <a16:colId xmlns:a16="http://schemas.microsoft.com/office/drawing/2014/main" val="361645831"/>
                    </a:ext>
                  </a:extLst>
                </a:gridCol>
                <a:gridCol w="1824961">
                  <a:extLst>
                    <a:ext uri="{9D8B030D-6E8A-4147-A177-3AD203B41FA5}">
                      <a16:colId xmlns:a16="http://schemas.microsoft.com/office/drawing/2014/main" val="1662419829"/>
                    </a:ext>
                  </a:extLst>
                </a:gridCol>
              </a:tblGrid>
              <a:tr h="915171">
                <a:tc>
                  <a:txBody>
                    <a:bodyPr/>
                    <a:lstStyle/>
                    <a:p>
                      <a:r>
                        <a:rPr lang="en-IE" dirty="0"/>
                        <a:t>Scope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21/22 YTD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20/21</a:t>
                      </a:r>
                      <a:r>
                        <a:rPr lang="en-IE" baseline="0" dirty="0"/>
                        <a:t> 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19/20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18/19 Baseline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267505"/>
                  </a:ext>
                </a:extLst>
              </a:tr>
              <a:tr h="925273">
                <a:tc>
                  <a:txBody>
                    <a:bodyPr/>
                    <a:lstStyle/>
                    <a:p>
                      <a:r>
                        <a:rPr lang="en-IE" dirty="0"/>
                        <a:t>Gas GWh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14.6</a:t>
                      </a:r>
                      <a:endParaRPr lang="en-I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17.4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15.5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13.9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692917"/>
                  </a:ext>
                </a:extLst>
              </a:tr>
              <a:tr h="651476">
                <a:tc>
                  <a:txBody>
                    <a:bodyPr/>
                    <a:lstStyle/>
                    <a:p>
                      <a:r>
                        <a:rPr lang="en-IE" dirty="0"/>
                        <a:t>No of HDD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1159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1459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1474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1282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284134"/>
                  </a:ext>
                </a:extLst>
              </a:tr>
              <a:tr h="651476">
                <a:tc>
                  <a:txBody>
                    <a:bodyPr/>
                    <a:lstStyle/>
                    <a:p>
                      <a:r>
                        <a:rPr lang="en-IE" dirty="0"/>
                        <a:t>kW / HDD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12,585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11,935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10,506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10,894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652611"/>
                  </a:ext>
                </a:extLst>
              </a:tr>
              <a:tr h="651476">
                <a:tc>
                  <a:txBody>
                    <a:bodyPr/>
                    <a:lstStyle/>
                    <a:p>
                      <a:r>
                        <a:rPr lang="en-IE" dirty="0"/>
                        <a:t>Cost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€715,000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€736,000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€651,500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€ 704,000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725456"/>
                  </a:ext>
                </a:extLst>
              </a:tr>
              <a:tr h="651476">
                <a:tc>
                  <a:txBody>
                    <a:bodyPr/>
                    <a:lstStyle/>
                    <a:p>
                      <a:r>
                        <a:rPr lang="en-IE" dirty="0"/>
                        <a:t>% Year Gone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969762"/>
                  </a:ext>
                </a:extLst>
              </a:tr>
              <a:tr h="651476">
                <a:tc>
                  <a:txBody>
                    <a:bodyPr/>
                    <a:lstStyle/>
                    <a:p>
                      <a:r>
                        <a:rPr lang="en-IE" dirty="0"/>
                        <a:t>% of gas forecast 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89116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04191-ADD9-4CA1-9478-3F8CBA38BEA7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09174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21/22  SEU Gas Use YTD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7EA12C-64BB-4CA5-B7F5-F08018CA74FB}"/>
              </a:ext>
            </a:extLst>
          </p:cNvPr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Close management and reduced running times.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Increased heating load due to ventilation controls.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14% increase in kWh / HDD.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B704191-ADD9-4CA1-9478-3F8CBA38BEA7}" type="slidenum">
              <a:rPr lang="en-US">
                <a:solidFill>
                  <a:srgbClr val="303030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rgbClr val="303030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8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740885"/>
              </p:ext>
            </p:extLst>
          </p:nvPr>
        </p:nvGraphicFramePr>
        <p:xfrm>
          <a:off x="5405862" y="807593"/>
          <a:ext cx="6019331" cy="5239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3043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B704191-ADD9-4CA1-9478-3F8CBA38BEA7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1C04BBC-F220-4D54-9615-AFAF8512E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IE" sz="3200" dirty="0">
                <a:solidFill>
                  <a:schemeClr val="bg1"/>
                </a:solidFill>
              </a:rPr>
              <a:t>Current Gas Performance – 85% of UCC’s Gas Use 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429908"/>
              </p:ext>
            </p:extLst>
          </p:nvPr>
        </p:nvGraphicFramePr>
        <p:xfrm>
          <a:off x="233264" y="1663266"/>
          <a:ext cx="10702213" cy="4896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1860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UCC Branded Template Traditional Ratio">
  <a:themeElements>
    <a:clrScheme name="UC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C69"/>
      </a:accent1>
      <a:accent2>
        <a:srgbClr val="CE222C"/>
      </a:accent2>
      <a:accent3>
        <a:srgbClr val="BBBCBC"/>
      </a:accent3>
      <a:accent4>
        <a:srgbClr val="FFB500"/>
      </a:accent4>
      <a:accent5>
        <a:srgbClr val="69B3E7"/>
      </a:accent5>
      <a:accent6>
        <a:srgbClr val="74AA50"/>
      </a:accent6>
      <a:hlink>
        <a:srgbClr val="C6893F"/>
      </a:hlink>
      <a:folHlink>
        <a:srgbClr val="7566DC"/>
      </a:folHlink>
    </a:clrScheme>
    <a:fontScheme name="UCC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DD1016B-A062-47D3-A514-FD961C1035A9}" vid="{FB26B872-2414-4D25-9954-24645543141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7ACFEC197F5343A63F26F72B2BAB67" ma:contentTypeVersion="14" ma:contentTypeDescription="Create a new document." ma:contentTypeScope="" ma:versionID="f7cfc7fe0714cb9f795ff68411899eb7">
  <xsd:schema xmlns:xsd="http://www.w3.org/2001/XMLSchema" xmlns:xs="http://www.w3.org/2001/XMLSchema" xmlns:p="http://schemas.microsoft.com/office/2006/metadata/properties" xmlns:ns3="bbcb7b64-6de8-4ed1-81fe-5e09c6fb67ad" xmlns:ns4="c0e1ee63-e7db-4ec9-8fd3-22d771cf9ac5" targetNamespace="http://schemas.microsoft.com/office/2006/metadata/properties" ma:root="true" ma:fieldsID="47630d5baaa206d55f699b05d33f4e7d" ns3:_="" ns4:_="">
    <xsd:import namespace="bbcb7b64-6de8-4ed1-81fe-5e09c6fb67ad"/>
    <xsd:import namespace="c0e1ee63-e7db-4ec9-8fd3-22d771cf9a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b7b64-6de8-4ed1-81fe-5e09c6fb67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e1ee63-e7db-4ec9-8fd3-22d771cf9ac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7F039E-3234-478A-8FA8-9CC33A96EC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D30FE7-BA99-4B7B-A089-DA6225FCFA96}">
  <ds:schemaRefs>
    <ds:schemaRef ds:uri="bbcb7b64-6de8-4ed1-81fe-5e09c6fb67ad"/>
    <ds:schemaRef ds:uri="c0e1ee63-e7db-4ec9-8fd3-22d771cf9ac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27CD53A-0C31-40DF-A906-0D7575C606AE}">
  <ds:schemaRefs>
    <ds:schemaRef ds:uri="bbcb7b64-6de8-4ed1-81fe-5e09c6fb67ad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c0e1ee63-e7db-4ec9-8fd3-22d771cf9ac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1050</Words>
  <Application>Microsoft Office PowerPoint</Application>
  <PresentationFormat>Widescreen</PresentationFormat>
  <Paragraphs>222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Verdana</vt:lpstr>
      <vt:lpstr>Office Theme</vt:lpstr>
      <vt:lpstr>1_Office Theme</vt:lpstr>
      <vt:lpstr>UCC Branded Template Traditional Ratio</vt:lpstr>
      <vt:lpstr>2021/22 Q2 Energy Review   </vt:lpstr>
      <vt:lpstr>Q 2 21/22 Energy Performance</vt:lpstr>
      <vt:lpstr>21/22 Electrical  Performance Statement</vt:lpstr>
      <vt:lpstr>21/22  SEU Electrical Energy YTD</vt:lpstr>
      <vt:lpstr>Current Electrical Performance – 94% of UCC’s Electrical Use </vt:lpstr>
      <vt:lpstr>Electrical Energy Projects Update</vt:lpstr>
      <vt:lpstr>21/22 Gas Performance Statement</vt:lpstr>
      <vt:lpstr>21/22  SEU Gas Use YTD</vt:lpstr>
      <vt:lpstr>Current Gas Performance – 85% of UCC’s Gas Use </vt:lpstr>
      <vt:lpstr>Gas Projects Update</vt:lpstr>
      <vt:lpstr>ORB Pathfinder </vt:lpstr>
      <vt:lpstr>Audit Progress </vt:lpstr>
      <vt:lpstr>Research &amp; Collaboration</vt:lpstr>
      <vt:lpstr>SEAI Updates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Performance</dc:title>
  <dc:creator>Mehigan, Pat</dc:creator>
  <cp:lastModifiedBy>Cunningham, Oliver</cp:lastModifiedBy>
  <cp:revision>454</cp:revision>
  <dcterms:created xsi:type="dcterms:W3CDTF">2020-11-08T21:55:39Z</dcterms:created>
  <dcterms:modified xsi:type="dcterms:W3CDTF">2022-05-24T09:09:02Z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0x010100A47ACFEC197F5343A63F26F72B2BAB67</vt:lpwstr>
  </property>
</Properties>
</file>